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51"/>
  </p:notesMasterIdLst>
  <p:handoutMasterIdLst>
    <p:handoutMasterId r:id="rId52"/>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673" r:id="rId34"/>
    <p:sldId id="2533" r:id="rId35"/>
    <p:sldId id="2692" r:id="rId36"/>
    <p:sldId id="2693" r:id="rId37"/>
    <p:sldId id="2535" r:id="rId38"/>
    <p:sldId id="2694" r:id="rId39"/>
    <p:sldId id="2695" r:id="rId40"/>
    <p:sldId id="2696" r:id="rId41"/>
    <p:sldId id="2697" r:id="rId42"/>
    <p:sldId id="2699" r:id="rId43"/>
    <p:sldId id="2700" r:id="rId44"/>
    <p:sldId id="2701" r:id="rId45"/>
    <p:sldId id="2702" r:id="rId46"/>
    <p:sldId id="2703" r:id="rId47"/>
    <p:sldId id="2704" r:id="rId48"/>
    <p:sldId id="2705" r:id="rId49"/>
    <p:sldId id="2706" r:id="rId5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673"/>
            <p14:sldId id="2533"/>
            <p14:sldId id="2692"/>
            <p14:sldId id="2693"/>
            <p14:sldId id="2535"/>
          </p14:sldIdLst>
        </p14:section>
        <p14:section name="Dec. 3rd Telecon" id="{F38DC48A-BB98-4C09-9E2F-9B085C6A8C3C}">
          <p14:sldIdLst>
            <p14:sldId id="2694"/>
            <p14:sldId id="2695"/>
            <p14:sldId id="2696"/>
            <p14:sldId id="2697"/>
            <p14:sldId id="2699"/>
            <p14:sldId id="2700"/>
          </p14:sldIdLst>
        </p14:section>
        <p14:section name="Dec. 5th Telecon" id="{DCF057C2-D53B-45E9-AC72-90B87766865A}">
          <p14:sldIdLst>
            <p14:sldId id="2701"/>
            <p14:sldId id="2702"/>
            <p14:sldId id="2703"/>
            <p14:sldId id="2704"/>
            <p14:sldId id="2705"/>
            <p14:sldId id="2706"/>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6/11/relationships/changesInfo" Target="changesInfos/changesInfo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92A89EC-EE73-47A6-8B35-2F4C4015EA90}"/>
    <pc:docChg chg="modSld">
      <pc:chgData name="Segev, Jonathan" userId="7c67a1b0-8725-4553-8055-0888dbcaef94" providerId="ADAL" clId="{A92A89EC-EE73-47A6-8B35-2F4C4015EA90}" dt="2024-12-05T17:33:05.470" v="1" actId="20577"/>
      <pc:docMkLst>
        <pc:docMk/>
      </pc:docMkLst>
      <pc:sldChg chg="modSp mod">
        <pc:chgData name="Segev, Jonathan" userId="7c67a1b0-8725-4553-8055-0888dbcaef94" providerId="ADAL" clId="{A92A89EC-EE73-47A6-8B35-2F4C4015EA90}" dt="2024-12-05T17:33:05.470" v="1" actId="20577"/>
        <pc:sldMkLst>
          <pc:docMk/>
          <pc:sldMk cId="0" sldId="256"/>
        </pc:sldMkLst>
        <pc:spChg chg="mod">
          <ac:chgData name="Segev, Jonathan" userId="7c67a1b0-8725-4553-8055-0888dbcaef94" providerId="ADAL" clId="{A92A89EC-EE73-47A6-8B35-2F4C4015EA90}" dt="2024-12-05T17:33:05.470" v="1" actId="20577"/>
          <ac:spMkLst>
            <pc:docMk/>
            <pc:sldMk cId="0" sldId="256"/>
            <ac:spMk id="307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185161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44569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Dec.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Dec.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Dec.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Dec.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Dec.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Dec.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2024-12-05</a:t>
            </a:r>
            <a:endParaRPr lang="en-GB" sz="2000" b="0" dirty="0"/>
          </a:p>
        </p:txBody>
      </p:sp>
      <p:sp>
        <p:nvSpPr>
          <p:cNvPr id="6" name="Date Placeholder 3"/>
          <p:cNvSpPr>
            <a:spLocks noGrp="1"/>
          </p:cNvSpPr>
          <p:nvPr>
            <p:ph type="dt" idx="10"/>
          </p:nvPr>
        </p:nvSpPr>
        <p:spPr/>
        <p:txBody>
          <a:bodyPr/>
          <a:lstStyle/>
          <a:p>
            <a:r>
              <a:rPr lang="en-US"/>
              <a:t>Dec.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8851919"/>
              </p:ext>
            </p:extLst>
          </p:nvPr>
        </p:nvGraphicFramePr>
        <p:xfrm>
          <a:off x="911424" y="1265032"/>
          <a:ext cx="10513169" cy="3261216"/>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11-243-049</a:t>
                      </a:r>
                    </a:p>
                  </a:txBody>
                  <a:tcPr marT="45712" marB="45712"/>
                </a:tc>
                <a:tc>
                  <a:txBody>
                    <a:bodyPr/>
                    <a:lstStyle/>
                    <a:p>
                      <a:r>
                        <a:rPr lang="en-US" dirty="0"/>
                        <a:t>Jonathan Segev</a:t>
                      </a:r>
                    </a:p>
                  </a:txBody>
                  <a:tcPr marT="45712" marB="45712"/>
                </a:tc>
                <a:tc>
                  <a:txBody>
                    <a:bodyPr/>
                    <a:lstStyle/>
                    <a:p>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78159513"/>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8269311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(5 min)</a:t>
            </a:r>
          </a:p>
          <a:p>
            <a:pPr algn="just">
              <a:spcBef>
                <a:spcPct val="20000"/>
              </a:spcBef>
              <a:buFontTx/>
              <a:buChar char="•"/>
            </a:pPr>
            <a:r>
              <a:rPr lang="en-US" sz="2000" b="0" dirty="0"/>
              <a:t>Conduct comment assignment (10min)</a:t>
            </a:r>
          </a:p>
          <a:p>
            <a:pPr algn="just">
              <a:spcBef>
                <a:spcPct val="20000"/>
              </a:spcBef>
              <a:buFontTx/>
              <a:buChar char="•"/>
            </a:pPr>
            <a:r>
              <a:rPr lang="en-US" sz="2000" b="0" dirty="0"/>
              <a:t>Conduct comment resolution for available submissions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735225"/>
              </p:ext>
            </p:extLst>
          </p:nvPr>
        </p:nvGraphicFramePr>
        <p:xfrm>
          <a:off x="695400" y="1260086"/>
          <a:ext cx="10945215" cy="243830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 (40min)</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assignment (7min)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Set Telecon times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1578585"/>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5E-3AFD-BE90-B3C2-68ACC6633D0C}"/>
              </a:ext>
            </a:extLst>
          </p:cNvPr>
          <p:cNvSpPr>
            <a:spLocks noGrp="1"/>
          </p:cNvSpPr>
          <p:nvPr>
            <p:ph type="title"/>
          </p:nvPr>
        </p:nvSpPr>
        <p:spPr/>
        <p:txBody>
          <a:bodyPr/>
          <a:lstStyle/>
          <a:p>
            <a:r>
              <a:rPr lang="en-US" dirty="0"/>
              <a:t>Achievements for the week</a:t>
            </a:r>
          </a:p>
        </p:txBody>
      </p:sp>
      <p:sp>
        <p:nvSpPr>
          <p:cNvPr id="3" name="Content Placeholder 2">
            <a:extLst>
              <a:ext uri="{FF2B5EF4-FFF2-40B4-BE49-F238E27FC236}">
                <a16:creationId xmlns:a16="http://schemas.microsoft.com/office/drawing/2014/main" id="{D5BAB463-1455-EB8F-F880-0EF06E4A7BD5}"/>
              </a:ext>
            </a:extLst>
          </p:cNvPr>
          <p:cNvSpPr>
            <a:spLocks noGrp="1"/>
          </p:cNvSpPr>
          <p:nvPr>
            <p:ph idx="1"/>
          </p:nvPr>
        </p:nvSpPr>
        <p:spPr/>
        <p:txBody>
          <a:bodyPr/>
          <a:lstStyle/>
          <a:p>
            <a:pPr>
              <a:buFont typeface="Arial" panose="020B0604020202020204" pitchFamily="34" charset="0"/>
              <a:buChar char="•"/>
            </a:pPr>
            <a:r>
              <a:rPr lang="en-US" dirty="0"/>
              <a:t>Completed assignment of CIDs.</a:t>
            </a:r>
          </a:p>
          <a:p>
            <a:pPr>
              <a:buFont typeface="Arial" panose="020B0604020202020204" pitchFamily="34" charset="0"/>
              <a:buChar char="•"/>
            </a:pPr>
            <a:r>
              <a:rPr lang="en-US" dirty="0"/>
              <a:t>Resolved all editorial CID</a:t>
            </a:r>
          </a:p>
          <a:p>
            <a:pPr>
              <a:buFont typeface="Arial" panose="020B0604020202020204" pitchFamily="34" charset="0"/>
              <a:buChar char="•"/>
            </a:pPr>
            <a:r>
              <a:rPr lang="en-US" dirty="0"/>
              <a:t>Resolved 8 Technical CIDs.</a:t>
            </a:r>
          </a:p>
          <a:p>
            <a:pPr marL="0" indent="0"/>
            <a:endParaRPr lang="en-US" dirty="0"/>
          </a:p>
          <a:p>
            <a:pPr marL="0" indent="0"/>
            <a:r>
              <a:rPr lang="en-US" dirty="0"/>
              <a:t>Target towards the January meeting:</a:t>
            </a:r>
          </a:p>
          <a:p>
            <a:pPr>
              <a:buFont typeface="Arial" panose="020B0604020202020204" pitchFamily="34" charset="0"/>
              <a:buChar char="•"/>
            </a:pPr>
            <a:r>
              <a:rPr lang="en-US" dirty="0"/>
              <a:t>Complete CR and recirculate when possible. </a:t>
            </a:r>
          </a:p>
        </p:txBody>
      </p:sp>
      <p:sp>
        <p:nvSpPr>
          <p:cNvPr id="4" name="Slide Number Placeholder 3">
            <a:extLst>
              <a:ext uri="{FF2B5EF4-FFF2-40B4-BE49-F238E27FC236}">
                <a16:creationId xmlns:a16="http://schemas.microsoft.com/office/drawing/2014/main" id="{395278A2-5E48-9331-7100-9F0ECBCB219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7695B47-FFD6-222D-E82A-3D9B507F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701AEB6-6BF7-4EC9-005A-6064B399155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117334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3117164"/>
              </p:ext>
            </p:extLst>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36994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3</a:t>
            </a:r>
            <a:r>
              <a:rPr lang="en-US" altLang="en-US" baseline="30000" dirty="0">
                <a:solidFill>
                  <a:schemeClr val="tx2"/>
                </a:solidFill>
              </a:rPr>
              <a:t>rd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3</a:t>
            </a:r>
            <a:r>
              <a:rPr lang="en-US" altLang="en-US" baseline="30000" dirty="0">
                <a:solidFill>
                  <a:schemeClr val="tx2"/>
                </a:solidFill>
              </a:rPr>
              <a:t>rd</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748231"/>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2256676809"/>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15 min </a:t>
                      </a:r>
                    </a:p>
                  </a:txBody>
                  <a:tcPr marT="45712" marB="45712"/>
                </a:tc>
                <a:extLst>
                  <a:ext uri="{0D108BD9-81ED-4DB2-BD59-A6C34878D82A}">
                    <a16:rowId xmlns:a16="http://schemas.microsoft.com/office/drawing/2014/main" val="3585678509"/>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30 min as time permits</a:t>
                      </a:r>
                    </a:p>
                  </a:txBody>
                  <a:tcPr marT="45712" marB="45712"/>
                </a:tc>
                <a:extLst>
                  <a:ext uri="{0D108BD9-81ED-4DB2-BD59-A6C34878D82A}">
                    <a16:rowId xmlns:a16="http://schemas.microsoft.com/office/drawing/2014/main" val="4255873141"/>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956538492"/>
              </p:ext>
            </p:extLst>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2097401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872709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Dec.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9981467"/>
              </p:ext>
            </p:extLst>
          </p:nvPr>
        </p:nvGraphicFramePr>
        <p:xfrm>
          <a:off x="914400" y="1260086"/>
          <a:ext cx="10942240" cy="2804048"/>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a:t>
                      </a:r>
                      <a:r>
                        <a:rPr lang="en-US" sz="1800" kern="1200">
                          <a:solidFill>
                            <a:schemeClr val="dk1"/>
                          </a:solidFill>
                          <a:latin typeface="+mn-lt"/>
                          <a:ea typeface="+mn-ea"/>
                          <a:cs typeface="+mn-cs"/>
                        </a:rPr>
                        <a:t>review completion, 20min. </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7000142"/>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a:t>
                      </a:r>
                      <a:r>
                        <a:rPr lang="en-US" sz="1800" kern="1200" baseline="30000" dirty="0">
                          <a:solidFill>
                            <a:schemeClr val="dk1"/>
                          </a:solidFill>
                          <a:latin typeface="+mn-lt"/>
                          <a:ea typeface="+mn-ea"/>
                          <a:cs typeface="+mn-cs"/>
                        </a:rPr>
                        <a:t>st</a:t>
                      </a:r>
                      <a:r>
                        <a:rPr lang="en-US" sz="1800" kern="1200" dirty="0">
                          <a:solidFill>
                            <a:schemeClr val="dk1"/>
                          </a:solidFill>
                          <a:latin typeface="+mn-lt"/>
                          <a:ea typeface="+mn-ea"/>
                          <a:cs typeface="+mn-cs"/>
                        </a:rPr>
                        <a:t> review.</a:t>
                      </a:r>
                    </a:p>
                  </a:txBody>
                  <a:tcPr marT="45712" marB="45712"/>
                </a:tc>
                <a:extLst>
                  <a:ext uri="{0D108BD9-81ED-4DB2-BD59-A6C34878D82A}">
                    <a16:rowId xmlns:a16="http://schemas.microsoft.com/office/drawing/2014/main" val="3797690659"/>
                  </a:ext>
                </a:extLst>
              </a:tr>
              <a:tr h="182872">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2760846649"/>
                  </a:ext>
                </a:extLst>
              </a:tr>
              <a:tr h="182872">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507475513"/>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4066307480"/>
                  </a:ext>
                </a:extLst>
              </a:tr>
            </a:tbl>
          </a:graphicData>
        </a:graphic>
      </p:graphicFrame>
    </p:spTree>
    <p:extLst>
      <p:ext uri="{BB962C8B-B14F-4D97-AF65-F5344CB8AC3E}">
        <p14:creationId xmlns:p14="http://schemas.microsoft.com/office/powerpoint/2010/main" val="4497542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848715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dirty="0"/>
              <a:t>Dec.  3</a:t>
            </a:r>
            <a:r>
              <a:rPr lang="en-US" altLang="en-US" sz="2000" b="0" strike="sngStrike" baseline="30000" dirty="0"/>
              <a:t>rd</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strike="sngStrike" dirty="0"/>
              <a:t>Dec.  5</a:t>
            </a:r>
            <a:r>
              <a:rPr lang="en-US" altLang="en-US" sz="2000" b="0" strike="sngStrike" baseline="30000" dirty="0"/>
              <a:t>th</a:t>
            </a:r>
            <a:r>
              <a:rPr lang="en-US" altLang="en-US" sz="2000" b="0" strike="sngStrike" dirty="0"/>
              <a:t> 		</a:t>
            </a:r>
            <a:r>
              <a:rPr lang="en-US" altLang="en-US" sz="2000" b="0" strike="sngStrike"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dirty="0"/>
              <a:t>Dec. 17</a:t>
            </a:r>
            <a:r>
              <a:rPr lang="en-US" altLang="en-US" sz="2000" b="0" baseline="30000" dirty="0"/>
              <a:t>th</a:t>
            </a:r>
            <a:r>
              <a:rPr lang="en-US" altLang="en-US" sz="2000" b="0" dirty="0"/>
              <a:t> 		10:00 am PT/13:00 ET (2hrs) – newly announced.</a:t>
            </a:r>
            <a:endParaRPr lang="en-US" altLang="en-US" sz="2000" b="0" kern="0" dirty="0"/>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39905480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nvPr>
        </p:nvGraphicFramePr>
        <p:xfrm>
          <a:off x="914400" y="1981200"/>
          <a:ext cx="9214049" cy="2163984"/>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r>
                        <a:rPr lang="en-US" sz="1800" kern="1200" dirty="0">
                          <a:solidFill>
                            <a:schemeClr val="dk1"/>
                          </a:solidFill>
                          <a:latin typeface="+mn-lt"/>
                          <a:ea typeface="+mn-ea"/>
                          <a:cs typeface="+mn-cs"/>
                        </a:rPr>
                        <a:t>11-24-1964</a:t>
                      </a:r>
                    </a:p>
                  </a:txBody>
                  <a:tcPr marT="45712" marB="45712"/>
                </a:tc>
                <a:tc>
                  <a:txBody>
                    <a:bodyPr/>
                    <a:lstStyle/>
                    <a:p>
                      <a:r>
                        <a:rPr lang="en-US" sz="1800" kern="1200" dirty="0">
                          <a:solidFill>
                            <a:schemeClr val="dk1"/>
                          </a:solidFill>
                          <a:latin typeface="+mn-lt"/>
                          <a:ea typeface="+mn-ea"/>
                          <a:cs typeface="+mn-cs"/>
                        </a:rPr>
                        <a:t>Stephan Sand</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initial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4078881445"/>
                  </a:ext>
                </a:extLst>
              </a:tr>
              <a:tr h="0">
                <a:tc>
                  <a:txBody>
                    <a:bodyPr/>
                    <a:lstStyle/>
                    <a:p>
                      <a:r>
                        <a:rPr lang="en-US" dirty="0"/>
                        <a:t>11-24-1986</a:t>
                      </a:r>
                    </a:p>
                  </a:txBody>
                  <a:tcPr marT="45712" marB="45712"/>
                </a:tc>
                <a:tc>
                  <a:txBody>
                    <a:bodyPr/>
                    <a:lstStyle/>
                    <a:p>
                      <a:r>
                        <a:rPr lang="en-US" dirty="0"/>
                        <a:t>Jonathan Segev</a:t>
                      </a:r>
                    </a:p>
                  </a:txBody>
                  <a:tcPr marT="45712" marB="45712"/>
                </a:tc>
                <a:tc>
                  <a:txBody>
                    <a:bodyPr/>
                    <a:lstStyle/>
                    <a:p>
                      <a:r>
                        <a:rPr lang="en-US" dirty="0"/>
                        <a:t>SA1 CRs</a:t>
                      </a:r>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0">
                <a:tc>
                  <a:txBody>
                    <a:bodyPr/>
                    <a:lstStyle/>
                    <a:p>
                      <a:r>
                        <a:rPr lang="en-US" dirty="0"/>
                        <a:t>11-24-2039</a:t>
                      </a:r>
                    </a:p>
                  </a:txBody>
                  <a:tcPr marT="45712" marB="45712"/>
                </a:tc>
                <a:tc>
                  <a:txBody>
                    <a:bodyPr/>
                    <a:lstStyle/>
                    <a:p>
                      <a:r>
                        <a:rPr lang="en-US" dirty="0"/>
                        <a:t>Ali Raissinia</a:t>
                      </a:r>
                    </a:p>
                  </a:txBody>
                  <a:tcPr marT="45712" marB="45712"/>
                </a:tc>
                <a:tc>
                  <a:txBody>
                    <a:bodyPr/>
                    <a:lstStyle/>
                    <a:p>
                      <a:r>
                        <a:rPr lang="en-US" dirty="0"/>
                        <a:t>SA comment resolution I-1</a:t>
                      </a:r>
                    </a:p>
                  </a:txBody>
                  <a:tcPr marT="45712" marB="45712"/>
                </a:tc>
                <a:tc>
                  <a:txBody>
                    <a:bodyPr/>
                    <a:lstStyle/>
                    <a:p>
                      <a:r>
                        <a:rPr lang="en-US" dirty="0"/>
                        <a:t>CR</a:t>
                      </a:r>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5658615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209027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159208</TotalTime>
  <Words>4520</Words>
  <Application>Microsoft Office PowerPoint</Application>
  <PresentationFormat>Widescreen</PresentationFormat>
  <Paragraphs>693</Paragraphs>
  <Slides>48</Slides>
  <Notes>10</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48</vt:i4>
      </vt:variant>
    </vt:vector>
  </HeadingPairs>
  <TitlesOfParts>
    <vt:vector size="60"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Nov. 12th meeting</vt:lpstr>
      <vt:lpstr>Consider Motions</vt:lpstr>
      <vt:lpstr>Review Submissions</vt:lpstr>
      <vt:lpstr>PowerPoint Presentation</vt:lpstr>
      <vt:lpstr>November IEEE Meeting –  Nov. 13th PM2</vt:lpstr>
      <vt:lpstr>Nov. IEEE Meeting –  Nov. 13th PM2</vt:lpstr>
      <vt:lpstr>Review Submissions</vt:lpstr>
      <vt:lpstr>Scheduled TGbk telecons</vt:lpstr>
      <vt:lpstr>Achievements for the week</vt:lpstr>
      <vt:lpstr>Submission pipeline</vt:lpstr>
      <vt:lpstr>PowerPoint Presentation</vt:lpstr>
      <vt:lpstr>December 3rd Telecon</vt:lpstr>
      <vt:lpstr>Dec. 3rd Telecon</vt:lpstr>
      <vt:lpstr>Review Submissions</vt:lpstr>
      <vt:lpstr>Scheduled TGbk telecons</vt:lpstr>
      <vt:lpstr>Submission pipeline</vt:lpstr>
      <vt:lpstr>PowerPoint Presentation</vt:lpstr>
      <vt:lpstr>December 5th Telecon</vt:lpstr>
      <vt:lpstr>Dec. 5th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781</cp:revision>
  <cp:lastPrinted>1601-01-01T00:00:00Z</cp:lastPrinted>
  <dcterms:created xsi:type="dcterms:W3CDTF">2018-08-06T10:28:59Z</dcterms:created>
  <dcterms:modified xsi:type="dcterms:W3CDTF">2024-12-05T17:33:07Z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