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706" r:id="rId4"/>
    <p:sldId id="755" r:id="rId5"/>
    <p:sldId id="751" r:id="rId6"/>
    <p:sldId id="753" r:id="rId7"/>
    <p:sldId id="747" r:id="rId8"/>
    <p:sldId id="754" r:id="rId9"/>
    <p:sldId id="736" r:id="rId10"/>
    <p:sldId id="731" r:id="rId11"/>
    <p:sldId id="720" r:id="rId12"/>
    <p:sldId id="748" r:id="rId13"/>
    <p:sldId id="74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83DCD-050D-4781-8609-4CB545001DB1}" v="280" dt="2024-09-09T06:24:06.527"/>
    <p1510:client id="{D7D35DD1-B86F-4940-B9BE-F86116A8660B}" v="5" dt="2024-09-09T08:11:08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628" y="-1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09-2024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5ACA1348-6829-7EE0-5692-FB7831D283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648200" y="96838"/>
            <a:ext cx="2292350" cy="309562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09 2024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1485-00-00bn-considerations-for-elr-ppdu-format.pptx" TargetMode="External"/><Relationship Id="rId13" Type="http://schemas.openxmlformats.org/officeDocument/2006/relationships/hyperlink" Target="https://mentor.ieee.org/802.11/dcn/24/11-24-1573-00-00bn-an-elr-ppdu-follow-up.pptx" TargetMode="External"/><Relationship Id="rId3" Type="http://schemas.openxmlformats.org/officeDocument/2006/relationships/hyperlink" Target="https://mentor.ieee.org/802.11/dcn/24/11-24-0875-01-00bn-uhr-enhanced-long-range-support.pptx" TargetMode="External"/><Relationship Id="rId7" Type="http://schemas.openxmlformats.org/officeDocument/2006/relationships/hyperlink" Target="https://mentor.ieee.org/802.11/dcn/24/11-24-1454-00-00bn-discussion-on-configuration-indication-of-elr-ppdu.pptx" TargetMode="External"/><Relationship Id="rId12" Type="http://schemas.openxmlformats.org/officeDocument/2006/relationships/hyperlink" Target="https://mentor.ieee.org/802.11/dcn/24/11-24-1488-00-00bn-elr-ppdu-transmission-design.pptx" TargetMode="External"/><Relationship Id="rId2" Type="http://schemas.openxmlformats.org/officeDocument/2006/relationships/hyperlink" Target="https://mentor.ieee.org/802.11/dcn/24/11-24-0873-00-00bn-design-targets-and-considerations-for-enhanced-long-rang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410-00-00bn-legacy-preamble-for-elr-ppdu.pptx" TargetMode="External"/><Relationship Id="rId11" Type="http://schemas.openxmlformats.org/officeDocument/2006/relationships/hyperlink" Target="https://mentor.ieee.org/802.11/dcn/24/11-24-1592-00-00bn-usig-fields-in-an-elr-ppdu.pptx" TargetMode="External"/><Relationship Id="rId5" Type="http://schemas.openxmlformats.org/officeDocument/2006/relationships/hyperlink" Target="https://mentor.ieee.org/802.11/dcn/24/11-24-1184-00-00bn-considerations-on-elr-transmission.pptx" TargetMode="External"/><Relationship Id="rId10" Type="http://schemas.openxmlformats.org/officeDocument/2006/relationships/hyperlink" Target="https://mentor.ieee.org/802.11/dcn/24/11-24-1478-00-00bn-elr-ppdu-design.pptx" TargetMode="External"/><Relationship Id="rId4" Type="http://schemas.openxmlformats.org/officeDocument/2006/relationships/hyperlink" Target="https://mentor.ieee.org/802.11/dcn/24/11-24-1232-00-00bn-thoughts-on-extended-long-range-transmission.pptx" TargetMode="External"/><Relationship Id="rId9" Type="http://schemas.openxmlformats.org/officeDocument/2006/relationships/hyperlink" Target="https://mentor.ieee.org/802.11/dcn/24/11-24-1455-00-00bn-discussion-on-tb-elr-ppdu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Signal Field and LDPC Rate Matching </a:t>
            </a:r>
            <a:br>
              <a:rPr lang="en-GB" dirty="0"/>
            </a:br>
            <a:r>
              <a:rPr lang="en-GB" dirty="0"/>
              <a:t>for Enhanced Long-Range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988516"/>
            <a:ext cx="10361084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2024-Sep-9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787643"/>
              </p:ext>
            </p:extLst>
          </p:nvPr>
        </p:nvGraphicFramePr>
        <p:xfrm>
          <a:off x="993775" y="3179763"/>
          <a:ext cx="10045700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03746" progId="Word.Document.8">
                  <p:embed/>
                </p:oleObj>
              </mc:Choice>
              <mc:Fallback>
                <p:oleObj name="Document" r:id="rId3" imgW="10466031" imgH="29037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79763"/>
                        <a:ext cx="10045700" cy="2770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AA0-865D-6BE8-B1AC-69B12774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659E-745A-112C-3544-7FC16758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2"/>
              </a:rPr>
              <a:t>https://mentor.ieee.org/802.11/dcn/24/11-24-0873-00-00bn-design-targets-and-considerations-for-enhanced-long-range.pptx 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3"/>
              </a:rPr>
              <a:t>https://mentor.ieee.org/802.11/dcn/24/11-24-0875-01-00bn-uhr-enhanced-long-range-support.pptx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4"/>
              </a:rPr>
              <a:t>https://mentor.ieee.org/802.11/dcn/24/11-24-1232-00-00bn-thoughts-on-extended-long-range-transmission.pptx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5"/>
              </a:rPr>
              <a:t>https://mentor.ieee.org/802.11/dcn/24/11-24-1184-00-00bn-considerations-on-elr-transmission.pptx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6"/>
              </a:rPr>
              <a:t>https://mentor.ieee.org/802.11/dcn/24/11-24-1410-00-00bn-legacy-preamble-for-elr-ppdu.pptx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7"/>
              </a:rPr>
              <a:t>https://mentor.ieee.org/802.11/dcn/24/11-24-1454-00-00bn-discussion-on-configuration-indication-of-elr-ppdu.pptx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8"/>
              </a:rPr>
              <a:t>https://mentor.ieee.org/802.11/dcn/24/11-24-1485-00-00bn-considerations-for-elr-ppdu-format.pptx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9"/>
              </a:rPr>
              <a:t>https://mentor.ieee.org/802.11/dcn/24/11-24-1455-00-00bn-discussion-on-tb-elr-ppdu.pptx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0"/>
              </a:rPr>
              <a:t>https://mentor.ieee.org/802.11/dcn/24/11-24-1478-00-00bn-elr-ppdu-design.pptx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1"/>
              </a:rPr>
              <a:t>https://mentor.ieee.org/802.11/dcn/24/11-24-1592-00-00bn-usig-fields-in-an-elr-ppdu.pptx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2"/>
              </a:rPr>
              <a:t>https://mentor.ieee.org/802.11/dcn/24/11-24-1488-00-00bn-elr-ppdu-transmission-design.pptx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https://mentor.ieee.org/802.11/dcn/24/11-24-1571-00-00bn-extended-long-range-elr-mark-symbol-design.pptx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13"/>
              </a:rPr>
              <a:t>https://mentor.ieee.org/802.11/dcn/24/11-24-1573-00-00bn-an-elr-ppdu-follow-up.pptx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0488-40E5-5F94-EA45-96EF64C09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EBAD-E7F6-F4E1-104C-8273035825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5BEC55-6F11-3F74-891F-44C4FCD9CBD7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5440-437E-0B67-161A-574A7C8D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5C5F5-3FFD-4680-B773-E0D65DD2B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reuse the existing 802.11ac LDPC rate matching with 1-bit LDPC extra OFDM symbol indication for ELR LDPC rate matching 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E9EFF-4710-85A8-8715-1E38FE6388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2CA2A-B147-17EB-8A8B-7CBFAA78C0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FDD5AF-664D-52C2-C7A7-3A9B5A1F398C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72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9668-DFE9-8A90-34AB-FE9D044A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2A472-F203-9FD9-D588-86143C6DA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following two-symbol design for ELR-SIG</a:t>
            </a:r>
            <a:r>
              <a:rPr lang="en-US" sz="24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E8B-4706-A374-1D6D-A1CE6B2F57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D01C6-C25E-3D74-1F5C-B5AA71A78C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82EA3F5-827F-87F4-65BC-AC41E7F8E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7927"/>
              </p:ext>
            </p:extLst>
          </p:nvPr>
        </p:nvGraphicFramePr>
        <p:xfrm>
          <a:off x="1414272" y="2791396"/>
          <a:ext cx="9363455" cy="26127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3292">
                  <a:extLst>
                    <a:ext uri="{9D8B030D-6E8A-4147-A177-3AD203B41FA5}">
                      <a16:colId xmlns:a16="http://schemas.microsoft.com/office/drawing/2014/main" val="989705753"/>
                    </a:ext>
                  </a:extLst>
                </a:gridCol>
                <a:gridCol w="1494336">
                  <a:extLst>
                    <a:ext uri="{9D8B030D-6E8A-4147-A177-3AD203B41FA5}">
                      <a16:colId xmlns:a16="http://schemas.microsoft.com/office/drawing/2014/main" val="754146735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1042814836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val="738822574"/>
                    </a:ext>
                  </a:extLst>
                </a:gridCol>
                <a:gridCol w="784331">
                  <a:extLst>
                    <a:ext uri="{9D8B030D-6E8A-4147-A177-3AD203B41FA5}">
                      <a16:colId xmlns:a16="http://schemas.microsoft.com/office/drawing/2014/main" val="1951403797"/>
                    </a:ext>
                  </a:extLst>
                </a:gridCol>
                <a:gridCol w="1691234">
                  <a:extLst>
                    <a:ext uri="{9D8B030D-6E8A-4147-A177-3AD203B41FA5}">
                      <a16:colId xmlns:a16="http://schemas.microsoft.com/office/drawing/2014/main" val="3532469287"/>
                    </a:ext>
                  </a:extLst>
                </a:gridCol>
                <a:gridCol w="1691234">
                  <a:extLst>
                    <a:ext uri="{9D8B030D-6E8A-4147-A177-3AD203B41FA5}">
                      <a16:colId xmlns:a16="http://schemas.microsoft.com/office/drawing/2014/main" val="3982471879"/>
                    </a:ext>
                  </a:extLst>
                </a:gridCol>
                <a:gridCol w="836584">
                  <a:extLst>
                    <a:ext uri="{9D8B030D-6E8A-4147-A177-3AD203B41FA5}">
                      <a16:colId xmlns:a16="http://schemas.microsoft.com/office/drawing/2014/main" val="2015977962"/>
                    </a:ext>
                  </a:extLst>
                </a:gridCol>
                <a:gridCol w="836584">
                  <a:extLst>
                    <a:ext uri="{9D8B030D-6E8A-4147-A177-3AD203B41FA5}">
                      <a16:colId xmlns:a16="http://schemas.microsoft.com/office/drawing/2014/main" val="450312955"/>
                    </a:ext>
                  </a:extLst>
                </a:gridCol>
              </a:tblGrid>
              <a:tr h="66106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ELR-SIG-1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B0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B4-B12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972858"/>
                  </a:ext>
                </a:extLst>
              </a:tr>
              <a:tr h="944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ELR-version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(0 for UHR ELR PPDU)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UL/DL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  <a:latin typeface="+mn-lt"/>
                        </a:rPr>
                        <a:t>MCS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Coding 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Length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(number of OFDM data symbols -1)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LDPC extra OFDM symbol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Tail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613220"/>
                  </a:ext>
                </a:extLst>
              </a:tr>
              <a:tr h="66106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ELR-SIG-2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B0-B10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B11-B13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815926"/>
                  </a:ext>
                </a:extLst>
              </a:tr>
              <a:tr h="346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STA-ID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Reserved (Disregard)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Tail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356504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A2A5A53-D0D6-8ADD-152B-AD8D816725C0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75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Enhanced long-range (ELR) was being discussed in [1-3] to address the uplink/downlink </a:t>
            </a:r>
            <a:r>
              <a:rPr lang="en-GB" sz="2000" b="0" dirty="0"/>
              <a:t>range imbalance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Designs on ELR PPDU format, U-SIG design for ELR PPDU, ELR-SIG, ELR-Mark sequence and ELR data transmission were proposed [4-13]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this presentation, designs on ELR-SIG and LDPC rate matching were proposed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Design assumptions: </a:t>
            </a:r>
          </a:p>
          <a:p>
            <a:pPr lvl="1" indent="-342900">
              <a:buFont typeface="Times New Roman" panose="02020603050405020304" pitchFamily="18" charset="0"/>
              <a:buChar char="—"/>
            </a:pPr>
            <a:r>
              <a:rPr lang="en-US" sz="1600" b="0" dirty="0">
                <a:solidFill>
                  <a:schemeClr val="tx1"/>
                </a:solidFill>
              </a:rPr>
              <a:t>ELR uses SU mode over 20MHz for simplicity</a:t>
            </a:r>
          </a:p>
          <a:p>
            <a:pPr lvl="1" indent="-342900">
              <a:buFont typeface="Times New Roman" panose="02020603050405020304" pitchFamily="18" charset="0"/>
              <a:buChar char="—"/>
            </a:pPr>
            <a:r>
              <a:rPr lang="en-US" sz="1600" b="0" dirty="0">
                <a:solidFill>
                  <a:schemeClr val="tx1"/>
                </a:solidFill>
              </a:rPr>
              <a:t>ELR device may not be able to receive U-SIG due to weak SNR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31502B-2C1B-2D2F-0A48-9F1B8D2E4206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U-SIG and EHT-SIG for EHT SU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DD03D389-CB9E-7392-0335-AF7F0412CF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996982"/>
              </p:ext>
            </p:extLst>
          </p:nvPr>
        </p:nvGraphicFramePr>
        <p:xfrm>
          <a:off x="1055105" y="2287332"/>
          <a:ext cx="74032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04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95083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753035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986117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95025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995083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336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C5DC8F9-59C9-3311-5C39-1DB5F3B3B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648829"/>
              </p:ext>
            </p:extLst>
          </p:nvPr>
        </p:nvGraphicFramePr>
        <p:xfrm>
          <a:off x="1059463" y="2940600"/>
          <a:ext cx="1033032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EHT-SIG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EHT-SIG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457276D9-D910-EC33-6147-79AC2939B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845732"/>
              </p:ext>
            </p:extLst>
          </p:nvPr>
        </p:nvGraphicFramePr>
        <p:xfrm>
          <a:off x="1055105" y="3807228"/>
          <a:ext cx="10334679" cy="2079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300">
                  <a:extLst>
                    <a:ext uri="{9D8B030D-6E8A-4147-A177-3AD203B41FA5}">
                      <a16:colId xmlns:a16="http://schemas.microsoft.com/office/drawing/2014/main" val="613537625"/>
                    </a:ext>
                  </a:extLst>
                </a:gridCol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1530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33084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69586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833007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93709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026716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213355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52532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302191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EHT-SIG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(EHT SU)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Info(non-OFDMA)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B6-B8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B10-B11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B17-B19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872667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B31-B34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B36-B39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B42-B45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B46-B51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37669"/>
                  </a:ext>
                </a:extLst>
              </a:tr>
              <a:tr h="250715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02935"/>
                  </a:ext>
                </a:extLst>
              </a:tr>
            </a:tbl>
          </a:graphicData>
        </a:graphic>
      </p:graphicFrame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EAA1F42-4626-93D5-B579-DB8FC15E093A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65270B-03EA-D6C8-6FE2-7C4AF0E7D03E}"/>
              </a:ext>
            </a:extLst>
          </p:cNvPr>
          <p:cNvSpPr txBox="1"/>
          <p:nvPr/>
        </p:nvSpPr>
        <p:spPr>
          <a:xfrm>
            <a:off x="1055104" y="1751014"/>
            <a:ext cx="11307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Subset of fields may be included in ELR-SIG  </a:t>
            </a:r>
          </a:p>
        </p:txBody>
      </p:sp>
    </p:spTree>
    <p:extLst>
      <p:ext uri="{BB962C8B-B14F-4D97-AF65-F5344CB8AC3E}">
        <p14:creationId xmlns:p14="http://schemas.microsoft.com/office/powerpoint/2010/main" val="424401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Fields Needed in ELR-SIG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C65553A6-08EC-F0D5-B8AB-8B4076A66E4E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7B1ACBF2-1F77-7C38-D169-95C23EB2A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108221"/>
              </p:ext>
            </p:extLst>
          </p:nvPr>
        </p:nvGraphicFramePr>
        <p:xfrm>
          <a:off x="914400" y="2311030"/>
          <a:ext cx="10330321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36823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5608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88857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258318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15838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89647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45662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138128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Note for ELR-SIG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ELR Version</a:t>
                      </a:r>
                    </a:p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(1-bit) for future proof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20 MHz only.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Better to keep  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Better to keep  BSS color and be carried earlier such as in ELR-MARK for earlier drop [5,9]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Better to keep TXOP if there is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69575"/>
                  </a:ext>
                </a:extLst>
              </a:tr>
            </a:tbl>
          </a:graphicData>
        </a:graphic>
      </p:graphicFrame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F5140B09-6F9E-8D3D-9644-BAE506340B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317776"/>
              </p:ext>
            </p:extLst>
          </p:nvPr>
        </p:nvGraphicFramePr>
        <p:xfrm>
          <a:off x="914400" y="4037590"/>
          <a:ext cx="10330321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80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45135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477107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053391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14781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EHT-SIG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EHT-SIG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Note for ELR-SIG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SU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20 MHz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No need. Only one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23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09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EHT-SIG Fields Needed in ELR-SIG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1" name="Date Placeholder 3">
            <a:extLst>
              <a:ext uri="{FF2B5EF4-FFF2-40B4-BE49-F238E27FC236}">
                <a16:creationId xmlns:a16="http://schemas.microsoft.com/office/drawing/2014/main" id="{FA22D7B1-06D7-B2E1-1AC7-F06C2C8D0DE5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345500D4-6F6D-D9E9-85C8-3496B4E750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523182"/>
              </p:ext>
            </p:extLst>
          </p:nvPr>
        </p:nvGraphicFramePr>
        <p:xfrm>
          <a:off x="669623" y="1866520"/>
          <a:ext cx="10685014" cy="21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267">
                  <a:extLst>
                    <a:ext uri="{9D8B030D-6E8A-4147-A177-3AD203B41FA5}">
                      <a16:colId xmlns:a16="http://schemas.microsoft.com/office/drawing/2014/main" val="613537625"/>
                    </a:ext>
                  </a:extLst>
                </a:gridCol>
                <a:gridCol w="111445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135464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934497">
                  <a:extLst>
                    <a:ext uri="{9D8B030D-6E8A-4147-A177-3AD203B41FA5}">
                      <a16:colId xmlns:a16="http://schemas.microsoft.com/office/drawing/2014/main" val="609389394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67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302191"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EHT-SIG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(EHT SU)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Part 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Info(non-OFDMA)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B10-B11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B17-B19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753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  <a:tr h="75372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Note for ELR-SIG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No SR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combination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GI+LTF &amp; PE combination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need. Only one user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2913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DCC5A39-863B-1983-060F-9A4290DC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18182"/>
              </p:ext>
            </p:extLst>
          </p:nvPr>
        </p:nvGraphicFramePr>
        <p:xfrm>
          <a:off x="669623" y="4525219"/>
          <a:ext cx="10720161" cy="164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848">
                  <a:extLst>
                    <a:ext uri="{9D8B030D-6E8A-4147-A177-3AD203B41FA5}">
                      <a16:colId xmlns:a16="http://schemas.microsoft.com/office/drawing/2014/main" val="4289915672"/>
                    </a:ext>
                  </a:extLst>
                </a:gridCol>
                <a:gridCol w="1407458">
                  <a:extLst>
                    <a:ext uri="{9D8B030D-6E8A-4147-A177-3AD203B41FA5}">
                      <a16:colId xmlns:a16="http://schemas.microsoft.com/office/drawing/2014/main" val="323756902"/>
                    </a:ext>
                  </a:extLst>
                </a:gridCol>
                <a:gridCol w="1266326">
                  <a:extLst>
                    <a:ext uri="{9D8B030D-6E8A-4147-A177-3AD203B41FA5}">
                      <a16:colId xmlns:a16="http://schemas.microsoft.com/office/drawing/2014/main" val="3162013652"/>
                    </a:ext>
                  </a:extLst>
                </a:gridCol>
                <a:gridCol w="832598">
                  <a:extLst>
                    <a:ext uri="{9D8B030D-6E8A-4147-A177-3AD203B41FA5}">
                      <a16:colId xmlns:a16="http://schemas.microsoft.com/office/drawing/2014/main" val="1903682270"/>
                    </a:ext>
                  </a:extLst>
                </a:gridCol>
                <a:gridCol w="1366576">
                  <a:extLst>
                    <a:ext uri="{9D8B030D-6E8A-4147-A177-3AD203B41FA5}">
                      <a16:colId xmlns:a16="http://schemas.microsoft.com/office/drawing/2014/main" val="1981181468"/>
                    </a:ext>
                  </a:extLst>
                </a:gridCol>
                <a:gridCol w="1296237">
                  <a:extLst>
                    <a:ext uri="{9D8B030D-6E8A-4147-A177-3AD203B41FA5}">
                      <a16:colId xmlns:a16="http://schemas.microsoft.com/office/drawing/2014/main" val="881435571"/>
                    </a:ext>
                  </a:extLst>
                </a:gridCol>
                <a:gridCol w="1386672">
                  <a:extLst>
                    <a:ext uri="{9D8B030D-6E8A-4147-A177-3AD203B41FA5}">
                      <a16:colId xmlns:a16="http://schemas.microsoft.com/office/drawing/2014/main" val="1190476971"/>
                    </a:ext>
                  </a:extLst>
                </a:gridCol>
                <a:gridCol w="1024932">
                  <a:extLst>
                    <a:ext uri="{9D8B030D-6E8A-4147-A177-3AD203B41FA5}">
                      <a16:colId xmlns:a16="http://schemas.microsoft.com/office/drawing/2014/main" val="2482817543"/>
                    </a:ext>
                  </a:extLst>
                </a:gridCol>
                <a:gridCol w="1150514">
                  <a:extLst>
                    <a:ext uri="{9D8B030D-6E8A-4147-A177-3AD203B41FA5}">
                      <a16:colId xmlns:a16="http://schemas.microsoft.com/office/drawing/2014/main" val="1080164319"/>
                    </a:ext>
                  </a:extLst>
                </a:gridCol>
              </a:tblGrid>
              <a:tr h="262940"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EHT-SIG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(EHT SU)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Part 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117"/>
                  </a:ext>
                </a:extLst>
              </a:tr>
              <a:tr h="26294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B20-B30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B31-B34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B36-B39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B42-B45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B46-B51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701688"/>
                  </a:ext>
                </a:extLst>
              </a:tr>
              <a:tr h="518690"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59920"/>
                  </a:ext>
                </a:extLst>
              </a:tr>
              <a:tr h="518690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 for ELR-SIG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Better to keep STA-ID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 to keep 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need. Single stream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need. No beamforming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Needed. Support BCC and LDPC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Needed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Needed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7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46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D9D0-CF97-E07A-EF60-6A8053B3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LDPC Rate Matching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752FA-99F5-CC1D-B8AA-1E70070D1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735294" cy="43483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Pros and Cons of legacy approaches: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802.11ac </a:t>
            </a:r>
            <a:r>
              <a:rPr lang="en-US" sz="2000" b="0" dirty="0"/>
              <a:t>approach can be used for ELR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OFDM symbol is not divided into symbol segments, which provide negligible gains for ELR with small N</a:t>
            </a:r>
            <a:r>
              <a:rPr lang="en-US" sz="1600" baseline="-25000" dirty="0"/>
              <a:t>DBPS</a:t>
            </a:r>
            <a:r>
              <a:rPr lang="en-US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Pre-FEC padding is padded to the end of OFDM symbol. LDPC extra OFDM symbol instead of LDPC extra OFDM symbol segment is indicated.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number of OFDM symbols within one TXOP can be indicated using 9 bits in ELR-SIG.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ABF89-13B3-DD92-2CD8-FDA3E4B16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78288-B3F2-B8D6-B951-CC6A02A20D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62F07AA-5DFA-E4C2-2F9A-E452692BE99F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FC16C3-1898-D833-B281-7612DD9F6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10584"/>
              </p:ext>
            </p:extLst>
          </p:nvPr>
        </p:nvGraphicFramePr>
        <p:xfrm>
          <a:off x="1044356" y="2374900"/>
          <a:ext cx="10475383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174">
                  <a:extLst>
                    <a:ext uri="{9D8B030D-6E8A-4147-A177-3AD203B41FA5}">
                      <a16:colId xmlns:a16="http://schemas.microsoft.com/office/drawing/2014/main" val="207984922"/>
                    </a:ext>
                  </a:extLst>
                </a:gridCol>
                <a:gridCol w="5062846">
                  <a:extLst>
                    <a:ext uri="{9D8B030D-6E8A-4147-A177-3AD203B41FA5}">
                      <a16:colId xmlns:a16="http://schemas.microsoft.com/office/drawing/2014/main" val="2830152702"/>
                    </a:ext>
                  </a:extLst>
                </a:gridCol>
                <a:gridCol w="3457363">
                  <a:extLst>
                    <a:ext uri="{9D8B030D-6E8A-4147-A177-3AD203B41FA5}">
                      <a16:colId xmlns:a16="http://schemas.microsoft.com/office/drawing/2014/main" val="525202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Approach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88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802.11n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No pre-FEC MAC padding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More bits are needed to indicate PSDU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7192"/>
                  </a:ext>
                </a:extLst>
              </a:tr>
              <a:tr h="322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802.11ac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Simple pre-FEC MAC padding, no indication of a factor is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986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802.11ax/be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Reduce pre-FEC MAC padding with 2-bit a factor indication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2-bit a factor indication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14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66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50D-D11C-AC45-C635-1B6D6321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ELR-SIG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9DEB-B3D3-F17B-913D-2C826DBA3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FA72-8918-556C-FF27-F882570A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905989-0282-2B66-BC36-844DF4EDA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58590"/>
              </p:ext>
            </p:extLst>
          </p:nvPr>
        </p:nvGraphicFramePr>
        <p:xfrm>
          <a:off x="1551797" y="1921194"/>
          <a:ext cx="9290304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308781675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57017283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683029935"/>
                    </a:ext>
                  </a:extLst>
                </a:gridCol>
              </a:tblGrid>
              <a:tr h="24987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Contents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Version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14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For next Gen.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ELR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93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Power saving for ELR STA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95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Number of OFDM data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1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Two MCSs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45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BCC/legacy LDPC, no 2x LDPC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06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Power saving for non-targeted ELR receiver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24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LDPC extra OFDM 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Reuse 802.11ac LDPC rate matching to minimize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4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can be skipped if there is no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9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4-bit in each ELR-SIG 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7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Tail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6-bit in each ELR-SIG symbol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12540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6F774C2-29A0-2AF2-E8E1-DE95598D2FBB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4696-8939-2858-6018-B51ADF47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Design for ELR-SIG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81DB-9CCE-5F54-44D4-1881B8BA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RRU52 with 4x duplication in 20MHz in [4, 11] is a simple solution for ELR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It can be reused for ELR-SIG transmission with BPSK for simplicity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OFDM symbols are individually BCC/CRC encoded for early receiver configuration and low false-alarm 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FD443-0393-4FB5-A469-45925A98BC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AD79-6FF8-EE36-05D7-471DBCE017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C61F1E-B1E4-72CE-11FB-4943D74DE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68970"/>
              </p:ext>
            </p:extLst>
          </p:nvPr>
        </p:nvGraphicFramePr>
        <p:xfrm>
          <a:off x="1252280" y="3949523"/>
          <a:ext cx="9363455" cy="18953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0139">
                  <a:extLst>
                    <a:ext uri="{9D8B030D-6E8A-4147-A177-3AD203B41FA5}">
                      <a16:colId xmlns:a16="http://schemas.microsoft.com/office/drawing/2014/main" val="98970575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754146735"/>
                    </a:ext>
                  </a:extLst>
                </a:gridCol>
                <a:gridCol w="826617">
                  <a:extLst>
                    <a:ext uri="{9D8B030D-6E8A-4147-A177-3AD203B41FA5}">
                      <a16:colId xmlns:a16="http://schemas.microsoft.com/office/drawing/2014/main" val="1042814836"/>
                    </a:ext>
                  </a:extLst>
                </a:gridCol>
                <a:gridCol w="1091740">
                  <a:extLst>
                    <a:ext uri="{9D8B030D-6E8A-4147-A177-3AD203B41FA5}">
                      <a16:colId xmlns:a16="http://schemas.microsoft.com/office/drawing/2014/main" val="738822574"/>
                    </a:ext>
                  </a:extLst>
                </a:gridCol>
                <a:gridCol w="1021296">
                  <a:extLst>
                    <a:ext uri="{9D8B030D-6E8A-4147-A177-3AD203B41FA5}">
                      <a16:colId xmlns:a16="http://schemas.microsoft.com/office/drawing/2014/main" val="1951403797"/>
                    </a:ext>
                  </a:extLst>
                </a:gridCol>
                <a:gridCol w="1789423">
                  <a:extLst>
                    <a:ext uri="{9D8B030D-6E8A-4147-A177-3AD203B41FA5}">
                      <a16:colId xmlns:a16="http://schemas.microsoft.com/office/drawing/2014/main" val="3532469287"/>
                    </a:ext>
                  </a:extLst>
                </a:gridCol>
                <a:gridCol w="1232812">
                  <a:extLst>
                    <a:ext uri="{9D8B030D-6E8A-4147-A177-3AD203B41FA5}">
                      <a16:colId xmlns:a16="http://schemas.microsoft.com/office/drawing/2014/main" val="3982471879"/>
                    </a:ext>
                  </a:extLst>
                </a:gridCol>
                <a:gridCol w="907085">
                  <a:extLst>
                    <a:ext uri="{9D8B030D-6E8A-4147-A177-3AD203B41FA5}">
                      <a16:colId xmlns:a16="http://schemas.microsoft.com/office/drawing/2014/main" val="2015977962"/>
                    </a:ext>
                  </a:extLst>
                </a:gridCol>
                <a:gridCol w="959671">
                  <a:extLst>
                    <a:ext uri="{9D8B030D-6E8A-4147-A177-3AD203B41FA5}">
                      <a16:colId xmlns:a16="http://schemas.microsoft.com/office/drawing/2014/main" val="450312955"/>
                    </a:ext>
                  </a:extLst>
                </a:gridCol>
              </a:tblGrid>
              <a:tr h="38816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ELR-SIG-1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B0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B4-B12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972858"/>
                  </a:ext>
                </a:extLst>
              </a:tr>
              <a:tr h="821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ELR-version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UL/DL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(two MCSs[1])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Coding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(BCC/legacy LDPC)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Length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(number of OFDM symbols)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LDPC extra symbol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Tail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613220"/>
                  </a:ext>
                </a:extLst>
              </a:tr>
              <a:tr h="2970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ELR-SIG-2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B0-B10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B11-B13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B14-B17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B18-B23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815926"/>
                  </a:ext>
                </a:extLst>
              </a:tr>
              <a:tr h="388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STA-ID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Reserved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CRC</a:t>
                      </a:r>
                      <a:endParaRPr lang="en-US" sz="160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Tail</a:t>
                      </a:r>
                      <a:endParaRPr lang="en-US" sz="1600" dirty="0"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35650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5D6EAE9-2889-146C-A3D1-6EAE438372AB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43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8525-561A-46DA-B8C8-9155C815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5E44F-5965-EC1C-3EF6-6031E8A21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proposed designs for ELR-SIG and ELR LDPC rate matching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EC528-9397-8DFC-53B6-E4A03451F1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6049-BC53-BAAA-984D-9772A786DF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F5EAC7-D189-E9B8-8F9D-7042C4D05022}"/>
              </a:ext>
            </a:extLst>
          </p:cNvPr>
          <p:cNvSpPr txBox="1">
            <a:spLocks/>
          </p:cNvSpPr>
          <p:nvPr/>
        </p:nvSpPr>
        <p:spPr bwMode="auto">
          <a:xfrm>
            <a:off x="914401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5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4108</TotalTime>
  <Words>1214</Words>
  <Application>Microsoft Office PowerPoint</Application>
  <PresentationFormat>Widescreen</PresentationFormat>
  <Paragraphs>375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Document</vt:lpstr>
      <vt:lpstr>Signal Field and LDPC Rate Matching  for Enhanced Long-Range</vt:lpstr>
      <vt:lpstr>Introduction</vt:lpstr>
      <vt:lpstr>Recap of U-SIG and EHT-SIG for EHT SU PPDU</vt:lpstr>
      <vt:lpstr>U-SIG Fields Needed in ELR-SIG</vt:lpstr>
      <vt:lpstr>EHT-SIG Fields Needed in ELR-SIG</vt:lpstr>
      <vt:lpstr>Legacy LDPC Rate Matching Approaches</vt:lpstr>
      <vt:lpstr>Summary of ELR-SIG Fields</vt:lpstr>
      <vt:lpstr>Proposed Design for ELR-SIG</vt:lpstr>
      <vt:lpstr>Summary </vt:lpstr>
      <vt:lpstr>References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6</cp:revision>
  <cp:lastPrinted>1601-01-01T00:00:00Z</cp:lastPrinted>
  <dcterms:created xsi:type="dcterms:W3CDTF">2018-04-11T17:57:35Z</dcterms:created>
  <dcterms:modified xsi:type="dcterms:W3CDTF">2024-09-09T18:27:57Z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