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3"/>
  </p:sldMasterIdLst>
  <p:notesMasterIdLst>
    <p:notesMasterId r:id="rId23"/>
  </p:notesMasterIdLst>
  <p:handoutMasterIdLst>
    <p:handoutMasterId r:id="rId24"/>
  </p:handoutMasterIdLst>
  <p:sldIdLst>
    <p:sldId id="256" r:id="rId4"/>
    <p:sldId id="470" r:id="rId5"/>
    <p:sldId id="471" r:id="rId6"/>
    <p:sldId id="475" r:id="rId7"/>
    <p:sldId id="489" r:id="rId8"/>
    <p:sldId id="476" r:id="rId9"/>
    <p:sldId id="488" r:id="rId10"/>
    <p:sldId id="487" r:id="rId11"/>
    <p:sldId id="479" r:id="rId12"/>
    <p:sldId id="480" r:id="rId13"/>
    <p:sldId id="481" r:id="rId14"/>
    <p:sldId id="482" r:id="rId15"/>
    <p:sldId id="483" r:id="rId16"/>
    <p:sldId id="484" r:id="rId17"/>
    <p:sldId id="493" r:id="rId18"/>
    <p:sldId id="494" r:id="rId19"/>
    <p:sldId id="485" r:id="rId20"/>
    <p:sldId id="492" r:id="rId21"/>
    <p:sldId id="495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39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4824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F8A2-7974-403F-A00A-26BD42D62C2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BCA16-859E-4E71-A38B-7EBA96C5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B3CA5-F56D-4F07-9FA4-D3BC11A1499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E0ED4-6974-460C-AE2B-5284B9B7D7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D30EA-3A1C-F564-D808-A6819D2F13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EE6B69-6AC2-EB4D-0733-08EF3F2C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B79337-44F7-D3AA-239E-74653A8834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6C6FCCB-E568-0AC9-B305-F44EB0A899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7A9815A-CF5A-F72F-9C67-0C79AEEAC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5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7E312F94-FAFF-0684-B23F-726D4B129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9E7D809-D352-3A9C-0A88-ACDE56C79E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1D2D73B-6991-9A40-79E8-C2FBAF328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5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66FC1CB-1977-659A-4DE7-2DED9A0272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13BDEA3-A882-5F24-4CDC-A57CE6C55C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7F0E414-CF90-152E-C621-17FF2F0FC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56A996A-7BC1-4849-096D-945F212EB1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5DA59C-9BC3-DDA8-2B8D-52433D56B7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E35AB4E-D043-467F-0AE3-8EB2A5860E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9B3BF4-2FB5-48DF-B7F8-378C94E27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0C3D2FD-CABA-4607-99FD-F5D3D3B4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2" y="319091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89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5A18A-0502-4C7F-91C7-3FAD3C70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7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D10478-073E-41FC-8CD8-273C831393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March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767F8E-C671-44AE-B57E-1FAC75A3C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45FAC-F59B-B211-82D3-7CC8616CC3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March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7031A-B85F-4390-11AD-09E0589EE6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79E98-6B0E-AA7C-CD70-14DB371EE3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9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44346" y="6475415"/>
            <a:ext cx="654025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802.11-24/</a:t>
            </a:r>
            <a:r>
              <a:rPr kumimoji="0" lang="en-US" altLang="zh-CN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1580</a:t>
            </a:r>
            <a:r>
              <a:rPr kumimoji="0" lang="en-GB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6" y="357166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654-1C1C-BF3D-E0A0-332E025F3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97488"/>
            <a:ext cx="10363200" cy="837624"/>
          </a:xfrm>
        </p:spPr>
        <p:txBody>
          <a:bodyPr/>
          <a:lstStyle/>
          <a:p>
            <a:r>
              <a:rPr lang="en-US" altLang="zh-CN" sz="3200" dirty="0" smtClean="0"/>
              <a:t>Considerations on the CBF smoothing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0941B1-EFC2-C4F6-90C9-4DB201B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62394"/>
              </p:ext>
            </p:extLst>
          </p:nvPr>
        </p:nvGraphicFramePr>
        <p:xfrm>
          <a:off x="2705100" y="3115456"/>
          <a:ext cx="691954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954">
                  <a:extLst>
                    <a:ext uri="{9D8B030D-6E8A-4147-A177-3AD203B41FA5}">
                      <a16:colId xmlns:a16="http://schemas.microsoft.com/office/drawing/2014/main" val="2195744603"/>
                    </a:ext>
                  </a:extLst>
                </a:gridCol>
                <a:gridCol w="1554954">
                  <a:extLst>
                    <a:ext uri="{9D8B030D-6E8A-4147-A177-3AD203B41FA5}">
                      <a16:colId xmlns:a16="http://schemas.microsoft.com/office/drawing/2014/main" val="627850029"/>
                    </a:ext>
                  </a:extLst>
                </a:gridCol>
                <a:gridCol w="22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Affilations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Xiaogang Chen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Spreadtrum Communications, USA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2680 N 1st St. San Jose, CA. 95134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Xiaogang.chen1@unisoc.com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Chunyu Hu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William Li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4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678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229CA13-4E64-0A4F-F23B-0CCC1C81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44" y="1965741"/>
            <a:ext cx="7772400" cy="96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000" dirty="0"/>
              <a:t>Date: </a:t>
            </a:r>
            <a:r>
              <a:rPr lang="en-US" sz="2000" dirty="0" smtClean="0"/>
              <a:t>09/06/24</a:t>
            </a:r>
            <a:endParaRPr lang="en-US" sz="2000" dirty="0"/>
          </a:p>
          <a:p>
            <a:pPr>
              <a:buFontTx/>
              <a:buNone/>
            </a:pPr>
            <a:endParaRPr lang="en-US" sz="2000" b="0" dirty="0"/>
          </a:p>
          <a:p>
            <a:pPr>
              <a:buFontTx/>
              <a:buNone/>
            </a:pPr>
            <a:endParaRPr lang="en-US" sz="2000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E6C11-D554-7B5D-DAC3-F67987B6D0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</a:t>
            </a:r>
            <a:r>
              <a:rPr lang="en-US" dirty="0" smtClean="0"/>
              <a:t>Spreadtrum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</a:t>
            </a:r>
            <a:r>
              <a:rPr lang="en-US" dirty="0" smtClean="0"/>
              <a:t>in the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AFAIK, </a:t>
            </a:r>
            <a:r>
              <a:rPr lang="en-US" b="0" dirty="0" err="1" smtClean="0"/>
              <a:t>Bfee</a:t>
            </a:r>
            <a:r>
              <a:rPr lang="en-US" b="0" dirty="0" smtClean="0"/>
              <a:t> won’t do CE smoothing if a PPDU is indicated as “</a:t>
            </a:r>
            <a:r>
              <a:rPr lang="en-US" b="0" dirty="0" err="1" smtClean="0"/>
              <a:t>beamformed</a:t>
            </a:r>
            <a:r>
              <a:rPr lang="en-US" b="0" dirty="0" smtClean="0"/>
              <a:t>”…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If </a:t>
            </a:r>
            <a:r>
              <a:rPr lang="en-US" b="0" dirty="0" err="1" smtClean="0"/>
              <a:t>Bfer</a:t>
            </a:r>
            <a:r>
              <a:rPr lang="en-US" b="0" dirty="0" smtClean="0"/>
              <a:t> do CBF smoothing and want to enable CE smoothing by </a:t>
            </a:r>
            <a:r>
              <a:rPr lang="en-US" b="0" dirty="0" err="1" smtClean="0"/>
              <a:t>BFee</a:t>
            </a:r>
            <a:r>
              <a:rPr lang="en-US" b="0" dirty="0" smtClean="0"/>
              <a:t>, </a:t>
            </a:r>
            <a:r>
              <a:rPr lang="en-US" b="0" dirty="0" err="1" smtClean="0"/>
              <a:t>Bfer</a:t>
            </a:r>
            <a:r>
              <a:rPr lang="en-US" b="0" dirty="0" smtClean="0"/>
              <a:t> needs to spoof the </a:t>
            </a:r>
            <a:r>
              <a:rPr lang="en-US" b="0" dirty="0" err="1" smtClean="0"/>
              <a:t>Bfee</a:t>
            </a:r>
            <a:r>
              <a:rPr lang="en-US" b="0" dirty="0" smtClean="0"/>
              <a:t> and indicate the current PPDU as “not </a:t>
            </a:r>
            <a:r>
              <a:rPr lang="en-US" b="0" dirty="0" err="1" smtClean="0"/>
              <a:t>beamformed</a:t>
            </a:r>
            <a:r>
              <a:rPr lang="en-US" b="0" dirty="0" smtClean="0"/>
              <a:t>”.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</a:t>
            </a:r>
            <a:r>
              <a:rPr lang="en-US" b="1" i="1" dirty="0" smtClean="0"/>
              <a:t>verification specifically verify the “</a:t>
            </a:r>
            <a:r>
              <a:rPr lang="en-US" b="1" i="1" dirty="0" err="1" smtClean="0"/>
              <a:t>beamformed</a:t>
            </a:r>
            <a:r>
              <a:rPr lang="en-US" b="1" i="1" dirty="0" smtClean="0"/>
              <a:t>” bits is set in </a:t>
            </a:r>
            <a:r>
              <a:rPr lang="en-US" b="1" i="1" dirty="0" err="1" smtClean="0"/>
              <a:t>Bfing</a:t>
            </a:r>
            <a:r>
              <a:rPr lang="en-US" b="1" i="1" dirty="0" smtClean="0"/>
              <a:t> test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Suggest to have another indication such as “CE smoothing is recommended” when beamforming is conducted.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Q: How a </a:t>
            </a:r>
            <a:r>
              <a:rPr lang="en-US" dirty="0" err="1" smtClean="0"/>
              <a:t>Bfer</a:t>
            </a:r>
            <a:r>
              <a:rPr lang="en-US" dirty="0" smtClean="0"/>
              <a:t> know the </a:t>
            </a:r>
            <a:r>
              <a:rPr lang="en-US" dirty="0" err="1" smtClean="0"/>
              <a:t>Bfed</a:t>
            </a:r>
            <a:r>
              <a:rPr lang="en-US" dirty="0" smtClean="0"/>
              <a:t> channel is smooth enough for </a:t>
            </a:r>
            <a:r>
              <a:rPr lang="en-US" dirty="0" err="1" smtClean="0"/>
              <a:t>Bfee’s</a:t>
            </a:r>
            <a:r>
              <a:rPr lang="en-US" dirty="0"/>
              <a:t> </a:t>
            </a:r>
            <a:r>
              <a:rPr lang="en-US" dirty="0" smtClean="0"/>
              <a:t>smoothing algorithm??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A: 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1. Similar question can be asked: how </a:t>
            </a:r>
            <a:r>
              <a:rPr lang="en-US" sz="1600" dirty="0" err="1" smtClean="0"/>
              <a:t>Bfer</a:t>
            </a:r>
            <a:r>
              <a:rPr lang="en-US" sz="1600" dirty="0" smtClean="0"/>
              <a:t> can guarantee the interpolation algorithm in </a:t>
            </a:r>
            <a:r>
              <a:rPr lang="en-US" sz="1600" dirty="0" err="1" smtClean="0"/>
              <a:t>Bfee</a:t>
            </a:r>
            <a:r>
              <a:rPr lang="en-US" sz="1600" dirty="0" smtClean="0"/>
              <a:t> can handle 1x/2x </a:t>
            </a:r>
            <a:r>
              <a:rPr lang="en-US" sz="1600" dirty="0"/>
              <a:t>LTF? Reasonable </a:t>
            </a:r>
            <a:r>
              <a:rPr lang="en-US" sz="1600" dirty="0" err="1"/>
              <a:t>Bfer</a:t>
            </a:r>
            <a:r>
              <a:rPr lang="en-US" sz="1600" dirty="0"/>
              <a:t> who intends to enable CE smoothing will be serious on CBF smoothing. No standardization on the smoothness is required. </a:t>
            </a:r>
            <a:endParaRPr lang="en-US" sz="1600" dirty="0" smtClean="0"/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2. Algorithm to enable CBF smoothing has been well studied.</a:t>
            </a:r>
            <a:endParaRPr lang="en-US" sz="1600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advantage of CBF smoothing even CE smoothing is not applied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800" dirty="0" smtClean="0"/>
              <a:t>- 2x LTF </a:t>
            </a:r>
            <a:r>
              <a:rPr lang="en-US" dirty="0"/>
              <a:t>(</a:t>
            </a:r>
            <a:r>
              <a:rPr lang="en-US" dirty="0" smtClean="0"/>
              <a:t>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Interpolation </a:t>
            </a:r>
            <a:r>
              <a:rPr lang="en-US" dirty="0" smtClean="0"/>
              <a:t>algorithm mismatch </a:t>
            </a:r>
            <a:r>
              <a:rPr lang="en-US" dirty="0"/>
              <a:t>between </a:t>
            </a:r>
            <a:r>
              <a:rPr lang="en-US" dirty="0" err="1"/>
              <a:t>Tx</a:t>
            </a:r>
            <a:r>
              <a:rPr lang="en-US" dirty="0"/>
              <a:t> and Rx </a:t>
            </a:r>
            <a:r>
              <a:rPr lang="en-US" dirty="0" smtClean="0"/>
              <a:t>may degrade sensitivity as long as 4x LTF is not used in </a:t>
            </a:r>
            <a:r>
              <a:rPr lang="en-US" dirty="0" err="1" smtClean="0"/>
              <a:t>BFing</a:t>
            </a:r>
            <a:r>
              <a:rPr lang="en-US" dirty="0" smtClean="0"/>
              <a:t>;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Sims assumptions: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CE smoothing is not conducted;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dirty="0"/>
              <a:t>80MHz, </a:t>
            </a:r>
            <a:r>
              <a:rPr lang="en-US" b="0" dirty="0" err="1" smtClean="0"/>
              <a:t>ChD</a:t>
            </a:r>
            <a:r>
              <a:rPr lang="en-US" b="0" dirty="0" smtClean="0"/>
              <a:t>, 4x2x1;</a:t>
            </a:r>
            <a:endParaRPr lang="en-US" b="0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dirty="0"/>
              <a:t>MCS </a:t>
            </a:r>
            <a:r>
              <a:rPr lang="en-US" b="0" dirty="0" smtClean="0"/>
              <a:t>7/11; </a:t>
            </a:r>
            <a:r>
              <a:rPr lang="en-US" dirty="0" smtClean="0"/>
              <a:t>2x </a:t>
            </a:r>
            <a:r>
              <a:rPr lang="en-US" dirty="0"/>
              <a:t>LTF</a:t>
            </a:r>
            <a:r>
              <a:rPr lang="en-US" b="0" dirty="0"/>
              <a:t>; 2048 Bytes</a:t>
            </a:r>
            <a:r>
              <a:rPr lang="en-US" b="0" dirty="0" smtClean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dirty="0"/>
              <a:t>CBF </a:t>
            </a:r>
            <a:r>
              <a:rPr lang="en-US" b="0" dirty="0" err="1" smtClean="0"/>
              <a:t>cfg</a:t>
            </a:r>
            <a:r>
              <a:rPr lang="en-US" b="0" dirty="0" smtClean="0"/>
              <a:t>: </a:t>
            </a:r>
            <a:r>
              <a:rPr lang="en-US" b="0" dirty="0"/>
              <a:t>ng=4, SU CBF with codebook{6,4</a:t>
            </a:r>
            <a:r>
              <a:rPr lang="en-US" b="0" dirty="0" smtClean="0"/>
              <a:t>};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dirty="0" err="1"/>
              <a:t>Bfing</a:t>
            </a:r>
            <a:r>
              <a:rPr lang="en-US" b="0" dirty="0"/>
              <a:t> vector is compressed by </a:t>
            </a:r>
            <a:r>
              <a:rPr lang="en-US" b="0" dirty="0" err="1"/>
              <a:t>Bfee</a:t>
            </a:r>
            <a:r>
              <a:rPr lang="en-US" b="0" dirty="0"/>
              <a:t> and recovered by </a:t>
            </a:r>
            <a:r>
              <a:rPr lang="en-US" b="0" dirty="0" err="1"/>
              <a:t>Bfer</a:t>
            </a:r>
            <a:r>
              <a:rPr lang="en-US" b="0" dirty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CBF </a:t>
            </a:r>
            <a:r>
              <a:rPr lang="en-US" b="0" dirty="0"/>
              <a:t>smoothing is done </a:t>
            </a:r>
            <a:r>
              <a:rPr lang="en-US" b="0" dirty="0" smtClean="0"/>
              <a:t>by </a:t>
            </a:r>
            <a:r>
              <a:rPr lang="en-US" b="0" dirty="0" err="1"/>
              <a:t>Bfer</a:t>
            </a:r>
            <a:r>
              <a:rPr lang="en-US" b="0" dirty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Interpolation </a:t>
            </a:r>
            <a:r>
              <a:rPr lang="en-US" dirty="0" err="1" smtClean="0"/>
              <a:t>algo</a:t>
            </a:r>
            <a:r>
              <a:rPr lang="en-US" dirty="0" smtClean="0"/>
              <a:t>: 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Linear at the </a:t>
            </a:r>
            <a:r>
              <a:rPr lang="en-US" b="1" dirty="0" err="1" smtClean="0"/>
              <a:t>BFer</a:t>
            </a:r>
            <a:endParaRPr lang="en-US" b="1" dirty="0"/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Linear/Spline/Copy at the </a:t>
            </a:r>
            <a:r>
              <a:rPr lang="en-US" b="1" dirty="0" err="1" smtClean="0"/>
              <a:t>BF</a:t>
            </a:r>
            <a:r>
              <a:rPr lang="en-US" altLang="zh-CN" b="1" dirty="0" err="1" smtClean="0"/>
              <a:t>ee</a:t>
            </a:r>
            <a:r>
              <a:rPr lang="en-US" b="1" dirty="0" smtClean="0"/>
              <a:t>.</a:t>
            </a:r>
            <a:endParaRPr lang="en-US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advantage of CBF smoothing even CE smoothing is not applied</a:t>
            </a:r>
            <a:br>
              <a:rPr lang="en-US" dirty="0"/>
            </a:br>
            <a:r>
              <a:rPr lang="en-US" dirty="0"/>
              <a:t> </a:t>
            </a:r>
            <a:r>
              <a:rPr lang="en-US" sz="1800" dirty="0"/>
              <a:t>- 2x </a:t>
            </a:r>
            <a:r>
              <a:rPr lang="en-US" sz="1800" dirty="0" smtClean="0"/>
              <a:t>LTF </a:t>
            </a:r>
            <a:r>
              <a:rPr lang="en-US" dirty="0" smtClean="0"/>
              <a:t>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751017"/>
            <a:ext cx="10361084" cy="43433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“Copy” with smoothed CBF can still survive but “Copy” alone cannot;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CBF smoothing doesn’t gain much on medium SNR.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Interpolation algorithm mismatch introduces some degradation (linear vs spline).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77" y="2898133"/>
            <a:ext cx="4003340" cy="3500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44" y="2898132"/>
            <a:ext cx="4161915" cy="3500731"/>
          </a:xfrm>
          <a:prstGeom prst="rect">
            <a:avLst/>
          </a:prstGeom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advantage of CBF smoothing even CE smoothing is not applied</a:t>
            </a:r>
            <a:br>
              <a:rPr lang="en-US" dirty="0"/>
            </a:br>
            <a:r>
              <a:rPr lang="en-US" dirty="0"/>
              <a:t> </a:t>
            </a:r>
            <a:r>
              <a:rPr lang="en-US" sz="1800" dirty="0"/>
              <a:t>- 2x </a:t>
            </a:r>
            <a:r>
              <a:rPr lang="en-US" sz="1800" dirty="0" smtClean="0"/>
              <a:t>LTF </a:t>
            </a:r>
            <a:r>
              <a:rPr lang="en-US" dirty="0" smtClean="0"/>
              <a:t>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656080"/>
            <a:ext cx="10361084" cy="44383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MCS is more sensitive to CE EVM introduced by the interpolation mismatch at </a:t>
            </a:r>
            <a:r>
              <a:rPr lang="en-US" dirty="0" err="1" smtClean="0"/>
              <a:t>Tx</a:t>
            </a:r>
            <a:r>
              <a:rPr lang="en-US" dirty="0" smtClean="0"/>
              <a:t> and Rx.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“Copy” doesn’t work regardless CBF smoothing is applied or not;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CBF smoothing provide obvious gain (~1dB@10%) and even eliminate the error floor;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4x LTF also eliminate the error floor.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69" y="3040185"/>
            <a:ext cx="3793534" cy="3284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435" y="3040185"/>
            <a:ext cx="3637033" cy="3284412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Observations: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CBF </a:t>
            </a:r>
            <a:r>
              <a:rPr lang="en-US" dirty="0" smtClean="0"/>
              <a:t>smoothing harvest low hanging gain up to 30dB SNR;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Further fine tune is possible to reach even high SNR region.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CBF </a:t>
            </a:r>
            <a:r>
              <a:rPr lang="en-US" dirty="0"/>
              <a:t>smoothing also </a:t>
            </a:r>
            <a:r>
              <a:rPr lang="en-US" dirty="0" smtClean="0"/>
              <a:t>eliminate the error floor of </a:t>
            </a:r>
            <a:r>
              <a:rPr lang="en-US" dirty="0" err="1" smtClean="0"/>
              <a:t>Bfing</a:t>
            </a:r>
            <a:r>
              <a:rPr lang="en-US" dirty="0" smtClean="0"/>
              <a:t> with </a:t>
            </a:r>
            <a:r>
              <a:rPr lang="en-US" smtClean="0"/>
              <a:t>2x LTF </a:t>
            </a:r>
            <a:r>
              <a:rPr lang="en-US" dirty="0" smtClean="0"/>
              <a:t>which is widely used in the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Recommendations: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Recommend to close the gap in protocol to give </a:t>
            </a:r>
            <a:r>
              <a:rPr lang="en-US" dirty="0" err="1" smtClean="0">
                <a:solidFill>
                  <a:schemeClr val="tx1"/>
                </a:solidFill>
              </a:rPr>
              <a:t>Bfer</a:t>
            </a:r>
            <a:r>
              <a:rPr lang="en-US" dirty="0" smtClean="0">
                <a:solidFill>
                  <a:schemeClr val="tx1"/>
                </a:solidFill>
              </a:rPr>
              <a:t> the flexibility of indicating </a:t>
            </a:r>
            <a:r>
              <a:rPr lang="en-US" dirty="0" err="1" smtClean="0">
                <a:solidFill>
                  <a:schemeClr val="tx1"/>
                </a:solidFill>
              </a:rPr>
              <a:t>Bfee</a:t>
            </a:r>
            <a:r>
              <a:rPr lang="en-US" dirty="0" smtClean="0">
                <a:solidFill>
                  <a:schemeClr val="tx1"/>
                </a:solidFill>
              </a:rPr>
              <a:t> to do CE smoothing or not.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</a:rPr>
              <a:t>CE smoothing can be done if CBF smoothing is enabled by </a:t>
            </a:r>
            <a:r>
              <a:rPr lang="en-US" sz="1600" i="1" dirty="0" err="1" smtClean="0">
                <a:solidFill>
                  <a:schemeClr val="tx1"/>
                </a:solidFill>
              </a:rPr>
              <a:t>Bfer</a:t>
            </a:r>
            <a:r>
              <a:rPr lang="en-US" sz="1600" i="1" dirty="0" smtClean="0">
                <a:solidFill>
                  <a:schemeClr val="tx1"/>
                </a:solidFill>
              </a:rPr>
              <a:t>.</a:t>
            </a:r>
            <a:endParaRPr lang="en-US" i="1" dirty="0" smtClean="0">
              <a:solidFill>
                <a:schemeClr val="tx1"/>
              </a:solidFill>
            </a:endParaRP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Recommend to promote the 4x LTF+0.8us GI as mandatory feature </a:t>
            </a:r>
            <a:r>
              <a:rPr lang="en-US" altLang="zh-CN" dirty="0" smtClean="0">
                <a:solidFill>
                  <a:schemeClr val="tx1"/>
                </a:solidFill>
              </a:rPr>
              <a:t>in UHR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indicate (in the UHR SIG field) that “channel smoothing is recommended or not” when </a:t>
            </a:r>
            <a:r>
              <a:rPr lang="en-US" dirty="0" err="1" smtClean="0"/>
              <a:t>Bfing</a:t>
            </a:r>
            <a:r>
              <a:rPr lang="en-US" dirty="0" smtClean="0"/>
              <a:t> is enabled in a PPDU?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promote 4x LTF + 0.8us GI as mandatory mode in UHR?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4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87C6-C912-C924-206E-079327D5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Backup:</a:t>
            </a:r>
            <a:r>
              <a:rPr lang="en-US" dirty="0" smtClean="0"/>
              <a:t> </a:t>
            </a:r>
            <a:r>
              <a:rPr lang="en-US" dirty="0"/>
              <a:t>OTA </a:t>
            </a:r>
            <a:r>
              <a:rPr lang="en-US" dirty="0" smtClean="0"/>
              <a:t>captured CBF 2x4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809" y="1852246"/>
            <a:ext cx="7815199" cy="4311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3384" y="1820984"/>
            <a:ext cx="2772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Upper subfigure: </a:t>
            </a:r>
            <a:r>
              <a:rPr lang="en-US" sz="1800" b="0" dirty="0"/>
              <a:t>amplitude of tone by tone correlation;</a:t>
            </a:r>
          </a:p>
          <a:p>
            <a:pPr algn="l"/>
            <a:r>
              <a:rPr lang="en-US" sz="1800" dirty="0"/>
              <a:t>Lower </a:t>
            </a:r>
            <a:r>
              <a:rPr lang="en-US" sz="1800" dirty="0" smtClean="0"/>
              <a:t>subfigure: </a:t>
            </a:r>
          </a:p>
          <a:p>
            <a:pPr algn="l"/>
            <a:r>
              <a:rPr lang="en-US" sz="1800" b="0" dirty="0" smtClean="0"/>
              <a:t>phase </a:t>
            </a:r>
            <a:r>
              <a:rPr lang="en-US" sz="1800" b="0" dirty="0"/>
              <a:t>of tone by tone correlation.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explanations of the phase jump elimination with CBF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5583767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Bfing</a:t>
            </a:r>
            <a:r>
              <a:rPr lang="en-US" dirty="0" smtClean="0"/>
              <a:t> introduces artificial phase jumps which may present on tones with large amplitude which contribute more or even dominate the accuracy of the CE smoothing.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CBF smoothing removes the artificial effect and only conserve the nature phase jump of the raw channel which could be covered by reasonably implemented CE smoothing algorithm.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4" y="1847896"/>
            <a:ext cx="5633509" cy="4718007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5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Backup: Phase </a:t>
            </a:r>
            <a:r>
              <a:rPr lang="en-US" sz="2000" dirty="0"/>
              <a:t>discontinuity </a:t>
            </a:r>
            <a:r>
              <a:rPr lang="en-US" sz="2000" dirty="0" smtClean="0"/>
              <a:t>MUMIMO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895913"/>
            <a:ext cx="10361084" cy="41985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MUZF operation can also introduce phase jump depends on how correlated these two users are.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MUZF won’t change the original </a:t>
            </a:r>
            <a:r>
              <a:rPr lang="en-US" altLang="zh-CN" dirty="0" err="1" smtClean="0"/>
              <a:t>bfing</a:t>
            </a:r>
            <a:r>
              <a:rPr lang="en-US" altLang="zh-CN" dirty="0" smtClean="0"/>
              <a:t> matrix if two users orthogonal.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823" y="2637692"/>
            <a:ext cx="6058663" cy="3513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4967" y="2841743"/>
            <a:ext cx="35012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 </a:t>
            </a:r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= </a:t>
            </a: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[v</a:t>
            </a:r>
            <a:r>
              <a:rPr lang="en-US" sz="2400" b="0" baseline="-2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  v</a:t>
            </a:r>
            <a:r>
              <a:rPr lang="en-US" sz="2400" b="0" baseline="-2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];</a:t>
            </a:r>
          </a:p>
          <a:p>
            <a:pPr algn="l">
              <a:spcBef>
                <a:spcPts val="600"/>
              </a:spcBef>
            </a:pPr>
            <a:r>
              <a:rPr lang="en-US" sz="24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wzf</a:t>
            </a:r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= </a:t>
            </a: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4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US" sz="2400" b="0" baseline="30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*w)</a:t>
            </a:r>
            <a:r>
              <a:rPr lang="en-US" sz="2400" b="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n-US" sz="24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US" sz="2400" b="0" baseline="30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endParaRPr lang="en-US" sz="2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24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wzf</a:t>
            </a: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= w if v</a:t>
            </a:r>
            <a:r>
              <a:rPr lang="en-US" sz="2400" b="0" baseline="-2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’*v</a:t>
            </a:r>
            <a:r>
              <a:rPr lang="en-US" sz="2400" b="0" baseline="-2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2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= 0;</a:t>
            </a:r>
            <a:endParaRPr lang="en-US" sz="2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Some background on the </a:t>
            </a:r>
            <a:r>
              <a:rPr lang="en-US" dirty="0" err="1" smtClean="0"/>
              <a:t>beamformed</a:t>
            </a:r>
            <a:r>
              <a:rPr lang="en-US" dirty="0" smtClean="0"/>
              <a:t> channel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2743200"/>
            <a:ext cx="10361084" cy="33512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recommendation above was proposed in 11ax but not really adopted in the field AFAIK.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Bfee</a:t>
            </a:r>
            <a:r>
              <a:rPr lang="en-US" dirty="0" smtClean="0"/>
              <a:t> doesn’t feedback smoothed CBF </a:t>
            </a:r>
            <a:r>
              <a:rPr lang="en-US" dirty="0"/>
              <a:t>(compressed </a:t>
            </a:r>
            <a:r>
              <a:rPr lang="en-US" dirty="0" err="1"/>
              <a:t>Bfing</a:t>
            </a:r>
            <a:r>
              <a:rPr lang="en-US" dirty="0"/>
              <a:t> feedback)</a:t>
            </a:r>
            <a:r>
              <a:rPr lang="en-US" dirty="0" smtClean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Bfer</a:t>
            </a:r>
            <a:r>
              <a:rPr lang="en-US" dirty="0" smtClean="0"/>
              <a:t> set “</a:t>
            </a:r>
            <a:r>
              <a:rPr lang="en-US" dirty="0" err="1" smtClean="0"/>
              <a:t>beamformed</a:t>
            </a:r>
            <a:r>
              <a:rPr lang="en-US" dirty="0" smtClean="0"/>
              <a:t>” to true </a:t>
            </a:r>
            <a:r>
              <a:rPr lang="en-US" altLang="zh-CN" dirty="0" smtClean="0"/>
              <a:t>in preamble</a:t>
            </a:r>
            <a:r>
              <a:rPr lang="en-US" dirty="0" smtClean="0"/>
              <a:t>, such that </a:t>
            </a:r>
            <a:r>
              <a:rPr lang="en-US" dirty="0" err="1" smtClean="0"/>
              <a:t>Bfee</a:t>
            </a:r>
            <a:r>
              <a:rPr lang="en-US" dirty="0" smtClean="0"/>
              <a:t> turn off channel smoothing (at least vendor A </a:t>
            </a:r>
            <a:r>
              <a:rPr lang="en-US" dirty="0" err="1" smtClean="0"/>
              <a:t>bfing</a:t>
            </a:r>
            <a:r>
              <a:rPr lang="en-US" dirty="0" smtClean="0"/>
              <a:t> to vendor B)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So far the 1.5dB~2dB smoothing gain is mostly not harvested yet in the field. It leaves 2x2 solution not quite motivated as </a:t>
            </a:r>
            <a:r>
              <a:rPr lang="en-US" dirty="0" err="1" smtClean="0">
                <a:sym typeface="Wingdings" panose="05000000000000000000" pitchFamily="2" charset="2"/>
              </a:rPr>
              <a:t>BFer</a:t>
            </a:r>
            <a:r>
              <a:rPr lang="en-US" dirty="0" smtClean="0">
                <a:sym typeface="Wingdings" panose="05000000000000000000" pitchFamily="2" charset="2"/>
              </a:rPr>
              <a:t>…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Bfing</a:t>
            </a:r>
            <a:r>
              <a:rPr lang="en-US" dirty="0" smtClean="0">
                <a:sym typeface="Wingdings" panose="05000000000000000000" pitchFamily="2" charset="2"/>
              </a:rPr>
              <a:t> gain is mostly offset by CE smoothing 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This deck study further on the benefit of </a:t>
            </a:r>
            <a:r>
              <a:rPr lang="en-US" i="1" dirty="0" smtClean="0">
                <a:sym typeface="Wingdings" panose="05000000000000000000" pitchFamily="2" charset="2"/>
              </a:rPr>
              <a:t>CBF smoothing gain in both SU </a:t>
            </a:r>
            <a:r>
              <a:rPr lang="en-US" i="1" dirty="0" err="1" smtClean="0">
                <a:sym typeface="Wingdings" panose="05000000000000000000" pitchFamily="2" charset="2"/>
              </a:rPr>
              <a:t>Bfing</a:t>
            </a:r>
            <a:r>
              <a:rPr lang="en-US" i="1" dirty="0" smtClean="0">
                <a:sym typeface="Wingdings" panose="05000000000000000000" pitchFamily="2" charset="2"/>
              </a:rPr>
              <a:t> and 2x LTF interpolation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3" y="1675986"/>
            <a:ext cx="10329469" cy="981075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09ED-73B9-323A-773B-A89C2B50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685804"/>
            <a:ext cx="10361084" cy="815826"/>
          </a:xfrm>
        </p:spPr>
        <p:txBody>
          <a:bodyPr>
            <a:normAutofit/>
          </a:bodyPr>
          <a:lstStyle/>
          <a:p>
            <a:r>
              <a:rPr lang="en-US" b="1" dirty="0" smtClean="0"/>
              <a:t>Phase discontinuity in the CBF</a:t>
            </a:r>
            <a:endParaRPr lang="en-US" sz="1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079B4-8293-8AA2-9DF3-859B32393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668585"/>
            <a:ext cx="10361084" cy="442582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The phase discontinuity in CBF is introduced by:</a:t>
            </a:r>
          </a:p>
          <a:p>
            <a:pPr marL="642938" lvl="1" indent="-342900">
              <a:buFont typeface="Wingdings" panose="05000000000000000000" pitchFamily="2" charset="2"/>
              <a:buChar char="§"/>
            </a:pPr>
            <a:r>
              <a:rPr lang="en-US" b="1" dirty="0" err="1" smtClean="0"/>
              <a:t>Bfing</a:t>
            </a:r>
            <a:r>
              <a:rPr lang="en-US" b="1" dirty="0" smtClean="0"/>
              <a:t> </a:t>
            </a:r>
            <a:r>
              <a:rPr lang="en-US" b="1" dirty="0" smtClean="0"/>
              <a:t>matrix compression algorithm </a:t>
            </a:r>
            <a:r>
              <a:rPr lang="en-US" dirty="0" smtClean="0"/>
              <a:t>(left figure: OTA capture of 4Tx AP -&gt; 2Rx STA)</a:t>
            </a:r>
          </a:p>
          <a:p>
            <a:pPr marL="942975" lvl="2" indent="-342900">
              <a:buFont typeface="Wingdings" panose="05000000000000000000" pitchFamily="2" charset="2"/>
              <a:buChar char="§"/>
            </a:pPr>
            <a:r>
              <a:rPr lang="en-US" sz="1200" dirty="0" smtClean="0"/>
              <a:t>E.g. [1 1 1 </a:t>
            </a:r>
            <a:r>
              <a:rPr lang="en-US" sz="1200" dirty="0"/>
              <a:t>0.01</a:t>
            </a:r>
            <a:r>
              <a:rPr lang="en-US" sz="1200" dirty="0" smtClean="0"/>
              <a:t>]’ and [1 1 1 -0.01]’ become </a:t>
            </a:r>
            <a:r>
              <a:rPr lang="en-US" sz="1200" dirty="0"/>
              <a:t>[1 1 1 0.01]’ and </a:t>
            </a:r>
            <a:r>
              <a:rPr lang="en-US" sz="1200" dirty="0" smtClean="0"/>
              <a:t>[-1 -1 -1 0.01</a:t>
            </a:r>
            <a:r>
              <a:rPr lang="en-US" sz="1200" dirty="0"/>
              <a:t>]’</a:t>
            </a:r>
            <a:r>
              <a:rPr lang="en-US" altLang="zh-CN" sz="1200" dirty="0" smtClean="0"/>
              <a:t> after compression and decompression due to </a:t>
            </a:r>
            <a:r>
              <a:rPr lang="en-US" sz="1200" dirty="0" smtClean="0"/>
              <a:t>the current compression algorithm.</a:t>
            </a:r>
            <a:endParaRPr lang="en-US" sz="1200" dirty="0"/>
          </a:p>
          <a:p>
            <a:pPr marL="642938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Similar singular value/rank reversal </a:t>
            </a:r>
            <a:r>
              <a:rPr lang="en-US" dirty="0" smtClean="0"/>
              <a:t>(right figure: Sims)</a:t>
            </a:r>
          </a:p>
          <a:p>
            <a:pPr marL="942975" lvl="2" indent="-342900">
              <a:buFont typeface="Wingdings" panose="05000000000000000000" pitchFamily="2" charset="2"/>
              <a:buChar char="§"/>
            </a:pPr>
            <a:r>
              <a:rPr lang="en-US" sz="1400" dirty="0" smtClean="0"/>
              <a:t>The chance of discontinuity due to similar singular value is relatively low based on our simulation and OTA capture.</a:t>
            </a:r>
          </a:p>
          <a:p>
            <a:pPr marL="942975" lvl="2" indent="-342900">
              <a:buFont typeface="Wingdings" panose="05000000000000000000" pitchFamily="2" charset="2"/>
              <a:buChar char="§"/>
            </a:pPr>
            <a:r>
              <a:rPr lang="en-US" sz="1400" dirty="0" smtClean="0"/>
              <a:t>This contribution doesn’t optimize this case due to the complexity of implement.</a:t>
            </a: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353" y="3584289"/>
            <a:ext cx="3758878" cy="2819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1EF8A6-D97D-3CFE-0C68-34B426472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4"/>
          <a:stretch/>
        </p:blipFill>
        <p:spPr>
          <a:xfrm>
            <a:off x="2112670" y="3802186"/>
            <a:ext cx="4228260" cy="2397006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Evaluation on the benefit of </a:t>
            </a:r>
            <a:r>
              <a:rPr lang="en-US" altLang="zh-CN" dirty="0" smtClean="0"/>
              <a:t>enabling CBF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Sims 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80MHz, ChB/D/F, </a:t>
            </a:r>
            <a:r>
              <a:rPr lang="en-US" b="0" dirty="0" err="1" smtClean="0"/>
              <a:t>nTx</a:t>
            </a:r>
            <a:r>
              <a:rPr lang="en-US" b="0" dirty="0" smtClean="0"/>
              <a:t>*</a:t>
            </a:r>
            <a:r>
              <a:rPr lang="en-US" b="0" dirty="0" err="1" smtClean="0"/>
              <a:t>nRx</a:t>
            </a:r>
            <a:r>
              <a:rPr lang="en-US" b="0" dirty="0" smtClean="0"/>
              <a:t>*</a:t>
            </a:r>
            <a:r>
              <a:rPr lang="en-US" b="0" dirty="0" err="1" smtClean="0"/>
              <a:t>nSS</a:t>
            </a:r>
            <a:r>
              <a:rPr lang="en-US" b="0" dirty="0" smtClean="0"/>
              <a:t> -&gt; 4x2x1, 4x2x2, 2x2x1;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4x LTF; 2048 Bytes;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CBF </a:t>
            </a:r>
            <a:r>
              <a:rPr lang="en-US" b="0" dirty="0" err="1" smtClean="0"/>
              <a:t>cfg</a:t>
            </a:r>
            <a:r>
              <a:rPr lang="en-US" b="0" dirty="0" smtClean="0"/>
              <a:t>: </a:t>
            </a:r>
            <a:r>
              <a:rPr lang="en-US" b="0" dirty="0" smtClean="0"/>
              <a:t>Ng=4</a:t>
            </a:r>
            <a:r>
              <a:rPr lang="en-US" b="0" dirty="0" smtClean="0"/>
              <a:t>, SU CBF with codebook{6,4};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/>
              <a:t>Bfing</a:t>
            </a:r>
            <a:r>
              <a:rPr lang="en-US" b="0" dirty="0"/>
              <a:t> vector is compressed by </a:t>
            </a:r>
            <a:r>
              <a:rPr lang="en-US" b="0" dirty="0" err="1"/>
              <a:t>Bfee</a:t>
            </a:r>
            <a:r>
              <a:rPr lang="en-US" b="0" dirty="0"/>
              <a:t> and recovered by </a:t>
            </a:r>
            <a:r>
              <a:rPr lang="en-US" b="0" dirty="0" err="1"/>
              <a:t>Bfer</a:t>
            </a:r>
            <a:r>
              <a:rPr lang="en-US" b="0" dirty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CBF smoothing</a:t>
            </a:r>
            <a:r>
              <a:rPr lang="en-US" b="0" dirty="0" smtClean="0"/>
              <a:t> is done by </a:t>
            </a:r>
            <a:r>
              <a:rPr lang="en-US" b="0" dirty="0" err="1" smtClean="0"/>
              <a:t>Bfer</a:t>
            </a:r>
            <a:r>
              <a:rPr lang="en-US" b="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Non-ideal CE with MMSE CE smoothing;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CE smoothing filter is applied assuming PDP is pre-known (fixed 32/16/8 tap for ChB/D/F);</a:t>
            </a:r>
            <a:endParaRPr lang="en-US" b="0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2x2x1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570893"/>
            <a:ext cx="10437444" cy="4523522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Left figure:</a:t>
            </a:r>
          </a:p>
          <a:p>
            <a:pPr marL="58578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“</a:t>
            </a:r>
            <a:r>
              <a:rPr lang="en-US" b="0" dirty="0" err="1" smtClean="0"/>
              <a:t>Bfing</a:t>
            </a:r>
            <a:r>
              <a:rPr lang="en-US" b="0" dirty="0" smtClean="0"/>
              <a:t> w/o CE smoothing” is on par or worse than “No </a:t>
            </a:r>
            <a:r>
              <a:rPr lang="en-US" b="0" dirty="0" err="1" smtClean="0"/>
              <a:t>Bfing</a:t>
            </a:r>
            <a:r>
              <a:rPr lang="en-US" b="0" dirty="0" smtClean="0"/>
              <a:t> w/ CE smoothing” for low MCS where noise is dominated.</a:t>
            </a:r>
          </a:p>
          <a:p>
            <a:pPr marL="58578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“</a:t>
            </a:r>
            <a:r>
              <a:rPr lang="en-US" b="0" dirty="0" err="1"/>
              <a:t>Bfing</a:t>
            </a:r>
            <a:r>
              <a:rPr lang="en-US" b="0" dirty="0"/>
              <a:t> w/o CE smoothing” </a:t>
            </a:r>
            <a:r>
              <a:rPr lang="en-US" b="0" dirty="0" smtClean="0"/>
              <a:t>has marginal gain over “No </a:t>
            </a:r>
            <a:r>
              <a:rPr lang="en-US" b="0" dirty="0" err="1"/>
              <a:t>Bfing</a:t>
            </a:r>
            <a:r>
              <a:rPr lang="en-US" b="0" dirty="0"/>
              <a:t> w/ CE smoothing” for </a:t>
            </a:r>
            <a:r>
              <a:rPr lang="en-US" b="0" dirty="0" smtClean="0"/>
              <a:t>medium MCS.</a:t>
            </a:r>
            <a:endParaRPr lang="en-US" b="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Right figure:</a:t>
            </a:r>
          </a:p>
          <a:p>
            <a:pPr marL="58578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CBF </a:t>
            </a:r>
            <a:r>
              <a:rPr lang="en-US" b="0" dirty="0"/>
              <a:t>smoothing harvest the CE smoothing gain in </a:t>
            </a:r>
            <a:r>
              <a:rPr lang="en-US" b="0" dirty="0" err="1"/>
              <a:t>Bfing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03" y="3408708"/>
            <a:ext cx="3348592" cy="3066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88" y="3408708"/>
            <a:ext cx="3512431" cy="3020591"/>
          </a:xfrm>
          <a:prstGeom prst="rect">
            <a:avLst/>
          </a:prstGeom>
        </p:spPr>
      </p:pic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4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4x2x1, 4x2x2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32945"/>
            <a:ext cx="4275013" cy="45614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Consistent CBF smoothing gain (~2dB) is observed for different channel models;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CBF smoothing is not applied, enable </a:t>
            </a:r>
            <a:r>
              <a:rPr lang="en-US" dirty="0" smtClean="0"/>
              <a:t>CE smoothing </a:t>
            </a:r>
            <a:r>
              <a:rPr lang="en-US" dirty="0" smtClean="0"/>
              <a:t>significantly degrade the performance (dashed line).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639" y="1532946"/>
            <a:ext cx="2774175" cy="2295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54" y="1533212"/>
            <a:ext cx="2675242" cy="2295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955" y="3994840"/>
            <a:ext cx="2674179" cy="236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459" y="3994839"/>
            <a:ext cx="2751355" cy="2368002"/>
          </a:xfrm>
          <a:prstGeom prst="rect">
            <a:avLst/>
          </a:prstGeom>
        </p:spPr>
      </p:pic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4x2x1, 4x2x2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806603"/>
            <a:ext cx="10361084" cy="42878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CBF smoothing gain start to fade out </a:t>
            </a:r>
            <a:r>
              <a:rPr lang="en-US" dirty="0" smtClean="0">
                <a:solidFill>
                  <a:schemeClr val="tx1"/>
                </a:solidFill>
              </a:rPr>
              <a:t>for high SNR region ( </a:t>
            </a:r>
            <a:r>
              <a:rPr lang="en-US" dirty="0" smtClean="0">
                <a:solidFill>
                  <a:schemeClr val="tx1"/>
                </a:solidFill>
              </a:rPr>
              <a:t>~</a:t>
            </a:r>
            <a:r>
              <a:rPr lang="en-US" dirty="0" smtClean="0">
                <a:solidFill>
                  <a:schemeClr val="tx1"/>
                </a:solidFill>
              </a:rPr>
              <a:t>30dB and above).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22" y="2944232"/>
            <a:ext cx="3500391" cy="3039968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59" y="2944232"/>
            <a:ext cx="3785874" cy="3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results </a:t>
            </a:r>
            <a:r>
              <a:rPr lang="en-US" dirty="0" smtClean="0"/>
              <a:t>explanations with CE EVM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63025"/>
            <a:ext cx="4216398" cy="41313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CBF smoothing mitigates channel estimation (CE) EVM until ~30dB SNR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Left figure shows CE EVM for CE+CBF smoothing for low SNR;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Right figure compares CE EVM for two options at high SNR.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 EVM capped at high SNR because: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jump </a:t>
            </a:r>
            <a:r>
              <a:rPr lang="en-US" dirty="0" smtClean="0"/>
              <a:t>is not fully fixed;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CBF smoothing may not be fully optimized in the current sims.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CBF smoothing shows most CE EVM gain for up to SNR region of MCS11 or even MCS13 depends on the </a:t>
            </a:r>
            <a:r>
              <a:rPr lang="en-US" dirty="0" err="1" smtClean="0"/>
              <a:t>nSS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946" y="1963025"/>
            <a:ext cx="3393731" cy="2995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841" y="1963024"/>
            <a:ext cx="3419441" cy="2995055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6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 results explanations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502764"/>
            <a:ext cx="10361084" cy="4591651"/>
          </a:xfrm>
        </p:spPr>
        <p:txBody>
          <a:bodyPr/>
          <a:lstStyle/>
          <a:p>
            <a:r>
              <a:rPr lang="en-US" dirty="0" smtClean="0"/>
              <a:t>Phase jump in CBF is relatively larger if: </a:t>
            </a:r>
          </a:p>
          <a:p>
            <a:pPr marL="342900" indent="-342900">
              <a:buAutoNum type="arabicParenR"/>
            </a:pPr>
            <a:r>
              <a:rPr lang="en-US" dirty="0" smtClean="0"/>
              <a:t>Delay </a:t>
            </a:r>
            <a:r>
              <a:rPr lang="en-US" dirty="0" smtClean="0"/>
              <a:t>spread is larger; </a:t>
            </a:r>
          </a:p>
          <a:p>
            <a:pPr marL="342900" indent="-342900">
              <a:buAutoNum type="arabicParenR" startAt="2"/>
            </a:pPr>
            <a:r>
              <a:rPr lang="en-US" dirty="0" smtClean="0"/>
              <a:t>Number of </a:t>
            </a:r>
            <a:r>
              <a:rPr lang="en-US" dirty="0" err="1" smtClean="0"/>
              <a:t>Tx</a:t>
            </a:r>
            <a:r>
              <a:rPr lang="en-US" dirty="0" smtClean="0"/>
              <a:t> antennas is larger;</a:t>
            </a:r>
          </a:p>
          <a:p>
            <a:pPr marL="342900" indent="-342900">
              <a:buFont typeface="Times New Roman" pitchFamily="16" charset="0"/>
              <a:buAutoNum type="arabicParenR" startAt="2"/>
            </a:pPr>
            <a:r>
              <a:rPr lang="en-US" dirty="0"/>
              <a:t>Singular value is smaller.</a:t>
            </a:r>
          </a:p>
          <a:p>
            <a:pPr marL="0" indent="0"/>
            <a:r>
              <a:rPr lang="en-US" dirty="0" smtClean="0"/>
              <a:t>Right most figure is a proof of the observations 3) above.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66" y="3417926"/>
            <a:ext cx="4239073" cy="2964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982" y="3630898"/>
            <a:ext cx="3009125" cy="264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10" y="3417926"/>
            <a:ext cx="3588422" cy="2935982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6" y="357166"/>
            <a:ext cx="2499764" cy="273050"/>
          </a:xfrm>
        </p:spPr>
        <p:txBody>
          <a:bodyPr/>
          <a:lstStyle/>
          <a:p>
            <a:pPr algn="l"/>
            <a:r>
              <a:rPr lang="en-US" altLang="zh-CN" dirty="0" smtClean="0"/>
              <a:t>Sep.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6"/>
            <a:ext cx="4246027" cy="180975"/>
          </a:xfrm>
        </p:spPr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20" y="6475416"/>
            <a:ext cx="704849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Temple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0-0426-00-00be-multi-link-TSF-discussion.pptx  -  Read-Only" id="{C033116A-52A4-4FE5-A479-F954B6034610}" vid="{D3AEDFAA-43FB-4A78-BF12-345B2D72A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B0ADC32112E40B61895D3E4B7A124" ma:contentTypeVersion="12" ma:contentTypeDescription="Create a new document." ma:contentTypeScope="" ma:versionID="262963bf1fb1da0d297af9b6de604e50">
  <xsd:schema xmlns:xsd="http://www.w3.org/2001/XMLSchema" xmlns:xs="http://www.w3.org/2001/XMLSchema" xmlns:p="http://schemas.microsoft.com/office/2006/metadata/properties" xmlns:ns2="b15130cf-db0b-4fff-995e-bd4b335bfed2" xmlns:ns3="d4de7347-d9c2-4291-88d4-beb782804021" xmlns:ns4="7f6f3641-1368-4f06-a1f2-7da0343b977d" targetNamespace="http://schemas.microsoft.com/office/2006/metadata/properties" ma:root="true" ma:fieldsID="8f30e57fcf1cf9325310441f11dd9cb3" ns2:_="" ns3:_="" ns4:_="">
    <xsd:import namespace="b15130cf-db0b-4fff-995e-bd4b335bfed2"/>
    <xsd:import namespace="d4de7347-d9c2-4291-88d4-beb782804021"/>
    <xsd:import namespace="7f6f3641-1368-4f06-a1f2-7da0343b9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130cf-db0b-4fff-995e-bd4b335bf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e7347-d9c2-4291-88d4-beb78280402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f3641-1368-4f06-a1f2-7da0343b9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EDC7B6-F919-4B1C-95C6-C211D42CA7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A16C6-235F-4065-A395-2AAD61F9E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130cf-db0b-4fff-995e-bd4b335bfed2"/>
    <ds:schemaRef ds:uri="d4de7347-d9c2-4291-88d4-beb782804021"/>
    <ds:schemaRef ds:uri="7f6f3641-1368-4f06-a1f2-7da0343b9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11-23-1374-00-0uhr-pilots</Template>
  <TotalTime>18474</TotalTime>
  <Words>1529</Words>
  <Application>Microsoft Office PowerPoint</Application>
  <PresentationFormat>Widescreen</PresentationFormat>
  <Paragraphs>174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Helvetica Neue</vt:lpstr>
      <vt:lpstr>MS Gothic</vt:lpstr>
      <vt:lpstr>Arial</vt:lpstr>
      <vt:lpstr>Calibri</vt:lpstr>
      <vt:lpstr>Calibri Light</vt:lpstr>
      <vt:lpstr>Times New Roman</vt:lpstr>
      <vt:lpstr>Wingdings</vt:lpstr>
      <vt:lpstr>IEEE_Templet</vt:lpstr>
      <vt:lpstr>Considerations on the CBF smoothing</vt:lpstr>
      <vt:lpstr> Some background on the beamformed channel smoothing</vt:lpstr>
      <vt:lpstr>Phase discontinuity in the CBF</vt:lpstr>
      <vt:lpstr>Performance Evaluation on the benefit of enabling CBF smoothing</vt:lpstr>
      <vt:lpstr>2x2x1</vt:lpstr>
      <vt:lpstr>4x2x1, 4x2x2 (1/2)</vt:lpstr>
      <vt:lpstr>4x2x1, 4x2x2 (2/2)</vt:lpstr>
      <vt:lpstr>Sim results explanations with CE EVM (1/2)</vt:lpstr>
      <vt:lpstr>Sim results explanations (2/2)</vt:lpstr>
      <vt:lpstr>Gap in the protocol</vt:lpstr>
      <vt:lpstr>Another advantage of CBF smoothing even CE smoothing is not applied  - 2x LTF (1/3)</vt:lpstr>
      <vt:lpstr>Another advantage of CBF smoothing even CE smoothing is not applied  - 2x LTF (2/3)</vt:lpstr>
      <vt:lpstr>Another advantage of CBF smoothing even CE smoothing is not applied  - 2x LTF (3/3)</vt:lpstr>
      <vt:lpstr>Summary</vt:lpstr>
      <vt:lpstr>SP1</vt:lpstr>
      <vt:lpstr>SP2</vt:lpstr>
      <vt:lpstr>Backup: OTA captured CBF 2x4</vt:lpstr>
      <vt:lpstr>Backup: explanations of the phase jump elimination with CBF smoothing</vt:lpstr>
      <vt:lpstr>Backup: Phase discontinuity MUMIMO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coding improvements</dc:title>
  <dc:creator>Xiaogang Chen</dc:creator>
  <cp:lastModifiedBy>Xiaogang Chen</cp:lastModifiedBy>
  <cp:revision>507</cp:revision>
  <dcterms:created xsi:type="dcterms:W3CDTF">2022-06-16T16:03:01Z</dcterms:created>
  <dcterms:modified xsi:type="dcterms:W3CDTF">2024-09-06T21:46:49Z</dcterms:modified>
</cp:coreProperties>
</file>