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65" r:id="rId5"/>
    <p:sldId id="271" r:id="rId6"/>
    <p:sldId id="259" r:id="rId7"/>
    <p:sldId id="262" r:id="rId8"/>
    <p:sldId id="270" r:id="rId9"/>
    <p:sldId id="272" r:id="rId10"/>
    <p:sldId id="274" r:id="rId11"/>
    <p:sldId id="776" r:id="rId12"/>
    <p:sldId id="273"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2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5801" autoAdjust="0"/>
  </p:normalViewPr>
  <p:slideViewPr>
    <p:cSldViewPr>
      <p:cViewPr varScale="1">
        <p:scale>
          <a:sx n="93" d="100"/>
          <a:sy n="93" d="100"/>
        </p:scale>
        <p:origin x="710"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2023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Change the figure to signaling. </a:t>
            </a:r>
          </a:p>
        </p:txBody>
      </p:sp>
    </p:spTree>
    <p:extLst>
      <p:ext uri="{BB962C8B-B14F-4D97-AF65-F5344CB8AC3E}">
        <p14:creationId xmlns:p14="http://schemas.microsoft.com/office/powerpoint/2010/main" val="2075592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1522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0711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Two cases result in a challenging timing. </a:t>
            </a:r>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PR design for collecting the </a:t>
            </a:r>
            <a:r>
              <a:rPr lang="en-US" dirty="0" err="1"/>
              <a:t>preempters</a:t>
            </a:r>
            <a:r>
              <a:rPr lang="en-US" dirty="0"/>
              <a:t>’ info. PR can be in different </a:t>
            </a:r>
            <a:r>
              <a:rPr lang="en-US" dirty="0" err="1"/>
              <a:t>RUs.</a:t>
            </a:r>
            <a:r>
              <a:rPr lang="en-US" dirty="0"/>
              <a:t>  </a:t>
            </a:r>
          </a:p>
        </p:txBody>
      </p:sp>
    </p:spTree>
    <p:extLst>
      <p:ext uri="{BB962C8B-B14F-4D97-AF65-F5344CB8AC3E}">
        <p14:creationId xmlns:p14="http://schemas.microsoft.com/office/powerpoint/2010/main" val="2388872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End point. Preemption duration limit. Can preempt many times, the maximum duration is the limit. </a:t>
            </a:r>
            <a:r>
              <a:rPr lang="en-US" dirty="0" err="1"/>
              <a:t>dRU</a:t>
            </a:r>
            <a:r>
              <a:rPr lang="en-US" dirty="0"/>
              <a:t> preemption. Full </a:t>
            </a:r>
            <a:r>
              <a:rPr lang="en-US" dirty="0" err="1"/>
              <a:t>bw</a:t>
            </a:r>
            <a:r>
              <a:rPr lang="en-US" dirty="0"/>
              <a:t> to use? PR sends, How to identify these </a:t>
            </a:r>
            <a:r>
              <a:rPr lang="en-US" dirty="0" err="1"/>
              <a:t>preempters</a:t>
            </a:r>
            <a:r>
              <a:rPr lang="en-US" dirty="0"/>
              <a:t>? AP assigns the trigger and BW. </a:t>
            </a:r>
          </a:p>
        </p:txBody>
      </p:sp>
    </p:spTree>
    <p:extLst>
      <p:ext uri="{BB962C8B-B14F-4D97-AF65-F5344CB8AC3E}">
        <p14:creationId xmlns:p14="http://schemas.microsoft.com/office/powerpoint/2010/main" val="8116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F4DB35A8-34F7-4440-B1E5-FBD9AF2CE894}"/>
              </a:ext>
            </a:extLst>
          </p:cNvPr>
          <p:cNvSpPr>
            <a:spLocks noGrp="1"/>
          </p:cNvSpPr>
          <p:nvPr>
            <p:ph type="dt" idx="10"/>
          </p:nvPr>
        </p:nvSpPr>
        <p:spPr>
          <a:xfrm>
            <a:off x="929217" y="333375"/>
            <a:ext cx="2499764" cy="273050"/>
          </a:xfrm>
        </p:spPr>
        <p:txBody>
          <a:bodyPr/>
          <a:lstStyle>
            <a:lvl1pPr>
              <a:defRPr/>
            </a:lvl1pPr>
          </a:lstStyle>
          <a:p>
            <a:r>
              <a:rPr lang="en-US" dirty="0"/>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2024</a:t>
            </a:r>
            <a:endParaRPr lang="en-GB" dirty="0"/>
          </a:p>
        </p:txBody>
      </p:sp>
      <p:sp>
        <p:nvSpPr>
          <p:cNvPr id="6" name="Footer Placeholder 5"/>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pPr>
              <a:defRPr/>
            </a:pPr>
            <a:r>
              <a:rPr lang="en-US" altLang="ko-KR" dirty="0">
                <a:sym typeface="+mn-ea"/>
              </a:rPr>
              <a:t>Yue Qi, Samsung Research America</a:t>
            </a:r>
            <a:endParaRPr lang="en-US"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2024</a:t>
            </a:r>
            <a:endParaRPr lang="en-GB" dirty="0"/>
          </a:p>
        </p:txBody>
      </p:sp>
      <p:sp>
        <p:nvSpPr>
          <p:cNvPr id="4" name="Footer Placeholder 3"/>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2024</a:t>
            </a:r>
            <a:endParaRPr lang="en-GB" dirty="0"/>
          </a:p>
        </p:txBody>
      </p:sp>
      <p:sp>
        <p:nvSpPr>
          <p:cNvPr id="3" name="Footer Placeholder 2"/>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pPr>
              <a:defRPr/>
            </a:pPr>
            <a:r>
              <a:rPr lang="en-US" altLang="ko-KR" dirty="0">
                <a:sym typeface="+mn-ea"/>
              </a:rPr>
              <a:t>Yue Qi, Samsung Research America</a:t>
            </a:r>
            <a:endParaRPr lang="en-US"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ltLang="ko-KR" dirty="0">
                <a:sym typeface="+mn-ea"/>
              </a:rPr>
              <a:t>Yue Qi, Samsung Research America</a:t>
            </a:r>
            <a:endParaRPr lang="en-US"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Thoughts on Preemption Enhancement</a:t>
            </a:r>
            <a:endParaRPr lang="en-GB" dirty="0"/>
          </a:p>
        </p:txBody>
      </p:sp>
      <p:sp>
        <p:nvSpPr>
          <p:cNvPr id="3074" name="Rectangle 2"/>
          <p:cNvSpPr>
            <a:spLocks noGrp="1" noChangeArrowheads="1"/>
          </p:cNvSpPr>
          <p:nvPr>
            <p:ph type="subTitle" idx="1"/>
          </p:nvPr>
        </p:nvSpPr>
        <p:spPr>
          <a:xfrm>
            <a:off x="1878542" y="225034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2024-08-06</a:t>
            </a:r>
          </a:p>
        </p:txBody>
      </p:sp>
      <p:sp>
        <p:nvSpPr>
          <p:cNvPr id="6" name="Date Placeholder 3"/>
          <p:cNvSpPr>
            <a:spLocks noGrp="1"/>
          </p:cNvSpPr>
          <p:nvPr>
            <p:ph type="dt" idx="10"/>
          </p:nvPr>
        </p:nvSpPr>
        <p:spPr/>
        <p:txBody>
          <a:bodyPr/>
          <a:lstStyle/>
          <a:p>
            <a:r>
              <a:rPr lang="en-US" dirty="0"/>
              <a:t>August 2024</a:t>
            </a:r>
            <a:endParaRPr lang="en-GB" dirty="0"/>
          </a:p>
        </p:txBody>
      </p:sp>
      <p:sp>
        <p:nvSpPr>
          <p:cNvPr id="7" name="Footer Placeholder 4"/>
          <p:cNvSpPr>
            <a:spLocks noGrp="1"/>
          </p:cNvSpPr>
          <p:nvPr>
            <p:ph type="ftr" idx="11"/>
          </p:nvPr>
        </p:nvSpPr>
        <p:spPr/>
        <p:txBody>
          <a:bodyPr/>
          <a:lstStyle/>
          <a:p>
            <a:pPr>
              <a:defRPr/>
            </a:pPr>
            <a:r>
              <a:rPr lang="en-US" altLang="ko-KR" dirty="0">
                <a:sym typeface="+mn-ea"/>
              </a:rPr>
              <a:t>Yue Qi, Samsung Research America</a:t>
            </a:r>
            <a:endParaRPr lang="en-US"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25214350"/>
              </p:ext>
            </p:extLst>
          </p:nvPr>
        </p:nvGraphicFramePr>
        <p:xfrm>
          <a:off x="934297" y="3148285"/>
          <a:ext cx="10375900" cy="2711450"/>
        </p:xfrm>
        <a:graphic>
          <a:graphicData uri="http://schemas.openxmlformats.org/presentationml/2006/ole">
            <mc:AlternateContent xmlns:mc="http://schemas.openxmlformats.org/markup-compatibility/2006">
              <mc:Choice xmlns:v="urn:schemas-microsoft-com:vml" Requires="v">
                <p:oleObj spid="_x0000_s1336" name="Document" r:id="rId4" imgW="10538799" imgH="2777416" progId="Word.Document.8">
                  <p:embed/>
                </p:oleObj>
              </mc:Choice>
              <mc:Fallback>
                <p:oleObj name="Document" r:id="rId4" imgW="10538799" imgH="2777416" progId="Word.Document.8">
                  <p:embed/>
                  <p:pic>
                    <p:nvPicPr>
                      <p:cNvPr id="0" name="Picture 3"/>
                      <p:cNvPicPr>
                        <a:picLocks noChangeAspect="1" noChangeArrowheads="1"/>
                      </p:cNvPicPr>
                      <p:nvPr/>
                    </p:nvPicPr>
                    <p:blipFill>
                      <a:blip r:embed="rId5"/>
                      <a:srcRect/>
                      <a:stretch>
                        <a:fillRect/>
                      </a:stretch>
                    </p:blipFill>
                    <p:spPr bwMode="auto">
                      <a:xfrm>
                        <a:off x="934297" y="3148285"/>
                        <a:ext cx="10375900" cy="27114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2659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Solution Overview (B)</a:t>
            </a:r>
          </a:p>
        </p:txBody>
      </p:sp>
      <p:sp>
        <p:nvSpPr>
          <p:cNvPr id="11" name="Rectangle 10">
            <a:extLst>
              <a:ext uri="{FF2B5EF4-FFF2-40B4-BE49-F238E27FC236}">
                <a16:creationId xmlns:a16="http://schemas.microsoft.com/office/drawing/2014/main" id="{89239BFF-4D84-4660-80C9-31C2540D1277}"/>
              </a:ext>
            </a:extLst>
          </p:cNvPr>
          <p:cNvSpPr/>
          <p:nvPr/>
        </p:nvSpPr>
        <p:spPr>
          <a:xfrm>
            <a:off x="685800" y="1676400"/>
            <a:ext cx="10210800" cy="3134897"/>
          </a:xfrm>
          <a:prstGeom prst="rect">
            <a:avLst/>
          </a:prstGeom>
        </p:spPr>
        <p:txBody>
          <a:bodyPr wrap="square">
            <a:spAutoFit/>
          </a:bodyPr>
          <a:lstStyle/>
          <a:p>
            <a:pPr marL="457200" lvl="1" indent="0" algn="just" defTabSz="914400" eaLnBrk="1" hangingPunct="1">
              <a:lnSpc>
                <a:spcPct val="107000"/>
              </a:lnSpc>
              <a:spcBef>
                <a:spcPts val="0"/>
              </a:spcBef>
              <a:spcAft>
                <a:spcPts val="0"/>
              </a:spcAft>
              <a:buClrTx/>
              <a:buSzTx/>
              <a:buFontTx/>
              <a:buNone/>
            </a:pPr>
            <a:endParaRPr lang="en-US" sz="2000" b="1"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buFontTx/>
              <a:buNone/>
            </a:pPr>
            <a:endParaRPr lang="en-US" sz="2000"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buFontTx/>
              <a:buNone/>
            </a:pPr>
            <a:r>
              <a:rPr lang="en-US" sz="2000" b="1" dirty="0">
                <a:solidFill>
                  <a:srgbClr val="000000"/>
                </a:solidFill>
                <a:latin typeface="Times New Roman" panose="02020603050405020304" pitchFamily="18" charset="0"/>
                <a:ea typeface="MS PGothic" panose="020B0600070205080204" pitchFamily="34" charset="-128"/>
              </a:rPr>
              <a:t>Enhancement B: TXOP protection for late </a:t>
            </a:r>
            <a:r>
              <a:rPr lang="en-US" sz="2000" b="1" dirty="0">
                <a:solidFill>
                  <a:schemeClr val="tx1"/>
                </a:solidFill>
              </a:rPr>
              <a:t>LLT preemption.  </a:t>
            </a:r>
            <a:endParaRPr lang="en-US" sz="2000" b="1" dirty="0">
              <a:solidFill>
                <a:srgbClr val="000000"/>
              </a:solidFill>
              <a:latin typeface="Times New Roman" panose="02020603050405020304" pitchFamily="18" charset="0"/>
              <a:ea typeface="MS PGothic" panose="020B0600070205080204" pitchFamily="34" charset="-128"/>
            </a:endParaRP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b="1" dirty="0">
                <a:solidFill>
                  <a:srgbClr val="000000"/>
                </a:solidFill>
                <a:latin typeface="Times New Roman" panose="02020603050405020304" pitchFamily="18" charset="0"/>
                <a:ea typeface="MS PGothic" panose="020B0600070205080204" pitchFamily="34" charset="-128"/>
              </a:rPr>
              <a:t>Option 1: Extending TXOP. </a:t>
            </a:r>
            <a:r>
              <a:rPr lang="en-US" sz="1800" dirty="0">
                <a:solidFill>
                  <a:srgbClr val="000000"/>
                </a:solidFill>
                <a:latin typeface="Times New Roman" panose="02020603050405020304" pitchFamily="18" charset="0"/>
                <a:ea typeface="MS PGothic" panose="020B0600070205080204" pitchFamily="34" charset="-128"/>
              </a:rPr>
              <a:t>When the LLT or regular traffic needs to be finished within the TXOP, an indication of a longer duration protection can be considered to continue the transmission without contention. </a:t>
            </a:r>
            <a:endParaRPr lang="en-US" sz="1800" b="1" dirty="0">
              <a:solidFill>
                <a:srgbClr val="000000"/>
              </a:solidFill>
              <a:latin typeface="Times New Roman" panose="02020603050405020304" pitchFamily="18" charset="0"/>
              <a:ea typeface="MS PGothic" panose="020B0600070205080204" pitchFamily="34" charset="-128"/>
            </a:endParaRP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b="1" dirty="0">
                <a:solidFill>
                  <a:srgbClr val="000000"/>
                </a:solidFill>
                <a:latin typeface="Times New Roman" panose="02020603050405020304" pitchFamily="18" charset="0"/>
                <a:ea typeface="MS PGothic" panose="020B0600070205080204" pitchFamily="34" charset="-128"/>
              </a:rPr>
              <a:t>Option 2: Dynamic TXOP. </a:t>
            </a:r>
            <a:r>
              <a:rPr lang="en-US" sz="1800" dirty="0">
                <a:solidFill>
                  <a:srgbClr val="000000"/>
                </a:solidFill>
                <a:latin typeface="Times New Roman" panose="02020603050405020304" pitchFamily="18" charset="0"/>
                <a:ea typeface="MS PGothic" panose="020B0600070205080204" pitchFamily="34" charset="-128"/>
              </a:rPr>
              <a:t>Consider two TXOP duration constraints</a:t>
            </a:r>
            <a:r>
              <a:rPr lang="en-US" sz="1800" b="1" dirty="0">
                <a:solidFill>
                  <a:srgbClr val="000000"/>
                </a:solidFill>
                <a:latin typeface="Times New Roman" panose="02020603050405020304" pitchFamily="18" charset="0"/>
                <a:ea typeface="MS PGothic" panose="020B0600070205080204" pitchFamily="34" charset="-128"/>
              </a:rPr>
              <a:t>, </a:t>
            </a:r>
            <a:r>
              <a:rPr lang="en-US" sz="1800" dirty="0">
                <a:solidFill>
                  <a:srgbClr val="000000"/>
                </a:solidFill>
                <a:latin typeface="Times New Roman" panose="02020603050405020304" pitchFamily="18" charset="0"/>
                <a:ea typeface="MS PGothic" panose="020B0600070205080204" pitchFamily="34" charset="-128"/>
              </a:rPr>
              <a:t>and STAs can finish before the earlier limit. Otherwise, STAs can reach till the maximum TXOP duration limit for more time. </a:t>
            </a:r>
            <a:endParaRPr lang="en-US" sz="1800" b="1" dirty="0">
              <a:solidFill>
                <a:srgbClr val="000000"/>
              </a:solidFill>
              <a:latin typeface="Times New Roman" panose="02020603050405020304" pitchFamily="18" charset="0"/>
              <a:ea typeface="MS PGothic" panose="020B0600070205080204" pitchFamily="34" charset="-128"/>
            </a:endParaRP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b="1" dirty="0">
                <a:solidFill>
                  <a:srgbClr val="000000"/>
                </a:solidFill>
                <a:latin typeface="Times New Roman" panose="02020603050405020304" pitchFamily="18" charset="0"/>
                <a:ea typeface="MS PGothic" panose="020B0600070205080204" pitchFamily="34" charset="-128"/>
              </a:rPr>
              <a:t>Option 3: non-preemption window: </a:t>
            </a:r>
            <a:r>
              <a:rPr lang="en-US" sz="1800" dirty="0">
                <a:solidFill>
                  <a:srgbClr val="000000"/>
                </a:solidFill>
                <a:latin typeface="Times New Roman" panose="02020603050405020304" pitchFamily="18" charset="0"/>
                <a:ea typeface="MS PGothic" panose="020B0600070205080204" pitchFamily="34" charset="-128"/>
              </a:rPr>
              <a:t>The TXOP holder or responder can indicate a time that it will not allow preemption after it. </a:t>
            </a:r>
            <a:endParaRPr lang="en-US" sz="2000" dirty="0">
              <a:solidFill>
                <a:srgbClr val="000000"/>
              </a:solidFill>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17941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B: Preemption protection</a:t>
            </a:r>
          </a:p>
        </p:txBody>
      </p:sp>
      <p:sp>
        <p:nvSpPr>
          <p:cNvPr id="9" name="Rectangle 8">
            <a:extLst>
              <a:ext uri="{FF2B5EF4-FFF2-40B4-BE49-F238E27FC236}">
                <a16:creationId xmlns:a16="http://schemas.microsoft.com/office/drawing/2014/main" id="{3623E70F-4084-4152-AF2D-BC9A7FC96A7F}"/>
              </a:ext>
            </a:extLst>
          </p:cNvPr>
          <p:cNvSpPr/>
          <p:nvPr/>
        </p:nvSpPr>
        <p:spPr>
          <a:xfrm>
            <a:off x="381000" y="1597245"/>
            <a:ext cx="7676479" cy="4817024"/>
          </a:xfrm>
          <a:prstGeom prst="rect">
            <a:avLst/>
          </a:prstGeom>
        </p:spPr>
        <p:txBody>
          <a:bodyPr wrap="square">
            <a:spAutoFit/>
          </a:bodyPr>
          <a:lstStyle/>
          <a:p>
            <a:pPr marL="457200" lvl="1" indent="0" algn="just" defTabSz="914400" eaLnBrk="1" hangingPunct="1">
              <a:lnSpc>
                <a:spcPct val="107000"/>
              </a:lnSpc>
              <a:spcBef>
                <a:spcPts val="0"/>
              </a:spcBef>
              <a:spcAft>
                <a:spcPts val="0"/>
              </a:spcAft>
              <a:buClrTx/>
              <a:buSzTx/>
              <a:buFontTx/>
              <a:buNone/>
            </a:pPr>
            <a:r>
              <a:rPr lang="en-US" sz="1600" b="1" dirty="0">
                <a:solidFill>
                  <a:srgbClr val="000000"/>
                </a:solidFill>
                <a:latin typeface="Times New Roman" panose="02020603050405020304" pitchFamily="18" charset="0"/>
                <a:ea typeface="MS PGothic" panose="020B0600070205080204" pitchFamily="34" charset="-128"/>
              </a:rPr>
              <a:t>Option 1: Extending TXOP</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When preemption happens in the current TXOP, the TXOP holder can indicate a longer duration protection from T to T’.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The NAV timers for the nearby STAs can be reset. </a:t>
            </a:r>
          </a:p>
          <a:p>
            <a:pPr marL="457200" lvl="1" indent="0" algn="just" defTabSz="914400" eaLnBrk="1" hangingPunct="1">
              <a:lnSpc>
                <a:spcPct val="107000"/>
              </a:lnSpc>
              <a:spcBef>
                <a:spcPts val="0"/>
              </a:spcBef>
              <a:spcAft>
                <a:spcPts val="0"/>
              </a:spcAft>
              <a:buClrTx/>
              <a:buSzTx/>
              <a:buFontTx/>
              <a:buNone/>
            </a:pPr>
            <a:endParaRPr lang="en-US" sz="1600" b="1"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buFontTx/>
              <a:buNone/>
            </a:pPr>
            <a:r>
              <a:rPr lang="en-US" sz="1600" b="1" dirty="0">
                <a:solidFill>
                  <a:srgbClr val="000000"/>
                </a:solidFill>
                <a:latin typeface="Times New Roman" panose="02020603050405020304" pitchFamily="18" charset="0"/>
                <a:ea typeface="MS PGothic" panose="020B0600070205080204" pitchFamily="34" charset="-128"/>
              </a:rPr>
              <a:t>Option 2: Dynamic TXOP</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T is the first-class limit, and  T’ is second-class limit. STAs are aware of both limits and adjust their capability.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When there is no preemption or preemption finishes earlier before T’, the TXOP holder can release the channel by sending CF-end frame.</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When there is preemption and more time is requested, the traffic can reach to the maximum duration limit of the TXOP. </a:t>
            </a:r>
          </a:p>
          <a:p>
            <a:pPr lvl="1" algn="just" defTabSz="914400" eaLnBrk="1" hangingPunct="1">
              <a:lnSpc>
                <a:spcPct val="107000"/>
              </a:lnSpc>
              <a:spcBef>
                <a:spcPts val="0"/>
              </a:spcBef>
              <a:spcAft>
                <a:spcPts val="0"/>
              </a:spcAft>
              <a:buClrTx/>
              <a:buSzTx/>
              <a:buFont typeface="Arial" panose="020B0604020202020204" pitchFamily="34" charset="0"/>
              <a:buChar char="•"/>
            </a:pPr>
            <a:endParaRPr lang="en-US" sz="1600" b="1"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buFontTx/>
              <a:buNone/>
            </a:pPr>
            <a:r>
              <a:rPr lang="en-US" sz="1600" b="1" dirty="0">
                <a:solidFill>
                  <a:srgbClr val="000000"/>
                </a:solidFill>
                <a:latin typeface="Times New Roman" panose="02020603050405020304" pitchFamily="18" charset="0"/>
                <a:ea typeface="MS PGothic" panose="020B0600070205080204" pitchFamily="34" charset="-128"/>
              </a:rPr>
              <a:t>Option 3: non-preemption window</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The TXOP holder may indicate a time that LL STA(s) cannot preempt, e.g., toward the end of TXOP.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600" dirty="0">
                <a:solidFill>
                  <a:srgbClr val="000000"/>
                </a:solidFill>
                <a:latin typeface="Times New Roman" panose="02020603050405020304" pitchFamily="18" charset="0"/>
                <a:ea typeface="MS PGothic" panose="020B0600070205080204" pitchFamily="34" charset="-128"/>
              </a:rPr>
              <a:t>The LL STA may decide either a transition to a high capability; or suspend to respect the current TXOP.  </a:t>
            </a:r>
          </a:p>
        </p:txBody>
      </p:sp>
      <p:pic>
        <p:nvPicPr>
          <p:cNvPr id="2" name="Picture 1">
            <a:extLst>
              <a:ext uri="{FF2B5EF4-FFF2-40B4-BE49-F238E27FC236}">
                <a16:creationId xmlns:a16="http://schemas.microsoft.com/office/drawing/2014/main" id="{B3D2146D-FDF1-455E-9043-66880D351E54}"/>
              </a:ext>
            </a:extLst>
          </p:cNvPr>
          <p:cNvPicPr>
            <a:picLocks noChangeAspect="1"/>
          </p:cNvPicPr>
          <p:nvPr/>
        </p:nvPicPr>
        <p:blipFill>
          <a:blip r:embed="rId3"/>
          <a:stretch>
            <a:fillRect/>
          </a:stretch>
        </p:blipFill>
        <p:spPr>
          <a:xfrm>
            <a:off x="8299580" y="1438454"/>
            <a:ext cx="3096382" cy="1379858"/>
          </a:xfrm>
          <a:prstGeom prst="rect">
            <a:avLst/>
          </a:prstGeom>
        </p:spPr>
      </p:pic>
      <p:pic>
        <p:nvPicPr>
          <p:cNvPr id="4" name="Picture 3">
            <a:extLst>
              <a:ext uri="{FF2B5EF4-FFF2-40B4-BE49-F238E27FC236}">
                <a16:creationId xmlns:a16="http://schemas.microsoft.com/office/drawing/2014/main" id="{643A0107-1814-435A-83B6-C06C00524F7B}"/>
              </a:ext>
            </a:extLst>
          </p:cNvPr>
          <p:cNvPicPr>
            <a:picLocks noChangeAspect="1"/>
          </p:cNvPicPr>
          <p:nvPr/>
        </p:nvPicPr>
        <p:blipFill>
          <a:blip r:embed="rId4"/>
          <a:stretch>
            <a:fillRect/>
          </a:stretch>
        </p:blipFill>
        <p:spPr>
          <a:xfrm>
            <a:off x="8292058" y="3048000"/>
            <a:ext cx="3096382" cy="1219200"/>
          </a:xfrm>
          <a:prstGeom prst="rect">
            <a:avLst/>
          </a:prstGeom>
        </p:spPr>
      </p:pic>
      <p:pic>
        <p:nvPicPr>
          <p:cNvPr id="45" name="Picture 44">
            <a:extLst>
              <a:ext uri="{FF2B5EF4-FFF2-40B4-BE49-F238E27FC236}">
                <a16:creationId xmlns:a16="http://schemas.microsoft.com/office/drawing/2014/main" id="{F2A3E728-80C0-4270-BEAD-A78C7EA8D665}"/>
              </a:ext>
            </a:extLst>
          </p:cNvPr>
          <p:cNvPicPr>
            <a:picLocks noChangeAspect="1"/>
          </p:cNvPicPr>
          <p:nvPr/>
        </p:nvPicPr>
        <p:blipFill>
          <a:blip r:embed="rId5"/>
          <a:stretch>
            <a:fillRect/>
          </a:stretch>
        </p:blipFill>
        <p:spPr>
          <a:xfrm>
            <a:off x="8292058" y="4652696"/>
            <a:ext cx="2952947" cy="1781694"/>
          </a:xfrm>
          <a:prstGeom prst="rect">
            <a:avLst/>
          </a:prstGeom>
        </p:spPr>
      </p:pic>
    </p:spTree>
    <p:extLst>
      <p:ext uri="{BB962C8B-B14F-4D97-AF65-F5344CB8AC3E}">
        <p14:creationId xmlns:p14="http://schemas.microsoft.com/office/powerpoint/2010/main" val="348313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Summary</a:t>
            </a:r>
          </a:p>
        </p:txBody>
      </p:sp>
      <p:sp>
        <p:nvSpPr>
          <p:cNvPr id="4" name="Rectangle 3">
            <a:extLst>
              <a:ext uri="{FF2B5EF4-FFF2-40B4-BE49-F238E27FC236}">
                <a16:creationId xmlns:a16="http://schemas.microsoft.com/office/drawing/2014/main" id="{783DF242-113D-4E0F-B7CC-1E1FE1D59A61}"/>
              </a:ext>
            </a:extLst>
          </p:cNvPr>
          <p:cNvSpPr/>
          <p:nvPr/>
        </p:nvSpPr>
        <p:spPr>
          <a:xfrm>
            <a:off x="1640418" y="1981200"/>
            <a:ext cx="9179982" cy="4401205"/>
          </a:xfrm>
          <a:prstGeom prst="rect">
            <a:avLst/>
          </a:prstGeom>
        </p:spPr>
        <p:txBody>
          <a:bodyPr wrap="square">
            <a:spAutoFit/>
          </a:bodyPr>
          <a:lstStyle/>
          <a:p>
            <a:r>
              <a:rPr lang="en-US" sz="2000" b="1" dirty="0">
                <a:solidFill>
                  <a:schemeClr val="tx1"/>
                </a:solidFill>
              </a:rPr>
              <a:t>Enhancing latency is one of a key objective in 11bn and preemption is a good solution to be considered.  </a:t>
            </a:r>
          </a:p>
          <a:p>
            <a:endParaRPr lang="en-US" sz="2000" b="1" dirty="0">
              <a:solidFill>
                <a:schemeClr val="tx1"/>
              </a:solidFill>
            </a:endParaRPr>
          </a:p>
          <a:p>
            <a:r>
              <a:rPr lang="en-US" sz="2000" b="1" dirty="0">
                <a:solidFill>
                  <a:schemeClr val="tx1"/>
                </a:solidFill>
              </a:rPr>
              <a:t>In this proposal, we discuss the scope and use cases in preemption. </a:t>
            </a:r>
          </a:p>
          <a:p>
            <a:endParaRPr lang="en-US" sz="2000" b="1" dirty="0">
              <a:solidFill>
                <a:schemeClr val="tx1"/>
              </a:solidFill>
            </a:endParaRPr>
          </a:p>
          <a:p>
            <a:r>
              <a:rPr lang="en-US" sz="2000" b="1" dirty="0">
                <a:solidFill>
                  <a:schemeClr val="tx1"/>
                </a:solidFill>
              </a:rPr>
              <a:t>The resource management </a:t>
            </a:r>
            <a:r>
              <a:rPr lang="en-US" sz="2000" b="1" dirty="0">
                <a:solidFill>
                  <a:srgbClr val="000000"/>
                </a:solidFill>
                <a:latin typeface="Times New Roman" panose="02020603050405020304" pitchFamily="18" charset="0"/>
                <a:ea typeface="MS PGothic" panose="020B0600070205080204" pitchFamily="34" charset="-128"/>
              </a:rPr>
              <a:t>for b</a:t>
            </a:r>
            <a:r>
              <a:rPr lang="en-US" sz="2000" b="1" dirty="0">
                <a:solidFill>
                  <a:schemeClr val="tx1"/>
                </a:solidFill>
              </a:rPr>
              <a:t>acklog of LLT flows are considered. </a:t>
            </a:r>
          </a:p>
          <a:p>
            <a:r>
              <a:rPr lang="en-US" sz="2000" b="1" dirty="0">
                <a:solidFill>
                  <a:schemeClr val="tx1"/>
                </a:solidFill>
              </a:rPr>
              <a:t> </a:t>
            </a:r>
          </a:p>
          <a:p>
            <a:r>
              <a:rPr lang="en-US" sz="2000" b="1" dirty="0">
                <a:solidFill>
                  <a:schemeClr val="tx1"/>
                </a:solidFill>
              </a:rPr>
              <a:t>The TXOP protection for late LLT flows are revealed. </a:t>
            </a: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p:txBody>
      </p:sp>
    </p:spTree>
    <p:extLst>
      <p:ext uri="{BB962C8B-B14F-4D97-AF65-F5344CB8AC3E}">
        <p14:creationId xmlns:p14="http://schemas.microsoft.com/office/powerpoint/2010/main" val="3433347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68A8AF64-A88F-44D9-9260-FABC02EA566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10" name="Rectangle 9">
            <a:extLst>
              <a:ext uri="{FF2B5EF4-FFF2-40B4-BE49-F238E27FC236}">
                <a16:creationId xmlns:a16="http://schemas.microsoft.com/office/drawing/2014/main" id="{BF5A4A12-8D6F-4714-8E89-2463C6054974}"/>
              </a:ext>
            </a:extLst>
          </p:cNvPr>
          <p:cNvSpPr/>
          <p:nvPr/>
        </p:nvSpPr>
        <p:spPr>
          <a:xfrm>
            <a:off x="1295400" y="1778003"/>
            <a:ext cx="8593506" cy="2062103"/>
          </a:xfrm>
          <a:prstGeom prst="rect">
            <a:avLst/>
          </a:prstGeom>
        </p:spPr>
        <p:txBody>
          <a:bodyPr wrap="none">
            <a:spAutoFit/>
          </a:bodyPr>
          <a:lstStyle/>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[1] </a:t>
            </a:r>
            <a:r>
              <a:rPr lang="en-US" altLang="zh-CN" sz="1600" dirty="0">
                <a:solidFill>
                  <a:srgbClr val="000000"/>
                </a:solidFill>
                <a:latin typeface="Times New Roman" panose="02020603050405020304" pitchFamily="18" charset="0"/>
                <a:ea typeface="MS PGothic" panose="020B0600070205080204" pitchFamily="34" charset="-128"/>
              </a:rPr>
              <a:t>11-23/480r3, UHR Proposed PAR</a:t>
            </a:r>
            <a:endParaRPr lang="en-GB" sz="1600" dirty="0">
              <a:solidFill>
                <a:srgbClr val="000000"/>
              </a:solidFill>
              <a:latin typeface="Times New Roman" panose="02020603050405020304" pitchFamily="18" charset="0"/>
              <a:ea typeface="MS PGothic" panose="020B0600070205080204" pitchFamily="34" charset="-128"/>
            </a:endParaRP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[2] Intel, 11-23-0092-00-0uhr-pre-emption</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[3] Intel, 11-23-1229-00-0uhr-preemption-for-low-latency-application-follow-up</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[4] NXP, 11-23-1174-00-0uhr-txop-preemption-follow-up</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[5] Huawei, 11-24-0390-00-00bn-a-uniform-procedure-for-pre-emption</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[6] apple, 11-24-0389-00-00bn-preemption-for-low-latency </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[7] 11-24-0733-00-00bn-considerations-for-low-latency-application-support-in-next-generation-wlans</a:t>
            </a: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[8] 11-24-0442-03-00bn-latency-reduction-for-immediate-real-time-application-traffic-transmission</a:t>
            </a:r>
            <a:endParaRPr lang="en-US" sz="1600" dirty="0">
              <a:solidFill>
                <a:srgbClr val="000000"/>
              </a:solidFill>
              <a:latin typeface="Times New Roman" panose="02020603050405020304" pitchFamily="18" charset="0"/>
              <a:ea typeface="MS PGothic" panose="020B0600070205080204"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914401" y="1676401"/>
            <a:ext cx="10361084" cy="4418014"/>
          </a:xfrm>
          <a:ln/>
        </p:spPr>
        <p:txBody>
          <a:bodyPr/>
          <a:lstStyle/>
          <a:p>
            <a:pPr marL="285750" indent="-285750" algn="just">
              <a:buFont typeface="Arial" panose="020B0604020202020204" pitchFamily="34" charset="0"/>
              <a:buChar char="•"/>
            </a:pPr>
            <a:r>
              <a:rPr lang="en-US" dirty="0"/>
              <a:t>The approved PAR intends to define at least one mode of operation capable of improving the tail of the latency distribution and jitter compared to Extremely High Throughput MAC/PHY operation </a:t>
            </a:r>
            <a:r>
              <a:rPr lang="en-US" altLang="zh-CN" dirty="0"/>
              <a:t>[1]. </a:t>
            </a:r>
          </a:p>
          <a:p>
            <a:pPr marL="285750" indent="-285750" algn="just">
              <a:buFont typeface="Arial" panose="020B0604020202020204" pitchFamily="34" charset="0"/>
              <a:buChar char="•"/>
            </a:pPr>
            <a:r>
              <a:rPr lang="en-US" altLang="zh-CN" dirty="0"/>
              <a:t>Several contributions [2]-[6] propose and develop preemption mechanism as a candidate solution for supporting low latency transmission. </a:t>
            </a:r>
          </a:p>
          <a:p>
            <a:pPr marL="285750" indent="-285750" algn="just">
              <a:buFont typeface="Arial" panose="020B0604020202020204" pitchFamily="34" charset="0"/>
              <a:buChar char="•"/>
            </a:pPr>
            <a:r>
              <a:rPr lang="en-US" altLang="zh-CN" dirty="0"/>
              <a:t>In this proposal, we focus on the preemption and discuss: </a:t>
            </a:r>
          </a:p>
          <a:p>
            <a:pPr marL="685800" lvl="1" algn="just">
              <a:buFont typeface="Arial" panose="020B0604020202020204" pitchFamily="34" charset="0"/>
              <a:buChar char="•"/>
            </a:pPr>
            <a:r>
              <a:rPr lang="en-US" altLang="zh-CN" dirty="0"/>
              <a:t>Scope and use cases in preemption</a:t>
            </a:r>
          </a:p>
          <a:p>
            <a:pPr marL="685800" lvl="1" algn="just">
              <a:buFont typeface="Arial" panose="020B0604020202020204" pitchFamily="34" charset="0"/>
              <a:buChar char="•"/>
            </a:pPr>
            <a:r>
              <a:rPr lang="en-US" altLang="zh-CN" dirty="0"/>
              <a:t>Resource management operation</a:t>
            </a:r>
          </a:p>
          <a:p>
            <a:pPr marL="685800" lvl="1" algn="just">
              <a:buFont typeface="Arial" panose="020B0604020202020204" pitchFamily="34" charset="0"/>
              <a:buChar char="•"/>
            </a:pPr>
            <a:r>
              <a:rPr lang="en-US" altLang="zh-CN" dirty="0"/>
              <a:t>Traffic protection in TXOP-based preemption</a:t>
            </a:r>
          </a:p>
          <a:p>
            <a:pPr marL="0" indent="0" algn="just"/>
            <a:endParaRPr lang="en-US" altLang="zh-CN" dirty="0"/>
          </a:p>
          <a:p>
            <a:pPr lvl="1" algn="just">
              <a:buFont typeface="Arial" panose="020B0604020202020204" pitchFamily="34" charset="0"/>
              <a:buChar char="•"/>
            </a:pPr>
            <a:endParaRPr lang="en-US" altLang="zh-CN" sz="2400" dirty="0"/>
          </a:p>
          <a:p>
            <a:pPr algn="just"/>
            <a:endParaRPr lang="zh-CN"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D16755C8-9694-4C45-8F88-A820A68883BF}"/>
              </a:ext>
            </a:extLst>
          </p:cNvPr>
          <p:cNvSpPr>
            <a:spLocks noGrp="1"/>
          </p:cNvSpPr>
          <p:nvPr>
            <p:ph type="dt" idx="10"/>
          </p:nvPr>
        </p:nvSpPr>
        <p:spPr>
          <a:xfrm>
            <a:off x="929217" y="333375"/>
            <a:ext cx="2499764" cy="273050"/>
          </a:xfrm>
        </p:spPr>
        <p:txBody>
          <a:bodyPr/>
          <a:lstStyle/>
          <a:p>
            <a:r>
              <a:rPr lang="en-US" dirty="0"/>
              <a:t>August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Latency requirements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2D975A1B-BC9D-4F1E-9A34-104C8CC45817}"/>
              </a:ext>
            </a:extLst>
          </p:cNvPr>
          <p:cNvSpPr>
            <a:spLocks noGrp="1"/>
          </p:cNvSpPr>
          <p:nvPr>
            <p:ph type="dt" idx="10"/>
          </p:nvPr>
        </p:nvSpPr>
        <p:spPr>
          <a:xfrm>
            <a:off x="929217" y="333375"/>
            <a:ext cx="2499764" cy="273050"/>
          </a:xfrm>
        </p:spPr>
        <p:txBody>
          <a:bodyPr/>
          <a:lstStyle/>
          <a:p>
            <a:r>
              <a:rPr lang="en-US" dirty="0"/>
              <a:t>August 2024</a:t>
            </a:r>
            <a:endParaRPr lang="en-GB" dirty="0"/>
          </a:p>
        </p:txBody>
      </p:sp>
      <p:graphicFrame>
        <p:nvGraphicFramePr>
          <p:cNvPr id="13" name="Table 12">
            <a:extLst>
              <a:ext uri="{FF2B5EF4-FFF2-40B4-BE49-F238E27FC236}">
                <a16:creationId xmlns:a16="http://schemas.microsoft.com/office/drawing/2014/main" id="{A67D1452-AD2A-4528-8025-CAEB3F1B9B2B}"/>
              </a:ext>
            </a:extLst>
          </p:cNvPr>
          <p:cNvGraphicFramePr>
            <a:graphicFrameLocks noGrp="1"/>
          </p:cNvGraphicFramePr>
          <p:nvPr>
            <p:extLst>
              <p:ext uri="{D42A27DB-BD31-4B8C-83A1-F6EECF244321}">
                <p14:modId xmlns:p14="http://schemas.microsoft.com/office/powerpoint/2010/main" val="1328642923"/>
              </p:ext>
            </p:extLst>
          </p:nvPr>
        </p:nvGraphicFramePr>
        <p:xfrm>
          <a:off x="1295401" y="2987928"/>
          <a:ext cx="9829800" cy="3017520"/>
        </p:xfrm>
        <a:graphic>
          <a:graphicData uri="http://schemas.openxmlformats.org/drawingml/2006/table">
            <a:tbl>
              <a:tblPr firstRow="1" bandRow="1">
                <a:tableStyleId>{5C22544A-7EE6-4342-B048-85BDC9FD1C3A}</a:tableStyleId>
              </a:tblPr>
              <a:tblGrid>
                <a:gridCol w="380999">
                  <a:extLst>
                    <a:ext uri="{9D8B030D-6E8A-4147-A177-3AD203B41FA5}">
                      <a16:colId xmlns:a16="http://schemas.microsoft.com/office/drawing/2014/main" val="3906414929"/>
                    </a:ext>
                  </a:extLst>
                </a:gridCol>
                <a:gridCol w="2362200">
                  <a:extLst>
                    <a:ext uri="{9D8B030D-6E8A-4147-A177-3AD203B41FA5}">
                      <a16:colId xmlns:a16="http://schemas.microsoft.com/office/drawing/2014/main" val="1538636257"/>
                    </a:ext>
                  </a:extLst>
                </a:gridCol>
                <a:gridCol w="1143000">
                  <a:extLst>
                    <a:ext uri="{9D8B030D-6E8A-4147-A177-3AD203B41FA5}">
                      <a16:colId xmlns:a16="http://schemas.microsoft.com/office/drawing/2014/main" val="1039925261"/>
                    </a:ext>
                  </a:extLst>
                </a:gridCol>
                <a:gridCol w="2590800">
                  <a:extLst>
                    <a:ext uri="{9D8B030D-6E8A-4147-A177-3AD203B41FA5}">
                      <a16:colId xmlns:a16="http://schemas.microsoft.com/office/drawing/2014/main" val="148702070"/>
                    </a:ext>
                  </a:extLst>
                </a:gridCol>
                <a:gridCol w="3352801">
                  <a:extLst>
                    <a:ext uri="{9D8B030D-6E8A-4147-A177-3AD203B41FA5}">
                      <a16:colId xmlns:a16="http://schemas.microsoft.com/office/drawing/2014/main" val="1045256940"/>
                    </a:ext>
                  </a:extLst>
                </a:gridCol>
              </a:tblGrid>
              <a:tr h="386296">
                <a:tc>
                  <a:txBody>
                    <a:bodyPr/>
                    <a:lstStyle/>
                    <a:p>
                      <a:pPr algn="ctr"/>
                      <a:endParaRPr lang="en-US" sz="11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Range for delay tolerance</a:t>
                      </a:r>
                    </a:p>
                    <a:p>
                      <a:pPr algn="ctr"/>
                      <a:r>
                        <a:rPr lang="en-US" sz="1200" dirty="0">
                          <a:solidFill>
                            <a:schemeClr val="tx1"/>
                          </a:solidFill>
                        </a:rPr>
                        <a:t>d = delay tolerance,</a:t>
                      </a:r>
                    </a:p>
                    <a:p>
                      <a:pPr algn="ctr"/>
                      <a:r>
                        <a:rPr lang="en-US" sz="1200" dirty="0">
                          <a:solidFill>
                            <a:schemeClr val="tx1"/>
                          </a:solidFill>
                        </a:rPr>
                        <a:t>CA = legacy channel access delay</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Example values of 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Example application categories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Feature requirements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732223"/>
                  </a:ext>
                </a:extLst>
              </a:tr>
              <a:tr h="7296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solidFill>
                            <a:srgbClr val="000000"/>
                          </a:solidFill>
                        </a:rPr>
                        <a:t>1.</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2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a:t>
                      </a:r>
                      <a:r>
                        <a:rPr lang="en-US" sz="1200" dirty="0">
                          <a:solidFill>
                            <a:srgbClr val="000000"/>
                          </a:solidFill>
                        </a:rPr>
                        <a:t>d</a:t>
                      </a:r>
                      <a:r>
                        <a:rPr lang="en-US" sz="1200" baseline="0" dirty="0">
                          <a:solidFill>
                            <a:srgbClr val="000000"/>
                          </a:solidFill>
                        </a:rPr>
                        <a:t> ≤ TXOP limit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2C0"/>
                    </a:solidFill>
                  </a:tcPr>
                </a:tc>
                <a:tc>
                  <a:txBody>
                    <a:bodyPr/>
                    <a:lstStyle/>
                    <a:p>
                      <a:pPr algn="ctr"/>
                      <a:r>
                        <a:rPr lang="en-US" sz="1200" dirty="0">
                          <a:solidFill>
                            <a:schemeClr val="tx1"/>
                          </a:solidFill>
                        </a:rPr>
                        <a:t>Few milliseconds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2C0"/>
                    </a:solidFill>
                  </a:tcPr>
                </a:tc>
                <a:tc>
                  <a:txBody>
                    <a:bodyPr/>
                    <a:lstStyle/>
                    <a:p>
                      <a:r>
                        <a:rPr lang="en-US" sz="1200" dirty="0">
                          <a:solidFill>
                            <a:schemeClr val="tx1"/>
                          </a:solidFill>
                        </a:rPr>
                        <a:t>Cloud gaming, AR/VR (e.g., remote surgery), live streaming services, high accurate industrial automation, etc.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2C0"/>
                    </a:solidFill>
                  </a:tcPr>
                </a:tc>
                <a:tc>
                  <a:txBody>
                    <a:bodyPr/>
                    <a:lstStyle/>
                    <a:p>
                      <a:pPr marL="285750" indent="-285750">
                        <a:buFont typeface="Arial" panose="020B0604020202020204" pitchFamily="34" charset="0"/>
                        <a:buChar char="•"/>
                      </a:pPr>
                      <a:r>
                        <a:rPr lang="en-US" sz="1200" dirty="0">
                          <a:solidFill>
                            <a:schemeClr val="tx1"/>
                          </a:solidFill>
                        </a:rPr>
                        <a:t>Traffic may not survive when the current TXOP ends. </a:t>
                      </a:r>
                    </a:p>
                    <a:p>
                      <a:pPr marL="285750" indent="-285750">
                        <a:buFont typeface="Arial" panose="020B0604020202020204" pitchFamily="34" charset="0"/>
                        <a:buChar char="•"/>
                      </a:pPr>
                      <a:r>
                        <a:rPr lang="en-US" sz="1200" dirty="0">
                          <a:solidFill>
                            <a:schemeClr val="tx1"/>
                          </a:solidFill>
                        </a:rPr>
                        <a:t>Preemption can enable the transmission within the TXOP.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2C0"/>
                    </a:solidFill>
                  </a:tcPr>
                </a:tc>
                <a:extLst>
                  <a:ext uri="{0D108BD9-81ED-4DB2-BD59-A6C34878D82A}">
                    <a16:rowId xmlns:a16="http://schemas.microsoft.com/office/drawing/2014/main" val="987426217"/>
                  </a:ext>
                </a:extLst>
              </a:tr>
              <a:tr h="615211">
                <a:tc>
                  <a:txBody>
                    <a:bodyPr/>
                    <a:lstStyle/>
                    <a:p>
                      <a:pPr algn="ctr"/>
                      <a:r>
                        <a:rPr lang="en-US" sz="1100" baseline="0" dirty="0">
                          <a:solidFill>
                            <a:srgbClr val="000000"/>
                          </a:solidFill>
                        </a:rPr>
                        <a:t>2.</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rgbClr val="000000"/>
                          </a:solidFill>
                        </a:rPr>
                        <a:t>TXOP</a:t>
                      </a:r>
                      <a:r>
                        <a:rPr lang="en-US" sz="1200" baseline="0" dirty="0">
                          <a:solidFill>
                            <a:srgbClr val="000000"/>
                          </a:solidFill>
                        </a:rPr>
                        <a:t> limit &lt; d ≤ CA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Close to 10 milliseconds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AR/VR (e.g., multiplayer gaming), online gaming, some real time video applications, robotics.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200" dirty="0">
                          <a:solidFill>
                            <a:schemeClr val="tx1"/>
                          </a:solidFill>
                        </a:rPr>
                        <a:t>Traffic may survive not being served in the same TXOP where it arrives but cannot incur a long channel access delay.</a:t>
                      </a:r>
                    </a:p>
                    <a:p>
                      <a:pPr marL="285750" indent="-285750">
                        <a:buFont typeface="Arial" panose="020B0604020202020204" pitchFamily="34" charset="0"/>
                        <a:buChar char="•"/>
                      </a:pPr>
                      <a:r>
                        <a:rPr lang="en-US" sz="1200" dirty="0">
                          <a:solidFill>
                            <a:schemeClr val="tx1"/>
                          </a:solidFill>
                        </a:rPr>
                        <a:t>Solution that can enable channel access faster than legacy channel access are needed [7].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8839458"/>
                  </a:ext>
                </a:extLst>
              </a:tr>
              <a:tr h="386296">
                <a:tc>
                  <a:txBody>
                    <a:bodyPr/>
                    <a:lstStyle/>
                    <a:p>
                      <a:pPr algn="ctr"/>
                      <a:r>
                        <a:rPr lang="en-US" sz="1100" dirty="0">
                          <a:solidFill>
                            <a:srgbClr val="000000"/>
                          </a:solidFill>
                        </a:rPr>
                        <a:t>3.</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rgbClr val="000000"/>
                          </a:solidFill>
                        </a:rPr>
                        <a:t>CA delay &lt;&lt; 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rPr>
                        <a:t>Few 10s of milliseconds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rPr>
                        <a:t>Video call, audio call, non-real time services such as streaming, web browsing, file downloads, etc.</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200" dirty="0">
                          <a:solidFill>
                            <a:schemeClr val="tx1"/>
                          </a:solidFill>
                        </a:rPr>
                        <a:t>Legacy channel access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2814835"/>
                  </a:ext>
                </a:extLst>
              </a:tr>
            </a:tbl>
          </a:graphicData>
        </a:graphic>
      </p:graphicFrame>
      <p:sp>
        <p:nvSpPr>
          <p:cNvPr id="14" name="Rectangle 13">
            <a:extLst>
              <a:ext uri="{FF2B5EF4-FFF2-40B4-BE49-F238E27FC236}">
                <a16:creationId xmlns:a16="http://schemas.microsoft.com/office/drawing/2014/main" id="{E4FD34A0-F652-4B20-9D87-ECFAC2D8CB1B}"/>
              </a:ext>
            </a:extLst>
          </p:cNvPr>
          <p:cNvSpPr/>
          <p:nvPr/>
        </p:nvSpPr>
        <p:spPr>
          <a:xfrm>
            <a:off x="3581400" y="2655918"/>
            <a:ext cx="5430839" cy="323165"/>
          </a:xfrm>
          <a:prstGeom prst="rect">
            <a:avLst/>
          </a:prstGeom>
        </p:spPr>
        <p:txBody>
          <a:bodyPr wrap="square">
            <a:spAutoFit/>
          </a:bodyPr>
          <a:lstStyle/>
          <a:p>
            <a:r>
              <a:rPr lang="en-US" sz="1500" dirty="0">
                <a:solidFill>
                  <a:schemeClr val="tx1"/>
                </a:solidFill>
              </a:rPr>
              <a:t>Analysis of feature requirement for LL applications [7]</a:t>
            </a:r>
          </a:p>
        </p:txBody>
      </p:sp>
      <p:sp>
        <p:nvSpPr>
          <p:cNvPr id="2" name="Arrow: Left 1">
            <a:extLst>
              <a:ext uri="{FF2B5EF4-FFF2-40B4-BE49-F238E27FC236}">
                <a16:creationId xmlns:a16="http://schemas.microsoft.com/office/drawing/2014/main" id="{0F301495-2009-4E87-AE19-B2188176BFE2}"/>
              </a:ext>
            </a:extLst>
          </p:cNvPr>
          <p:cNvSpPr/>
          <p:nvPr/>
        </p:nvSpPr>
        <p:spPr bwMode="auto">
          <a:xfrm rot="10800000">
            <a:off x="624417" y="3917171"/>
            <a:ext cx="609600" cy="381000"/>
          </a:xfrm>
          <a:prstGeom prst="leftArrow">
            <a:avLst/>
          </a:prstGeom>
          <a:solidFill>
            <a:srgbClr val="FAF2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2">
            <a:extLst>
              <a:ext uri="{FF2B5EF4-FFF2-40B4-BE49-F238E27FC236}">
                <a16:creationId xmlns:a16="http://schemas.microsoft.com/office/drawing/2014/main" id="{7E7D24BD-F890-44B7-BC19-19E06F31E867}"/>
              </a:ext>
            </a:extLst>
          </p:cNvPr>
          <p:cNvSpPr>
            <a:spLocks noGrp="1" noChangeArrowheads="1"/>
          </p:cNvSpPr>
          <p:nvPr>
            <p:ph idx="1"/>
          </p:nvPr>
        </p:nvSpPr>
        <p:spPr>
          <a:xfrm>
            <a:off x="914401" y="1590705"/>
            <a:ext cx="10361084" cy="911224"/>
          </a:xfrm>
          <a:ln/>
        </p:spPr>
        <p:txBody>
          <a:bodyPr/>
          <a:lstStyle/>
          <a:p>
            <a:pPr marL="628650" indent="-285750" algn="just">
              <a:spcBef>
                <a:spcPts val="0"/>
              </a:spcBef>
              <a:buFont typeface="Arial" panose="020B0604020202020204" pitchFamily="34" charset="0"/>
              <a:buChar char="•"/>
            </a:pPr>
            <a:r>
              <a:rPr lang="en-US" altLang="zh-CN" sz="2000" b="0" dirty="0"/>
              <a:t>The latency requirements are different and the corresponding solutions can be specific. </a:t>
            </a:r>
          </a:p>
          <a:p>
            <a:pPr marL="628650" indent="-285750" algn="just">
              <a:spcBef>
                <a:spcPts val="0"/>
              </a:spcBef>
              <a:buFont typeface="Arial" panose="020B0604020202020204" pitchFamily="34" charset="0"/>
              <a:buChar char="•"/>
            </a:pPr>
            <a:r>
              <a:rPr lang="en-US" altLang="zh-CN" sz="2000" b="0" dirty="0"/>
              <a:t>In this contribution, we focus on the first category in which the low latency traffic (LLT) is expected to be transmitted by the end of the TXOP.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65200" y="4183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cases in pre-emption</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765AE593-B513-4E2D-93AB-377D52B08C66}"/>
              </a:ext>
            </a:extLst>
          </p:cNvPr>
          <p:cNvSpPr>
            <a:spLocks noGrp="1"/>
          </p:cNvSpPr>
          <p:nvPr>
            <p:ph type="dt" idx="10"/>
          </p:nvPr>
        </p:nvSpPr>
        <p:spPr>
          <a:xfrm>
            <a:off x="929217" y="333375"/>
            <a:ext cx="2499764" cy="273050"/>
          </a:xfrm>
        </p:spPr>
        <p:txBody>
          <a:bodyPr/>
          <a:lstStyle/>
          <a:p>
            <a:r>
              <a:rPr lang="en-US" dirty="0"/>
              <a:t>August 2024</a:t>
            </a:r>
            <a:endParaRPr lang="en-GB" dirty="0"/>
          </a:p>
        </p:txBody>
      </p:sp>
      <p:graphicFrame>
        <p:nvGraphicFramePr>
          <p:cNvPr id="10" name="Table 9">
            <a:extLst>
              <a:ext uri="{FF2B5EF4-FFF2-40B4-BE49-F238E27FC236}">
                <a16:creationId xmlns:a16="http://schemas.microsoft.com/office/drawing/2014/main" id="{22612B5E-2E02-4999-9134-CAEB125AC32F}"/>
              </a:ext>
            </a:extLst>
          </p:cNvPr>
          <p:cNvGraphicFramePr>
            <a:graphicFrameLocks noGrp="1"/>
          </p:cNvGraphicFramePr>
          <p:nvPr>
            <p:extLst>
              <p:ext uri="{D42A27DB-BD31-4B8C-83A1-F6EECF244321}">
                <p14:modId xmlns:p14="http://schemas.microsoft.com/office/powerpoint/2010/main" val="3390015087"/>
              </p:ext>
            </p:extLst>
          </p:nvPr>
        </p:nvGraphicFramePr>
        <p:xfrm>
          <a:off x="929217" y="1479060"/>
          <a:ext cx="10580156" cy="4958080"/>
        </p:xfrm>
        <a:graphic>
          <a:graphicData uri="http://schemas.openxmlformats.org/drawingml/2006/table">
            <a:tbl>
              <a:tblPr firstRow="1" bandRow="1">
                <a:tableStyleId>{21E4AEA4-8DFA-4A89-87EB-49C32662AFE0}</a:tableStyleId>
              </a:tblPr>
              <a:tblGrid>
                <a:gridCol w="668336">
                  <a:extLst>
                    <a:ext uri="{9D8B030D-6E8A-4147-A177-3AD203B41FA5}">
                      <a16:colId xmlns:a16="http://schemas.microsoft.com/office/drawing/2014/main" val="1646182037"/>
                    </a:ext>
                  </a:extLst>
                </a:gridCol>
                <a:gridCol w="609599">
                  <a:extLst>
                    <a:ext uri="{9D8B030D-6E8A-4147-A177-3AD203B41FA5}">
                      <a16:colId xmlns:a16="http://schemas.microsoft.com/office/drawing/2014/main" val="1050700089"/>
                    </a:ext>
                  </a:extLst>
                </a:gridCol>
                <a:gridCol w="838201">
                  <a:extLst>
                    <a:ext uri="{9D8B030D-6E8A-4147-A177-3AD203B41FA5}">
                      <a16:colId xmlns:a16="http://schemas.microsoft.com/office/drawing/2014/main" val="467052038"/>
                    </a:ext>
                  </a:extLst>
                </a:gridCol>
                <a:gridCol w="1600200">
                  <a:extLst>
                    <a:ext uri="{9D8B030D-6E8A-4147-A177-3AD203B41FA5}">
                      <a16:colId xmlns:a16="http://schemas.microsoft.com/office/drawing/2014/main" val="1069722452"/>
                    </a:ext>
                  </a:extLst>
                </a:gridCol>
                <a:gridCol w="990600">
                  <a:extLst>
                    <a:ext uri="{9D8B030D-6E8A-4147-A177-3AD203B41FA5}">
                      <a16:colId xmlns:a16="http://schemas.microsoft.com/office/drawing/2014/main" val="3220098539"/>
                    </a:ext>
                  </a:extLst>
                </a:gridCol>
                <a:gridCol w="990600">
                  <a:extLst>
                    <a:ext uri="{9D8B030D-6E8A-4147-A177-3AD203B41FA5}">
                      <a16:colId xmlns:a16="http://schemas.microsoft.com/office/drawing/2014/main" val="2030333088"/>
                    </a:ext>
                  </a:extLst>
                </a:gridCol>
                <a:gridCol w="1676400">
                  <a:extLst>
                    <a:ext uri="{9D8B030D-6E8A-4147-A177-3AD203B41FA5}">
                      <a16:colId xmlns:a16="http://schemas.microsoft.com/office/drawing/2014/main" val="2263466751"/>
                    </a:ext>
                  </a:extLst>
                </a:gridCol>
                <a:gridCol w="840847">
                  <a:extLst>
                    <a:ext uri="{9D8B030D-6E8A-4147-A177-3AD203B41FA5}">
                      <a16:colId xmlns:a16="http://schemas.microsoft.com/office/drawing/2014/main" val="590170013"/>
                    </a:ext>
                  </a:extLst>
                </a:gridCol>
                <a:gridCol w="2365373">
                  <a:extLst>
                    <a:ext uri="{9D8B030D-6E8A-4147-A177-3AD203B41FA5}">
                      <a16:colId xmlns:a16="http://schemas.microsoft.com/office/drawing/2014/main" val="1514066952"/>
                    </a:ext>
                  </a:extLst>
                </a:gridCol>
              </a:tblGrid>
              <a:tr h="376280">
                <a:tc>
                  <a:txBody>
                    <a:bodyPr/>
                    <a:lstStyle/>
                    <a:p>
                      <a:endParaRPr lang="en-US" sz="1100" dirty="0">
                        <a:solidFill>
                          <a:schemeClr val="bg1"/>
                        </a:solidFill>
                      </a:endParaRPr>
                    </a:p>
                  </a:txBody>
                  <a:tcPr anchor="ctr"/>
                </a:tc>
                <a:tc>
                  <a:txBody>
                    <a:bodyPr/>
                    <a:lstStyle/>
                    <a:p>
                      <a:r>
                        <a:rPr lang="en-US" sz="1100" dirty="0"/>
                        <a:t>TXOP holder</a:t>
                      </a:r>
                      <a:endParaRPr lang="en-US" sz="1100" dirty="0">
                        <a:solidFill>
                          <a:schemeClr val="bg1"/>
                        </a:solidFill>
                      </a:endParaRPr>
                    </a:p>
                  </a:txBody>
                  <a:tcPr anchor="ctr"/>
                </a:tc>
                <a:tc>
                  <a:txBody>
                    <a:bodyPr/>
                    <a:lstStyle/>
                    <a:p>
                      <a:r>
                        <a:rPr lang="en-US" sz="1100" dirty="0"/>
                        <a:t>TXOP responder</a:t>
                      </a:r>
                      <a:endParaRPr lang="en-US" sz="1100" dirty="0">
                        <a:solidFill>
                          <a:schemeClr val="bg1"/>
                        </a:solidFill>
                      </a:endParaRPr>
                    </a:p>
                  </a:txBody>
                  <a:tcPr anchor="ctr"/>
                </a:tc>
                <a:tc>
                  <a:txBody>
                    <a:bodyPr/>
                    <a:lstStyle/>
                    <a:p>
                      <a:r>
                        <a:rPr lang="en-US" sz="1100" dirty="0"/>
                        <a:t>DL/UL TXOP, </a:t>
                      </a:r>
                    </a:p>
                    <a:p>
                      <a:r>
                        <a:rPr lang="en-US" sz="1100" dirty="0"/>
                        <a:t>Traffic direction</a:t>
                      </a:r>
                      <a:endParaRPr lang="en-US" sz="1100" dirty="0">
                        <a:solidFill>
                          <a:schemeClr val="bg1"/>
                        </a:solidFill>
                      </a:endParaRPr>
                    </a:p>
                  </a:txBody>
                  <a:tcPr anchor="ctr"/>
                </a:tc>
                <a:tc>
                  <a:txBody>
                    <a:bodyPr/>
                    <a:lstStyle/>
                    <a:p>
                      <a:r>
                        <a:rPr lang="en-US" sz="1100" dirty="0"/>
                        <a:t>Preemptor </a:t>
                      </a:r>
                    </a:p>
                    <a:p>
                      <a:r>
                        <a:rPr lang="en-US" sz="1100" dirty="0"/>
                        <a:t>(LL STA)</a:t>
                      </a:r>
                      <a:endParaRPr lang="en-US" sz="1100" dirty="0">
                        <a:solidFill>
                          <a:schemeClr val="bg1"/>
                        </a:solidFill>
                      </a:endParaRPr>
                    </a:p>
                  </a:txBody>
                  <a:tcPr anchor="ctr"/>
                </a:tc>
                <a:tc>
                  <a:txBody>
                    <a:bodyPr/>
                    <a:lstStyle/>
                    <a:p>
                      <a:r>
                        <a:rPr lang="en-US" sz="1100" dirty="0"/>
                        <a:t>LLT receiver</a:t>
                      </a:r>
                      <a:endParaRPr lang="en-US" sz="1100" dirty="0">
                        <a:solidFill>
                          <a:schemeClr val="bg1"/>
                        </a:solidFill>
                      </a:endParaRPr>
                    </a:p>
                  </a:txBody>
                  <a:tcPr anchor="ctr"/>
                </a:tc>
                <a:tc>
                  <a:txBody>
                    <a:bodyPr/>
                    <a:lstStyle/>
                    <a:p>
                      <a:r>
                        <a:rPr lang="en-US" sz="1100" dirty="0">
                          <a:solidFill>
                            <a:schemeClr val="bg1"/>
                          </a:solidFill>
                        </a:rPr>
                        <a:t>LLT direction</a:t>
                      </a:r>
                    </a:p>
                  </a:txBody>
                  <a:tcPr anchor="ctr"/>
                </a:tc>
                <a:tc>
                  <a:txBody>
                    <a:bodyPr/>
                    <a:lstStyle/>
                    <a:p>
                      <a:r>
                        <a:rPr lang="en-US" sz="1100" dirty="0">
                          <a:solidFill>
                            <a:schemeClr val="bg1"/>
                          </a:solidFill>
                        </a:rPr>
                        <a:t>References</a:t>
                      </a:r>
                    </a:p>
                  </a:txBody>
                  <a:tcPr anchor="ctr"/>
                </a:tc>
                <a:tc>
                  <a:txBody>
                    <a:bodyPr/>
                    <a:lstStyle/>
                    <a:p>
                      <a:r>
                        <a:rPr lang="en-US" sz="1100">
                          <a:solidFill>
                            <a:schemeClr val="bg1"/>
                          </a:solidFill>
                        </a:rPr>
                        <a:t>Description</a:t>
                      </a:r>
                      <a:endParaRPr lang="en-US" sz="1100" dirty="0">
                        <a:solidFill>
                          <a:schemeClr val="bg1"/>
                        </a:solidFill>
                      </a:endParaRPr>
                    </a:p>
                  </a:txBody>
                  <a:tcPr anchor="ctr"/>
                </a:tc>
                <a:extLst>
                  <a:ext uri="{0D108BD9-81ED-4DB2-BD59-A6C34878D82A}">
                    <a16:rowId xmlns:a16="http://schemas.microsoft.com/office/drawing/2014/main" val="1401411841"/>
                  </a:ext>
                </a:extLst>
              </a:tr>
              <a:tr h="376280">
                <a:tc>
                  <a:txBody>
                    <a:bodyPr/>
                    <a:lstStyle/>
                    <a:p>
                      <a:r>
                        <a:rPr lang="en-US" sz="1100" dirty="0"/>
                        <a:t>Case 1</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 </a:t>
                      </a:r>
                      <a:r>
                        <a:rPr lang="en-US" sz="1100" dirty="0">
                          <a:sym typeface="Wingdings" panose="05000000000000000000" pitchFamily="2" charset="2"/>
                        </a:rPr>
                        <a:t> </a:t>
                      </a:r>
                      <a:r>
                        <a:rPr lang="en-US" sz="1100" dirty="0"/>
                        <a:t>STA1</a:t>
                      </a:r>
                    </a:p>
                  </a:txBody>
                  <a:tcPr anchor="ctr"/>
                </a:tc>
                <a:tc>
                  <a:txBody>
                    <a:bodyPr/>
                    <a:lstStyle/>
                    <a:p>
                      <a:r>
                        <a:rPr lang="en-US" sz="1100" dirty="0"/>
                        <a:t>AP</a:t>
                      </a:r>
                    </a:p>
                  </a:txBody>
                  <a:tcPr anchor="ctr"/>
                </a:tc>
                <a:tc>
                  <a:txBody>
                    <a:bodyPr/>
                    <a:lstStyle/>
                    <a:p>
                      <a:r>
                        <a:rPr lang="en-US" sz="1100" dirty="0"/>
                        <a:t>STA2</a:t>
                      </a:r>
                    </a:p>
                  </a:txBody>
                  <a:tcPr anchor="ctr"/>
                </a:tc>
                <a:tc>
                  <a:txBody>
                    <a:bodyPr/>
                    <a:lstStyle/>
                    <a:p>
                      <a:r>
                        <a:rPr lang="en-US" sz="1100" dirty="0"/>
                        <a:t>DL, AP</a:t>
                      </a:r>
                      <a:r>
                        <a:rPr lang="en-US" sz="1100" dirty="0">
                          <a:sym typeface="Wingdings" panose="05000000000000000000" pitchFamily="2" charset="2"/>
                        </a:rPr>
                        <a:t>STA2</a:t>
                      </a:r>
                      <a:endParaRPr lang="en-US" sz="1100" dirty="0"/>
                    </a:p>
                  </a:txBody>
                  <a:tcPr anchor="ctr"/>
                </a:tc>
                <a:tc>
                  <a:txBody>
                    <a:bodyPr/>
                    <a:lstStyle/>
                    <a:p>
                      <a:r>
                        <a:rPr lang="en-US" sz="1100" dirty="0"/>
                        <a:t>[2,3]</a:t>
                      </a:r>
                    </a:p>
                  </a:txBody>
                  <a:tcPr anchor="ctr"/>
                </a:tc>
                <a:tc>
                  <a:txBody>
                    <a:bodyPr/>
                    <a:lstStyle/>
                    <a:p>
                      <a:r>
                        <a:rPr lang="en-US" sz="1100" dirty="0"/>
                        <a:t>TXOP holder preempts its own TXOP.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Infra preempts infra.  </a:t>
                      </a:r>
                    </a:p>
                  </a:txBody>
                  <a:tcPr anchor="ctr"/>
                </a:tc>
                <a:extLst>
                  <a:ext uri="{0D108BD9-81ED-4DB2-BD59-A6C34878D82A}">
                    <a16:rowId xmlns:a16="http://schemas.microsoft.com/office/drawing/2014/main" val="1815777162"/>
                  </a:ext>
                </a:extLst>
              </a:tr>
              <a:tr h="228456">
                <a:tc>
                  <a:txBody>
                    <a:bodyPr/>
                    <a:lstStyle/>
                    <a:p>
                      <a:r>
                        <a:rPr lang="en-US" sz="1100" dirty="0"/>
                        <a:t>Case 2</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 </a:t>
                      </a:r>
                      <a:r>
                        <a:rPr lang="en-US" sz="1100" dirty="0">
                          <a:sym typeface="Wingdings" panose="05000000000000000000" pitchFamily="2" charset="2"/>
                        </a:rPr>
                        <a:t> </a:t>
                      </a:r>
                      <a:r>
                        <a:rPr lang="en-US" sz="1100" dirty="0"/>
                        <a:t>STA1</a:t>
                      </a:r>
                    </a:p>
                  </a:txBody>
                  <a:tcPr anchor="ctr"/>
                </a:tc>
                <a:tc>
                  <a:txBody>
                    <a:bodyPr/>
                    <a:lstStyle/>
                    <a:p>
                      <a:r>
                        <a:rPr lang="en-US" sz="1100" dirty="0"/>
                        <a:t>STA2</a:t>
                      </a:r>
                    </a:p>
                  </a:txBody>
                  <a:tcPr anchor="ctr"/>
                </a:tc>
                <a:tc>
                  <a:txBody>
                    <a:bodyPr/>
                    <a:lstStyle/>
                    <a:p>
                      <a:r>
                        <a:rPr lang="en-US" sz="1100" dirty="0"/>
                        <a:t>AP</a:t>
                      </a:r>
                    </a:p>
                  </a:txBody>
                  <a:tcPr anchor="ctr"/>
                </a:tc>
                <a:tc>
                  <a:txBody>
                    <a:bodyPr/>
                    <a:lstStyle/>
                    <a:p>
                      <a:r>
                        <a:rPr lang="en-US" sz="1100" dirty="0"/>
                        <a:t>UL, STA2</a:t>
                      </a:r>
                      <a:r>
                        <a:rPr lang="en-US" sz="1100" dirty="0">
                          <a:sym typeface="Wingdings" panose="05000000000000000000" pitchFamily="2" charset="2"/>
                        </a:rPr>
                        <a:t>AP</a:t>
                      </a:r>
                      <a:endParaRPr lang="en-US" sz="1100" dirty="0"/>
                    </a:p>
                  </a:txBody>
                  <a:tcPr anchor="ctr"/>
                </a:tc>
                <a:tc>
                  <a:txBody>
                    <a:bodyPr/>
                    <a:lstStyle/>
                    <a:p>
                      <a:r>
                        <a:rPr lang="en-US" sz="1100" dirty="0"/>
                        <a:t>[2-5]</a:t>
                      </a:r>
                    </a:p>
                  </a:txBody>
                  <a:tcPr anchor="ctr"/>
                </a:tc>
                <a:tc>
                  <a:txBody>
                    <a:bodyPr/>
                    <a:lstStyle/>
                    <a:p>
                      <a:r>
                        <a:rPr lang="en-US" sz="1100"/>
                        <a:t>3</a:t>
                      </a:r>
                      <a:r>
                        <a:rPr lang="en-US" sz="1100" baseline="30000"/>
                        <a:t>rd</a:t>
                      </a:r>
                      <a:r>
                        <a:rPr lang="en-US" sz="1100"/>
                        <a:t> party preempts infra. </a:t>
                      </a:r>
                      <a:endParaRPr lang="en-US" sz="1100" dirty="0"/>
                    </a:p>
                  </a:txBody>
                  <a:tcPr anchor="ctr"/>
                </a:tc>
                <a:extLst>
                  <a:ext uri="{0D108BD9-81ED-4DB2-BD59-A6C34878D82A}">
                    <a16:rowId xmlns:a16="http://schemas.microsoft.com/office/drawing/2014/main" val="3341183491"/>
                  </a:ext>
                </a:extLst>
              </a:tr>
              <a:tr h="228456">
                <a:tc>
                  <a:txBody>
                    <a:bodyPr/>
                    <a:lstStyle/>
                    <a:p>
                      <a:r>
                        <a:rPr lang="en-US" sz="1100" dirty="0"/>
                        <a:t>Case 3</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 </a:t>
                      </a:r>
                      <a:r>
                        <a:rPr lang="en-US" sz="1100" dirty="0">
                          <a:sym typeface="Wingdings" panose="05000000000000000000" pitchFamily="2" charset="2"/>
                        </a:rPr>
                        <a:t> </a:t>
                      </a:r>
                      <a:r>
                        <a:rPr lang="en-US" sz="1100" dirty="0"/>
                        <a:t>STA1</a:t>
                      </a:r>
                    </a:p>
                  </a:txBody>
                  <a:tcPr anchor="ctr"/>
                </a:tc>
                <a:tc>
                  <a:txBody>
                    <a:bodyPr/>
                    <a:lstStyle/>
                    <a:p>
                      <a:r>
                        <a:rPr lang="en-US" sz="1100" dirty="0"/>
                        <a:t>STA2, STA3</a:t>
                      </a:r>
                    </a:p>
                  </a:txBody>
                  <a:tcPr anchor="ctr"/>
                </a:tc>
                <a:tc>
                  <a:txBody>
                    <a:bodyPr/>
                    <a:lstStyle/>
                    <a:p>
                      <a:r>
                        <a:rPr lang="en-US" sz="1100" dirty="0"/>
                        <a:t>AP</a:t>
                      </a:r>
                    </a:p>
                  </a:txBody>
                  <a:tcPr anchor="ctr"/>
                </a:tc>
                <a:tc>
                  <a:txBody>
                    <a:bodyPr/>
                    <a:lstStyle/>
                    <a:p>
                      <a:r>
                        <a:rPr lang="en-US" sz="1100" dirty="0"/>
                        <a:t>UL, STA2&amp;STA3</a:t>
                      </a:r>
                      <a:r>
                        <a:rPr lang="en-US" sz="1100" dirty="0">
                          <a:sym typeface="Wingdings" panose="05000000000000000000" pitchFamily="2" charset="2"/>
                        </a:rPr>
                        <a:t>AP</a:t>
                      </a:r>
                      <a:endParaRPr lang="en-US" sz="1100" dirty="0"/>
                    </a:p>
                  </a:txBody>
                  <a:tcPr anchor="ctr"/>
                </a:tc>
                <a:tc>
                  <a:txBody>
                    <a:bodyPr/>
                    <a:lstStyle/>
                    <a:p>
                      <a:r>
                        <a:rPr lang="en-US" sz="1100" dirty="0"/>
                        <a:t>[2-5]</a:t>
                      </a:r>
                    </a:p>
                  </a:txBody>
                  <a:tcPr anchor="ctr"/>
                </a:tc>
                <a:tc>
                  <a:txBody>
                    <a:bodyPr/>
                    <a:lstStyle/>
                    <a:p>
                      <a:r>
                        <a:rPr lang="en-US" sz="1100"/>
                        <a:t>3</a:t>
                      </a:r>
                      <a:r>
                        <a:rPr lang="en-US" sz="1100" baseline="30000"/>
                        <a:t>rd</a:t>
                      </a:r>
                      <a:r>
                        <a:rPr lang="en-US" sz="1100"/>
                        <a:t> parties preempt infra.  </a:t>
                      </a:r>
                      <a:endParaRPr lang="en-US" sz="1100" dirty="0"/>
                    </a:p>
                  </a:txBody>
                  <a:tcPr anchor="ctr"/>
                </a:tc>
                <a:extLst>
                  <a:ext uri="{0D108BD9-81ED-4DB2-BD59-A6C34878D82A}">
                    <a16:rowId xmlns:a16="http://schemas.microsoft.com/office/drawing/2014/main" val="3783877800"/>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4</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 </a:t>
                      </a:r>
                      <a:r>
                        <a:rPr lang="en-US" sz="1100" dirty="0">
                          <a:sym typeface="Wingdings" panose="05000000000000000000" pitchFamily="2" charset="2"/>
                        </a:rPr>
                        <a:t> </a:t>
                      </a:r>
                      <a:r>
                        <a:rPr lang="en-US" sz="1100" dirty="0"/>
                        <a:t>STA1</a:t>
                      </a:r>
                    </a:p>
                  </a:txBody>
                  <a:tcPr anchor="ctr"/>
                </a:tc>
                <a:tc>
                  <a:txBody>
                    <a:bodyPr/>
                    <a:lstStyle/>
                    <a:p>
                      <a:r>
                        <a:rPr lang="en-US" sz="1100" dirty="0"/>
                        <a:t>STA2</a:t>
                      </a:r>
                    </a:p>
                  </a:txBody>
                  <a:tcPr anchor="ctr"/>
                </a:tc>
                <a:tc>
                  <a:txBody>
                    <a:bodyPr/>
                    <a:lstStyle/>
                    <a:p>
                      <a:r>
                        <a:rPr lang="en-US" sz="1100" dirty="0"/>
                        <a:t>STA1</a:t>
                      </a:r>
                    </a:p>
                  </a:txBody>
                  <a:tcPr anchor="ctr"/>
                </a:tc>
                <a:tc>
                  <a:txBody>
                    <a:bodyPr/>
                    <a:lstStyle/>
                    <a:p>
                      <a:r>
                        <a:rPr lang="en-US" sz="1100" dirty="0"/>
                        <a:t>P2P, STA2</a:t>
                      </a:r>
                      <a:r>
                        <a:rPr lang="en-US" sz="1100" dirty="0">
                          <a:sym typeface="Wingdings" panose="05000000000000000000" pitchFamily="2" charset="2"/>
                        </a:rPr>
                        <a:t>STA1</a:t>
                      </a:r>
                      <a:endParaRPr lang="en-US" sz="1100" dirty="0"/>
                    </a:p>
                  </a:txBody>
                  <a:tcPr anchor="ctr"/>
                </a:tc>
                <a:tc>
                  <a:txBody>
                    <a:bodyPr/>
                    <a:lstStyle/>
                    <a:p>
                      <a:r>
                        <a:rPr lang="en-US" sz="1100" dirty="0"/>
                        <a:t>--</a:t>
                      </a:r>
                    </a:p>
                  </a:txBody>
                  <a:tcPr anchor="ctr"/>
                </a:tc>
                <a:tc>
                  <a:txBody>
                    <a:bodyPr/>
                    <a:lstStyle/>
                    <a:p>
                      <a:r>
                        <a:rPr lang="en-US" sz="1100"/>
                        <a:t>Non-infra (P2P) preempts infra. </a:t>
                      </a:r>
                      <a:endParaRPr lang="en-US" sz="1100" dirty="0"/>
                    </a:p>
                  </a:txBody>
                  <a:tcPr anchor="ctr"/>
                </a:tc>
                <a:extLst>
                  <a:ext uri="{0D108BD9-81ED-4DB2-BD59-A6C34878D82A}">
                    <a16:rowId xmlns:a16="http://schemas.microsoft.com/office/drawing/2014/main" val="1394870953"/>
                  </a:ext>
                </a:extLst>
              </a:tr>
              <a:tr h="376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5</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a:t>
                      </a:r>
                      <a:r>
                        <a:rPr lang="en-US" sz="1100" dirty="0">
                          <a:sym typeface="Wingdings" panose="05000000000000000000" pitchFamily="2" charset="2"/>
                        </a:rPr>
                        <a:t>STA1</a:t>
                      </a:r>
                      <a:endParaRPr lang="en-US" sz="1100" dirty="0"/>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mode 1, [6]</a:t>
                      </a:r>
                    </a:p>
                  </a:txBody>
                  <a:tcPr anchor="ctr"/>
                </a:tc>
                <a:tc>
                  <a:txBody>
                    <a:bodyPr/>
                    <a:lstStyle/>
                    <a:p>
                      <a:r>
                        <a:rPr lang="en-US" sz="1100"/>
                        <a:t>TXOP responder preempts TXOP holder. Reversed TXOP. </a:t>
                      </a:r>
                      <a:endParaRPr lang="en-US" sz="1100" dirty="0"/>
                    </a:p>
                  </a:txBody>
                  <a:tcPr anchor="ctr"/>
                </a:tc>
                <a:extLst>
                  <a:ext uri="{0D108BD9-81ED-4DB2-BD59-A6C34878D82A}">
                    <a16:rowId xmlns:a16="http://schemas.microsoft.com/office/drawing/2014/main" val="193909229"/>
                  </a:ext>
                </a:extLst>
              </a:tr>
              <a:tr h="232283">
                <a:tc>
                  <a:txBody>
                    <a:bodyPr/>
                    <a:lstStyle/>
                    <a:p>
                      <a:r>
                        <a:rPr lang="en-US" sz="1100" dirty="0"/>
                        <a:t>Case 6</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a:t>
                      </a:r>
                      <a:r>
                        <a:rPr lang="en-US" sz="1100" dirty="0">
                          <a:sym typeface="Wingdings" panose="05000000000000000000" pitchFamily="2" charset="2"/>
                        </a:rPr>
                        <a:t>STA1</a:t>
                      </a:r>
                      <a:endParaRPr lang="en-US" sz="1100" dirty="0"/>
                    </a:p>
                  </a:txBody>
                  <a:tcPr anchor="ctr"/>
                </a:tc>
                <a:tc>
                  <a:txBody>
                    <a:bodyPr/>
                    <a:lstStyle/>
                    <a:p>
                      <a:r>
                        <a:rPr lang="en-US" sz="1100" dirty="0"/>
                        <a:t>STA1</a:t>
                      </a:r>
                    </a:p>
                  </a:txBody>
                  <a:tcPr anchor="ctr"/>
                </a:tc>
                <a:tc>
                  <a:txBody>
                    <a:bodyPr/>
                    <a:lstStyle/>
                    <a:p>
                      <a:r>
                        <a:rPr lang="en-US" sz="1100" dirty="0"/>
                        <a:t>STA2</a:t>
                      </a:r>
                    </a:p>
                  </a:txBody>
                  <a:tcPr anchor="ctr"/>
                </a:tc>
                <a:tc>
                  <a:txBody>
                    <a:bodyPr/>
                    <a:lstStyle/>
                    <a:p>
                      <a:r>
                        <a:rPr lang="en-US" sz="1100" dirty="0"/>
                        <a:t>P2P, STA1</a:t>
                      </a:r>
                      <a:r>
                        <a:rPr lang="en-US" sz="1100" dirty="0">
                          <a:sym typeface="Wingdings" panose="05000000000000000000" pitchFamily="2" charset="2"/>
                        </a:rPr>
                        <a:t>STA2</a:t>
                      </a:r>
                      <a:endParaRPr lang="en-US" sz="1100" dirty="0"/>
                    </a:p>
                  </a:txBody>
                  <a:tcPr anchor="ctr"/>
                </a:tc>
                <a:tc>
                  <a:txBody>
                    <a:bodyPr/>
                    <a:lstStyle/>
                    <a:p>
                      <a:r>
                        <a:rPr lang="en-US" sz="1100" dirty="0"/>
                        <a:t>mode 2, --</a:t>
                      </a:r>
                    </a:p>
                  </a:txBody>
                  <a:tcPr anchor="ctr"/>
                </a:tc>
                <a:tc>
                  <a:txBody>
                    <a:bodyPr/>
                    <a:lstStyle/>
                    <a:p>
                      <a:r>
                        <a:rPr lang="en-US" sz="1100" dirty="0"/>
                        <a:t>Non-infra (P2P) preempts infra. </a:t>
                      </a:r>
                    </a:p>
                  </a:txBody>
                  <a:tcPr anchor="ctr"/>
                </a:tc>
                <a:extLst>
                  <a:ext uri="{0D108BD9-81ED-4DB2-BD59-A6C34878D82A}">
                    <a16:rowId xmlns:a16="http://schemas.microsoft.com/office/drawing/2014/main" val="2055382181"/>
                  </a:ext>
                </a:extLst>
              </a:tr>
              <a:tr h="0">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dirty="0"/>
                    </a:p>
                  </a:txBody>
                  <a:tcPr anchor="ctr">
                    <a:solidFill>
                      <a:schemeClr val="bg1">
                        <a:lumMod val="85000"/>
                      </a:schemeClr>
                    </a:solidFill>
                  </a:tcP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dirty="0"/>
                    </a:p>
                  </a:txBody>
                  <a:tcPr anchor="ctr">
                    <a:solidFill>
                      <a:schemeClr val="bg1">
                        <a:lumMod val="85000"/>
                      </a:schemeClr>
                    </a:solidFill>
                  </a:tcPr>
                </a:tc>
                <a:extLst>
                  <a:ext uri="{0D108BD9-81ED-4DB2-BD59-A6C34878D82A}">
                    <a16:rowId xmlns:a16="http://schemas.microsoft.com/office/drawing/2014/main" val="1877160718"/>
                  </a:ext>
                </a:extLst>
              </a:tr>
              <a:tr h="376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7</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STA1</a:t>
                      </a:r>
                    </a:p>
                  </a:txBody>
                  <a:tcPr anchor="ctr"/>
                </a:tc>
                <a:tc>
                  <a:txBody>
                    <a:bodyPr/>
                    <a:lstStyle/>
                    <a:p>
                      <a:r>
                        <a:rPr lang="en-US" sz="1100" dirty="0"/>
                        <a:t>STA2</a:t>
                      </a:r>
                    </a:p>
                  </a:txBody>
                  <a:tcPr anchor="ctr"/>
                </a:tc>
                <a:tc>
                  <a:txBody>
                    <a:bodyPr/>
                    <a:lstStyle/>
                    <a:p>
                      <a:r>
                        <a:rPr lang="en-US" sz="1100" dirty="0"/>
                        <a:t>P2P, STA1</a:t>
                      </a:r>
                      <a:r>
                        <a:rPr lang="en-US" sz="1100" dirty="0">
                          <a:sym typeface="Wingdings" panose="05000000000000000000" pitchFamily="2" charset="2"/>
                        </a:rPr>
                        <a:t>STA2</a:t>
                      </a:r>
                      <a:endParaRPr lang="en-US" sz="1100" dirty="0"/>
                    </a:p>
                  </a:txBody>
                  <a:tcPr anchor="ctr"/>
                </a:tc>
                <a:tc>
                  <a:txBody>
                    <a:bodyPr/>
                    <a:lstStyle/>
                    <a:p>
                      <a:r>
                        <a:rPr lang="en-US" sz="1100" dirty="0"/>
                        <a:t>--</a:t>
                      </a:r>
                    </a:p>
                  </a:txBody>
                  <a:tcPr anchor="ctr"/>
                </a:tc>
                <a:tc>
                  <a:txBody>
                    <a:bodyPr/>
                    <a:lstStyle/>
                    <a:p>
                      <a:r>
                        <a:rPr lang="en-US" sz="1100"/>
                        <a:t>TXOP holder preempts its own TXOP. </a:t>
                      </a:r>
                    </a:p>
                    <a:p>
                      <a:r>
                        <a:rPr lang="en-US" sz="1100"/>
                        <a:t>Non-infra (P2P) preempts infra. </a:t>
                      </a:r>
                      <a:endParaRPr lang="en-US" sz="1100" dirty="0"/>
                    </a:p>
                  </a:txBody>
                  <a:tcPr anchor="ctr"/>
                </a:tc>
                <a:extLst>
                  <a:ext uri="{0D108BD9-81ED-4DB2-BD59-A6C34878D82A}">
                    <a16:rowId xmlns:a16="http://schemas.microsoft.com/office/drawing/2014/main" val="3178652789"/>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8</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STA2</a:t>
                      </a:r>
                    </a:p>
                  </a:txBody>
                  <a:tcPr anchor="ctr"/>
                </a:tc>
                <a:tc>
                  <a:txBody>
                    <a:bodyPr/>
                    <a:lstStyle/>
                    <a:p>
                      <a:r>
                        <a:rPr lang="en-US" sz="1100" dirty="0"/>
                        <a:t>AP</a:t>
                      </a:r>
                    </a:p>
                  </a:txBody>
                  <a:tcPr anchor="ctr"/>
                </a:tc>
                <a:tc>
                  <a:txBody>
                    <a:bodyPr/>
                    <a:lstStyle/>
                    <a:p>
                      <a:r>
                        <a:rPr lang="en-US" sz="1100" dirty="0"/>
                        <a:t>UL, STA2</a:t>
                      </a:r>
                      <a:r>
                        <a:rPr lang="en-US" sz="1100" dirty="0">
                          <a:sym typeface="Wingdings" panose="05000000000000000000" pitchFamily="2" charset="2"/>
                        </a:rPr>
                        <a:t>AP</a:t>
                      </a:r>
                      <a:endParaRPr lang="en-US" sz="1100" dirty="0"/>
                    </a:p>
                  </a:txBody>
                  <a:tcPr anchor="ctr"/>
                </a:tc>
                <a:tc>
                  <a:txBody>
                    <a:bodyPr/>
                    <a:lstStyle/>
                    <a:p>
                      <a:r>
                        <a:rPr lang="en-US" sz="1100" dirty="0"/>
                        <a:t>[4,5]</a:t>
                      </a:r>
                    </a:p>
                  </a:txBody>
                  <a:tcPr anchor="ctr"/>
                </a:tc>
                <a:tc>
                  <a:txBody>
                    <a:bodyPr/>
                    <a:lstStyle/>
                    <a:p>
                      <a:r>
                        <a:rPr lang="en-US" sz="1100"/>
                        <a:t>3</a:t>
                      </a:r>
                      <a:r>
                        <a:rPr lang="en-US" sz="1100" baseline="30000"/>
                        <a:t>rd</a:t>
                      </a:r>
                      <a:r>
                        <a:rPr lang="en-US" sz="1100"/>
                        <a:t> party preempts infra. </a:t>
                      </a:r>
                      <a:endParaRPr lang="en-US" sz="1100" dirty="0"/>
                    </a:p>
                  </a:txBody>
                  <a:tcPr anchor="ctr"/>
                </a:tc>
                <a:extLst>
                  <a:ext uri="{0D108BD9-81ED-4DB2-BD59-A6C34878D82A}">
                    <a16:rowId xmlns:a16="http://schemas.microsoft.com/office/drawing/2014/main" val="235010471"/>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9</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STA2, STA3</a:t>
                      </a:r>
                    </a:p>
                  </a:txBody>
                  <a:tcPr anchor="ctr"/>
                </a:tc>
                <a:tc>
                  <a:txBody>
                    <a:bodyPr/>
                    <a:lstStyle/>
                    <a:p>
                      <a:r>
                        <a:rPr lang="en-US" sz="1100" dirty="0"/>
                        <a:t>AP</a:t>
                      </a:r>
                    </a:p>
                  </a:txBody>
                  <a:tcPr anchor="ctr"/>
                </a:tc>
                <a:tc>
                  <a:txBody>
                    <a:bodyPr/>
                    <a:lstStyle/>
                    <a:p>
                      <a:r>
                        <a:rPr lang="en-US" sz="1100" dirty="0"/>
                        <a:t>UL, STA2&amp;STA3</a:t>
                      </a:r>
                      <a:r>
                        <a:rPr lang="en-US" sz="1100" dirty="0">
                          <a:sym typeface="Wingdings" panose="05000000000000000000" pitchFamily="2" charset="2"/>
                        </a:rPr>
                        <a:t>AP</a:t>
                      </a:r>
                      <a:endParaRPr lang="en-US" sz="1100" dirty="0"/>
                    </a:p>
                  </a:txBody>
                  <a:tcPr anchor="ctr"/>
                </a:tc>
                <a:tc>
                  <a:txBody>
                    <a:bodyPr/>
                    <a:lstStyle/>
                    <a:p>
                      <a:r>
                        <a:rPr lang="en-US" sz="1100" dirty="0"/>
                        <a:t>[5]</a:t>
                      </a:r>
                    </a:p>
                  </a:txBody>
                  <a:tcPr anchor="ctr"/>
                </a:tc>
                <a:tc>
                  <a:txBody>
                    <a:bodyPr/>
                    <a:lstStyle/>
                    <a:p>
                      <a:r>
                        <a:rPr lang="en-US" sz="1100"/>
                        <a:t>3</a:t>
                      </a:r>
                      <a:r>
                        <a:rPr lang="en-US" sz="1100" baseline="30000"/>
                        <a:t>rd</a:t>
                      </a:r>
                      <a:r>
                        <a:rPr lang="en-US" sz="1100"/>
                        <a:t> parties preempts infra.  </a:t>
                      </a:r>
                      <a:endParaRPr lang="en-US" sz="1100" dirty="0"/>
                    </a:p>
                  </a:txBody>
                  <a:tcPr anchor="ctr"/>
                </a:tc>
                <a:extLst>
                  <a:ext uri="{0D108BD9-81ED-4DB2-BD59-A6C34878D82A}">
                    <a16:rowId xmlns:a16="http://schemas.microsoft.com/office/drawing/2014/main" val="1905052481"/>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10</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STA2</a:t>
                      </a:r>
                    </a:p>
                  </a:txBody>
                  <a:tcPr anchor="ctr"/>
                </a:tc>
                <a:tc>
                  <a:txBody>
                    <a:bodyPr/>
                    <a:lstStyle/>
                    <a:p>
                      <a:r>
                        <a:rPr lang="en-US" sz="1100" dirty="0"/>
                        <a:t>STA1</a:t>
                      </a:r>
                    </a:p>
                  </a:txBody>
                  <a:tcPr anchor="ctr"/>
                </a:tc>
                <a:tc>
                  <a:txBody>
                    <a:bodyPr/>
                    <a:lstStyle/>
                    <a:p>
                      <a:r>
                        <a:rPr lang="en-US" sz="1100" dirty="0"/>
                        <a:t>P2P, STA2</a:t>
                      </a:r>
                      <a:r>
                        <a:rPr lang="en-US" sz="1100" dirty="0">
                          <a:sym typeface="Wingdings" panose="05000000000000000000" pitchFamily="2" charset="2"/>
                        </a:rPr>
                        <a:t>STA1</a:t>
                      </a:r>
                      <a:endParaRPr lang="en-US" sz="1100" dirty="0"/>
                    </a:p>
                  </a:txBody>
                  <a:tcPr anchor="ctr"/>
                </a:tc>
                <a:tc>
                  <a:txBody>
                    <a:bodyPr/>
                    <a:lstStyle/>
                    <a:p>
                      <a:r>
                        <a:rPr lang="en-US" sz="1100" dirty="0"/>
                        <a:t>--</a:t>
                      </a:r>
                    </a:p>
                  </a:txBody>
                  <a:tcPr anchor="ctr"/>
                </a:tc>
                <a:tc>
                  <a:txBody>
                    <a:bodyPr/>
                    <a:lstStyle/>
                    <a:p>
                      <a:r>
                        <a:rPr lang="en-US" sz="1100"/>
                        <a:t>Non-infra (P2P) preempts infra. </a:t>
                      </a:r>
                      <a:endParaRPr lang="en-US" sz="1100" dirty="0"/>
                    </a:p>
                  </a:txBody>
                  <a:tcPr anchor="ctr"/>
                </a:tc>
                <a:extLst>
                  <a:ext uri="{0D108BD9-81ED-4DB2-BD59-A6C34878D82A}">
                    <a16:rowId xmlns:a16="http://schemas.microsoft.com/office/drawing/2014/main" val="3334779046"/>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11</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AP</a:t>
                      </a:r>
                    </a:p>
                  </a:txBody>
                  <a:tcPr anchor="ctr"/>
                </a:tc>
                <a:tc>
                  <a:txBody>
                    <a:bodyPr/>
                    <a:lstStyle/>
                    <a:p>
                      <a:r>
                        <a:rPr lang="en-US" sz="1100" dirty="0"/>
                        <a:t>STA2</a:t>
                      </a:r>
                    </a:p>
                  </a:txBody>
                  <a:tcPr anchor="ctr"/>
                </a:tc>
                <a:tc>
                  <a:txBody>
                    <a:bodyPr/>
                    <a:lstStyle/>
                    <a:p>
                      <a:r>
                        <a:rPr lang="en-US" sz="1100" dirty="0"/>
                        <a:t>DL, AP</a:t>
                      </a:r>
                      <a:r>
                        <a:rPr lang="en-US" sz="1100" dirty="0">
                          <a:sym typeface="Wingdings" panose="05000000000000000000" pitchFamily="2" charset="2"/>
                        </a:rPr>
                        <a:t>STA2</a:t>
                      </a:r>
                      <a:endParaRPr lang="en-US" sz="1100" dirty="0"/>
                    </a:p>
                  </a:txBody>
                  <a:tcPr anchor="ctr"/>
                </a:tc>
                <a:tc>
                  <a:txBody>
                    <a:bodyPr/>
                    <a:lstStyle/>
                    <a:p>
                      <a:r>
                        <a:rPr lang="en-US" sz="1100" dirty="0"/>
                        <a:t>[4-6]</a:t>
                      </a:r>
                    </a:p>
                  </a:txBody>
                  <a:tcPr anchor="ctr"/>
                </a:tc>
                <a:tc>
                  <a:txBody>
                    <a:bodyPr/>
                    <a:lstStyle/>
                    <a:p>
                      <a:r>
                        <a:rPr lang="en-US" sz="1100" dirty="0"/>
                        <a:t>Infra preempts infra. </a:t>
                      </a:r>
                    </a:p>
                  </a:txBody>
                  <a:tcPr anchor="ctr"/>
                </a:tc>
                <a:extLst>
                  <a:ext uri="{0D108BD9-81ED-4DB2-BD59-A6C34878D82A}">
                    <a16:rowId xmlns:a16="http://schemas.microsoft.com/office/drawing/2014/main" val="2432047865"/>
                  </a:ext>
                </a:extLst>
              </a:tr>
              <a:tr h="376280">
                <a:tc>
                  <a:txBody>
                    <a:bodyPr/>
                    <a:lstStyle/>
                    <a:p>
                      <a:r>
                        <a:rPr lang="en-US" sz="1100" dirty="0"/>
                        <a:t>Case 12</a:t>
                      </a:r>
                    </a:p>
                  </a:txBody>
                  <a:tcPr anchor="ctr"/>
                </a:tc>
                <a:tc>
                  <a:txBody>
                    <a:bodyPr/>
                    <a:lstStyle/>
                    <a:p>
                      <a:r>
                        <a:rPr lang="en-US" sz="1100" dirty="0"/>
                        <a:t>STA1</a:t>
                      </a:r>
                    </a:p>
                  </a:txBody>
                  <a:tcPr anchor="ctr"/>
                </a:tc>
                <a:tc>
                  <a:txBody>
                    <a:bodyPr/>
                    <a:lstStyle/>
                    <a:p>
                      <a:r>
                        <a:rPr lang="en-US" sz="1100" dirty="0"/>
                        <a:t>AP</a:t>
                      </a:r>
                    </a:p>
                  </a:txBody>
                  <a:tcPr anchor="ctr"/>
                </a:tc>
                <a:tc>
                  <a:txBody>
                    <a:bodyPr/>
                    <a:lstStyle/>
                    <a:p>
                      <a:r>
                        <a:rPr lang="en-US" sz="1100" dirty="0"/>
                        <a:t>UL, STA1</a:t>
                      </a:r>
                      <a:r>
                        <a:rPr lang="en-US" sz="1100" dirty="0">
                          <a:sym typeface="Wingdings" panose="05000000000000000000" pitchFamily="2" charset="2"/>
                        </a:rPr>
                        <a:t>AP</a:t>
                      </a:r>
                      <a:endParaRPr lang="en-US" sz="1100" dirty="0"/>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DL, AP</a:t>
                      </a:r>
                      <a:r>
                        <a:rPr lang="en-US" sz="1100" dirty="0">
                          <a:sym typeface="Wingdings" panose="05000000000000000000" pitchFamily="2" charset="2"/>
                        </a:rPr>
                        <a:t>STA1</a:t>
                      </a:r>
                      <a:endParaRPr lang="en-US"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[5, 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TXOP responder preempts TXOP holder. Reversed TXOP. </a:t>
                      </a:r>
                    </a:p>
                  </a:txBody>
                  <a:tcPr anchor="ctr"/>
                </a:tc>
                <a:extLst>
                  <a:ext uri="{0D108BD9-81ED-4DB2-BD59-A6C34878D82A}">
                    <a16:rowId xmlns:a16="http://schemas.microsoft.com/office/drawing/2014/main" val="3713888077"/>
                  </a:ext>
                </a:extLst>
              </a:tr>
              <a:tr h="0">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kern="1200" dirty="0">
                        <a:solidFill>
                          <a:schemeClr val="dk1"/>
                        </a:solidFill>
                        <a:latin typeface="+mn-lt"/>
                        <a:ea typeface="+mn-ea"/>
                        <a:cs typeface="+mn-cs"/>
                      </a:endParaRPr>
                    </a:p>
                  </a:txBody>
                  <a:tcPr anchor="ctr">
                    <a:solidFill>
                      <a:schemeClr val="bg1">
                        <a:lumMod val="85000"/>
                      </a:schemeClr>
                    </a:solidFill>
                  </a:tcP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endParaRPr lang="en-US" sz="1100" dirty="0"/>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kern="1200" dirty="0">
                        <a:solidFill>
                          <a:schemeClr val="dk1"/>
                        </a:solidFill>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3687950718"/>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13</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UL trigger, STA1</a:t>
                      </a:r>
                      <a:r>
                        <a:rPr lang="en-US" sz="1100" dirty="0">
                          <a:sym typeface="Wingdings" panose="05000000000000000000" pitchFamily="2" charset="2"/>
                        </a:rPr>
                        <a:t> AP</a:t>
                      </a:r>
                      <a:endParaRPr lang="en-US" sz="1100" dirty="0"/>
                    </a:p>
                  </a:txBody>
                  <a:tcPr anchor="ctr"/>
                </a:tc>
                <a:tc>
                  <a:txBody>
                    <a:bodyPr/>
                    <a:lstStyle/>
                    <a:p>
                      <a:r>
                        <a:rPr lang="en-US" sz="1100" dirty="0"/>
                        <a:t>STA2</a:t>
                      </a:r>
                    </a:p>
                  </a:txBody>
                  <a:tcPr anchor="ctr"/>
                </a:tc>
                <a:tc>
                  <a:txBody>
                    <a:bodyPr/>
                    <a:lstStyle/>
                    <a:p>
                      <a:r>
                        <a:rPr lang="en-US" sz="1100" dirty="0"/>
                        <a:t>AP</a:t>
                      </a:r>
                    </a:p>
                  </a:txBody>
                  <a:tcPr anchor="ctr"/>
                </a:tc>
                <a:tc>
                  <a:txBody>
                    <a:bodyPr/>
                    <a:lstStyle/>
                    <a:p>
                      <a:r>
                        <a:rPr lang="en-US" sz="1100" dirty="0"/>
                        <a:t>UL, STA2</a:t>
                      </a:r>
                      <a:r>
                        <a:rPr lang="en-US" sz="1100" dirty="0">
                          <a:sym typeface="Wingdings" panose="05000000000000000000" pitchFamily="2" charset="2"/>
                        </a:rPr>
                        <a:t>AP</a:t>
                      </a:r>
                      <a:endParaRPr lang="en-US" sz="1100" dirty="0"/>
                    </a:p>
                  </a:txBody>
                  <a:tcPr anchor="ctr"/>
                </a:tc>
                <a:tc>
                  <a:txBody>
                    <a:bodyPr/>
                    <a:lstStyle/>
                    <a:p>
                      <a:r>
                        <a:rPr lang="en-US" sz="1100" dirty="0"/>
                        <a:t>[8]</a:t>
                      </a:r>
                    </a:p>
                  </a:txBody>
                  <a:tcPr anchor="ctr"/>
                </a:tc>
                <a:tc>
                  <a:txBody>
                    <a:bodyPr/>
                    <a:lstStyle/>
                    <a:p>
                      <a:r>
                        <a:rPr lang="en-US" sz="1100" dirty="0"/>
                        <a:t>3</a:t>
                      </a:r>
                      <a:r>
                        <a:rPr lang="en-US" sz="1100" baseline="30000" dirty="0"/>
                        <a:t>rd</a:t>
                      </a:r>
                      <a:r>
                        <a:rPr lang="en-US" sz="1100" dirty="0"/>
                        <a:t> party preempts infra. </a:t>
                      </a:r>
                    </a:p>
                  </a:txBody>
                  <a:tcPr anchor="ctr"/>
                </a:tc>
                <a:extLst>
                  <a:ext uri="{0D108BD9-81ED-4DB2-BD59-A6C34878D82A}">
                    <a16:rowId xmlns:a16="http://schemas.microsoft.com/office/drawing/2014/main" val="1671796666"/>
                  </a:ext>
                </a:extLst>
              </a:tr>
              <a:tr h="228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Case 14</a:t>
                      </a:r>
                    </a:p>
                  </a:txBody>
                  <a:tcPr anchor="ctr"/>
                </a:tc>
                <a:tc>
                  <a:txBody>
                    <a:bodyPr/>
                    <a:lstStyle/>
                    <a:p>
                      <a:r>
                        <a:rPr lang="en-US" sz="1100" dirty="0"/>
                        <a:t>AP</a:t>
                      </a:r>
                    </a:p>
                  </a:txBody>
                  <a:tcPr anchor="ctr"/>
                </a:tc>
                <a:tc>
                  <a:txBody>
                    <a:bodyPr/>
                    <a:lstStyle/>
                    <a:p>
                      <a:r>
                        <a:rPr lang="en-US" sz="1100" dirty="0"/>
                        <a:t>STA1</a:t>
                      </a:r>
                    </a:p>
                  </a:txBody>
                  <a:tcPr anchor="ctr"/>
                </a:tc>
                <a:tc>
                  <a:txBody>
                    <a:bodyPr/>
                    <a:lstStyle/>
                    <a:p>
                      <a:r>
                        <a:rPr lang="en-US" sz="1100" dirty="0"/>
                        <a:t>UL trigger, STA1</a:t>
                      </a:r>
                      <a:r>
                        <a:rPr lang="en-US" sz="1100" dirty="0">
                          <a:sym typeface="Wingdings" panose="05000000000000000000" pitchFamily="2" charset="2"/>
                        </a:rPr>
                        <a:t> AP</a:t>
                      </a:r>
                      <a:endParaRPr lang="en-US" sz="1100" dirty="0"/>
                    </a:p>
                  </a:txBody>
                  <a:tcPr anchor="ctr"/>
                </a:tc>
                <a:tc>
                  <a:txBody>
                    <a:bodyPr/>
                    <a:lstStyle/>
                    <a:p>
                      <a:r>
                        <a:rPr lang="en-US" sz="1100" dirty="0"/>
                        <a:t>STA2</a:t>
                      </a:r>
                    </a:p>
                  </a:txBody>
                  <a:tcPr anchor="ctr"/>
                </a:tc>
                <a:tc>
                  <a:txBody>
                    <a:bodyPr/>
                    <a:lstStyle/>
                    <a:p>
                      <a:r>
                        <a:rPr lang="en-US" sz="1100" dirty="0"/>
                        <a:t>STA1</a:t>
                      </a:r>
                    </a:p>
                  </a:txBody>
                  <a:tcPr anchor="ctr"/>
                </a:tc>
                <a:tc>
                  <a:txBody>
                    <a:bodyPr/>
                    <a:lstStyle/>
                    <a:p>
                      <a:r>
                        <a:rPr lang="en-US" sz="1100" dirty="0"/>
                        <a:t>P2P, STA2</a:t>
                      </a:r>
                      <a:r>
                        <a:rPr lang="en-US" sz="1100" dirty="0">
                          <a:sym typeface="Wingdings" panose="05000000000000000000" pitchFamily="2" charset="2"/>
                        </a:rPr>
                        <a:t>STA1</a:t>
                      </a:r>
                      <a:endParaRPr lang="en-US" sz="1100" dirty="0"/>
                    </a:p>
                  </a:txBody>
                  <a:tcPr anchor="ctr"/>
                </a:tc>
                <a:tc>
                  <a:txBody>
                    <a:bodyPr/>
                    <a:lstStyle/>
                    <a:p>
                      <a:r>
                        <a:rPr lang="en-US" sz="1100" dirty="0"/>
                        <a:t>--</a:t>
                      </a:r>
                    </a:p>
                  </a:txBody>
                  <a:tcPr anchor="ctr"/>
                </a:tc>
                <a:tc>
                  <a:txBody>
                    <a:bodyPr/>
                    <a:lstStyle/>
                    <a:p>
                      <a:r>
                        <a:rPr lang="en-US" sz="1100" dirty="0"/>
                        <a:t>Non-infra (P2P) preempts infra. </a:t>
                      </a:r>
                    </a:p>
                  </a:txBody>
                  <a:tcPr anchor="ctr"/>
                </a:tc>
                <a:extLst>
                  <a:ext uri="{0D108BD9-81ED-4DB2-BD59-A6C34878D82A}">
                    <a16:rowId xmlns:a16="http://schemas.microsoft.com/office/drawing/2014/main" val="2457190013"/>
                  </a:ext>
                </a:extLst>
              </a:tr>
            </a:tbl>
          </a:graphicData>
        </a:graphic>
      </p:graphicFrame>
      <p:cxnSp>
        <p:nvCxnSpPr>
          <p:cNvPr id="3" name="Connector: Elbow 2">
            <a:extLst>
              <a:ext uri="{FF2B5EF4-FFF2-40B4-BE49-F238E27FC236}">
                <a16:creationId xmlns:a16="http://schemas.microsoft.com/office/drawing/2014/main" id="{DF0224D2-B5E4-444A-9B46-BF24A58CEAE7}"/>
              </a:ext>
            </a:extLst>
          </p:cNvPr>
          <p:cNvCxnSpPr>
            <a:cxnSpLocks/>
            <a:stCxn id="12" idx="0"/>
            <a:endCxn id="15" idx="0"/>
          </p:cNvCxnSpPr>
          <p:nvPr/>
        </p:nvCxnSpPr>
        <p:spPr bwMode="auto">
          <a:xfrm rot="5400000" flipH="1" flipV="1">
            <a:off x="2623873" y="1190625"/>
            <a:ext cx="19050" cy="1714500"/>
          </a:xfrm>
          <a:prstGeom prst="bentConnector3">
            <a:avLst>
              <a:gd name="adj1" fmla="val 3233333"/>
            </a:avLst>
          </a:prstGeom>
          <a:solidFill>
            <a:srgbClr val="00B8FF"/>
          </a:solidFill>
          <a:ln w="12700" cap="flat" cmpd="sng" algn="ctr">
            <a:solidFill>
              <a:srgbClr val="FF0000"/>
            </a:solidFill>
            <a:prstDash val="dash"/>
            <a:round/>
            <a:headEnd type="none" w="med" len="med"/>
            <a:tailEnd type="triangle"/>
          </a:ln>
          <a:effectLst/>
        </p:spPr>
      </p:cxnSp>
      <p:sp>
        <p:nvSpPr>
          <p:cNvPr id="12" name="Rectangle 11">
            <a:extLst>
              <a:ext uri="{FF2B5EF4-FFF2-40B4-BE49-F238E27FC236}">
                <a16:creationId xmlns:a16="http://schemas.microsoft.com/office/drawing/2014/main" id="{14B94FA9-C569-483F-951C-0210D9135E24}"/>
              </a:ext>
            </a:extLst>
          </p:cNvPr>
          <p:cNvSpPr/>
          <p:nvPr/>
        </p:nvSpPr>
        <p:spPr bwMode="auto">
          <a:xfrm>
            <a:off x="1649413" y="2057400"/>
            <a:ext cx="253469"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AEC237A3-6797-47CF-9EBA-AABCDDC7AFEE}"/>
              </a:ext>
            </a:extLst>
          </p:cNvPr>
          <p:cNvSpPr/>
          <p:nvPr/>
        </p:nvSpPr>
        <p:spPr bwMode="auto">
          <a:xfrm>
            <a:off x="3361796" y="2038350"/>
            <a:ext cx="257704" cy="19764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3" name="Connector: Elbow 22">
            <a:extLst>
              <a:ext uri="{FF2B5EF4-FFF2-40B4-BE49-F238E27FC236}">
                <a16:creationId xmlns:a16="http://schemas.microsoft.com/office/drawing/2014/main" id="{26C653B5-9AAD-43D3-ACFE-3CED12295944}"/>
              </a:ext>
            </a:extLst>
          </p:cNvPr>
          <p:cNvCxnSpPr>
            <a:cxnSpLocks/>
            <a:stCxn id="31" idx="0"/>
            <a:endCxn id="26" idx="0"/>
          </p:cNvCxnSpPr>
          <p:nvPr/>
        </p:nvCxnSpPr>
        <p:spPr bwMode="auto">
          <a:xfrm rot="5400000" flipH="1" flipV="1">
            <a:off x="3205559" y="1321992"/>
            <a:ext cx="9525" cy="1442243"/>
          </a:xfrm>
          <a:prstGeom prst="bentConnector3">
            <a:avLst>
              <a:gd name="adj1" fmla="val 8033333"/>
            </a:avLst>
          </a:prstGeom>
          <a:solidFill>
            <a:srgbClr val="00B8FF"/>
          </a:solidFill>
          <a:ln w="12700" cap="flat" cmpd="sng" algn="ctr">
            <a:solidFill>
              <a:srgbClr val="FF0000"/>
            </a:solidFill>
            <a:prstDash val="dash"/>
            <a:round/>
            <a:headEnd type="none" w="med" len="med"/>
            <a:tailEnd type="triangle"/>
          </a:ln>
          <a:effectLst/>
        </p:spPr>
      </p:cxnSp>
      <p:sp>
        <p:nvSpPr>
          <p:cNvPr id="26" name="Rectangle 25">
            <a:extLst>
              <a:ext uri="{FF2B5EF4-FFF2-40B4-BE49-F238E27FC236}">
                <a16:creationId xmlns:a16="http://schemas.microsoft.com/office/drawing/2014/main" id="{0943909B-7981-4ED6-B309-3C03CC4F7598}"/>
              </a:ext>
            </a:extLst>
          </p:cNvPr>
          <p:cNvSpPr/>
          <p:nvPr/>
        </p:nvSpPr>
        <p:spPr bwMode="auto">
          <a:xfrm>
            <a:off x="3760785" y="2038350"/>
            <a:ext cx="341315" cy="19764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982C2308-6267-4CBC-AB63-A54410FB4A56}"/>
              </a:ext>
            </a:extLst>
          </p:cNvPr>
          <p:cNvSpPr/>
          <p:nvPr/>
        </p:nvSpPr>
        <p:spPr bwMode="auto">
          <a:xfrm>
            <a:off x="2304257" y="2047875"/>
            <a:ext cx="369885"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9" name="Connector: Elbow 38">
            <a:extLst>
              <a:ext uri="{FF2B5EF4-FFF2-40B4-BE49-F238E27FC236}">
                <a16:creationId xmlns:a16="http://schemas.microsoft.com/office/drawing/2014/main" id="{84C9385A-B280-4EDB-99DB-D8486018BF2F}"/>
              </a:ext>
            </a:extLst>
          </p:cNvPr>
          <p:cNvCxnSpPr>
            <a:cxnSpLocks/>
            <a:stCxn id="40" idx="0"/>
            <a:endCxn id="41" idx="0"/>
          </p:cNvCxnSpPr>
          <p:nvPr/>
        </p:nvCxnSpPr>
        <p:spPr bwMode="auto">
          <a:xfrm rot="5400000" flipH="1" flipV="1">
            <a:off x="5944590" y="951905"/>
            <a:ext cx="9526" cy="2201465"/>
          </a:xfrm>
          <a:prstGeom prst="bentConnector3">
            <a:avLst>
              <a:gd name="adj1" fmla="val 6432668"/>
            </a:avLst>
          </a:prstGeom>
          <a:solidFill>
            <a:srgbClr val="00B8FF"/>
          </a:solidFill>
          <a:ln w="12700" cap="flat" cmpd="sng" algn="ctr">
            <a:solidFill>
              <a:srgbClr val="FF0000"/>
            </a:solidFill>
            <a:prstDash val="dash"/>
            <a:round/>
            <a:headEnd type="none" w="med" len="med"/>
            <a:tailEnd type="triangle"/>
          </a:ln>
          <a:effectLst/>
        </p:spPr>
      </p:cxnSp>
      <p:sp>
        <p:nvSpPr>
          <p:cNvPr id="40" name="Rectangle 39">
            <a:extLst>
              <a:ext uri="{FF2B5EF4-FFF2-40B4-BE49-F238E27FC236}">
                <a16:creationId xmlns:a16="http://schemas.microsoft.com/office/drawing/2014/main" id="{0D508693-9DDD-4CEB-934F-383021608DD2}"/>
              </a:ext>
            </a:extLst>
          </p:cNvPr>
          <p:cNvSpPr/>
          <p:nvPr/>
        </p:nvSpPr>
        <p:spPr bwMode="auto">
          <a:xfrm>
            <a:off x="4706142" y="2057400"/>
            <a:ext cx="284957"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D8F0030F-06EE-4D51-9EB5-8C9DCBFB0419}"/>
              </a:ext>
            </a:extLst>
          </p:cNvPr>
          <p:cNvSpPr/>
          <p:nvPr/>
        </p:nvSpPr>
        <p:spPr bwMode="auto">
          <a:xfrm>
            <a:off x="6935786" y="2047874"/>
            <a:ext cx="228600"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42" name="Connector: Elbow 41">
            <a:extLst>
              <a:ext uri="{FF2B5EF4-FFF2-40B4-BE49-F238E27FC236}">
                <a16:creationId xmlns:a16="http://schemas.microsoft.com/office/drawing/2014/main" id="{FDBC9AB8-A80A-4FF9-AB02-676E0D97997A}"/>
              </a:ext>
            </a:extLst>
          </p:cNvPr>
          <p:cNvCxnSpPr>
            <a:cxnSpLocks/>
            <a:stCxn id="44" idx="0"/>
            <a:endCxn id="43" idx="0"/>
          </p:cNvCxnSpPr>
          <p:nvPr/>
        </p:nvCxnSpPr>
        <p:spPr bwMode="auto">
          <a:xfrm rot="5400000" flipH="1" flipV="1">
            <a:off x="6687111" y="1262625"/>
            <a:ext cx="9524" cy="1605425"/>
          </a:xfrm>
          <a:prstGeom prst="bentConnector3">
            <a:avLst>
              <a:gd name="adj1" fmla="val 8234187"/>
            </a:avLst>
          </a:prstGeom>
          <a:solidFill>
            <a:srgbClr val="00B8FF"/>
          </a:solidFill>
          <a:ln w="12700" cap="flat" cmpd="sng" algn="ctr">
            <a:solidFill>
              <a:srgbClr val="FF0000"/>
            </a:solidFill>
            <a:prstDash val="dash"/>
            <a:round/>
            <a:headEnd type="none" w="med" len="med"/>
            <a:tailEnd type="triangle"/>
          </a:ln>
          <a:effectLst/>
        </p:spPr>
      </p:cxnSp>
      <p:sp>
        <p:nvSpPr>
          <p:cNvPr id="43" name="Rectangle 42">
            <a:extLst>
              <a:ext uri="{FF2B5EF4-FFF2-40B4-BE49-F238E27FC236}">
                <a16:creationId xmlns:a16="http://schemas.microsoft.com/office/drawing/2014/main" id="{A8D9E394-B7E8-4DF6-9D1F-957F40146132}"/>
              </a:ext>
            </a:extLst>
          </p:cNvPr>
          <p:cNvSpPr/>
          <p:nvPr/>
        </p:nvSpPr>
        <p:spPr bwMode="auto">
          <a:xfrm>
            <a:off x="7304086" y="2060575"/>
            <a:ext cx="381000"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252D373D-D293-4C63-B1BE-DF58CF3BBA5E}"/>
              </a:ext>
            </a:extLst>
          </p:cNvPr>
          <p:cNvSpPr/>
          <p:nvPr/>
        </p:nvSpPr>
        <p:spPr bwMode="auto">
          <a:xfrm>
            <a:off x="5706667" y="2070099"/>
            <a:ext cx="364988" cy="1785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65200" y="4183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cases in pre-emption (Cont.)</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765AE593-B513-4E2D-93AB-377D52B08C66}"/>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8" name="Rectangle 2">
            <a:extLst>
              <a:ext uri="{FF2B5EF4-FFF2-40B4-BE49-F238E27FC236}">
                <a16:creationId xmlns:a16="http://schemas.microsoft.com/office/drawing/2014/main" id="{F985A495-C9E1-42D2-AB5A-BC7E28AFB9B3}"/>
              </a:ext>
            </a:extLst>
          </p:cNvPr>
          <p:cNvSpPr>
            <a:spLocks noGrp="1" noChangeArrowheads="1"/>
          </p:cNvSpPr>
          <p:nvPr>
            <p:ph idx="1"/>
          </p:nvPr>
        </p:nvSpPr>
        <p:spPr>
          <a:xfrm>
            <a:off x="1364674" y="1781650"/>
            <a:ext cx="9462654" cy="2134211"/>
          </a:xfrm>
          <a:ln/>
        </p:spPr>
        <p:txBody>
          <a:bodyPr/>
          <a:lstStyle/>
          <a:p>
            <a:pPr indent="0" algn="just">
              <a:spcBef>
                <a:spcPts val="0"/>
              </a:spcBef>
            </a:pPr>
            <a:r>
              <a:rPr lang="en-US" altLang="zh-CN" dirty="0"/>
              <a:t>The use cases in one BSS can be classified into the following main categories: </a:t>
            </a:r>
          </a:p>
          <a:p>
            <a:pPr marL="685800" algn="just">
              <a:spcBef>
                <a:spcPts val="0"/>
              </a:spcBef>
              <a:buFont typeface="Arial" panose="020B0604020202020204" pitchFamily="34" charset="0"/>
              <a:buChar char="•"/>
            </a:pPr>
            <a:r>
              <a:rPr lang="en-US" altLang="zh-CN" sz="2000" b="0" dirty="0"/>
              <a:t>TXOP holder preempts its own TXOP. </a:t>
            </a:r>
          </a:p>
          <a:p>
            <a:pPr marL="685800" algn="just">
              <a:spcBef>
                <a:spcPts val="0"/>
              </a:spcBef>
              <a:buFont typeface="Arial" panose="020B0604020202020204" pitchFamily="34" charset="0"/>
              <a:buChar char="•"/>
            </a:pPr>
            <a:r>
              <a:rPr lang="en-US" altLang="zh-CN" sz="2000" b="0" dirty="0"/>
              <a:t>3rd party(</a:t>
            </a:r>
            <a:r>
              <a:rPr lang="en-US" altLang="zh-CN" sz="2000" b="0" dirty="0" err="1"/>
              <a:t>ies</a:t>
            </a:r>
            <a:r>
              <a:rPr lang="en-US" altLang="zh-CN" sz="2000" b="0" dirty="0"/>
              <a:t>) preempt infra.</a:t>
            </a:r>
          </a:p>
          <a:p>
            <a:pPr marL="685800" algn="just">
              <a:spcBef>
                <a:spcPts val="0"/>
              </a:spcBef>
              <a:buFont typeface="Arial" panose="020B0604020202020204" pitchFamily="34" charset="0"/>
              <a:buChar char="•"/>
            </a:pPr>
            <a:r>
              <a:rPr lang="en-US" altLang="zh-CN" sz="2000" b="0" dirty="0"/>
              <a:t>Non-infra (P2P) preempts infra. </a:t>
            </a:r>
          </a:p>
          <a:p>
            <a:pPr marL="685800" algn="just">
              <a:spcBef>
                <a:spcPts val="0"/>
              </a:spcBef>
              <a:buFont typeface="Arial" panose="020B0604020202020204" pitchFamily="34" charset="0"/>
              <a:buChar char="•"/>
            </a:pPr>
            <a:r>
              <a:rPr lang="en-US" altLang="zh-CN" sz="2000" b="0" dirty="0"/>
              <a:t>TXOP responder preempts TXOP holder. </a:t>
            </a:r>
          </a:p>
          <a:p>
            <a:pPr marL="685800" algn="just">
              <a:spcBef>
                <a:spcPts val="0"/>
              </a:spcBef>
              <a:buFont typeface="Arial" panose="020B0604020202020204" pitchFamily="34" charset="0"/>
              <a:buChar char="•"/>
            </a:pPr>
            <a:endParaRPr lang="en-US" altLang="zh-CN" sz="2000" b="0" dirty="0"/>
          </a:p>
        </p:txBody>
      </p:sp>
      <p:pic>
        <p:nvPicPr>
          <p:cNvPr id="9" name="Graphic 8" descr="Wireless router">
            <a:extLst>
              <a:ext uri="{FF2B5EF4-FFF2-40B4-BE49-F238E27FC236}">
                <a16:creationId xmlns:a16="http://schemas.microsoft.com/office/drawing/2014/main" id="{9CAA3962-3A58-4117-8681-EDE40BD9D61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7800" y="2293657"/>
            <a:ext cx="705436" cy="705436"/>
          </a:xfrm>
          <a:prstGeom prst="rect">
            <a:avLst/>
          </a:prstGeom>
        </p:spPr>
      </p:pic>
      <p:cxnSp>
        <p:nvCxnSpPr>
          <p:cNvPr id="11" name="Straight Arrow Connector 10">
            <a:extLst>
              <a:ext uri="{FF2B5EF4-FFF2-40B4-BE49-F238E27FC236}">
                <a16:creationId xmlns:a16="http://schemas.microsoft.com/office/drawing/2014/main" id="{7893ABC9-EF27-4B5E-9A06-EA36EC4196AB}"/>
              </a:ext>
            </a:extLst>
          </p:cNvPr>
          <p:cNvCxnSpPr>
            <a:cxnSpLocks/>
            <a:stCxn id="9" idx="2"/>
            <a:endCxn id="16" idx="0"/>
          </p:cNvCxnSpPr>
          <p:nvPr/>
        </p:nvCxnSpPr>
        <p:spPr bwMode="auto">
          <a:xfrm flipH="1">
            <a:off x="9128063" y="2999093"/>
            <a:ext cx="292455" cy="363341"/>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2" name="Content Placeholder 2">
            <a:extLst>
              <a:ext uri="{FF2B5EF4-FFF2-40B4-BE49-F238E27FC236}">
                <a16:creationId xmlns:a16="http://schemas.microsoft.com/office/drawing/2014/main" id="{015D7F17-E6FE-492E-A924-B2128C3E57A7}"/>
              </a:ext>
            </a:extLst>
          </p:cNvPr>
          <p:cNvSpPr txBox="1">
            <a:spLocks/>
          </p:cNvSpPr>
          <p:nvPr/>
        </p:nvSpPr>
        <p:spPr bwMode="auto">
          <a:xfrm>
            <a:off x="9689217" y="2701586"/>
            <a:ext cx="536843" cy="260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AP</a:t>
            </a:r>
          </a:p>
        </p:txBody>
      </p:sp>
      <p:sp>
        <p:nvSpPr>
          <p:cNvPr id="13" name="Content Placeholder 2">
            <a:extLst>
              <a:ext uri="{FF2B5EF4-FFF2-40B4-BE49-F238E27FC236}">
                <a16:creationId xmlns:a16="http://schemas.microsoft.com/office/drawing/2014/main" id="{9E5C3F94-42B8-4A5C-9510-E0D0B6F488E7}"/>
              </a:ext>
            </a:extLst>
          </p:cNvPr>
          <p:cNvSpPr txBox="1">
            <a:spLocks/>
          </p:cNvSpPr>
          <p:nvPr/>
        </p:nvSpPr>
        <p:spPr bwMode="auto">
          <a:xfrm>
            <a:off x="8890388" y="3469487"/>
            <a:ext cx="657677" cy="29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STA1</a:t>
            </a:r>
          </a:p>
        </p:txBody>
      </p:sp>
      <p:cxnSp>
        <p:nvCxnSpPr>
          <p:cNvPr id="14" name="Straight Arrow Connector 13">
            <a:extLst>
              <a:ext uri="{FF2B5EF4-FFF2-40B4-BE49-F238E27FC236}">
                <a16:creationId xmlns:a16="http://schemas.microsoft.com/office/drawing/2014/main" id="{DF4E7EF1-AD51-48A5-95A3-8E660FDD7AE9}"/>
              </a:ext>
            </a:extLst>
          </p:cNvPr>
          <p:cNvCxnSpPr>
            <a:cxnSpLocks/>
            <a:stCxn id="9" idx="2"/>
            <a:endCxn id="17" idx="1"/>
          </p:cNvCxnSpPr>
          <p:nvPr/>
        </p:nvCxnSpPr>
        <p:spPr bwMode="auto">
          <a:xfrm>
            <a:off x="9420518" y="2999093"/>
            <a:ext cx="691340" cy="354349"/>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5" name="Content Placeholder 2">
            <a:extLst>
              <a:ext uri="{FF2B5EF4-FFF2-40B4-BE49-F238E27FC236}">
                <a16:creationId xmlns:a16="http://schemas.microsoft.com/office/drawing/2014/main" id="{446144F2-64D3-4C2D-90ED-3769E4E5B6D4}"/>
              </a:ext>
            </a:extLst>
          </p:cNvPr>
          <p:cNvSpPr txBox="1">
            <a:spLocks/>
          </p:cNvSpPr>
          <p:nvPr/>
        </p:nvSpPr>
        <p:spPr bwMode="auto">
          <a:xfrm>
            <a:off x="9819986" y="3459851"/>
            <a:ext cx="911783" cy="29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STA2</a:t>
            </a:r>
          </a:p>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(LL STA)</a:t>
            </a:r>
          </a:p>
        </p:txBody>
      </p:sp>
      <p:sp>
        <p:nvSpPr>
          <p:cNvPr id="16" name="Oval 15">
            <a:extLst>
              <a:ext uri="{FF2B5EF4-FFF2-40B4-BE49-F238E27FC236}">
                <a16:creationId xmlns:a16="http://schemas.microsoft.com/office/drawing/2014/main" id="{647F40B0-6502-4915-8980-C7F1D2E8874D}"/>
              </a:ext>
            </a:extLst>
          </p:cNvPr>
          <p:cNvSpPr/>
          <p:nvPr/>
        </p:nvSpPr>
        <p:spPr bwMode="auto">
          <a:xfrm>
            <a:off x="9067799" y="3362434"/>
            <a:ext cx="120527" cy="124666"/>
          </a:xfrm>
          <a:prstGeom prst="ellipse">
            <a:avLst/>
          </a:prstGeom>
          <a:solidFill>
            <a:schemeClr val="accent5">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400" b="0" i="0" u="none" strike="noStrike" cap="none" normalizeH="0" baseline="0">
              <a:ln>
                <a:noFill/>
              </a:ln>
              <a:solidFill>
                <a:schemeClr val="tx1"/>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0B3AD16C-7111-4AC0-8732-F04A0D8353E5}"/>
              </a:ext>
            </a:extLst>
          </p:cNvPr>
          <p:cNvSpPr/>
          <p:nvPr/>
        </p:nvSpPr>
        <p:spPr bwMode="auto">
          <a:xfrm>
            <a:off x="10094207" y="3335185"/>
            <a:ext cx="120527" cy="124666"/>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400" b="0" i="0" u="none" strike="noStrike" cap="none" normalizeH="0" baseline="0">
              <a:ln>
                <a:noFill/>
              </a:ln>
              <a:solidFill>
                <a:schemeClr val="tx1"/>
              </a:solidFill>
              <a:effectLst/>
              <a:latin typeface="Times New Roman" panose="02020603050405020304" pitchFamily="18" charset="0"/>
            </a:endParaRPr>
          </a:p>
        </p:txBody>
      </p:sp>
      <p:sp>
        <p:nvSpPr>
          <p:cNvPr id="24" name="Rectangle 2">
            <a:extLst>
              <a:ext uri="{FF2B5EF4-FFF2-40B4-BE49-F238E27FC236}">
                <a16:creationId xmlns:a16="http://schemas.microsoft.com/office/drawing/2014/main" id="{0607B207-BDB2-4726-B5F5-C37F466307DE}"/>
              </a:ext>
            </a:extLst>
          </p:cNvPr>
          <p:cNvSpPr txBox="1">
            <a:spLocks noChangeArrowheads="1"/>
          </p:cNvSpPr>
          <p:nvPr/>
        </p:nvSpPr>
        <p:spPr bwMode="auto">
          <a:xfrm>
            <a:off x="1364673" y="3915861"/>
            <a:ext cx="9462653" cy="22614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spcBef>
                <a:spcPts val="0"/>
              </a:spcBef>
            </a:pPr>
            <a:r>
              <a:rPr lang="en-US" altLang="zh-CN" kern="0" dirty="0"/>
              <a:t>How many use cases do we want to consider in 11bn? </a:t>
            </a:r>
          </a:p>
          <a:p>
            <a:pPr marL="685800" algn="just">
              <a:spcBef>
                <a:spcPts val="0"/>
              </a:spcBef>
              <a:buFont typeface="Arial" panose="020B0604020202020204" pitchFamily="34" charset="0"/>
              <a:buChar char="•"/>
            </a:pPr>
            <a:r>
              <a:rPr lang="en-US" altLang="zh-CN" sz="2000" b="0" kern="0" dirty="0">
                <a:solidFill>
                  <a:schemeClr val="tx1"/>
                </a:solidFill>
              </a:rPr>
              <a:t>The most prioritized cases may be considered. </a:t>
            </a:r>
          </a:p>
          <a:p>
            <a:pPr marL="685800" algn="just">
              <a:spcBef>
                <a:spcPts val="0"/>
              </a:spcBef>
              <a:buFont typeface="Arial" panose="020B0604020202020204" pitchFamily="34" charset="0"/>
              <a:buChar char="•"/>
            </a:pPr>
            <a:r>
              <a:rPr lang="en-US" altLang="zh-CN" sz="2000" b="0" kern="0" dirty="0">
                <a:solidFill>
                  <a:schemeClr val="tx1"/>
                </a:solidFill>
              </a:rPr>
              <a:t>Methods can be different from categories to categories and should not regress compared with the current performance. </a:t>
            </a:r>
          </a:p>
          <a:p>
            <a:pPr marL="685800" algn="just">
              <a:spcBef>
                <a:spcPts val="0"/>
              </a:spcBef>
              <a:buFont typeface="Arial" panose="020B0604020202020204" pitchFamily="34" charset="0"/>
              <a:buChar char="•"/>
            </a:pPr>
            <a:r>
              <a:rPr lang="en-US" altLang="zh-CN" sz="2000" b="0" kern="0" dirty="0">
                <a:solidFill>
                  <a:schemeClr val="tx1"/>
                </a:solidFill>
              </a:rPr>
              <a:t>Preempting ongoing traffic should also be careful in case of their QoS requirement. </a:t>
            </a:r>
          </a:p>
        </p:txBody>
      </p:sp>
      <p:sp>
        <p:nvSpPr>
          <p:cNvPr id="18" name="Oval 17">
            <a:extLst>
              <a:ext uri="{FF2B5EF4-FFF2-40B4-BE49-F238E27FC236}">
                <a16:creationId xmlns:a16="http://schemas.microsoft.com/office/drawing/2014/main" id="{4BD2B977-D550-4250-B1E6-C9F57AF1A4D9}"/>
              </a:ext>
            </a:extLst>
          </p:cNvPr>
          <p:cNvSpPr/>
          <p:nvPr/>
        </p:nvSpPr>
        <p:spPr bwMode="auto">
          <a:xfrm>
            <a:off x="10671505" y="3317667"/>
            <a:ext cx="120527" cy="124666"/>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400" b="0" i="0" u="none" strike="noStrike" cap="none" normalizeH="0" baseline="0">
              <a:ln>
                <a:noFill/>
              </a:ln>
              <a:solidFill>
                <a:schemeClr val="tx1"/>
              </a:solidFill>
              <a:effectLst/>
              <a:latin typeface="Times New Roman" panose="02020603050405020304" pitchFamily="18" charset="0"/>
            </a:endParaRPr>
          </a:p>
        </p:txBody>
      </p:sp>
      <p:cxnSp>
        <p:nvCxnSpPr>
          <p:cNvPr id="19" name="Straight Arrow Connector 18">
            <a:extLst>
              <a:ext uri="{FF2B5EF4-FFF2-40B4-BE49-F238E27FC236}">
                <a16:creationId xmlns:a16="http://schemas.microsoft.com/office/drawing/2014/main" id="{A7A5D2D4-A43C-45EC-BFF7-FCE02D74FAAB}"/>
              </a:ext>
            </a:extLst>
          </p:cNvPr>
          <p:cNvCxnSpPr>
            <a:cxnSpLocks/>
            <a:endCxn id="18" idx="1"/>
          </p:cNvCxnSpPr>
          <p:nvPr/>
        </p:nvCxnSpPr>
        <p:spPr bwMode="auto">
          <a:xfrm>
            <a:off x="9420518" y="3016611"/>
            <a:ext cx="1268638" cy="319313"/>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1" name="Content Placeholder 2">
            <a:extLst>
              <a:ext uri="{FF2B5EF4-FFF2-40B4-BE49-F238E27FC236}">
                <a16:creationId xmlns:a16="http://schemas.microsoft.com/office/drawing/2014/main" id="{09AAC6A6-5CD3-43D6-9C86-432CC6D045A2}"/>
              </a:ext>
            </a:extLst>
          </p:cNvPr>
          <p:cNvSpPr txBox="1">
            <a:spLocks/>
          </p:cNvSpPr>
          <p:nvPr/>
        </p:nvSpPr>
        <p:spPr bwMode="auto">
          <a:xfrm>
            <a:off x="10664723" y="3453881"/>
            <a:ext cx="911783" cy="29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STA3</a:t>
            </a:r>
          </a:p>
          <a:p>
            <a:pPr marL="0" lvl="1" indent="0">
              <a:spcBef>
                <a:spcPts val="0"/>
              </a:spcBef>
              <a:spcAft>
                <a:spcPts val="0"/>
              </a:spcAft>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t>(LL STA)</a:t>
            </a:r>
          </a:p>
        </p:txBody>
      </p:sp>
    </p:spTree>
    <p:extLst>
      <p:ext uri="{BB962C8B-B14F-4D97-AF65-F5344CB8AC3E}">
        <p14:creationId xmlns:p14="http://schemas.microsoft.com/office/powerpoint/2010/main" val="1276829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C8F0547-AFA8-4805-9A22-12721CDE959F}" type="slidenum">
              <a:rPr lang="en-GB"/>
              <a:pPr/>
              <a:t>6</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8" name="Date Placeholder 3">
            <a:extLst>
              <a:ext uri="{FF2B5EF4-FFF2-40B4-BE49-F238E27FC236}">
                <a16:creationId xmlns:a16="http://schemas.microsoft.com/office/drawing/2014/main" id="{56EDF2DD-0559-4CB0-803B-1ABA9DC15761}"/>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17" name="Rectangle 16">
            <a:extLst>
              <a:ext uri="{FF2B5EF4-FFF2-40B4-BE49-F238E27FC236}">
                <a16:creationId xmlns:a16="http://schemas.microsoft.com/office/drawing/2014/main" id="{8CBFFD52-2145-45D9-95A7-E5C30B102E53}"/>
              </a:ext>
            </a:extLst>
          </p:cNvPr>
          <p:cNvSpPr/>
          <p:nvPr/>
        </p:nvSpPr>
        <p:spPr>
          <a:xfrm>
            <a:off x="313450" y="2654436"/>
            <a:ext cx="11237385" cy="2081147"/>
          </a:xfrm>
          <a:prstGeom prst="rect">
            <a:avLst/>
          </a:prstGeom>
        </p:spPr>
        <p:txBody>
          <a:bodyPr wrap="square">
            <a:spAutoFit/>
          </a:bodyPr>
          <a:lstStyle/>
          <a:p>
            <a:pPr lvl="1" algn="just">
              <a:lnSpc>
                <a:spcPct val="107000"/>
              </a:lnSpc>
              <a:spcBef>
                <a:spcPts val="0"/>
              </a:spcBef>
              <a:spcAft>
                <a:spcPts val="0"/>
              </a:spcAft>
            </a:pPr>
            <a:endParaRPr lang="en-US" sz="1800" b="1" dirty="0">
              <a:solidFill>
                <a:schemeClr val="tx1"/>
              </a:solidFill>
            </a:endParaRPr>
          </a:p>
          <a:p>
            <a:pPr lvl="1" algn="just">
              <a:lnSpc>
                <a:spcPct val="107000"/>
              </a:lnSpc>
              <a:spcBef>
                <a:spcPts val="0"/>
              </a:spcBef>
              <a:spcAft>
                <a:spcPts val="0"/>
              </a:spcAft>
            </a:pPr>
            <a:r>
              <a:rPr lang="en-US" sz="1800" b="1" dirty="0">
                <a:solidFill>
                  <a:schemeClr val="tx1"/>
                </a:solidFill>
              </a:rPr>
              <a:t>A: Backlog of LLT flows waiting for preemption. </a:t>
            </a:r>
          </a:p>
          <a:p>
            <a:pPr lvl="1" algn="just">
              <a:lnSpc>
                <a:spcPct val="107000"/>
              </a:lnSpc>
              <a:spcBef>
                <a:spcPts val="0"/>
              </a:spcBef>
              <a:spcAft>
                <a:spcPts val="0"/>
              </a:spcAft>
              <a:buFont typeface="Arial" panose="020B0604020202020204" pitchFamily="34" charset="0"/>
              <a:buChar char="•"/>
            </a:pPr>
            <a:r>
              <a:rPr lang="en-US" sz="1600" dirty="0">
                <a:solidFill>
                  <a:schemeClr val="tx1"/>
                </a:solidFill>
              </a:rPr>
              <a:t>When there are some backlog of LLT in the queue and they do not win the channel access, and thus waiting for preemption, the TXOP holder may make some management for these LLT to achieve a better resource utilization and fairness.  </a:t>
            </a:r>
            <a:endParaRPr lang="en-US" sz="1600" b="1" dirty="0">
              <a:solidFill>
                <a:schemeClr val="tx1"/>
              </a:solidFill>
            </a:endParaRPr>
          </a:p>
          <a:p>
            <a:pPr lvl="1" algn="just">
              <a:lnSpc>
                <a:spcPct val="107000"/>
              </a:lnSpc>
              <a:spcBef>
                <a:spcPts val="0"/>
              </a:spcBef>
              <a:spcAft>
                <a:spcPts val="0"/>
              </a:spcAft>
            </a:pPr>
            <a:r>
              <a:rPr lang="en-US" sz="1800" b="1" dirty="0">
                <a:solidFill>
                  <a:schemeClr val="tx1"/>
                </a:solidFill>
              </a:rPr>
              <a:t>B: LLT flows arriving near the end of the TXOP seeking for preemption opportunities. </a:t>
            </a:r>
          </a:p>
          <a:p>
            <a:pPr lvl="1" algn="just">
              <a:lnSpc>
                <a:spcPct val="107000"/>
              </a:lnSpc>
              <a:spcBef>
                <a:spcPts val="0"/>
              </a:spcBef>
              <a:spcAft>
                <a:spcPts val="0"/>
              </a:spcAft>
              <a:buFont typeface="Arial" panose="020B0604020202020204" pitchFamily="34" charset="0"/>
              <a:buChar char="•"/>
            </a:pPr>
            <a:r>
              <a:rPr lang="en-US" sz="1600" dirty="0">
                <a:solidFill>
                  <a:schemeClr val="tx1"/>
                </a:solidFill>
              </a:rPr>
              <a:t>For </a:t>
            </a:r>
            <a:r>
              <a:rPr lang="en-US" sz="1600" u="sng" dirty="0">
                <a:solidFill>
                  <a:schemeClr val="tx1"/>
                </a:solidFill>
              </a:rPr>
              <a:t>LLT backlog to the end </a:t>
            </a:r>
            <a:r>
              <a:rPr lang="en-US" sz="1600" dirty="0">
                <a:solidFill>
                  <a:schemeClr val="tx1"/>
                </a:solidFill>
              </a:rPr>
              <a:t>and/or </a:t>
            </a:r>
            <a:r>
              <a:rPr lang="en-US" sz="1600" u="sng" dirty="0">
                <a:solidFill>
                  <a:schemeClr val="tx1"/>
                </a:solidFill>
              </a:rPr>
              <a:t>who may arrive late</a:t>
            </a:r>
            <a:r>
              <a:rPr lang="en-US" sz="1600" dirty="0">
                <a:solidFill>
                  <a:schemeClr val="tx1"/>
                </a:solidFill>
              </a:rPr>
              <a:t>, may have to suspend or drop the traffic, which may result in a longer channel access delay. </a:t>
            </a:r>
          </a:p>
        </p:txBody>
      </p:sp>
      <p:sp>
        <p:nvSpPr>
          <p:cNvPr id="18" name="Rectangle 1">
            <a:extLst>
              <a:ext uri="{FF2B5EF4-FFF2-40B4-BE49-F238E27FC236}">
                <a16:creationId xmlns:a16="http://schemas.microsoft.com/office/drawing/2014/main" id="{86C6A6D2-9E82-45DF-8984-AB6D3999F9CD}"/>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Problems</a:t>
            </a:r>
          </a:p>
        </p:txBody>
      </p:sp>
      <p:sp>
        <p:nvSpPr>
          <p:cNvPr id="19" name="Rectangle 18">
            <a:extLst>
              <a:ext uri="{FF2B5EF4-FFF2-40B4-BE49-F238E27FC236}">
                <a16:creationId xmlns:a16="http://schemas.microsoft.com/office/drawing/2014/main" id="{E5A9D10F-112D-4655-A6FA-65D6F4BBE20A}"/>
              </a:ext>
            </a:extLst>
          </p:cNvPr>
          <p:cNvSpPr/>
          <p:nvPr/>
        </p:nvSpPr>
        <p:spPr bwMode="auto">
          <a:xfrm>
            <a:off x="2756426" y="5580374"/>
            <a:ext cx="3640239" cy="240237"/>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TXOP obtained by </a:t>
            </a:r>
            <a:r>
              <a:rPr lang="en-US" sz="1200" dirty="0">
                <a:solidFill>
                  <a:schemeClr val="tx1"/>
                </a:solidFill>
              </a:rPr>
              <a:t>TXOP holder</a:t>
            </a:r>
            <a:r>
              <a:rPr kumimoji="0" lang="en-US" sz="1200" b="0" i="0" u="none" strike="noStrike" cap="none" normalizeH="0" baseline="0" dirty="0">
                <a:ln>
                  <a:noFill/>
                </a:ln>
                <a:solidFill>
                  <a:schemeClr val="tx1"/>
                </a:solidFill>
                <a:effectLst/>
                <a:latin typeface="Times New Roman" panose="02020603050405020304" pitchFamily="18" charset="0"/>
              </a:rPr>
              <a:t>, T</a:t>
            </a:r>
          </a:p>
        </p:txBody>
      </p:sp>
      <p:cxnSp>
        <p:nvCxnSpPr>
          <p:cNvPr id="20" name="Straight Arrow Connector 19">
            <a:extLst>
              <a:ext uri="{FF2B5EF4-FFF2-40B4-BE49-F238E27FC236}">
                <a16:creationId xmlns:a16="http://schemas.microsoft.com/office/drawing/2014/main" id="{DDBABA28-A62F-408B-B05B-C4BACD8890B9}"/>
              </a:ext>
            </a:extLst>
          </p:cNvPr>
          <p:cNvCxnSpPr>
            <a:cxnSpLocks/>
          </p:cNvCxnSpPr>
          <p:nvPr/>
        </p:nvCxnSpPr>
        <p:spPr>
          <a:xfrm>
            <a:off x="2507835" y="5252072"/>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A0A398A8-0FDA-4AA4-8F38-DD80E9F859C0}"/>
              </a:ext>
            </a:extLst>
          </p:cNvPr>
          <p:cNvSpPr/>
          <p:nvPr/>
        </p:nvSpPr>
        <p:spPr>
          <a:xfrm>
            <a:off x="1699599" y="4741993"/>
            <a:ext cx="1774679" cy="400110"/>
          </a:xfrm>
          <a:prstGeom prst="rect">
            <a:avLst/>
          </a:prstGeom>
        </p:spPr>
        <p:txBody>
          <a:bodyPr wrap="square">
            <a:spAutoFit/>
          </a:bodyPr>
          <a:lstStyle/>
          <a:p>
            <a:r>
              <a:rPr lang="en-US" sz="1000" dirty="0">
                <a:solidFill>
                  <a:srgbClr val="FF0000"/>
                </a:solidFill>
                <a:latin typeface="Arial" panose="020B0604020202020204" pitchFamily="34" charset="0"/>
                <a:cs typeface="Arial" panose="020B0604020202020204" pitchFamily="34" charset="0"/>
              </a:rPr>
              <a:t>Backlog of LLT flows waiting for preemption. </a:t>
            </a:r>
            <a:endParaRPr lang="en-US" sz="1000" dirty="0">
              <a:solidFill>
                <a:srgbClr val="FF0000"/>
              </a:solidFill>
            </a:endParaRPr>
          </a:p>
        </p:txBody>
      </p:sp>
      <p:cxnSp>
        <p:nvCxnSpPr>
          <p:cNvPr id="22" name="Straight Arrow Connector 21">
            <a:extLst>
              <a:ext uri="{FF2B5EF4-FFF2-40B4-BE49-F238E27FC236}">
                <a16:creationId xmlns:a16="http://schemas.microsoft.com/office/drawing/2014/main" id="{C60134DD-498A-4224-8D20-76AED821D46D}"/>
              </a:ext>
            </a:extLst>
          </p:cNvPr>
          <p:cNvCxnSpPr>
            <a:cxnSpLocks/>
          </p:cNvCxnSpPr>
          <p:nvPr/>
        </p:nvCxnSpPr>
        <p:spPr>
          <a:xfrm>
            <a:off x="2643148" y="5252072"/>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499BA69-C08A-428A-9559-C40BE322E953}"/>
              </a:ext>
            </a:extLst>
          </p:cNvPr>
          <p:cNvCxnSpPr>
            <a:cxnSpLocks/>
          </p:cNvCxnSpPr>
          <p:nvPr/>
        </p:nvCxnSpPr>
        <p:spPr>
          <a:xfrm>
            <a:off x="2807943" y="5145160"/>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19">
            <a:extLst>
              <a:ext uri="{FF2B5EF4-FFF2-40B4-BE49-F238E27FC236}">
                <a16:creationId xmlns:a16="http://schemas.microsoft.com/office/drawing/2014/main" id="{72A16DDE-05A7-49E9-B3DD-E97AA3FA7C52}"/>
              </a:ext>
            </a:extLst>
          </p:cNvPr>
          <p:cNvCxnSpPr>
            <a:cxnSpLocks/>
          </p:cNvCxnSpPr>
          <p:nvPr/>
        </p:nvCxnSpPr>
        <p:spPr bwMode="auto">
          <a:xfrm>
            <a:off x="1961101" y="5820611"/>
            <a:ext cx="75797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1646DAD6-7E06-4FF5-BD4A-7AA164B593E0}"/>
              </a:ext>
            </a:extLst>
          </p:cNvPr>
          <p:cNvCxnSpPr>
            <a:cxnSpLocks/>
          </p:cNvCxnSpPr>
          <p:nvPr/>
        </p:nvCxnSpPr>
        <p:spPr>
          <a:xfrm>
            <a:off x="2908826" y="5145160"/>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CBE7D8C-2C93-409F-AB64-BE9A91C7BAA1}"/>
              </a:ext>
            </a:extLst>
          </p:cNvPr>
          <p:cNvCxnSpPr>
            <a:cxnSpLocks/>
          </p:cNvCxnSpPr>
          <p:nvPr/>
        </p:nvCxnSpPr>
        <p:spPr>
          <a:xfrm>
            <a:off x="5575826" y="5128001"/>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C992C3AC-3F8D-487F-B790-533D2BE79124}"/>
              </a:ext>
            </a:extLst>
          </p:cNvPr>
          <p:cNvSpPr/>
          <p:nvPr/>
        </p:nvSpPr>
        <p:spPr>
          <a:xfrm>
            <a:off x="5109358" y="4750572"/>
            <a:ext cx="1947868" cy="400110"/>
          </a:xfrm>
          <a:prstGeom prst="rect">
            <a:avLst/>
          </a:prstGeom>
        </p:spPr>
        <p:txBody>
          <a:bodyPr wrap="square">
            <a:spAutoFit/>
          </a:bodyPr>
          <a:lstStyle/>
          <a:p>
            <a:r>
              <a:rPr lang="en-US" sz="1000" dirty="0">
                <a:solidFill>
                  <a:srgbClr val="FF0000"/>
                </a:solidFill>
                <a:latin typeface="Arial" panose="020B0604020202020204" pitchFamily="34" charset="0"/>
                <a:cs typeface="Arial" panose="020B0604020202020204" pitchFamily="34" charset="0"/>
              </a:rPr>
              <a:t>LLT arriving late seeking for preemption. </a:t>
            </a:r>
            <a:endParaRPr lang="en-US" sz="1000" dirty="0">
              <a:solidFill>
                <a:srgbClr val="FF0000"/>
              </a:solidFill>
            </a:endParaRPr>
          </a:p>
        </p:txBody>
      </p:sp>
      <p:cxnSp>
        <p:nvCxnSpPr>
          <p:cNvPr id="28" name="Straight Arrow Connector 27">
            <a:extLst>
              <a:ext uri="{FF2B5EF4-FFF2-40B4-BE49-F238E27FC236}">
                <a16:creationId xmlns:a16="http://schemas.microsoft.com/office/drawing/2014/main" id="{C004C558-4B69-4059-82C0-74E3886FBBE1}"/>
              </a:ext>
            </a:extLst>
          </p:cNvPr>
          <p:cNvCxnSpPr>
            <a:cxnSpLocks/>
          </p:cNvCxnSpPr>
          <p:nvPr/>
        </p:nvCxnSpPr>
        <p:spPr>
          <a:xfrm>
            <a:off x="5711139" y="5128001"/>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A8CCE391-BC67-4DBA-B061-9DD9EBEF7E58}"/>
              </a:ext>
            </a:extLst>
          </p:cNvPr>
          <p:cNvCxnSpPr>
            <a:cxnSpLocks/>
          </p:cNvCxnSpPr>
          <p:nvPr/>
        </p:nvCxnSpPr>
        <p:spPr>
          <a:xfrm>
            <a:off x="5932143" y="5128001"/>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A96EF776-239A-42E2-9712-175AA44A0CA6}"/>
              </a:ext>
            </a:extLst>
          </p:cNvPr>
          <p:cNvCxnSpPr>
            <a:cxnSpLocks/>
          </p:cNvCxnSpPr>
          <p:nvPr/>
        </p:nvCxnSpPr>
        <p:spPr bwMode="auto">
          <a:xfrm>
            <a:off x="5699882" y="5842175"/>
            <a:ext cx="464522" cy="211651"/>
          </a:xfrm>
          <a:prstGeom prst="bentConnector3">
            <a:avLst>
              <a:gd name="adj1" fmla="val -305"/>
            </a:avLst>
          </a:prstGeom>
          <a:solidFill>
            <a:schemeClr val="accent1"/>
          </a:solidFill>
          <a:ln w="12700" cap="flat" cmpd="sng" algn="ctr">
            <a:solidFill>
              <a:schemeClr val="tx1"/>
            </a:solidFill>
            <a:prstDash val="solid"/>
            <a:round/>
            <a:headEnd type="none" w="sm" len="sm"/>
            <a:tailEnd type="triangle"/>
          </a:ln>
        </p:spPr>
      </p:cxnSp>
      <p:sp>
        <p:nvSpPr>
          <p:cNvPr id="32" name="Flowchart: Process 31">
            <a:extLst>
              <a:ext uri="{FF2B5EF4-FFF2-40B4-BE49-F238E27FC236}">
                <a16:creationId xmlns:a16="http://schemas.microsoft.com/office/drawing/2014/main" id="{BF93636C-A856-479B-AE75-9351130E6D59}"/>
              </a:ext>
            </a:extLst>
          </p:cNvPr>
          <p:cNvSpPr/>
          <p:nvPr/>
        </p:nvSpPr>
        <p:spPr bwMode="auto">
          <a:xfrm>
            <a:off x="6156618" y="5941529"/>
            <a:ext cx="750601" cy="193103"/>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PPDU</a:t>
            </a:r>
          </a:p>
        </p:txBody>
      </p:sp>
      <p:cxnSp>
        <p:nvCxnSpPr>
          <p:cNvPr id="34" name="Straight Connector 33">
            <a:extLst>
              <a:ext uri="{FF2B5EF4-FFF2-40B4-BE49-F238E27FC236}">
                <a16:creationId xmlns:a16="http://schemas.microsoft.com/office/drawing/2014/main" id="{8EC284C2-CA56-4767-A95D-4814BC748C76}"/>
              </a:ext>
            </a:extLst>
          </p:cNvPr>
          <p:cNvCxnSpPr>
            <a:cxnSpLocks/>
          </p:cNvCxnSpPr>
          <p:nvPr/>
        </p:nvCxnSpPr>
        <p:spPr bwMode="auto">
          <a:xfrm>
            <a:off x="6048431" y="5957431"/>
            <a:ext cx="966975" cy="204387"/>
          </a:xfrm>
          <a:prstGeom prst="line">
            <a:avLst/>
          </a:prstGeom>
          <a:solidFill>
            <a:schemeClr val="accent1"/>
          </a:solidFill>
          <a:ln w="19050" cap="flat" cmpd="sng" algn="ctr">
            <a:solidFill>
              <a:srgbClr val="C00000"/>
            </a:solidFill>
            <a:prstDash val="solid"/>
            <a:round/>
            <a:headEnd type="none" w="sm" len="sm"/>
            <a:tailEnd type="none" w="sm" len="sm"/>
          </a:ln>
        </p:spPr>
      </p:cxnSp>
      <p:cxnSp>
        <p:nvCxnSpPr>
          <p:cNvPr id="35" name="Straight Connector 34">
            <a:extLst>
              <a:ext uri="{FF2B5EF4-FFF2-40B4-BE49-F238E27FC236}">
                <a16:creationId xmlns:a16="http://schemas.microsoft.com/office/drawing/2014/main" id="{C7D89AAD-CDC7-43F5-B390-63002A3969B8}"/>
              </a:ext>
            </a:extLst>
          </p:cNvPr>
          <p:cNvCxnSpPr>
            <a:cxnSpLocks/>
          </p:cNvCxnSpPr>
          <p:nvPr/>
        </p:nvCxnSpPr>
        <p:spPr bwMode="auto">
          <a:xfrm flipV="1">
            <a:off x="6048431" y="5957716"/>
            <a:ext cx="966975" cy="204103"/>
          </a:xfrm>
          <a:prstGeom prst="line">
            <a:avLst/>
          </a:prstGeom>
          <a:solidFill>
            <a:schemeClr val="accent1"/>
          </a:solidFill>
          <a:ln w="19050" cap="flat" cmpd="sng" algn="ctr">
            <a:solidFill>
              <a:srgbClr val="C00000"/>
            </a:solidFill>
            <a:prstDash val="solid"/>
            <a:round/>
            <a:headEnd type="none" w="sm" len="sm"/>
            <a:tailEnd type="none" w="sm" len="sm"/>
          </a:ln>
        </p:spPr>
      </p:cxnSp>
      <p:sp>
        <p:nvSpPr>
          <p:cNvPr id="36" name="Rectangle 35">
            <a:extLst>
              <a:ext uri="{FF2B5EF4-FFF2-40B4-BE49-F238E27FC236}">
                <a16:creationId xmlns:a16="http://schemas.microsoft.com/office/drawing/2014/main" id="{E39F6EB2-CA6F-4DCC-B2C6-11C30C924318}"/>
              </a:ext>
            </a:extLst>
          </p:cNvPr>
          <p:cNvSpPr/>
          <p:nvPr/>
        </p:nvSpPr>
        <p:spPr>
          <a:xfrm>
            <a:off x="6743933" y="6532473"/>
            <a:ext cx="1258678" cy="253916"/>
          </a:xfrm>
          <a:prstGeom prst="rect">
            <a:avLst/>
          </a:prstGeom>
        </p:spPr>
        <p:txBody>
          <a:bodyPr wrap="none">
            <a:spAutoFit/>
          </a:bodyPr>
          <a:lstStyle/>
          <a:p>
            <a:r>
              <a:rPr lang="en-US" sz="1050" dirty="0">
                <a:solidFill>
                  <a:srgbClr val="000000"/>
                </a:solidFill>
                <a:latin typeface="Arial" panose="020B0604020202020204" pitchFamily="34" charset="0"/>
                <a:cs typeface="Arial" panose="020B0604020202020204" pitchFamily="34" charset="0"/>
              </a:rPr>
              <a:t>PPDU suspended</a:t>
            </a:r>
            <a:endParaRPr lang="en-US" sz="1050" dirty="0"/>
          </a:p>
        </p:txBody>
      </p:sp>
      <p:sp>
        <p:nvSpPr>
          <p:cNvPr id="42" name="Rectangle 41">
            <a:extLst>
              <a:ext uri="{FF2B5EF4-FFF2-40B4-BE49-F238E27FC236}">
                <a16:creationId xmlns:a16="http://schemas.microsoft.com/office/drawing/2014/main" id="{19C27F85-021A-45F3-B5C9-2B58AD9009B3}"/>
              </a:ext>
            </a:extLst>
          </p:cNvPr>
          <p:cNvSpPr/>
          <p:nvPr/>
        </p:nvSpPr>
        <p:spPr>
          <a:xfrm>
            <a:off x="6610383" y="6171679"/>
            <a:ext cx="1507144" cy="253916"/>
          </a:xfrm>
          <a:prstGeom prst="rect">
            <a:avLst/>
          </a:prstGeom>
        </p:spPr>
        <p:txBody>
          <a:bodyPr wrap="none">
            <a:spAutoFit/>
          </a:bodyPr>
          <a:lstStyle/>
          <a:p>
            <a:r>
              <a:rPr lang="en-US" sz="1050" dirty="0">
                <a:solidFill>
                  <a:srgbClr val="000000"/>
                </a:solidFill>
                <a:latin typeface="Arial" panose="020B0604020202020204" pitchFamily="34" charset="0"/>
                <a:cs typeface="Arial" panose="020B0604020202020204" pitchFamily="34" charset="0"/>
              </a:rPr>
              <a:t>channel access delay</a:t>
            </a:r>
            <a:endParaRPr lang="en-US" sz="1050" dirty="0"/>
          </a:p>
        </p:txBody>
      </p:sp>
      <p:sp>
        <p:nvSpPr>
          <p:cNvPr id="44" name="Parallelogram 43">
            <a:extLst>
              <a:ext uri="{FF2B5EF4-FFF2-40B4-BE49-F238E27FC236}">
                <a16:creationId xmlns:a16="http://schemas.microsoft.com/office/drawing/2014/main" id="{67852A62-6E0B-4C95-9E7A-B292EA32B3DD}"/>
              </a:ext>
            </a:extLst>
          </p:cNvPr>
          <p:cNvSpPr/>
          <p:nvPr/>
        </p:nvSpPr>
        <p:spPr bwMode="auto">
          <a:xfrm>
            <a:off x="7147294" y="5597926"/>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5" name="Parallelogram 44">
            <a:extLst>
              <a:ext uri="{FF2B5EF4-FFF2-40B4-BE49-F238E27FC236}">
                <a16:creationId xmlns:a16="http://schemas.microsoft.com/office/drawing/2014/main" id="{25FEF253-C303-48C0-B467-F5F1E33B4848}"/>
              </a:ext>
            </a:extLst>
          </p:cNvPr>
          <p:cNvSpPr/>
          <p:nvPr/>
        </p:nvSpPr>
        <p:spPr bwMode="auto">
          <a:xfrm>
            <a:off x="7052220" y="5597926"/>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6" name="Parallelogram 45">
            <a:extLst>
              <a:ext uri="{FF2B5EF4-FFF2-40B4-BE49-F238E27FC236}">
                <a16:creationId xmlns:a16="http://schemas.microsoft.com/office/drawing/2014/main" id="{8FDE182E-CF19-448B-AC55-76BC6E041647}"/>
              </a:ext>
            </a:extLst>
          </p:cNvPr>
          <p:cNvSpPr/>
          <p:nvPr/>
        </p:nvSpPr>
        <p:spPr bwMode="auto">
          <a:xfrm>
            <a:off x="7099448" y="5597925"/>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7" name="Parallelogram 46">
            <a:extLst>
              <a:ext uri="{FF2B5EF4-FFF2-40B4-BE49-F238E27FC236}">
                <a16:creationId xmlns:a16="http://schemas.microsoft.com/office/drawing/2014/main" id="{D16D2B15-FAE6-4606-B4F7-2A53C273515C}"/>
              </a:ext>
            </a:extLst>
          </p:cNvPr>
          <p:cNvSpPr/>
          <p:nvPr/>
        </p:nvSpPr>
        <p:spPr bwMode="auto">
          <a:xfrm>
            <a:off x="7194522" y="5597925"/>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8" name="Rectangle 47">
            <a:extLst>
              <a:ext uri="{FF2B5EF4-FFF2-40B4-BE49-F238E27FC236}">
                <a16:creationId xmlns:a16="http://schemas.microsoft.com/office/drawing/2014/main" id="{08CCFD4B-7E87-48FD-A333-A555DC2F9D0B}"/>
              </a:ext>
            </a:extLst>
          </p:cNvPr>
          <p:cNvSpPr/>
          <p:nvPr/>
        </p:nvSpPr>
        <p:spPr bwMode="auto">
          <a:xfrm>
            <a:off x="7299435" y="5580374"/>
            <a:ext cx="610091" cy="234106"/>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9" name="Flowchart: Process 48">
            <a:extLst>
              <a:ext uri="{FF2B5EF4-FFF2-40B4-BE49-F238E27FC236}">
                <a16:creationId xmlns:a16="http://schemas.microsoft.com/office/drawing/2014/main" id="{6C20DBF3-1964-46FC-84FD-4EA4FDE8E43E}"/>
              </a:ext>
            </a:extLst>
          </p:cNvPr>
          <p:cNvSpPr/>
          <p:nvPr/>
        </p:nvSpPr>
        <p:spPr bwMode="auto">
          <a:xfrm>
            <a:off x="8581590" y="5563215"/>
            <a:ext cx="750601" cy="257395"/>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PPDU</a:t>
            </a:r>
          </a:p>
        </p:txBody>
      </p:sp>
      <p:sp>
        <p:nvSpPr>
          <p:cNvPr id="50" name="Parallelogram 49">
            <a:extLst>
              <a:ext uri="{FF2B5EF4-FFF2-40B4-BE49-F238E27FC236}">
                <a16:creationId xmlns:a16="http://schemas.microsoft.com/office/drawing/2014/main" id="{D229408E-6B50-45D4-8EC6-35F14678C15A}"/>
              </a:ext>
            </a:extLst>
          </p:cNvPr>
          <p:cNvSpPr/>
          <p:nvPr/>
        </p:nvSpPr>
        <p:spPr bwMode="auto">
          <a:xfrm>
            <a:off x="8494043" y="5580375"/>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1" name="Parallelogram 50">
            <a:extLst>
              <a:ext uri="{FF2B5EF4-FFF2-40B4-BE49-F238E27FC236}">
                <a16:creationId xmlns:a16="http://schemas.microsoft.com/office/drawing/2014/main" id="{8A145008-BCC3-4DF9-B805-BAF271CBCE34}"/>
              </a:ext>
            </a:extLst>
          </p:cNvPr>
          <p:cNvSpPr/>
          <p:nvPr/>
        </p:nvSpPr>
        <p:spPr bwMode="auto">
          <a:xfrm>
            <a:off x="8398969" y="5580375"/>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2" name="Parallelogram 51">
            <a:extLst>
              <a:ext uri="{FF2B5EF4-FFF2-40B4-BE49-F238E27FC236}">
                <a16:creationId xmlns:a16="http://schemas.microsoft.com/office/drawing/2014/main" id="{459315CF-F580-47AB-A561-ED498B0D9DAC}"/>
              </a:ext>
            </a:extLst>
          </p:cNvPr>
          <p:cNvSpPr/>
          <p:nvPr/>
        </p:nvSpPr>
        <p:spPr bwMode="auto">
          <a:xfrm>
            <a:off x="8446197" y="5580374"/>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4" name="Connector: Elbow 53">
            <a:extLst>
              <a:ext uri="{FF2B5EF4-FFF2-40B4-BE49-F238E27FC236}">
                <a16:creationId xmlns:a16="http://schemas.microsoft.com/office/drawing/2014/main" id="{8D7AA884-445B-4030-BF5A-A44BF87775E9}"/>
              </a:ext>
            </a:extLst>
          </p:cNvPr>
          <p:cNvCxnSpPr>
            <a:cxnSpLocks/>
            <a:stCxn id="32" idx="3"/>
            <a:endCxn id="49" idx="1"/>
          </p:cNvCxnSpPr>
          <p:nvPr/>
        </p:nvCxnSpPr>
        <p:spPr bwMode="auto">
          <a:xfrm flipV="1">
            <a:off x="6907219" y="5691913"/>
            <a:ext cx="1674371" cy="346168"/>
          </a:xfrm>
          <a:prstGeom prst="bentConnector3">
            <a:avLst>
              <a:gd name="adj1" fmla="val 99647"/>
            </a:avLst>
          </a:prstGeom>
          <a:solidFill>
            <a:schemeClr val="accent1"/>
          </a:solidFill>
          <a:ln w="6350" cap="flat" cmpd="sng" algn="ctr">
            <a:solidFill>
              <a:schemeClr val="tx1"/>
            </a:solidFill>
            <a:prstDash val="lgDash"/>
            <a:round/>
            <a:headEnd type="none" w="sm" len="sm"/>
            <a:tailEnd type="triangle"/>
          </a:ln>
        </p:spPr>
      </p:cxnSp>
      <p:cxnSp>
        <p:nvCxnSpPr>
          <p:cNvPr id="57" name="Straight Arrow Connector 56">
            <a:extLst>
              <a:ext uri="{FF2B5EF4-FFF2-40B4-BE49-F238E27FC236}">
                <a16:creationId xmlns:a16="http://schemas.microsoft.com/office/drawing/2014/main" id="{C6E9F819-ADEE-4A35-A675-B449A6B2E449}"/>
              </a:ext>
            </a:extLst>
          </p:cNvPr>
          <p:cNvCxnSpPr>
            <a:cxnSpLocks/>
          </p:cNvCxnSpPr>
          <p:nvPr/>
        </p:nvCxnSpPr>
        <p:spPr bwMode="auto">
          <a:xfrm>
            <a:off x="5678069" y="6203297"/>
            <a:ext cx="2903521" cy="0"/>
          </a:xfrm>
          <a:prstGeom prst="straightConnector1">
            <a:avLst/>
          </a:prstGeom>
          <a:solidFill>
            <a:schemeClr val="accent1"/>
          </a:solidFill>
          <a:ln w="28575" cap="flat" cmpd="sng" algn="ctr">
            <a:solidFill>
              <a:schemeClr val="tx1"/>
            </a:solidFill>
            <a:prstDash val="solid"/>
            <a:round/>
            <a:headEnd type="triangle"/>
            <a:tailEnd type="triangle"/>
          </a:ln>
        </p:spPr>
      </p:cxnSp>
      <p:cxnSp>
        <p:nvCxnSpPr>
          <p:cNvPr id="37" name="Straight Arrow Connector 36">
            <a:extLst>
              <a:ext uri="{FF2B5EF4-FFF2-40B4-BE49-F238E27FC236}">
                <a16:creationId xmlns:a16="http://schemas.microsoft.com/office/drawing/2014/main" id="{60F9F531-CDA5-49BD-BF71-A02920E4E4FC}"/>
              </a:ext>
            </a:extLst>
          </p:cNvPr>
          <p:cNvCxnSpPr>
            <a:cxnSpLocks/>
          </p:cNvCxnSpPr>
          <p:nvPr/>
        </p:nvCxnSpPr>
        <p:spPr>
          <a:xfrm>
            <a:off x="4694893" y="5145292"/>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BC48CD7A-4267-4FD3-B951-314EAF57C67B}"/>
              </a:ext>
            </a:extLst>
          </p:cNvPr>
          <p:cNvCxnSpPr>
            <a:cxnSpLocks/>
          </p:cNvCxnSpPr>
          <p:nvPr/>
        </p:nvCxnSpPr>
        <p:spPr>
          <a:xfrm>
            <a:off x="4830206" y="5145292"/>
            <a:ext cx="0" cy="435214"/>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C177B05-F6CF-4E2A-9575-13BBF89329A9}"/>
              </a:ext>
            </a:extLst>
          </p:cNvPr>
          <p:cNvSpPr/>
          <p:nvPr/>
        </p:nvSpPr>
        <p:spPr>
          <a:xfrm>
            <a:off x="4014958" y="4737753"/>
            <a:ext cx="1198347" cy="400110"/>
          </a:xfrm>
          <a:prstGeom prst="rect">
            <a:avLst/>
          </a:prstGeom>
        </p:spPr>
        <p:txBody>
          <a:bodyPr wrap="square">
            <a:spAutoFit/>
          </a:bodyPr>
          <a:lstStyle/>
          <a:p>
            <a:r>
              <a:rPr lang="en-US" sz="1000" dirty="0">
                <a:solidFill>
                  <a:srgbClr val="FF0000"/>
                </a:solidFill>
                <a:latin typeface="Arial" panose="020B0604020202020204" pitchFamily="34" charset="0"/>
                <a:cs typeface="Arial" panose="020B0604020202020204" pitchFamily="34" charset="0"/>
              </a:rPr>
              <a:t>LLT flows backlog to the end </a:t>
            </a:r>
            <a:endParaRPr lang="en-US" sz="1000" dirty="0">
              <a:solidFill>
                <a:srgbClr val="FF0000"/>
              </a:solidFill>
            </a:endParaRPr>
          </a:p>
        </p:txBody>
      </p:sp>
      <p:sp>
        <p:nvSpPr>
          <p:cNvPr id="40" name="Arrow: Right 39">
            <a:extLst>
              <a:ext uri="{FF2B5EF4-FFF2-40B4-BE49-F238E27FC236}">
                <a16:creationId xmlns:a16="http://schemas.microsoft.com/office/drawing/2014/main" id="{9BE64359-46E4-42A2-AF39-97721B54C107}"/>
              </a:ext>
            </a:extLst>
          </p:cNvPr>
          <p:cNvSpPr/>
          <p:nvPr/>
        </p:nvSpPr>
        <p:spPr bwMode="auto">
          <a:xfrm>
            <a:off x="4515430" y="5252072"/>
            <a:ext cx="660020" cy="221666"/>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Rectangle 1">
            <a:extLst>
              <a:ext uri="{FF2B5EF4-FFF2-40B4-BE49-F238E27FC236}">
                <a16:creationId xmlns:a16="http://schemas.microsoft.com/office/drawing/2014/main" id="{41DCECE1-2A93-49E9-9C37-11980EA6DE44}"/>
              </a:ext>
            </a:extLst>
          </p:cNvPr>
          <p:cNvSpPr/>
          <p:nvPr/>
        </p:nvSpPr>
        <p:spPr>
          <a:xfrm>
            <a:off x="-21667" y="1635266"/>
            <a:ext cx="11629969" cy="1257845"/>
          </a:xfrm>
          <a:prstGeom prst="rect">
            <a:avLst/>
          </a:prstGeom>
        </p:spPr>
        <p:txBody>
          <a:bodyPr wrap="square">
            <a:spAutoFit/>
          </a:bodyPr>
          <a:lstStyle/>
          <a:p>
            <a:pPr lvl="1" indent="0">
              <a:lnSpc>
                <a:spcPct val="107000"/>
              </a:lnSpc>
              <a:spcBef>
                <a:spcPts val="0"/>
              </a:spcBef>
              <a:spcAft>
                <a:spcPts val="0"/>
              </a:spcAft>
            </a:pPr>
            <a:r>
              <a:rPr lang="en-US" sz="1800" b="1" dirty="0">
                <a:solidFill>
                  <a:schemeClr val="tx1"/>
                </a:solidFill>
              </a:rPr>
              <a:t>Most of the preemption solutions may have an assumption that the LL traffic (LLT) should arrive after the start of the TXOP, and there is sufficient time so as to preempt successfully within the TXOP limit. However, there could be some cases that the LLT may not arrive in an ideal timing, thus, a better management from the TXOP holder is required. </a:t>
            </a:r>
          </a:p>
        </p:txBody>
      </p:sp>
      <p:sp>
        <p:nvSpPr>
          <p:cNvPr id="3" name="Arrow: Curved Up 2">
            <a:extLst>
              <a:ext uri="{FF2B5EF4-FFF2-40B4-BE49-F238E27FC236}">
                <a16:creationId xmlns:a16="http://schemas.microsoft.com/office/drawing/2014/main" id="{33FB9726-97E1-4900-B72E-1A6E2FF7C4E6}"/>
              </a:ext>
            </a:extLst>
          </p:cNvPr>
          <p:cNvSpPr/>
          <p:nvPr/>
        </p:nvSpPr>
        <p:spPr bwMode="auto">
          <a:xfrm>
            <a:off x="2451626" y="5818586"/>
            <a:ext cx="977356" cy="431717"/>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Arrow: Curved Up 40">
            <a:extLst>
              <a:ext uri="{FF2B5EF4-FFF2-40B4-BE49-F238E27FC236}">
                <a16:creationId xmlns:a16="http://schemas.microsoft.com/office/drawing/2014/main" id="{BD29440F-B403-4877-83B2-920676B34E66}"/>
              </a:ext>
            </a:extLst>
          </p:cNvPr>
          <p:cNvSpPr/>
          <p:nvPr/>
        </p:nvSpPr>
        <p:spPr bwMode="auto">
          <a:xfrm>
            <a:off x="2643147" y="5826001"/>
            <a:ext cx="1090635" cy="438403"/>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Arrow: Curved Up 42">
            <a:extLst>
              <a:ext uri="{FF2B5EF4-FFF2-40B4-BE49-F238E27FC236}">
                <a16:creationId xmlns:a16="http://schemas.microsoft.com/office/drawing/2014/main" id="{58D24DE3-E941-4411-B4E7-FE9644B84D5D}"/>
              </a:ext>
            </a:extLst>
          </p:cNvPr>
          <p:cNvSpPr/>
          <p:nvPr/>
        </p:nvSpPr>
        <p:spPr bwMode="auto">
          <a:xfrm>
            <a:off x="2792475" y="5832852"/>
            <a:ext cx="2037731" cy="496445"/>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Arrow: Curved Up 52">
            <a:extLst>
              <a:ext uri="{FF2B5EF4-FFF2-40B4-BE49-F238E27FC236}">
                <a16:creationId xmlns:a16="http://schemas.microsoft.com/office/drawing/2014/main" id="{22B3C143-4451-44A3-BF9D-D69D84DCF5D5}"/>
              </a:ext>
            </a:extLst>
          </p:cNvPr>
          <p:cNvSpPr/>
          <p:nvPr/>
        </p:nvSpPr>
        <p:spPr bwMode="auto">
          <a:xfrm>
            <a:off x="2908826" y="5832458"/>
            <a:ext cx="2397548" cy="546535"/>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Solution Overview (A)</a:t>
            </a:r>
          </a:p>
        </p:txBody>
      </p:sp>
      <p:sp>
        <p:nvSpPr>
          <p:cNvPr id="11" name="Rectangle 10">
            <a:extLst>
              <a:ext uri="{FF2B5EF4-FFF2-40B4-BE49-F238E27FC236}">
                <a16:creationId xmlns:a16="http://schemas.microsoft.com/office/drawing/2014/main" id="{89239BFF-4D84-4660-80C9-31C2540D1277}"/>
              </a:ext>
            </a:extLst>
          </p:cNvPr>
          <p:cNvSpPr/>
          <p:nvPr/>
        </p:nvSpPr>
        <p:spPr>
          <a:xfrm>
            <a:off x="685800" y="1676400"/>
            <a:ext cx="10210800" cy="4581703"/>
          </a:xfrm>
          <a:prstGeom prst="rect">
            <a:avLst/>
          </a:prstGeom>
        </p:spPr>
        <p:txBody>
          <a:bodyPr wrap="square">
            <a:spAutoFit/>
          </a:bodyPr>
          <a:lstStyle/>
          <a:p>
            <a:pPr marL="457200" lvl="1" indent="0" algn="just" defTabSz="914400" eaLnBrk="1" hangingPunct="1">
              <a:lnSpc>
                <a:spcPct val="107000"/>
              </a:lnSpc>
              <a:spcBef>
                <a:spcPts val="0"/>
              </a:spcBef>
              <a:spcAft>
                <a:spcPts val="0"/>
              </a:spcAft>
              <a:buClrTx/>
              <a:buSzTx/>
              <a:buFontTx/>
              <a:buNone/>
            </a:pPr>
            <a:endParaRPr lang="en-US" sz="2000" b="1"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pPr>
            <a:r>
              <a:rPr lang="en-US" sz="2000" b="1" dirty="0">
                <a:solidFill>
                  <a:srgbClr val="000000"/>
                </a:solidFill>
                <a:latin typeface="Times New Roman" panose="02020603050405020304" pitchFamily="18" charset="0"/>
                <a:ea typeface="MS PGothic" panose="020B0600070205080204" pitchFamily="34" charset="-128"/>
              </a:rPr>
              <a:t>Enhancement A: A better management for b</a:t>
            </a:r>
            <a:r>
              <a:rPr lang="en-US" sz="2000" b="1" dirty="0">
                <a:solidFill>
                  <a:schemeClr val="tx1"/>
                </a:solidFill>
              </a:rPr>
              <a:t>acklog of LLT flows waiting for preemption. </a:t>
            </a:r>
            <a:endParaRPr lang="en-US" sz="2000" b="1"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pPr>
            <a:r>
              <a:rPr lang="en-US" sz="2000" b="1" dirty="0">
                <a:solidFill>
                  <a:srgbClr val="000000"/>
                </a:solidFill>
                <a:latin typeface="Times New Roman" panose="02020603050405020304" pitchFamily="18" charset="0"/>
                <a:ea typeface="MS PGothic" panose="020B0600070205080204" pitchFamily="34" charset="-128"/>
              </a:rPr>
              <a:t>Preemptable TXOP:</a:t>
            </a:r>
            <a:r>
              <a:rPr lang="en-US" sz="2000" dirty="0">
                <a:solidFill>
                  <a:srgbClr val="000000"/>
                </a:solidFill>
                <a:latin typeface="Times New Roman" panose="02020603050405020304" pitchFamily="18" charset="0"/>
                <a:ea typeface="MS PGothic" panose="020B0600070205080204" pitchFamily="34" charset="-128"/>
              </a:rPr>
              <a:t> The duration of a preemptable TXOP is the time allowing a STA interrupts the control of the medium of the TXOP (the TXOP holder). </a:t>
            </a:r>
          </a:p>
          <a:p>
            <a:pPr marL="457200" lvl="1" indent="0" algn="just" defTabSz="914400" eaLnBrk="1" hangingPunct="1">
              <a:lnSpc>
                <a:spcPct val="107000"/>
              </a:lnSpc>
              <a:spcBef>
                <a:spcPts val="0"/>
              </a:spcBef>
              <a:spcAft>
                <a:spcPts val="0"/>
              </a:spcAft>
              <a:buClrTx/>
              <a:buSzTx/>
              <a:buFontTx/>
              <a:buNone/>
            </a:pPr>
            <a:r>
              <a:rPr lang="en-US" sz="2000" b="1" dirty="0">
                <a:solidFill>
                  <a:srgbClr val="000000"/>
                </a:solidFill>
                <a:latin typeface="Times New Roman" panose="02020603050405020304" pitchFamily="18" charset="0"/>
                <a:ea typeface="MS PGothic" panose="020B0600070205080204" pitchFamily="34" charset="-128"/>
              </a:rPr>
              <a:t>Preemption window: </a:t>
            </a:r>
            <a:r>
              <a:rPr lang="en-US" sz="2000" dirty="0">
                <a:solidFill>
                  <a:srgbClr val="000000"/>
                </a:solidFill>
                <a:latin typeface="Times New Roman" panose="02020603050405020304" pitchFamily="18" charset="0"/>
                <a:ea typeface="MS PGothic" panose="020B0600070205080204" pitchFamily="34" charset="-128"/>
              </a:rPr>
              <a:t>can be defined as a duration during which preemption is allowed. </a:t>
            </a:r>
          </a:p>
          <a:p>
            <a:pPr marL="800100" lvl="1" indent="-342900" algn="just" defTabSz="914400" eaLnBrk="1" hangingPunct="1">
              <a:lnSpc>
                <a:spcPct val="107000"/>
              </a:lnSpc>
              <a:spcBef>
                <a:spcPts val="0"/>
              </a:spcBef>
              <a:spcAft>
                <a:spcPts val="0"/>
              </a:spcAft>
              <a:buClrTx/>
              <a:buSzTx/>
              <a:buFont typeface="Arial" panose="020B0604020202020204" pitchFamily="34" charset="0"/>
              <a:buChar char="•"/>
            </a:pPr>
            <a:r>
              <a:rPr lang="en-US" sz="2000" dirty="0">
                <a:solidFill>
                  <a:srgbClr val="000000"/>
                </a:solidFill>
                <a:latin typeface="Times New Roman" panose="02020603050405020304" pitchFamily="18" charset="0"/>
                <a:ea typeface="MS PGothic" panose="020B0600070205080204" pitchFamily="34" charset="-128"/>
              </a:rPr>
              <a:t>TXOP holder may create some portion of the time as a window for preemption, i.e., preemption window; </a:t>
            </a:r>
          </a:p>
          <a:p>
            <a:pPr marL="800100" lvl="1" indent="-342900" algn="just" defTabSz="914400" eaLnBrk="1" hangingPunct="1">
              <a:lnSpc>
                <a:spcPct val="107000"/>
              </a:lnSpc>
              <a:spcBef>
                <a:spcPts val="0"/>
              </a:spcBef>
              <a:spcAft>
                <a:spcPts val="0"/>
              </a:spcAft>
              <a:buClrTx/>
              <a:buSzTx/>
              <a:buFont typeface="Arial" panose="020B0604020202020204" pitchFamily="34" charset="0"/>
              <a:buChar char="•"/>
            </a:pPr>
            <a:r>
              <a:rPr lang="en-US" sz="2000" dirty="0">
                <a:solidFill>
                  <a:srgbClr val="000000"/>
                </a:solidFill>
                <a:latin typeface="Times New Roman" panose="02020603050405020304" pitchFamily="18" charset="0"/>
                <a:ea typeface="MS PGothic" panose="020B0600070205080204" pitchFamily="34" charset="-128"/>
              </a:rPr>
              <a:t>Other portion outside of the preemption window(s) can be scheduled for regular transmission. </a:t>
            </a:r>
          </a:p>
          <a:p>
            <a:pPr marL="457200" lvl="1" indent="0" algn="just" defTabSz="914400" eaLnBrk="1" hangingPunct="1">
              <a:lnSpc>
                <a:spcPct val="107000"/>
              </a:lnSpc>
              <a:spcBef>
                <a:spcPts val="0"/>
              </a:spcBef>
              <a:spcAft>
                <a:spcPts val="0"/>
              </a:spcAft>
              <a:buClrTx/>
              <a:buSzTx/>
              <a:buFontTx/>
              <a:buNone/>
            </a:pPr>
            <a:endParaRPr lang="en-US" sz="2000" dirty="0">
              <a:solidFill>
                <a:srgbClr val="000000"/>
              </a:solidFill>
              <a:latin typeface="Times New Roman" panose="02020603050405020304" pitchFamily="18" charset="0"/>
              <a:ea typeface="MS PGothic" panose="020B0600070205080204" pitchFamily="34" charset="-128"/>
            </a:endParaRPr>
          </a:p>
          <a:p>
            <a:pPr marL="457200" lvl="1" indent="0" algn="just" defTabSz="914400" eaLnBrk="1" hangingPunct="1">
              <a:lnSpc>
                <a:spcPct val="107000"/>
              </a:lnSpc>
              <a:spcBef>
                <a:spcPts val="0"/>
              </a:spcBef>
              <a:spcAft>
                <a:spcPts val="0"/>
              </a:spcAft>
              <a:buClrTx/>
              <a:buSzTx/>
              <a:buFontTx/>
              <a:buNone/>
            </a:pPr>
            <a:r>
              <a:rPr lang="en-US" sz="1800" dirty="0">
                <a:solidFill>
                  <a:srgbClr val="000000"/>
                </a:solidFill>
                <a:latin typeface="Times New Roman" panose="02020603050405020304" pitchFamily="18" charset="0"/>
                <a:ea typeface="MS PGothic" panose="020B0600070205080204" pitchFamily="34" charset="-128"/>
              </a:rPr>
              <a:t>*Recap: TXOP definition [10.23.2.9]: The duration of a TXOP is the time a STA obtaining a TXOP (the TXOP holder) maintains </a:t>
            </a:r>
            <a:r>
              <a:rPr lang="en-US" sz="1800" u="sng" dirty="0">
                <a:solidFill>
                  <a:srgbClr val="000000"/>
                </a:solidFill>
                <a:latin typeface="Times New Roman" panose="02020603050405020304" pitchFamily="18" charset="0"/>
                <a:ea typeface="MS PGothic" panose="020B0600070205080204" pitchFamily="34" charset="-128"/>
              </a:rPr>
              <a:t>uninterrupted</a:t>
            </a:r>
            <a:r>
              <a:rPr lang="en-US" sz="1800" dirty="0">
                <a:solidFill>
                  <a:srgbClr val="000000"/>
                </a:solidFill>
                <a:latin typeface="Times New Roman" panose="02020603050405020304" pitchFamily="18" charset="0"/>
                <a:ea typeface="MS PGothic" panose="020B0600070205080204" pitchFamily="34" charset="-128"/>
              </a:rPr>
              <a:t> control of the medium, and it includes the time required to transmit frames sent as an immediate response to TXOP holder transmissions.</a:t>
            </a:r>
          </a:p>
          <a:p>
            <a:pPr marL="457200" lvl="1" indent="0" algn="just" defTabSz="914400" eaLnBrk="1" hangingPunct="1">
              <a:lnSpc>
                <a:spcPct val="107000"/>
              </a:lnSpc>
              <a:spcBef>
                <a:spcPts val="0"/>
              </a:spcBef>
              <a:spcAft>
                <a:spcPts val="0"/>
              </a:spcAft>
              <a:buClrTx/>
              <a:buSzTx/>
              <a:buFontTx/>
              <a:buNone/>
            </a:pPr>
            <a:endParaRPr lang="en-US" sz="2000" dirty="0">
              <a:solidFill>
                <a:srgbClr val="000000"/>
              </a:solidFill>
              <a:latin typeface="Times New Roman" panose="02020603050405020304" pitchFamily="18" charset="0"/>
              <a:ea typeface="MS PGothic" panose="020B0600070205080204"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Preemption window </a:t>
            </a:r>
          </a:p>
        </p:txBody>
      </p:sp>
      <p:sp>
        <p:nvSpPr>
          <p:cNvPr id="10" name="Rectangle 9">
            <a:extLst>
              <a:ext uri="{FF2B5EF4-FFF2-40B4-BE49-F238E27FC236}">
                <a16:creationId xmlns:a16="http://schemas.microsoft.com/office/drawing/2014/main" id="{1E2A8D85-0C7C-4AE4-88A9-37C2AC93A27F}"/>
              </a:ext>
            </a:extLst>
          </p:cNvPr>
          <p:cNvSpPr/>
          <p:nvPr/>
        </p:nvSpPr>
        <p:spPr>
          <a:xfrm>
            <a:off x="497418" y="1587659"/>
            <a:ext cx="10591800" cy="2146934"/>
          </a:xfrm>
          <a:prstGeom prst="rect">
            <a:avLst/>
          </a:prstGeom>
        </p:spPr>
        <p:txBody>
          <a:bodyPr wrap="square">
            <a:spAutoFit/>
          </a:bodyPr>
          <a:lstStyle/>
          <a:p>
            <a:pPr marL="457200" lvl="1" indent="0" algn="just" defTabSz="914400" eaLnBrk="1" hangingPunct="1">
              <a:lnSpc>
                <a:spcPct val="107000"/>
              </a:lnSpc>
              <a:spcBef>
                <a:spcPts val="0"/>
              </a:spcBef>
              <a:spcAft>
                <a:spcPts val="0"/>
              </a:spcAft>
              <a:buClrTx/>
              <a:buSzTx/>
            </a:pPr>
            <a:r>
              <a:rPr lang="en-US" sz="1800" b="1" dirty="0">
                <a:solidFill>
                  <a:srgbClr val="000000"/>
                </a:solidFill>
                <a:latin typeface="Times New Roman" panose="02020603050405020304" pitchFamily="18" charset="0"/>
                <a:ea typeface="MS PGothic" panose="020B0600070205080204" pitchFamily="34" charset="-128"/>
              </a:rPr>
              <a:t>Preemption window features: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dirty="0">
                <a:solidFill>
                  <a:srgbClr val="000000"/>
                </a:solidFill>
                <a:latin typeface="Times New Roman" panose="02020603050405020304" pitchFamily="18" charset="0"/>
                <a:ea typeface="MS PGothic" panose="020B0600070205080204" pitchFamily="34" charset="-128"/>
              </a:rPr>
              <a:t>LL STAs are allowed to preempt within a certain time window, i.e., during the preemption window.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dirty="0">
                <a:solidFill>
                  <a:srgbClr val="000000"/>
                </a:solidFill>
                <a:latin typeface="Times New Roman" panose="02020603050405020304" pitchFamily="18" charset="0"/>
                <a:ea typeface="MS PGothic" panose="020B0600070205080204" pitchFamily="34" charset="-128"/>
              </a:rPr>
              <a:t>When the preemption window is over, the regular transmission can resume.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dirty="0">
                <a:solidFill>
                  <a:srgbClr val="000000"/>
                </a:solidFill>
                <a:latin typeface="Times New Roman" panose="02020603050405020304" pitchFamily="18" charset="0"/>
                <a:ea typeface="MS PGothic" panose="020B0600070205080204" pitchFamily="34" charset="-128"/>
              </a:rPr>
              <a:t>The TXOP holder may decide to reopen the window for preemption. </a:t>
            </a:r>
          </a:p>
          <a:p>
            <a:pPr lvl="1" algn="just" defTabSz="914400" eaLnBrk="1" hangingPunct="1">
              <a:lnSpc>
                <a:spcPct val="107000"/>
              </a:lnSpc>
              <a:spcBef>
                <a:spcPts val="0"/>
              </a:spcBef>
              <a:spcAft>
                <a:spcPts val="0"/>
              </a:spcAft>
              <a:buClrTx/>
              <a:buSzTx/>
              <a:buFont typeface="Arial" panose="020B0604020202020204" pitchFamily="34" charset="0"/>
              <a:buChar char="•"/>
            </a:pPr>
            <a:r>
              <a:rPr lang="en-US" sz="1800" dirty="0">
                <a:solidFill>
                  <a:srgbClr val="000000"/>
                </a:solidFill>
                <a:latin typeface="Times New Roman" panose="02020603050405020304" pitchFamily="18" charset="0"/>
                <a:ea typeface="MS PGothic" panose="020B0600070205080204" pitchFamily="34" charset="-128"/>
              </a:rPr>
              <a:t>Multiple preemption windows (either separately or continuously) can be assigned for multiple STAs or LL traffic. In each preemption window, multiple STAs can be assigned into different resources such as frequency. </a:t>
            </a:r>
          </a:p>
        </p:txBody>
      </p:sp>
      <p:pic>
        <p:nvPicPr>
          <p:cNvPr id="8" name="Picture 7">
            <a:extLst>
              <a:ext uri="{FF2B5EF4-FFF2-40B4-BE49-F238E27FC236}">
                <a16:creationId xmlns:a16="http://schemas.microsoft.com/office/drawing/2014/main" id="{50D6AD6F-D7AB-4C3F-B358-D2F1B3EE3860}"/>
              </a:ext>
            </a:extLst>
          </p:cNvPr>
          <p:cNvPicPr>
            <a:picLocks noChangeAspect="1"/>
          </p:cNvPicPr>
          <p:nvPr/>
        </p:nvPicPr>
        <p:blipFill>
          <a:blip r:embed="rId3"/>
          <a:stretch>
            <a:fillRect/>
          </a:stretch>
        </p:blipFill>
        <p:spPr>
          <a:xfrm>
            <a:off x="2667000" y="3733800"/>
            <a:ext cx="6534485" cy="2600918"/>
          </a:xfrm>
          <a:prstGeom prst="rect">
            <a:avLst/>
          </a:prstGeom>
        </p:spPr>
      </p:pic>
    </p:spTree>
    <p:extLst>
      <p:ext uri="{BB962C8B-B14F-4D97-AF65-F5344CB8AC3E}">
        <p14:creationId xmlns:p14="http://schemas.microsoft.com/office/powerpoint/2010/main" val="3599730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pPr>
              <a:defRPr/>
            </a:pPr>
            <a:r>
              <a:rPr lang="en-US" altLang="ko-KR" dirty="0">
                <a:sym typeface="+mn-ea"/>
              </a:rPr>
              <a:t>Yue Qi, Samsung Research America</a:t>
            </a:r>
            <a:endParaRPr lang="en-US" dirty="0"/>
          </a:p>
        </p:txBody>
      </p:sp>
      <p:sp>
        <p:nvSpPr>
          <p:cNvPr id="7" name="Date Placeholder 3">
            <a:extLst>
              <a:ext uri="{FF2B5EF4-FFF2-40B4-BE49-F238E27FC236}">
                <a16:creationId xmlns:a16="http://schemas.microsoft.com/office/drawing/2014/main" id="{A2DB7E64-ADD1-4074-87FF-E18BB0E09B30}"/>
              </a:ext>
            </a:extLst>
          </p:cNvPr>
          <p:cNvSpPr>
            <a:spLocks noGrp="1"/>
          </p:cNvSpPr>
          <p:nvPr>
            <p:ph type="dt" idx="10"/>
          </p:nvPr>
        </p:nvSpPr>
        <p:spPr>
          <a:xfrm>
            <a:off x="929217" y="333375"/>
            <a:ext cx="2499764" cy="273050"/>
          </a:xfrm>
        </p:spPr>
        <p:txBody>
          <a:bodyPr/>
          <a:lstStyle/>
          <a:p>
            <a:r>
              <a:rPr lang="en-US" dirty="0"/>
              <a:t>August 2024</a:t>
            </a:r>
            <a:endParaRPr lang="en-GB" dirty="0"/>
          </a:p>
        </p:txBody>
      </p:sp>
      <p:sp>
        <p:nvSpPr>
          <p:cNvPr id="3" name="Title 2">
            <a:extLst>
              <a:ext uri="{FF2B5EF4-FFF2-40B4-BE49-F238E27FC236}">
                <a16:creationId xmlns:a16="http://schemas.microsoft.com/office/drawing/2014/main" id="{5413F14B-7EDC-43F1-9F28-11F04EBEBBE8}"/>
              </a:ext>
            </a:extLst>
          </p:cNvPr>
          <p:cNvSpPr>
            <a:spLocks noGrp="1"/>
          </p:cNvSpPr>
          <p:nvPr>
            <p:ph type="title"/>
          </p:nvPr>
        </p:nvSpPr>
        <p:spPr/>
        <p:txBody>
          <a:bodyPr/>
          <a:lstStyle/>
          <a:p>
            <a:r>
              <a:rPr lang="en-US" dirty="0"/>
              <a:t>Example</a:t>
            </a:r>
          </a:p>
        </p:txBody>
      </p:sp>
      <p:pic>
        <p:nvPicPr>
          <p:cNvPr id="2" name="Picture 1">
            <a:extLst>
              <a:ext uri="{FF2B5EF4-FFF2-40B4-BE49-F238E27FC236}">
                <a16:creationId xmlns:a16="http://schemas.microsoft.com/office/drawing/2014/main" id="{4F2B20CA-231E-4C89-B0C1-5A9D6F434D01}"/>
              </a:ext>
            </a:extLst>
          </p:cNvPr>
          <p:cNvPicPr>
            <a:picLocks noChangeAspect="1"/>
          </p:cNvPicPr>
          <p:nvPr/>
        </p:nvPicPr>
        <p:blipFill rotWithShape="1">
          <a:blip r:embed="rId3"/>
          <a:srcRect l="6276"/>
          <a:stretch/>
        </p:blipFill>
        <p:spPr>
          <a:xfrm>
            <a:off x="2133600" y="3352800"/>
            <a:ext cx="8154367" cy="2462928"/>
          </a:xfrm>
          <a:prstGeom prst="rect">
            <a:avLst/>
          </a:prstGeom>
        </p:spPr>
      </p:pic>
      <p:sp>
        <p:nvSpPr>
          <p:cNvPr id="8" name="Rectangle 7">
            <a:extLst>
              <a:ext uri="{FF2B5EF4-FFF2-40B4-BE49-F238E27FC236}">
                <a16:creationId xmlns:a16="http://schemas.microsoft.com/office/drawing/2014/main" id="{85DD8AF8-0FC2-4D6B-87D9-15A8C3BBDB16}"/>
              </a:ext>
            </a:extLst>
          </p:cNvPr>
          <p:cNvSpPr/>
          <p:nvPr/>
        </p:nvSpPr>
        <p:spPr>
          <a:xfrm>
            <a:off x="1371600" y="1592595"/>
            <a:ext cx="9683508" cy="1569660"/>
          </a:xfrm>
          <a:prstGeom prst="rect">
            <a:avLst/>
          </a:prstGeom>
        </p:spPr>
        <p:txBody>
          <a:bodyPr wrap="square">
            <a:spAutoFit/>
          </a:bodyPr>
          <a:lstStyle/>
          <a:p>
            <a:pPr marL="285750" indent="-285750">
              <a:buFont typeface="Arial" panose="020B0604020202020204" pitchFamily="34" charset="0"/>
              <a:buChar char="•"/>
            </a:pPr>
            <a:r>
              <a:rPr lang="en-US" sz="1600" dirty="0">
                <a:solidFill>
                  <a:schemeClr val="tx1"/>
                </a:solidFill>
              </a:rPr>
              <a:t>In the MAC/PHY header of the PPDU, a bit can indicate if preemption can start after this PPDU. For example, bit=1, open the window for preemption; bit=0, no preemption is allowed and the TXOP holder and responder can keep frame exchange. </a:t>
            </a:r>
          </a:p>
          <a:p>
            <a:pPr marL="285750" indent="-285750">
              <a:buFont typeface="Arial" panose="020B0604020202020204" pitchFamily="34" charset="0"/>
              <a:buChar char="•"/>
            </a:pPr>
            <a:r>
              <a:rPr lang="en-US" sz="1600" dirty="0">
                <a:solidFill>
                  <a:schemeClr val="tx1"/>
                </a:solidFill>
              </a:rPr>
              <a:t>The Preemptable TXOP limits and preemption window can also be advertised by the AP in the EDCA parameter Set element in Beacon and Probe Response frames transmitted by the AP. </a:t>
            </a:r>
          </a:p>
          <a:p>
            <a:endParaRPr lang="en-US" sz="1600" dirty="0">
              <a:solidFill>
                <a:schemeClr val="tx1"/>
              </a:solidFill>
            </a:endParaRPr>
          </a:p>
        </p:txBody>
      </p:sp>
    </p:spTree>
    <p:extLst>
      <p:ext uri="{BB962C8B-B14F-4D97-AF65-F5344CB8AC3E}">
        <p14:creationId xmlns:p14="http://schemas.microsoft.com/office/powerpoint/2010/main" val="2282113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resource management in preemption V1</Template>
  <TotalTime>5063</TotalTime>
  <Words>2168</Words>
  <Application>Microsoft Office PowerPoint</Application>
  <PresentationFormat>Widescreen</PresentationFormat>
  <Paragraphs>362</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MS PGothic</vt:lpstr>
      <vt:lpstr>Arial</vt:lpstr>
      <vt:lpstr>Times New Roman</vt:lpstr>
      <vt:lpstr>Wingdings</vt:lpstr>
      <vt:lpstr>Office Theme</vt:lpstr>
      <vt:lpstr>Document</vt:lpstr>
      <vt:lpstr>Thoughts on Preemption Enhancement</vt:lpstr>
      <vt:lpstr>Introduction</vt:lpstr>
      <vt:lpstr>Latency requirements</vt:lpstr>
      <vt:lpstr>Use cases in pre-emption</vt:lpstr>
      <vt:lpstr>Use cases in pre-emption (Cont.)</vt:lpstr>
      <vt:lpstr>Problems</vt:lpstr>
      <vt:lpstr>Solution Overview (A)</vt:lpstr>
      <vt:lpstr>Preemption window </vt:lpstr>
      <vt:lpstr>Example</vt:lpstr>
      <vt:lpstr>Solution Overview (B)</vt:lpstr>
      <vt:lpstr>B: Preemption protection</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Preemption Enhancement</dc:title>
  <dc:creator>Sunshine Qi</dc:creator>
  <cp:keywords/>
  <cp:lastModifiedBy>Yue Qi</cp:lastModifiedBy>
  <cp:revision>281</cp:revision>
  <cp:lastPrinted>1601-01-01T00:00:00Z</cp:lastPrinted>
  <dcterms:created xsi:type="dcterms:W3CDTF">2024-08-13T19:08:42Z</dcterms:created>
  <dcterms:modified xsi:type="dcterms:W3CDTF">2025-04-30T18:17:13Z</dcterms:modified>
  <cp:category>Name, Affiliation</cp:category>
</cp:coreProperties>
</file>