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772" r:id="rId4"/>
    <p:sldMasterId id="2147485773" r:id="rId5"/>
  </p:sldMasterIdLst>
  <p:notesMasterIdLst>
    <p:notesMasterId r:id="rId42"/>
  </p:notesMasterIdLst>
  <p:handoutMasterIdLst>
    <p:handoutMasterId r:id="rId43"/>
  </p:handoutMasterIdLst>
  <p:sldIdLst>
    <p:sldId id="896" r:id="rId6"/>
    <p:sldId id="2144327778" r:id="rId7"/>
    <p:sldId id="2147473306" r:id="rId8"/>
    <p:sldId id="2144327779" r:id="rId9"/>
    <p:sldId id="2147473296" r:id="rId10"/>
    <p:sldId id="2147473297" r:id="rId11"/>
    <p:sldId id="2147473337" r:id="rId12"/>
    <p:sldId id="2147473307" r:id="rId13"/>
    <p:sldId id="2144327797" r:id="rId14"/>
    <p:sldId id="2147473309" r:id="rId15"/>
    <p:sldId id="2147473310" r:id="rId16"/>
    <p:sldId id="2147473311" r:id="rId17"/>
    <p:sldId id="2147473226" r:id="rId18"/>
    <p:sldId id="2144327838" r:id="rId19"/>
    <p:sldId id="2147473230" r:id="rId20"/>
    <p:sldId id="2147473284" r:id="rId21"/>
    <p:sldId id="895" r:id="rId22"/>
    <p:sldId id="2147473327" r:id="rId23"/>
    <p:sldId id="2147473343" r:id="rId24"/>
    <p:sldId id="2147473344" r:id="rId25"/>
    <p:sldId id="2147473345" r:id="rId26"/>
    <p:sldId id="2147473302" r:id="rId27"/>
    <p:sldId id="2147473338" r:id="rId28"/>
    <p:sldId id="2147473301" r:id="rId29"/>
    <p:sldId id="2147473329" r:id="rId30"/>
    <p:sldId id="2147473330" r:id="rId31"/>
    <p:sldId id="2147473331" r:id="rId32"/>
    <p:sldId id="2147473332" r:id="rId33"/>
    <p:sldId id="2147473333" r:id="rId34"/>
    <p:sldId id="2147473335" r:id="rId35"/>
    <p:sldId id="2147473336" r:id="rId36"/>
    <p:sldId id="2147473342" r:id="rId37"/>
    <p:sldId id="2147473340" r:id="rId38"/>
    <p:sldId id="2147473282" r:id="rId39"/>
    <p:sldId id="2147473341" r:id="rId40"/>
    <p:sldId id="2147473326" r:id="rId4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9CC"/>
    <a:srgbClr val="FF7C80"/>
    <a:srgbClr val="CB4735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94737" autoAdjust="0"/>
  </p:normalViewPr>
  <p:slideViewPr>
    <p:cSldViewPr>
      <p:cViewPr varScale="1">
        <p:scale>
          <a:sx n="82" d="100"/>
          <a:sy n="82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BE1DC397-4CBA-46DB-A3F8-B101CA58AD5D}"/>
    <pc:docChg chg="modMainMaster">
      <pc:chgData name="Lin Yang" userId="22c9f923-3b96-4280-92a1-bec5296842d7" providerId="ADAL" clId="{BE1DC397-4CBA-46DB-A3F8-B101CA58AD5D}" dt="2024-11-11T19:50:33.906" v="1" actId="20577"/>
      <pc:docMkLst>
        <pc:docMk/>
      </pc:docMkLst>
      <pc:sldMasterChg chg="modSp mod">
        <pc:chgData name="Lin Yang" userId="22c9f923-3b96-4280-92a1-bec5296842d7" providerId="ADAL" clId="{BE1DC397-4CBA-46DB-A3F8-B101CA58AD5D}" dt="2024-11-11T19:50:33.906" v="1" actId="20577"/>
        <pc:sldMasterMkLst>
          <pc:docMk/>
          <pc:sldMasterMk cId="0" sldId="2147485772"/>
        </pc:sldMasterMkLst>
        <pc:spChg chg="mod">
          <ac:chgData name="Lin Yang" userId="22c9f923-3b96-4280-92a1-bec5296842d7" providerId="ADAL" clId="{BE1DC397-4CBA-46DB-A3F8-B101CA58AD5D}" dt="2024-11-11T19:50:33.906" v="1" actId="20577"/>
          <ac:spMkLst>
            <pc:docMk/>
            <pc:sldMasterMk cId="0" sldId="2147485772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0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32500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8B18-A7FE-4847-B639-267614D6FCEE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AD709-D18A-445D-AED3-FE672501B5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14630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802.11-24/1478r4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8" r:id="rId13"/>
    <p:sldLayoutId id="2147485779" r:id="rId14"/>
    <p:sldLayoutId id="214748578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0" y="575576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547615"/>
            <a:ext cx="535067" cy="1036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69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7000"/>
        </a:lnSpc>
        <a:spcBef>
          <a:spcPts val="1200"/>
        </a:spcBef>
        <a:buClr>
          <a:srgbClr val="3253DC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38328" indent="-174625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09588" indent="-161925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8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None/>
        <a:tabLst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1800"/>
        </a:spcBef>
        <a:buSzPct val="100000"/>
        <a:buFont typeface="Microsoft Sans Serif" panose="020B0604020202020204" pitchFamily="34" charset="0"/>
        <a:buNone/>
        <a:defRPr lang="en-US" sz="1600" kern="1200" baseline="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18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232" userDrawn="1">
          <p15:clr>
            <a:srgbClr val="F26B43"/>
          </p15:clr>
        </p15:guide>
        <p15:guide id="3" orient="horz" pos="1075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6" pos="5519" userDrawn="1">
          <p15:clr>
            <a:srgbClr val="F26B43"/>
          </p15:clr>
        </p15:guide>
        <p15:guide id="7" orient="horz" pos="4181" userDrawn="1">
          <p15:clr>
            <a:srgbClr val="F26B43"/>
          </p15:clr>
        </p15:guide>
        <p15:guide id="8" orient="horz" pos="571" userDrawn="1">
          <p15:clr>
            <a:srgbClr val="F26B43"/>
          </p15:clr>
        </p15:guide>
        <p15:guide id="9" pos="2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85799"/>
            <a:ext cx="8134672" cy="1273607"/>
          </a:xfrm>
          <a:noFill/>
        </p:spPr>
        <p:txBody>
          <a:bodyPr/>
          <a:lstStyle/>
          <a:p>
            <a:r>
              <a:rPr lang="en-US" dirty="0"/>
              <a:t>Enhanced Long Range (ELR)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0128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Henry Chou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58556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0C12-9608-6F3E-E349-6D95C382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9C37-3C98-5382-E54F-F0C28A14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2000" dirty="0"/>
              <a:t>Prefer to keep ELR-STF for implementation consistency with other PPDU formats and processing time margin </a:t>
            </a:r>
          </a:p>
          <a:p>
            <a:endParaRPr lang="en-US" sz="1400" dirty="0"/>
          </a:p>
          <a:p>
            <a:r>
              <a:rPr lang="en-US" sz="2000" dirty="0"/>
              <a:t>ELR-STF duration and sequence are the same as that of UHR DL SU/MU PPDU</a:t>
            </a:r>
          </a:p>
          <a:p>
            <a:pPr lvl="1"/>
            <a:r>
              <a:rPr lang="en-US" sz="1600" dirty="0"/>
              <a:t>4us using EHT-STF sequence</a:t>
            </a:r>
          </a:p>
          <a:p>
            <a:endParaRPr lang="en-US" sz="1400" dirty="0"/>
          </a:p>
          <a:p>
            <a:r>
              <a:rPr lang="en-US" sz="2000" dirty="0"/>
              <a:t>ELR-STF has same boosting as ELR-LTF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/>
              <a:t>Note that ELR-STF is the short name of UHR-STF for ELR PPDU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0F99-483F-9583-1966-2D9ADC04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6C2A-F914-F082-C06A-4570B82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4360-D9D2-6036-7F09-87687F6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546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/>
              <a:t>ELR-LTF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7" y="1362845"/>
            <a:ext cx="7413005" cy="2210171"/>
          </a:xfrm>
        </p:spPr>
        <p:txBody>
          <a:bodyPr/>
          <a:lstStyle/>
          <a:p>
            <a:r>
              <a:rPr lang="en-US" sz="1600" dirty="0"/>
              <a:t>Mainly to decide ELR-LTF duration and boosting, GI length</a:t>
            </a:r>
            <a:endParaRPr lang="en-US" sz="600" dirty="0"/>
          </a:p>
          <a:p>
            <a:r>
              <a:rPr lang="en-US" sz="1600" dirty="0"/>
              <a:t>Data </a:t>
            </a:r>
            <a:r>
              <a:rPr lang="en-US" sz="1600" dirty="0" err="1"/>
              <a:t>demod</a:t>
            </a:r>
            <a:r>
              <a:rPr lang="en-US" sz="1600" dirty="0"/>
              <a:t> simulation setup</a:t>
            </a:r>
          </a:p>
          <a:p>
            <a:pPr lvl="1"/>
            <a:r>
              <a:rPr lang="en-US" sz="1050" dirty="0"/>
              <a:t>2x4x1 DNLOS, 4x-LTF with GI = 0.8us or 3.2us</a:t>
            </a:r>
          </a:p>
          <a:p>
            <a:pPr lvl="1"/>
            <a:r>
              <a:rPr lang="en-US" sz="1050" dirty="0"/>
              <a:t>Practical timing/frequency/channel estimation </a:t>
            </a:r>
          </a:p>
          <a:p>
            <a:r>
              <a:rPr lang="en-US" sz="1600" dirty="0"/>
              <a:t>Observations: </a:t>
            </a:r>
          </a:p>
          <a:p>
            <a:pPr lvl="1"/>
            <a:r>
              <a:rPr lang="en-US" sz="1200" dirty="0"/>
              <a:t>One 4x-LTF with 3 dB boosting is enough</a:t>
            </a:r>
          </a:p>
          <a:p>
            <a:pPr lvl="2"/>
            <a:r>
              <a:rPr lang="en-US" sz="1100" dirty="0"/>
              <a:t>Equivalently, two 2x ELR-LTF+3 dB boosting or four 2x ELR-LTF without boosting</a:t>
            </a:r>
          </a:p>
          <a:p>
            <a:pPr lvl="2"/>
            <a:r>
              <a:rPr lang="en-US" sz="1100" dirty="0"/>
              <a:t>Loss is within 0.5dB to ideal channel estimation</a:t>
            </a:r>
          </a:p>
          <a:p>
            <a:pPr lvl="1"/>
            <a:r>
              <a:rPr lang="en-US" sz="1200" dirty="0"/>
              <a:t>GI = 0.8us works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E16A2C-EE0B-1DEC-36E5-70095B186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69" y="3667101"/>
            <a:ext cx="744026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ELR-LTF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60983"/>
            <a:ext cx="7772400" cy="5096991"/>
          </a:xfrm>
        </p:spPr>
        <p:txBody>
          <a:bodyPr/>
          <a:lstStyle/>
          <a:p>
            <a:r>
              <a:rPr lang="en-US" sz="2000" dirty="0"/>
              <a:t>ELR PPDU may need a fixed/single mode of LTF+GI</a:t>
            </a:r>
          </a:p>
          <a:p>
            <a:pPr lvl="1"/>
            <a:r>
              <a:rPr lang="en-US" sz="1600" dirty="0"/>
              <a:t>There is no good way to indicate the LTF+GI type upfront</a:t>
            </a:r>
          </a:p>
          <a:p>
            <a:pPr lvl="2"/>
            <a:r>
              <a:rPr lang="en-US" sz="1400" dirty="0"/>
              <a:t>ELR-SIG is after ELR-LTF</a:t>
            </a:r>
          </a:p>
          <a:p>
            <a:pPr lvl="1"/>
            <a:endParaRPr lang="en-US" sz="800" dirty="0"/>
          </a:p>
          <a:p>
            <a:r>
              <a:rPr lang="en-US" sz="2000" dirty="0"/>
              <a:t>Candidate LTF+GI modes for ELR PPDU</a:t>
            </a:r>
          </a:p>
          <a:p>
            <a:pPr lvl="1"/>
            <a:r>
              <a:rPr lang="en-US" sz="1600" dirty="0"/>
              <a:t>Option 1: 2x LTF + 0.8/1.6us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Comparing to 0.8us GI, 1.6us GI has more margin for timing offset error at very low SNR</a:t>
            </a:r>
          </a:p>
          <a:p>
            <a:pPr lvl="1"/>
            <a:r>
              <a:rPr lang="en-US" sz="1600" dirty="0"/>
              <a:t>Option 2: 4x LTF + 0.8/3.2us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3.2us GI is overkill</a:t>
            </a:r>
          </a:p>
          <a:p>
            <a:pPr lvl="1"/>
            <a:r>
              <a:rPr lang="en-US" sz="1600" dirty="0"/>
              <a:t>Option 3: 4x LTF + 1.6us GI</a:t>
            </a:r>
          </a:p>
          <a:p>
            <a:pPr lvl="2"/>
            <a:r>
              <a:rPr lang="en-US" sz="1400" dirty="0"/>
              <a:t>Not an existing mode</a:t>
            </a:r>
          </a:p>
          <a:p>
            <a:pPr marL="857250" lvl="2" indent="0">
              <a:buNone/>
            </a:pPr>
            <a:endParaRPr lang="en-US" sz="800" dirty="0"/>
          </a:p>
          <a:p>
            <a:r>
              <a:rPr lang="en-US" sz="2000" dirty="0"/>
              <a:t>Recommendation: </a:t>
            </a:r>
          </a:p>
          <a:p>
            <a:pPr lvl="1"/>
            <a:r>
              <a:rPr lang="en-US" sz="1600" dirty="0"/>
              <a:t>Two 2x-LTF symbols with 1.6us GI + 3 dB boosting</a:t>
            </a:r>
          </a:p>
          <a:p>
            <a:endParaRPr lang="en-US" sz="800" dirty="0"/>
          </a:p>
          <a:p>
            <a:r>
              <a:rPr lang="en-US" sz="1400" dirty="0"/>
              <a:t>Note that ELR-LTF is the short name of UHR-LTF for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35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3677"/>
          </a:xfrm>
        </p:spPr>
        <p:txBody>
          <a:bodyPr/>
          <a:lstStyle/>
          <a:p>
            <a:r>
              <a:rPr lang="en-US" dirty="0"/>
              <a:t>ELR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72" y="2492896"/>
            <a:ext cx="6980312" cy="3960440"/>
          </a:xfrm>
        </p:spPr>
        <p:txBody>
          <a:bodyPr/>
          <a:lstStyle/>
          <a:p>
            <a:r>
              <a:rPr lang="en-US" sz="2000" dirty="0"/>
              <a:t>ELR Signaling</a:t>
            </a:r>
          </a:p>
          <a:p>
            <a:pPr lvl="1"/>
            <a:r>
              <a:rPr lang="en-US" sz="1600" dirty="0"/>
              <a:t>U-SIG design</a:t>
            </a:r>
          </a:p>
          <a:p>
            <a:pPr lvl="1"/>
            <a:r>
              <a:rPr lang="en-US" sz="1600" dirty="0"/>
              <a:t>ELR-SIG design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+3dB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+3dB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E8FB4-62CC-4D27-CDAF-276F00F7BD41}"/>
              </a:ext>
            </a:extLst>
          </p:cNvPr>
          <p:cNvSpPr txBox="1"/>
          <p:nvPr/>
        </p:nvSpPr>
        <p:spPr>
          <a:xfrm>
            <a:off x="827584" y="1308765"/>
            <a:ext cx="1765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Rotation pattern in ELR mode</a:t>
            </a:r>
            <a:r>
              <a:rPr lang="en-US" sz="900" dirty="0"/>
              <a:t>: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47C8E6-27F6-3804-FC26-4927BB365375}"/>
              </a:ext>
            </a:extLst>
          </p:cNvPr>
          <p:cNvCxnSpPr>
            <a:cxnSpLocks/>
          </p:cNvCxnSpPr>
          <p:nvPr/>
        </p:nvCxnSpPr>
        <p:spPr>
          <a:xfrm flipV="1">
            <a:off x="3761876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104FA-911E-F9F5-2B27-94C6D6D80897}"/>
              </a:ext>
            </a:extLst>
          </p:cNvPr>
          <p:cNvCxnSpPr>
            <a:cxnSpLocks/>
          </p:cNvCxnSpPr>
          <p:nvPr/>
        </p:nvCxnSpPr>
        <p:spPr>
          <a:xfrm flipV="1">
            <a:off x="4221507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U-SIG Design for ELR PPDU 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2132"/>
            <a:ext cx="7772400" cy="4357148"/>
          </a:xfrm>
        </p:spPr>
        <p:txBody>
          <a:bodyPr/>
          <a:lstStyle/>
          <a:p>
            <a:r>
              <a:rPr lang="en-US" sz="2000" dirty="0"/>
              <a:t>For EHT/UHR but non-ELR capable devices, they rely on U-SIG content to defer or terminate decoding from ELR packet</a:t>
            </a:r>
          </a:p>
          <a:p>
            <a:pPr lvl="1"/>
            <a:r>
              <a:rPr lang="en-US" sz="1600" dirty="0"/>
              <a:t>Relevant fields (existing): PHY version ID, UL/DL bit, BSS color, TXOP</a:t>
            </a:r>
          </a:p>
          <a:p>
            <a:pPr lvl="1"/>
            <a:r>
              <a:rPr lang="en-US" sz="1600" dirty="0"/>
              <a:t>Relevant fields (new for ELR mode): </a:t>
            </a:r>
            <a:r>
              <a:rPr lang="en-US" sz="1600" dirty="0">
                <a:solidFill>
                  <a:srgbClr val="FF0000"/>
                </a:solidFill>
              </a:rPr>
              <a:t>ELR indication </a:t>
            </a:r>
          </a:p>
          <a:p>
            <a:pPr lvl="2"/>
            <a:r>
              <a:rPr lang="en-US" sz="1400" dirty="0"/>
              <a:t>Assume ELR shares same version ID with 11bn</a:t>
            </a:r>
          </a:p>
          <a:p>
            <a:endParaRPr lang="en-US" sz="1600" dirty="0"/>
          </a:p>
          <a:p>
            <a:r>
              <a:rPr lang="en-US" sz="2000" dirty="0"/>
              <a:t>For a new ELR capable device, if it can detect USIG, then may perform early drop based on </a:t>
            </a:r>
            <a:r>
              <a:rPr lang="en-US" sz="2000" dirty="0">
                <a:solidFill>
                  <a:srgbClr val="FF0000"/>
                </a:solidFill>
              </a:rPr>
              <a:t>STA-ID </a:t>
            </a:r>
            <a:r>
              <a:rPr lang="en-US" sz="2000" dirty="0"/>
              <a:t>and BSS color or prepare to receive ELR packet targeting to it</a:t>
            </a:r>
          </a:p>
          <a:p>
            <a:endParaRPr lang="en-US" sz="2000" dirty="0"/>
          </a:p>
          <a:p>
            <a:r>
              <a:rPr lang="en-US" sz="2000" dirty="0"/>
              <a:t>Propose to carry ELR indication and STA-ID in U-SIG for ELR PPDU</a:t>
            </a:r>
          </a:p>
        </p:txBody>
      </p:sp>
    </p:spTree>
    <p:extLst>
      <p:ext uri="{BB962C8B-B14F-4D97-AF65-F5344CB8AC3E}">
        <p14:creationId xmlns:p14="http://schemas.microsoft.com/office/powerpoint/2010/main" val="28300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ELR-SIG Design Consideration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93" y="1664140"/>
            <a:ext cx="8062663" cy="4357148"/>
          </a:xfrm>
        </p:spPr>
        <p:txBody>
          <a:bodyPr/>
          <a:lstStyle/>
          <a:p>
            <a:r>
              <a:rPr lang="en-US" sz="2000" dirty="0"/>
              <a:t>ELR-SIG carries required info for receiver data </a:t>
            </a:r>
            <a:r>
              <a:rPr lang="en-US" sz="2000" dirty="0" err="1"/>
              <a:t>demod</a:t>
            </a:r>
            <a:r>
              <a:rPr lang="en-US" sz="2000" dirty="0"/>
              <a:t> and deferral</a:t>
            </a:r>
          </a:p>
          <a:p>
            <a:pPr lvl="1"/>
            <a:r>
              <a:rPr lang="en-US" sz="1600" dirty="0"/>
              <a:t>E.g. MCS, </a:t>
            </a:r>
            <a:r>
              <a:rPr lang="en-US" sz="1600" dirty="0">
                <a:effectLst/>
              </a:rPr>
              <a:t>LDPC/BCC </a:t>
            </a:r>
            <a:r>
              <a:rPr lang="en-US" sz="1600" dirty="0"/>
              <a:t>coding, length, STA-ID,  …..</a:t>
            </a:r>
          </a:p>
          <a:p>
            <a:endParaRPr lang="en-US" sz="800" dirty="0"/>
          </a:p>
          <a:p>
            <a:r>
              <a:rPr lang="en-US" sz="2000" dirty="0"/>
              <a:t>Given the low data rate and duplication, one ELR-SIG symbol may not be enough, let us assume two symbols for ELR-SIG </a:t>
            </a:r>
          </a:p>
          <a:p>
            <a:endParaRPr lang="en-US" sz="800" dirty="0"/>
          </a:p>
          <a:p>
            <a:r>
              <a:rPr lang="en-US" sz="2000" dirty="0"/>
              <a:t>Need to keep the decoding delay for ELR-SIG manageable, to meet receiver timelines</a:t>
            </a:r>
          </a:p>
          <a:p>
            <a:pPr lvl="1"/>
            <a:r>
              <a:rPr lang="en-US" sz="1600" dirty="0"/>
              <a:t>Unlike most other </a:t>
            </a:r>
            <a:r>
              <a:rPr lang="en-US" sz="1600" dirty="0" err="1"/>
              <a:t>WiFi</a:t>
            </a:r>
            <a:r>
              <a:rPr lang="en-US" sz="1600" dirty="0"/>
              <a:t> PPDU formats, no symbol between ELR-SIG and ELR-Data</a:t>
            </a:r>
          </a:p>
          <a:p>
            <a:pPr lvl="1"/>
            <a:r>
              <a:rPr lang="en-US" sz="1600" dirty="0"/>
              <a:t>More tones as ELR-SIG sent at 4x symbol</a:t>
            </a:r>
          </a:p>
          <a:p>
            <a:endParaRPr lang="en-US" sz="800" dirty="0"/>
          </a:p>
          <a:p>
            <a:r>
              <a:rPr lang="en-US" sz="2000" dirty="0"/>
              <a:t>Propose s</a:t>
            </a:r>
            <a:r>
              <a:rPr lang="en-US" sz="2000" dirty="0">
                <a:effectLst/>
              </a:rPr>
              <a:t>eparately encoded </a:t>
            </a:r>
            <a:r>
              <a:rPr lang="en-US" sz="2000" dirty="0"/>
              <a:t>two symbols for ELR-SIG  </a:t>
            </a:r>
          </a:p>
          <a:p>
            <a:pPr lvl="1"/>
            <a:r>
              <a:rPr lang="en-US" sz="1600" dirty="0"/>
              <a:t>To buy some time for configuring the Data Rx processing</a:t>
            </a:r>
            <a:endParaRPr lang="en-US" sz="1600" dirty="0">
              <a:effectLst/>
            </a:endParaRPr>
          </a:p>
          <a:p>
            <a:pPr lvl="1"/>
            <a:r>
              <a:rPr lang="en-US" sz="1600" dirty="0"/>
              <a:t>Carry</a:t>
            </a:r>
            <a:r>
              <a:rPr lang="en-US" sz="1600" dirty="0">
                <a:effectLst/>
              </a:rPr>
              <a:t> MCS, LDPC/BCC coding bits as well as length field in the symbol 1, </a:t>
            </a:r>
            <a:r>
              <a:rPr lang="en-US" sz="1600" dirty="0"/>
              <a:t>so </a:t>
            </a:r>
            <a:r>
              <a:rPr lang="en-US" sz="1600" dirty="0">
                <a:effectLst/>
              </a:rPr>
              <a:t>Rx has more time to prepare the switch in MCS and coding, and calculate LDPC parameters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4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B6F0-CF02-97AD-6146-12857194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111C-8DC3-3936-AAD6-442460ED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1800" dirty="0"/>
              <a:t>Proposed legacy compatible ELR PPDU format to support 6dB+ link budget improvement</a:t>
            </a:r>
          </a:p>
          <a:p>
            <a:pPr lvl="1"/>
            <a:r>
              <a:rPr lang="en-US" sz="1600" dirty="0"/>
              <a:t>Keep legacy preamble up to U-SIG </a:t>
            </a:r>
          </a:p>
          <a:p>
            <a:pPr lvl="1"/>
            <a:r>
              <a:rPr lang="en-US" sz="1600" dirty="0"/>
              <a:t>Two known ELR-Mark symbols with QBPSK modulation for ELR mode detection</a:t>
            </a:r>
          </a:p>
          <a:p>
            <a:pPr lvl="2"/>
            <a:r>
              <a:rPr lang="en-US" sz="1400" dirty="0"/>
              <a:t>Also carrying BSS color info to enable early drop</a:t>
            </a:r>
          </a:p>
          <a:p>
            <a:pPr lvl="1"/>
            <a:r>
              <a:rPr lang="en-US" sz="1600" dirty="0"/>
              <a:t>ELR packet detection @ L-STF with 3dB boosting</a:t>
            </a:r>
          </a:p>
          <a:p>
            <a:pPr lvl="1"/>
            <a:r>
              <a:rPr lang="en-US" sz="1600" dirty="0"/>
              <a:t>3 dB boosted ELR-STF and ELR-LTF for reliable ELR data reception </a:t>
            </a:r>
          </a:p>
          <a:p>
            <a:pPr lvl="1"/>
            <a:r>
              <a:rPr lang="en-US" sz="1600" dirty="0"/>
              <a:t>Carrying ELR indication and STA-ID in U-SIG in ELR PPDU to allow early drop at bystander devices</a:t>
            </a:r>
          </a:p>
          <a:p>
            <a:pPr lvl="1"/>
            <a:r>
              <a:rPr lang="en-US" sz="1600" dirty="0"/>
              <a:t>Separately encoded two symbol design for ELR-SIG to buy some time to configure the Data Rx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1316-4B5C-A150-38E2-FC0A519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A9BD-7487-C903-EFF3-DC75D029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4C6B-A492-F12A-E39D-71EF2E81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154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847012" cy="4343400"/>
          </a:xfrm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[1] 24/0873, design-targets-and-considerations-for-enhanced-long-range</a:t>
            </a:r>
          </a:p>
          <a:p>
            <a:pPr marL="0" indent="0">
              <a:buNone/>
            </a:pPr>
            <a:r>
              <a:rPr lang="en-CA" altLang="zh-CN" dirty="0"/>
              <a:t>[2] 24/0875, enhanced-long-range-support</a:t>
            </a:r>
          </a:p>
          <a:p>
            <a:pPr marL="0" indent="0">
              <a:buNone/>
            </a:pPr>
            <a:r>
              <a:rPr lang="en-CA" altLang="zh-CN" dirty="0"/>
              <a:t>[3] 24/0921, an-enhanced-long-range-</a:t>
            </a:r>
            <a:r>
              <a:rPr lang="en-CA" altLang="zh-CN" dirty="0" err="1"/>
              <a:t>ppdu</a:t>
            </a:r>
            <a:endParaRPr lang="en-CA" altLang="zh-CN" dirty="0"/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921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includes legacy preamble up to U-SIG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3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packet detection is done at L-STF, which has same length as legacy with 3dB power boosting </a:t>
            </a:r>
          </a:p>
          <a:p>
            <a:pPr lvl="2"/>
            <a:r>
              <a:rPr lang="en-US" dirty="0"/>
              <a:t>L-LTF also has same length as legacy with same power boosting </a:t>
            </a:r>
            <a:r>
              <a:rPr lang="en-US"/>
              <a:t>as L-STF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AC06-C727-4573-AD54-B6597E7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766C1-AF1E-4510-8376-842C69AD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Enhanced Long Range (ELR) PPDU was recently proposed in 802.11bn [1-3]</a:t>
            </a:r>
            <a:endParaRPr lang="en-US" sz="1500" dirty="0"/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To improve link </a:t>
            </a:r>
            <a:r>
              <a:rPr lang="en-US" sz="1600" dirty="0">
                <a:ea typeface="MS Gothic"/>
              </a:rPr>
              <a:t>budget by 6 dB</a:t>
            </a:r>
          </a:p>
          <a:p>
            <a:pPr marL="1084263" lvl="2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dirty="0">
                <a:ea typeface="MS Gothic"/>
              </a:rPr>
              <a:t>DL and UL in </a:t>
            </a:r>
            <a:r>
              <a:rPr lang="en-US" sz="1400" dirty="0">
                <a:latin typeface="Times New Roman"/>
                <a:ea typeface="MS Gothic"/>
              </a:rPr>
              <a:t>2.4GHz </a:t>
            </a:r>
            <a:r>
              <a:rPr lang="en-US" sz="1400" dirty="0">
                <a:ea typeface="MS Gothic"/>
              </a:rPr>
              <a:t>and UL only in 5/6 </a:t>
            </a:r>
            <a:r>
              <a:rPr lang="en-US" sz="1400" dirty="0">
                <a:latin typeface="Times New Roman"/>
                <a:ea typeface="MS Gothic"/>
              </a:rPr>
              <a:t>GHz bands</a:t>
            </a:r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Motion on introducing ELR PPDU was passed</a:t>
            </a:r>
          </a:p>
          <a:p>
            <a:endParaRPr lang="en-US" sz="1500" dirty="0"/>
          </a:p>
          <a:p>
            <a:r>
              <a:rPr lang="en-US" sz="2000" dirty="0"/>
              <a:t>In this presentation we will talk about our thoughts on the ELR PPDU design to reach this goal</a:t>
            </a:r>
          </a:p>
          <a:p>
            <a:pPr lvl="1"/>
            <a:r>
              <a:rPr lang="en-US" sz="1600" dirty="0"/>
              <a:t>ELR preamble format </a:t>
            </a:r>
          </a:p>
          <a:p>
            <a:pPr lvl="1"/>
            <a:r>
              <a:rPr lang="en-US" sz="1600" dirty="0"/>
              <a:t>ELR packet detection</a:t>
            </a:r>
          </a:p>
          <a:p>
            <a:pPr lvl="1"/>
            <a:r>
              <a:rPr lang="en-US" sz="1600" dirty="0"/>
              <a:t>ELR mode classification</a:t>
            </a:r>
          </a:p>
          <a:p>
            <a:pPr lvl="1"/>
            <a:r>
              <a:rPr lang="en-US" sz="1600" dirty="0"/>
              <a:t>ELR-STF and ELR-LTF</a:t>
            </a:r>
          </a:p>
          <a:p>
            <a:pPr lvl="1"/>
            <a:r>
              <a:rPr lang="en-US" sz="1600" dirty="0"/>
              <a:t>High level thoughts on ELR signaling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8103-234A-992E-2652-4C82441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3FD-D2D1-58F7-DCCE-CA9AB43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EBC4-B6C9-14CB-11DF-AFE1CF4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83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ELR indication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873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STA-ID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116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Define two ELR-Mark symbols for ELR mode classification</a:t>
            </a:r>
          </a:p>
          <a:p>
            <a:pPr lvl="2"/>
            <a:r>
              <a:rPr lang="en-US" dirty="0"/>
              <a:t>ELR-Mark symbols carry a known sequence to receiver</a:t>
            </a:r>
          </a:p>
          <a:p>
            <a:pPr lvl="2"/>
            <a:r>
              <a:rPr lang="en-US" dirty="0"/>
              <a:t>ELR-Mark symbols carry BSS color info in ELR-Mark sequence</a:t>
            </a:r>
          </a:p>
          <a:p>
            <a:pPr lvl="2"/>
            <a:r>
              <a:rPr lang="en-US" dirty="0"/>
              <a:t>No power boosting on ELR-Mark symbols</a:t>
            </a:r>
          </a:p>
          <a:p>
            <a:pPr lvl="2"/>
            <a:r>
              <a:rPr lang="en-US" dirty="0"/>
              <a:t>Two ELR-Mark symbols are both QBPSK modulated on data subcarriers</a:t>
            </a:r>
          </a:p>
          <a:p>
            <a:pPr lvl="2"/>
            <a:r>
              <a:rPr lang="en-US" dirty="0"/>
              <a:t>ELR-Mark symbols use the following tone plan</a:t>
            </a:r>
          </a:p>
          <a:p>
            <a:pPr lvl="3"/>
            <a:r>
              <a:rPr lang="en-US" dirty="0"/>
              <a:t>4 regular pilots as EHT-SIG + 48 data tones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648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No power boosting on ELR-Mark symbols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5099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 (combine with other SPs)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Two ELR-Mark symbols are both QBPSK modulated on data subcarriers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554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8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use the following tone plan</a:t>
            </a:r>
          </a:p>
          <a:p>
            <a:pPr lvl="2"/>
            <a:r>
              <a:rPr lang="en-US" dirty="0"/>
              <a:t>4 regular pilots as EHT-SIG + 48 data tones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772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9951-9B3A-4724-62A4-BCEB7AA3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9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ED1F-0ACC-C216-FA8A-0EA410D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carry BSS color info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CE2-436F-1786-8D37-A70DF47C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7380-F989-D8C0-BE5C-6D67BAF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787C-020A-0DDB-0DFE-E2AB8EC9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204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727894"/>
          </a:xfrm>
        </p:spPr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11bn defines the following PPDU frame format for ELR</a:t>
            </a:r>
          </a:p>
          <a:p>
            <a:pPr lvl="2"/>
            <a:r>
              <a:rPr lang="en-US" dirty="0"/>
              <a:t>PE TBD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DFD54-DBC7-5BC0-B0F4-AA019352F396}"/>
              </a:ext>
            </a:extLst>
          </p:cNvPr>
          <p:cNvGrpSpPr/>
          <p:nvPr/>
        </p:nvGrpSpPr>
        <p:grpSpPr>
          <a:xfrm>
            <a:off x="755576" y="4302527"/>
            <a:ext cx="7920880" cy="278601"/>
            <a:chOff x="1432562" y="2393832"/>
            <a:chExt cx="7920880" cy="2786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EFB13E8-EC82-F359-EB9E-A800656A2EDD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18" name="Rounded Rectangle 56">
                <a:extLst>
                  <a:ext uri="{FF2B5EF4-FFF2-40B4-BE49-F238E27FC236}">
                    <a16:creationId xmlns:a16="http://schemas.microsoft.com/office/drawing/2014/main" id="{410BA9D5-7472-41B8-B442-A6DAFFFB3269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9" name="Rounded Rectangle 63">
                <a:extLst>
                  <a:ext uri="{FF2B5EF4-FFF2-40B4-BE49-F238E27FC236}">
                    <a16:creationId xmlns:a16="http://schemas.microsoft.com/office/drawing/2014/main" id="{BA117190-0154-7433-0EC0-EE84153A212D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0" name="Rounded Rectangle 71">
                <a:extLst>
                  <a:ext uri="{FF2B5EF4-FFF2-40B4-BE49-F238E27FC236}">
                    <a16:creationId xmlns:a16="http://schemas.microsoft.com/office/drawing/2014/main" id="{BE56C4F6-0181-EB08-270E-1A3A723D8F49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F91D2715-72EF-17EC-CCD7-DA5E476F17AE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579D6A76-2F84-4B19-D40F-2B1CC2604FDE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B6DBB71C-4115-5C97-FD7B-DD7BA7A6EDFE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2" name="Rounded Rectangle 68">
              <a:extLst>
                <a:ext uri="{FF2B5EF4-FFF2-40B4-BE49-F238E27FC236}">
                  <a16:creationId xmlns:a16="http://schemas.microsoft.com/office/drawing/2014/main" id="{371B252A-234E-6EBA-429A-C495A23FFDA7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9F10BCE7-5C99-875E-244E-4C1ED96E2675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6665B200-8D28-1A01-9663-3879F7B386C1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5" name="Rounded Rectangle 63">
              <a:extLst>
                <a:ext uri="{FF2B5EF4-FFF2-40B4-BE49-F238E27FC236}">
                  <a16:creationId xmlns:a16="http://schemas.microsoft.com/office/drawing/2014/main" id="{8F8591A4-4400-32FA-C122-F9F9FCBDCBCC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B3A1DAB0-1EDF-741D-F8F1-8E55A113594F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2551058A-73DD-0F27-3535-CB90AA2C06AC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62D21F-B8A0-07AB-4CC9-5DECB05498F2}"/>
              </a:ext>
            </a:extLst>
          </p:cNvPr>
          <p:cNvSpPr txBox="1"/>
          <p:nvPr/>
        </p:nvSpPr>
        <p:spPr>
          <a:xfrm>
            <a:off x="1475656" y="5672281"/>
            <a:ext cx="6624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48075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11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CN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endParaRPr lang="en-US" sz="105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6D7-C050-7B21-07C2-7523CF3A6527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ELR-STF is the short name of UHR-STF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57546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3dB boosting applied on both ELR-STF and ELR-LTF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3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defines a fixed/single mode of LTF+GI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868-2826-8149-9805-891356551025}"/>
              </a:ext>
            </a:extLst>
          </p:cNvPr>
          <p:cNvSpPr txBox="1"/>
          <p:nvPr/>
        </p:nvSpPr>
        <p:spPr>
          <a:xfrm>
            <a:off x="1475656" y="5672281"/>
            <a:ext cx="5976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7436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93" y="685800"/>
            <a:ext cx="7990655" cy="603677"/>
          </a:xfrm>
        </p:spPr>
        <p:txBody>
          <a:bodyPr/>
          <a:lstStyle/>
          <a:p>
            <a:r>
              <a:rPr lang="en-US" dirty="0"/>
              <a:t>Legacy Compliant ELR Preamble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46724"/>
            <a:ext cx="8424936" cy="4206612"/>
          </a:xfrm>
        </p:spPr>
        <p:txBody>
          <a:bodyPr/>
          <a:lstStyle/>
          <a:p>
            <a:r>
              <a:rPr lang="en-US" sz="1800" dirty="0"/>
              <a:t>Propose to keep legacy preamble up to U-SIG in ELR PPDU</a:t>
            </a:r>
          </a:p>
          <a:p>
            <a:pPr lvl="1"/>
            <a:r>
              <a:rPr lang="en-US" sz="1400" dirty="0"/>
              <a:t>Unified format with other PPDUs</a:t>
            </a:r>
          </a:p>
          <a:p>
            <a:pPr lvl="1"/>
            <a:r>
              <a:rPr lang="en-US" sz="1400" dirty="0"/>
              <a:t>ELR mode classification takes place after all other legacy 11n/ac/ax/be detections, no need to carry multiple PPDU format hypothesis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Propose to have two ELR-Mark symbols after U-SIG for ELR mode classification</a:t>
            </a:r>
            <a:endParaRPr lang="en-US" sz="1600" dirty="0"/>
          </a:p>
          <a:p>
            <a:pPr lvl="1"/>
            <a:r>
              <a:rPr lang="en-US" sz="1400" dirty="0"/>
              <a:t>ELR-Mark symbols carry a known sequence to the receiver to facilitate detection</a:t>
            </a:r>
          </a:p>
          <a:p>
            <a:pPr lvl="1"/>
            <a:r>
              <a:rPr lang="en-US" sz="1400" dirty="0"/>
              <a:t>Two signature symbols are needed for 6dB+ improvement</a:t>
            </a:r>
          </a:p>
          <a:p>
            <a:endParaRPr lang="en-US" sz="800" dirty="0"/>
          </a:p>
          <a:p>
            <a:r>
              <a:rPr lang="en-US" sz="1800" dirty="0"/>
              <a:t>Propose to have ELR-SIG right after ELR-LTF</a:t>
            </a:r>
          </a:p>
          <a:p>
            <a:pPr lvl="1"/>
            <a:r>
              <a:rPr lang="en-US" sz="1400" dirty="0"/>
              <a:t>ELR-SIG carries required information for receiver data </a:t>
            </a:r>
            <a:r>
              <a:rPr lang="en-US" sz="1400" dirty="0" err="1"/>
              <a:t>demod</a:t>
            </a:r>
            <a:r>
              <a:rPr lang="en-US" sz="1400" dirty="0"/>
              <a:t> and deferral</a:t>
            </a:r>
          </a:p>
          <a:p>
            <a:pPr lvl="1"/>
            <a:r>
              <a:rPr lang="en-US" sz="1400" dirty="0"/>
              <a:t>To get required channel estimation quality and SNR boosting, ELR-SIG follows ELR-LTF</a:t>
            </a:r>
          </a:p>
          <a:p>
            <a:pPr lvl="1"/>
            <a:r>
              <a:rPr lang="en-US" sz="1400" dirty="0"/>
              <a:t>ELR-SIG and ELR-Data have same tone plan and duplication method to reduce implementation complexity</a:t>
            </a:r>
          </a:p>
          <a:p>
            <a:endParaRPr lang="en-US" sz="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6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13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defines a fixed/single mode of LTF+GI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2677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14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sz="2000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675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SP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two symbols for ELR-SIG, specifically</a:t>
            </a:r>
          </a:p>
          <a:p>
            <a:pPr lvl="2"/>
            <a:r>
              <a:rPr lang="en-US" dirty="0"/>
              <a:t>ELR PPDU defines separately encoded two symbols for ELR-SIG</a:t>
            </a:r>
          </a:p>
          <a:p>
            <a:pPr lvl="3"/>
            <a:r>
              <a:rPr lang="en-US" dirty="0"/>
              <a:t>Each symbol has separate CRC and tail bits (6 bits)</a:t>
            </a:r>
          </a:p>
          <a:p>
            <a:pPr lvl="2"/>
            <a:r>
              <a:rPr lang="en-US" dirty="0"/>
              <a:t>ELR-SIG has same tone plan and duplication scheme as ELR-data and BCC encoded with MCS0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0298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16 (passed)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is located right after ELR-LTF in ELR PPDU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33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9B52B-39E3-8B39-B20E-65515CF8AE6E}"/>
              </a:ext>
            </a:extLst>
          </p:cNvPr>
          <p:cNvSpPr txBox="1"/>
          <p:nvPr/>
        </p:nvSpPr>
        <p:spPr>
          <a:xfrm>
            <a:off x="1475656" y="3284984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ELR-LTF is the short name of 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313569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17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separately encoded two symbols for ELR-SIG</a:t>
            </a:r>
          </a:p>
          <a:p>
            <a:pPr lvl="2"/>
            <a:r>
              <a:rPr lang="en-US" dirty="0"/>
              <a:t>Each symbol has separate CRC and tail bits (6 bits)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4219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18 (combine with other SPs)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has same tone plan and duplication scheme as ELR-data and BCC encoded with MCS0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0447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FE62-B389-D4EE-6FAA-1EF7C2B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5ABD-A0AE-791E-4A80-23D89933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2852936"/>
            <a:ext cx="5256584" cy="32510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976-FFFA-5759-C803-9F25AC57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8A2E-E4A5-62F0-37F9-367A3CA2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2B75-FFDC-906A-31B2-98B3E230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539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3B9C-5FD7-15EE-3A76-2E82B12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en-US" sz="2800" dirty="0"/>
              <a:t>ELR Packet Detection – Design Philosophy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28E4B-F9FE-8C73-41A0-E53E843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2"/>
            <a:ext cx="7772400" cy="3827066"/>
          </a:xfrm>
        </p:spPr>
        <p:txBody>
          <a:bodyPr/>
          <a:lstStyle/>
          <a:p>
            <a:r>
              <a:rPr lang="en-US" sz="2000" dirty="0"/>
              <a:t>ELR packet detection should be done @ L-STF</a:t>
            </a:r>
          </a:p>
          <a:p>
            <a:pPr lvl="1"/>
            <a:r>
              <a:rPr lang="en-US" sz="1600" dirty="0"/>
              <a:t>Otherwise AP/STA needs to wait for at least 32us till ELR-STF to get the ELR packet detection result</a:t>
            </a:r>
          </a:p>
          <a:p>
            <a:pPr lvl="2"/>
            <a:r>
              <a:rPr lang="en-US" sz="1400" dirty="0"/>
              <a:t>During this waiting time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sz="1400" dirty="0"/>
              <a:t>There could be more cases where other STA (including AP) transmits on top of the ELR PPDU (collision)</a:t>
            </a:r>
          </a:p>
          <a:p>
            <a:pPr lvl="3"/>
            <a:r>
              <a:rPr lang="en-US" sz="1400" dirty="0"/>
              <a:t>If AP/STA choose not to transmit but wait, even it gets channel earlier than other in-BSS STAs or OBSS STAs, this AP/STA will have significant disadvantage @ contention</a:t>
            </a:r>
          </a:p>
          <a:p>
            <a:pPr lvl="3"/>
            <a:endParaRPr lang="en-US" sz="800" dirty="0"/>
          </a:p>
          <a:p>
            <a:r>
              <a:rPr lang="en-US" sz="2000" dirty="0"/>
              <a:t>Same L-STF length as legacy to keep compatible with legacy Rx processing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36B0-C8A0-D9D6-9D40-3681BF2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A03C-E448-C194-2776-10AB87DA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41582F-4C47-774D-F118-77C891C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5665CF-F580-0B91-5DEC-B282F622B3AF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8100AD-588E-B016-7293-40AB3B0E1E7C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6B7DFE1A-52D7-BB23-25ED-24492673483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6" name="Rounded Rectangle 63">
                <a:extLst>
                  <a:ext uri="{FF2B5EF4-FFF2-40B4-BE49-F238E27FC236}">
                    <a16:creationId xmlns:a16="http://schemas.microsoft.com/office/drawing/2014/main" id="{8366B263-BFE7-A310-AFAC-2CB14A908F8A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7" name="Rounded Rectangle 71">
                <a:extLst>
                  <a:ext uri="{FF2B5EF4-FFF2-40B4-BE49-F238E27FC236}">
                    <a16:creationId xmlns:a16="http://schemas.microsoft.com/office/drawing/2014/main" id="{E81895EA-78DA-4FDA-A43E-5AC4B8D1732E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8" name="Rounded Rectangle 56">
                <a:extLst>
                  <a:ext uri="{FF2B5EF4-FFF2-40B4-BE49-F238E27FC236}">
                    <a16:creationId xmlns:a16="http://schemas.microsoft.com/office/drawing/2014/main" id="{1956CF6E-77A2-428B-79E4-8E6B67CEA8CA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  <p:sp>
            <p:nvSpPr>
              <p:cNvPr id="29" name="Rounded Rectangle 56">
                <a:extLst>
                  <a:ext uri="{FF2B5EF4-FFF2-40B4-BE49-F238E27FC236}">
                    <a16:creationId xmlns:a16="http://schemas.microsoft.com/office/drawing/2014/main" id="{367F5B85-2C73-69FD-A548-2B911E122006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</p:grpSp>
        <p:sp>
          <p:nvSpPr>
            <p:cNvPr id="18" name="Rounded Rectangle 68">
              <a:extLst>
                <a:ext uri="{FF2B5EF4-FFF2-40B4-BE49-F238E27FC236}">
                  <a16:creationId xmlns:a16="http://schemas.microsoft.com/office/drawing/2014/main" id="{AC7BC5AA-289D-89B1-FD87-BE735A667E30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9" name="Rounded Rectangle 68">
              <a:extLst>
                <a:ext uri="{FF2B5EF4-FFF2-40B4-BE49-F238E27FC236}">
                  <a16:creationId xmlns:a16="http://schemas.microsoft.com/office/drawing/2014/main" id="{DE669B6B-60EF-EB03-248C-CCFA49B25DA4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6345CDEA-E013-50C0-FD3D-CCD68063846A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21" name="Rounded Rectangle 63">
              <a:extLst>
                <a:ext uri="{FF2B5EF4-FFF2-40B4-BE49-F238E27FC236}">
                  <a16:creationId xmlns:a16="http://schemas.microsoft.com/office/drawing/2014/main" id="{6B0C5671-4C25-8F91-5DA6-80915B3B9649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22" name="Rounded Rectangle 63">
              <a:extLst>
                <a:ext uri="{FF2B5EF4-FFF2-40B4-BE49-F238E27FC236}">
                  <a16:creationId xmlns:a16="http://schemas.microsoft.com/office/drawing/2014/main" id="{31BFE177-1856-EB5C-C03B-B087D133A21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23" name="Rounded Rectangle 63">
              <a:extLst>
                <a:ext uri="{FF2B5EF4-FFF2-40B4-BE49-F238E27FC236}">
                  <a16:creationId xmlns:a16="http://schemas.microsoft.com/office/drawing/2014/main" id="{071BA7E5-CCFA-BAF0-24BB-6460B3D54779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4" name="Rounded Rectangle 63">
              <a:extLst>
                <a:ext uri="{FF2B5EF4-FFF2-40B4-BE49-F238E27FC236}">
                  <a16:creationId xmlns:a16="http://schemas.microsoft.com/office/drawing/2014/main" id="{0E1A2D08-79DC-79FA-A37D-3AC7A3027A06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Based Mode Classification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56792"/>
            <a:ext cx="7847012" cy="4824537"/>
          </a:xfrm>
        </p:spPr>
        <p:txBody>
          <a:bodyPr/>
          <a:lstStyle/>
          <a:p>
            <a:r>
              <a:rPr lang="en-US" sz="1800" dirty="0"/>
              <a:t>Two symbols for ELR-Mark are needed to ensure reliable mode detection performance at ELR operating SNR</a:t>
            </a:r>
          </a:p>
          <a:p>
            <a:pPr lvl="1"/>
            <a:r>
              <a:rPr lang="en-US" sz="1400" dirty="0"/>
              <a:t>Prefer two symbols without boosting, as too many boosting is not good</a:t>
            </a:r>
          </a:p>
          <a:p>
            <a:pPr lvl="1"/>
            <a:r>
              <a:rPr lang="en-US" sz="1400" dirty="0"/>
              <a:t>Low PAPR on known ELR-mark symbols may be desired</a:t>
            </a:r>
          </a:p>
          <a:p>
            <a:pPr lvl="1"/>
            <a:endParaRPr lang="en-US" sz="1400" dirty="0"/>
          </a:p>
          <a:p>
            <a:r>
              <a:rPr lang="en-US" sz="1800" dirty="0"/>
              <a:t>Propose QBPSK modulation on both ELR-Mark symbols to reduce false alarm</a:t>
            </a:r>
          </a:p>
          <a:p>
            <a:pPr lvl="1"/>
            <a:r>
              <a:rPr lang="en-US" sz="1400" dirty="0"/>
              <a:t>No existing PPDU transmits signal with QBPSK modulation at this location, most of them are BPSK modulated, like SIG field, LTF, …</a:t>
            </a:r>
          </a:p>
          <a:p>
            <a:endParaRPr lang="en-US" sz="12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2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5364088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2628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3314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868733" y="1493806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2674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1942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1256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4000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2628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3314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5371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1942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1256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2628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4685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3314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6055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1942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1256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4000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4685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2628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4685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3314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1942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1256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4000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2628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5371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3314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4000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4685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6743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1942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1256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2674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2674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6057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2628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6057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3314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4000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4685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7429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1942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1256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2674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6743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5371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2628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6743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3314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4000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4685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8114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1942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1256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2674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7429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5371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6057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2628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3314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4000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4685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1942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1256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2674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34296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41154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2628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5371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3314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4000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4685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7429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1942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1256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2674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6743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6057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4112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427908" y="1808730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397450" y="2164734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477600" y="2513908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824" y="2859029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317300" y="3193434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98678" y="3546561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408671" y="3879234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238753" y="4222134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2628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3314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4000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4685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6743378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1942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1256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2674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6057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5371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4112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301270" y="4640119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6055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2628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3314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4000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4685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1942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1256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2674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4112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508058" y="5445232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5444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7668345" y="5077236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7668344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7668344" y="5537944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8083738" y="5061645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8083738" y="5292309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8083738" y="5530131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8800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8800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8800779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8800779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8800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5371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5371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2628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3314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4000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1942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1256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2674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4112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748507" y="5062005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4685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5371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6057580" y="5102358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6876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1259632" y="5886711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-94602" y="5855547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rgbClr val="FF0000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4001502" y="5891686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4678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4130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7812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7247334" y="5888953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6754557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8316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8820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Tone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2816"/>
            <a:ext cx="7847012" cy="4608513"/>
          </a:xfrm>
        </p:spPr>
        <p:txBody>
          <a:bodyPr/>
          <a:lstStyle/>
          <a:p>
            <a:r>
              <a:rPr lang="en-US" sz="1800" dirty="0"/>
              <a:t>Prefer to have regular pilots in ELR-Mark symbols as in other frame formats </a:t>
            </a:r>
          </a:p>
          <a:p>
            <a:pPr lvl="1"/>
            <a:r>
              <a:rPr lang="en-US" sz="1600" dirty="0"/>
              <a:t>Keep consistent format and more compatible with legacy processing </a:t>
            </a:r>
          </a:p>
          <a:p>
            <a:pPr lvl="1"/>
            <a:r>
              <a:rPr lang="en-US" sz="1600" dirty="0"/>
              <a:t>4 regular pilots as EHT-SIG </a:t>
            </a:r>
          </a:p>
          <a:p>
            <a:endParaRPr lang="en-US" sz="1800" dirty="0"/>
          </a:p>
          <a:p>
            <a:r>
              <a:rPr lang="en-US" sz="1800" dirty="0"/>
              <a:t>Prefer to use legacy 48 data tones x 2 symbols to carry ELR-Mark sequences </a:t>
            </a:r>
          </a:p>
          <a:p>
            <a:pPr lvl="1"/>
            <a:r>
              <a:rPr lang="en-US" sz="1600" dirty="0"/>
              <a:t>Note that ELR-Mark symbols maintain the same total TX power as the U-SIG symb</a:t>
            </a:r>
            <a:r>
              <a:rPr lang="en-US" sz="1400" dirty="0"/>
              <a:t>ols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97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Carrying BSS Color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6" y="1556793"/>
            <a:ext cx="8062664" cy="4824536"/>
          </a:xfrm>
        </p:spPr>
        <p:txBody>
          <a:bodyPr/>
          <a:lstStyle/>
          <a:p>
            <a:r>
              <a:rPr lang="en-US" sz="1800" dirty="0"/>
              <a:t>ELR capable devices is more prone to packet detection FA from OBSS STAs </a:t>
            </a:r>
          </a:p>
          <a:p>
            <a:pPr lvl="1"/>
            <a:r>
              <a:rPr lang="en-US" sz="1600" dirty="0"/>
              <a:t>It may have enhanced packet detection sensitivity</a:t>
            </a:r>
          </a:p>
          <a:p>
            <a:pPr lvl="1"/>
            <a:r>
              <a:rPr lang="en-US" sz="1600" dirty="0"/>
              <a:t>It takes more time to determine whether the packet is intended to it</a:t>
            </a:r>
          </a:p>
          <a:p>
            <a:endParaRPr lang="en-US" sz="900" dirty="0"/>
          </a:p>
          <a:p>
            <a:r>
              <a:rPr lang="en-US" sz="1800" dirty="0"/>
              <a:t>Having BSS color info in the ELR-Mark sequence, ELR capable receiver can decide early the following to enable early drop if needed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the received packet is an ELR packer or not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this packet is from in-BSS or not</a:t>
            </a:r>
          </a:p>
          <a:p>
            <a:endParaRPr lang="en-US" sz="900" dirty="0"/>
          </a:p>
          <a:p>
            <a:r>
              <a:rPr lang="en-US" sz="1800" dirty="0"/>
              <a:t>Mapping BSS color to ELR-Mark sequence</a:t>
            </a:r>
          </a:p>
          <a:p>
            <a:pPr lvl="1"/>
            <a:r>
              <a:rPr lang="en-US" sz="1600" dirty="0"/>
              <a:t>6-bit BSS color can be mapped to 64 orthogonal sequences and transmitted over two ELR-Mark symbols</a:t>
            </a:r>
          </a:p>
          <a:p>
            <a:pPr lvl="2"/>
            <a:r>
              <a:rPr lang="en-US" sz="1400" dirty="0"/>
              <a:t>One such example is using Hadamard sequence of order 96</a:t>
            </a:r>
          </a:p>
          <a:p>
            <a:pPr lvl="1"/>
            <a:r>
              <a:rPr lang="en-US" sz="1600" dirty="0"/>
              <a:t>Each device having its own BSS color would know what its ELR-mark sequence is, and uses it for the sequence match in the ELR detection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1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EB2A-A543-A5EA-C545-2FDE4486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8"/>
          </a:xfrm>
        </p:spPr>
        <p:txBody>
          <a:bodyPr/>
          <a:lstStyle/>
          <a:p>
            <a:r>
              <a:rPr lang="en-US" dirty="0"/>
              <a:t>ELR Mode Classification Performance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</p:spPr>
            <p:txBody>
              <a:bodyPr/>
              <a:lstStyle/>
              <a:p>
                <a:r>
                  <a:rPr lang="en-US" sz="1600" dirty="0"/>
                  <a:t>Example detection metric: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600" dirty="0"/>
                  <a:t> is soft output of equalizer)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𝑡𝑜𝑛𝑒𝑠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𝑟𝑒𝑎𝑙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𝑚𝑎𝑟𝑘</m:t>
                            </m:r>
                          </m:sub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4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1600" dirty="0"/>
                  <a:t>Simulation setup</a:t>
                </a:r>
              </a:p>
              <a:p>
                <a:pPr lvl="1"/>
                <a:r>
                  <a:rPr lang="en-US" sz="1400" dirty="0"/>
                  <a:t>3dB boosting on two L-LTF symbols in ELR PPDU</a:t>
                </a:r>
              </a:p>
              <a:p>
                <a:pPr lvl="1"/>
                <a:r>
                  <a:rPr lang="en-US" sz="1400" dirty="0"/>
                  <a:t>Two (un-boosted) ELR-Mark symbols both with BPSK/QBPSK modulation on data tones</a:t>
                </a:r>
              </a:p>
              <a:p>
                <a:pPr lvl="1"/>
                <a:r>
                  <a:rPr lang="en-US" sz="1400" dirty="0"/>
                  <a:t>FA signal from other PPDU formats:</a:t>
                </a:r>
              </a:p>
              <a:p>
                <a:pPr lvl="2"/>
                <a:r>
                  <a:rPr lang="en-US" sz="1400" dirty="0"/>
                  <a:t>Two symbols both random BPSK</a:t>
                </a:r>
              </a:p>
              <a:p>
                <a:pPr lvl="2"/>
                <a:r>
                  <a:rPr lang="en-US" sz="1400" dirty="0"/>
                  <a:t>No boosting on two L-LTF symbols</a:t>
                </a:r>
                <a:endParaRPr lang="en-US" sz="120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1600" dirty="0"/>
                  <a:t>Observation</a:t>
                </a:r>
              </a:p>
              <a:p>
                <a:pPr lvl="1"/>
                <a:r>
                  <a:rPr lang="en-US" sz="1400" dirty="0"/>
                  <a:t>With two Mark symbols, both FA and MD rates close to 10^-3 at target ELR operating SNR</a:t>
                </a:r>
              </a:p>
              <a:p>
                <a:pPr lvl="1"/>
                <a:r>
                  <a:rPr lang="en-US" sz="1400" dirty="0"/>
                  <a:t>QBPSK modulated ELR-Mark provides better FA performance</a:t>
                </a:r>
              </a:p>
              <a:p>
                <a:pPr lvl="1"/>
                <a:r>
                  <a:rPr lang="en-US" sz="1400" dirty="0"/>
                  <a:t>FA from other BSS color is comparable with FA from other PPDU formats</a:t>
                </a:r>
              </a:p>
              <a:p>
                <a:pPr lvl="1"/>
                <a:endParaRPr lang="en-US" sz="1200" dirty="0"/>
              </a:p>
              <a:p>
                <a:endParaRPr lang="en-US" sz="20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marL="1200150" lvl="3" indent="0">
                  <a:buNone/>
                </a:pPr>
                <a:r>
                  <a:rPr lang="en-US" sz="1200" dirty="0"/>
                  <a:t> </a:t>
                </a:r>
              </a:p>
              <a:p>
                <a:pPr lvl="3"/>
                <a:endParaRPr lang="en-US" sz="1200" dirty="0"/>
              </a:p>
              <a:p>
                <a:pPr lvl="1"/>
                <a:endParaRPr lang="en-US" sz="1200" dirty="0"/>
              </a:p>
              <a:p>
                <a:pPr marL="0" indent="0" algn="ctr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  <a:blipFill>
                <a:blip r:embed="rId2"/>
                <a:stretch>
                  <a:fillRect l="-517" t="-391" b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F5CD-6B5F-6D14-355E-C5C3FA67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51A7-A928-31F1-179C-BA10B5C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622C-EAA7-2C6A-A545-E394AD5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9BD92-55D7-6295-006A-FEDBE160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11" y="2492896"/>
            <a:ext cx="3904489" cy="29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6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lcomm">
  <a:themeElements>
    <a:clrScheme name="Qualcomm">
      <a:dk1>
        <a:srgbClr val="000000"/>
      </a:dk1>
      <a:lt1>
        <a:srgbClr val="FFFFFF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6AB19B"/>
      </a:accent3>
      <a:accent4>
        <a:srgbClr val="90D0CE"/>
      </a:accent4>
      <a:accent5>
        <a:srgbClr val="4A5A75"/>
      </a:accent5>
      <a:accent6>
        <a:srgbClr val="A4A8B9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137160" tIns="91440" rIns="0" bIns="91440" rtlCol="0">
        <a:spAutoFit/>
      </a:bodyPr>
      <a:lstStyle>
        <a:defPPr algn="l">
          <a:lnSpc>
            <a:spcPct val="95000"/>
          </a:lnSpc>
          <a:spcBef>
            <a:spcPts val="120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_Qualcomm_16x9_Corporate-Simplified_Template_12.13.2017_D.pptx" id="{D9D5CD66-12BC-41F2-AF5E-3627B779BE0D}" vid="{750ACC4F-9020-4209-8DF3-EB4A2022D3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8CC92-EEA4-431F-995C-697A0BD3D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277656</TotalTime>
  <Words>2737</Words>
  <Application>Microsoft Office PowerPoint</Application>
  <PresentationFormat>On-screen Show (4:3)</PresentationFormat>
  <Paragraphs>596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Calibre Semibold</vt:lpstr>
      <vt:lpstr>Qualcomm Office Regular</vt:lpstr>
      <vt:lpstr>Qualcomm Regular</vt:lpstr>
      <vt:lpstr>Arial</vt:lpstr>
      <vt:lpstr>Calibri</vt:lpstr>
      <vt:lpstr>Cambria Math</vt:lpstr>
      <vt:lpstr>Courier New</vt:lpstr>
      <vt:lpstr>Microsoft Sans Serif</vt:lpstr>
      <vt:lpstr>Times New Roman</vt:lpstr>
      <vt:lpstr>802-11-Submission</vt:lpstr>
      <vt:lpstr>Qualcomm</vt:lpstr>
      <vt:lpstr>Enhanced Long Range (ELR) PPDU Design</vt:lpstr>
      <vt:lpstr>Introduction</vt:lpstr>
      <vt:lpstr>Legacy Compliant ELR Preamble Structure</vt:lpstr>
      <vt:lpstr>ELR Packet Detection – Design Philosophy </vt:lpstr>
      <vt:lpstr>ELR-Mark Based Mode Classification</vt:lpstr>
      <vt:lpstr>ELR and Legacy Preamble Formats</vt:lpstr>
      <vt:lpstr>ELR-Mark Tone Plan</vt:lpstr>
      <vt:lpstr>Carrying BSS Color in ELR-Mark Sequence</vt:lpstr>
      <vt:lpstr>ELR Mode Classification Performance</vt:lpstr>
      <vt:lpstr>ELR-STF</vt:lpstr>
      <vt:lpstr>ELR-LTF (1)</vt:lpstr>
      <vt:lpstr>ELR-LTF (2)</vt:lpstr>
      <vt:lpstr>ELR Signaling </vt:lpstr>
      <vt:lpstr>U-SIG Design for ELR PPDU Format</vt:lpstr>
      <vt:lpstr>ELR-SIG Design Consideration</vt:lpstr>
      <vt:lpstr>Summary</vt:lpstr>
      <vt:lpstr>References</vt:lpstr>
      <vt:lpstr>SP 1</vt:lpstr>
      <vt:lpstr>SP 2</vt:lpstr>
      <vt:lpstr>SP 3</vt:lpstr>
      <vt:lpstr>SP 4</vt:lpstr>
      <vt:lpstr>SP 5</vt:lpstr>
      <vt:lpstr>SP 6 (combine with other SPs)</vt:lpstr>
      <vt:lpstr>SP 7 (combine with other SPs) </vt:lpstr>
      <vt:lpstr>SP 8 (combine with other SPs)</vt:lpstr>
      <vt:lpstr>SP 9 (combine with other SPs)</vt:lpstr>
      <vt:lpstr>SP 10</vt:lpstr>
      <vt:lpstr>SP 11 (combine with other SPs)</vt:lpstr>
      <vt:lpstr>SP 12</vt:lpstr>
      <vt:lpstr>SP 13 (combine with other SPs)</vt:lpstr>
      <vt:lpstr>SP 14 (combine with other SPs)</vt:lpstr>
      <vt:lpstr>SP 15</vt:lpstr>
      <vt:lpstr>SP 16 (passed)</vt:lpstr>
      <vt:lpstr>SP 17 (combine with other SPs)</vt:lpstr>
      <vt:lpstr>SP 18 (combine with other SPs)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1704</cp:revision>
  <cp:lastPrinted>1998-02-10T13:28:06Z</cp:lastPrinted>
  <dcterms:created xsi:type="dcterms:W3CDTF">2004-12-02T14:01:45Z</dcterms:created>
  <dcterms:modified xsi:type="dcterms:W3CDTF">2024-11-11T19:50:41Z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