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3"/>
    <p:sldId id="369" r:id="rId4"/>
    <p:sldId id="380" r:id="rId5"/>
    <p:sldId id="414" r:id="rId6"/>
    <p:sldId id="415" r:id="rId7"/>
    <p:sldId id="416" r:id="rId8"/>
    <p:sldId id="417" r:id="rId9"/>
    <p:sldId id="418" r:id="rId10"/>
    <p:sldId id="386" r:id="rId11"/>
    <p:sldId id="265" r:id="rId12"/>
    <p:sldId id="297" r:id="rId13"/>
    <p:sldId id="423" r:id="rId14"/>
    <p:sldId id="425" r:id="rId15"/>
    <p:sldId id="427" r:id="rId16"/>
    <p:sldId id="42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  <p:cmAuthor id="3" name="Jay Yang" initials="1" lastIdx="3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05" d="100"/>
          <a:sy n="105" d="100"/>
        </p:scale>
        <p:origin x="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3" Type="http://schemas.openxmlformats.org/officeDocument/2006/relationships/commentAuthors" Target="commentAuthors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handoutMaster" Target="handoutMasters/handoutMaster1.xml"/><Relationship Id="rId18" Type="http://schemas.openxmlformats.org/officeDocument/2006/relationships/notesMaster" Target="notesMasters/notesMaster1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58985" y="6475413"/>
            <a:ext cx="173291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4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/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1476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r2</a:t>
            </a:r>
            <a:endParaRPr lang="en-US" altLang="en-US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384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Sep. 2024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3" name="Text Box 2"/>
          <p:cNvSpPr txBox="1"/>
          <p:nvPr userDrawn="1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1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wmf"/><Relationship Id="rId1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1380" y="1057276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/>
              <a:t>Seamless roaming follow up</a:t>
            </a:r>
            <a:endParaRPr lang="zh-CN" altLang="en-US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310640" y="2921636"/>
          <a:ext cx="9958705" cy="1941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" name="Document" r:id="rId1" imgW="11430000" imgH="2057400" progId="Word.Document.8">
                  <p:embed/>
                </p:oleObj>
              </mc:Choice>
              <mc:Fallback>
                <p:oleObj name="Document" r:id="rId1" imgW="11430000" imgH="205740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0640" y="2921636"/>
                        <a:ext cx="9958705" cy="19411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Jay Yang al. (ZTE)</a:t>
            </a:r>
            <a:endParaRPr lang="en-GB" dirty="0"/>
          </a:p>
        </p:txBody>
      </p:sp>
      <p:sp>
        <p:nvSpPr>
          <p:cNvPr id="3" name="Text Box 2"/>
          <p:cNvSpPr txBox="1"/>
          <p:nvPr/>
        </p:nvSpPr>
        <p:spPr>
          <a:xfrm>
            <a:off x="10793095" y="41021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ym typeface="+mn-ea"/>
              </a:rPr>
              <a:t>24/209r4	Specification Framework for TGbn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24/655r0	Thoughts on SMD Roaming and FT Roaming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24/0679r0 thoughts-on-functionality-and-security-architecture-for-uhr-seamless-roaming.pptx</a:t>
            </a:r>
            <a:endParaRPr lang="en-US" dirty="0"/>
          </a:p>
          <a:p>
            <a:r>
              <a:rPr lang="en-US" dirty="0"/>
              <a:t>24/0349r3 enhanced-fast-bss-transition.pptx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SP1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b="0"/>
              <a:t>Do you agree that </a:t>
            </a:r>
            <a:r>
              <a:rPr lang="en-US" b="0">
                <a:sym typeface="+mn-ea"/>
              </a:rPr>
              <a:t>the non-AP MLD may query the roaming capability of the target AP MLD via a TBD frame, and receives the corresponding response though the current AP MLD or the target AP MLD b</a:t>
            </a:r>
            <a:r>
              <a:rPr lang="en-US" b="0"/>
              <a:t>efore </a:t>
            </a:r>
            <a:r>
              <a:rPr lang="en-US" b="0">
                <a:solidFill>
                  <a:srgbClr val="FF0000"/>
                </a:solidFill>
              </a:rPr>
              <a:t>the request/response exchange </a:t>
            </a:r>
            <a:r>
              <a:rPr lang="en-US" b="0">
                <a:solidFill>
                  <a:srgbClr val="FF0000"/>
                </a:solidFill>
                <a:sym typeface="+mn-ea"/>
              </a:rPr>
              <a:t>that initiates notification of the DS mapping change from the current AP MLD to the target AP MLD.</a:t>
            </a:r>
            <a:endParaRPr lang="en-US" b="0">
              <a:solidFill>
                <a:srgbClr val="FF0000"/>
              </a:solidFill>
              <a:sym typeface="+mn-ea"/>
            </a:endParaRPr>
          </a:p>
          <a:p>
            <a:r>
              <a:rPr lang="en-US" sz="2000" b="0"/>
              <a:t>Note: roaming capability may include the capability of the context renegotiation or transfer, and the capability of the DL buffered data transfer,etc.</a:t>
            </a:r>
            <a:endParaRPr lang="en-US" sz="2000" b="0"/>
          </a:p>
          <a:p>
            <a:r>
              <a:rPr lang="en-US" sz="2000" b="0"/>
              <a:t>Note: the details of the context is TBD.</a:t>
            </a:r>
            <a:endParaRPr lang="en-US" sz="2000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SP2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b="0"/>
              <a:t>Do you agree that </a:t>
            </a:r>
            <a:r>
              <a:rPr lang="en-US" b="0">
                <a:sym typeface="+mn-ea"/>
              </a:rPr>
              <a:t>the non-AP MLD may indicate whether to receive to DL buffered data frame from the current AP MLD via a TBD signaling</a:t>
            </a:r>
            <a:endParaRPr lang="en-US" sz="2000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SP2’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b="0"/>
              <a:t>Do you agree that </a:t>
            </a:r>
            <a:r>
              <a:rPr lang="en-US" b="0">
                <a:sym typeface="+mn-ea"/>
              </a:rPr>
              <a:t>the non-AP MLD may indicate whether to exchange the DL/UL traffic with the current AP MLD during roaming procedure via a TBD signaling</a:t>
            </a:r>
            <a:endParaRPr lang="en-US" sz="2000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SP3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b="0"/>
              <a:t>Do you agree the non-AP MLD may request to transfer and/or renegotiate contexts with the target AP MLD via the RIC (or an extended RIC) in a TBD frame?</a:t>
            </a:r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6271"/>
            <a:ext cx="10363200" cy="914399"/>
          </a:xfrm>
        </p:spPr>
        <p:txBody>
          <a:bodyPr/>
          <a:p>
            <a:r>
              <a:rPr lang="en-US"/>
              <a:t>Background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94460"/>
            <a:ext cx="10815320" cy="5022215"/>
          </a:xfrm>
        </p:spPr>
        <p:txBody>
          <a:bodyPr/>
          <a:p>
            <a:r>
              <a:rPr lang="en-US"/>
              <a:t>The following text has already been included into TGbn SFD:</a:t>
            </a:r>
            <a:endParaRPr lang="en-US"/>
          </a:p>
          <a:p>
            <a:r>
              <a:rPr lang="en-US" sz="1800" b="0"/>
              <a:t>As part of the seamless roaming procedure, during roaming,</a:t>
            </a:r>
            <a:endParaRPr lang="en-US" sz="1800" b="0"/>
          </a:p>
          <a:p>
            <a:pPr lvl="1"/>
            <a:r>
              <a:rPr lang="en-US" sz="1400" b="0"/>
              <a:t>after the request/response exchange that initiates notification of the DS mapping change from the current AP MLD to the target AP MLD,</a:t>
            </a:r>
            <a:endParaRPr lang="en-US" sz="1400" b="0"/>
          </a:p>
          <a:p>
            <a:pPr lvl="2"/>
            <a:r>
              <a:rPr lang="en-US" sz="1400" b="0"/>
              <a:t>The current AP MLD may deliver buffered DL data frames for a TBD period of time.</a:t>
            </a:r>
            <a:endParaRPr lang="en-US" sz="1400" b="0"/>
          </a:p>
          <a:p>
            <a:pPr lvl="2"/>
            <a:r>
              <a:rPr lang="en-US" sz="1400" b="0"/>
              <a:t>The non-AP MLD may retrieve buffered DL data frames from the current AP MLD</a:t>
            </a:r>
            <a:endParaRPr lang="en-US" sz="1400" b="0"/>
          </a:p>
          <a:p>
            <a:pPr lvl="2"/>
            <a:r>
              <a:rPr lang="en-US" sz="1400" b="0"/>
              <a:t>The non-AP MLD may send UL data to target AP MLD.</a:t>
            </a:r>
            <a:endParaRPr lang="en-US" sz="1400" b="0"/>
          </a:p>
          <a:p>
            <a:pPr lvl="2"/>
            <a:r>
              <a:rPr lang="en-US" sz="1400" b="0"/>
              <a:t>It is assumed that the target AP MLD is able to deliver data frames to non-AP MLD after the DS mapping change</a:t>
            </a:r>
            <a:endParaRPr lang="en-US" sz="1400" b="0"/>
          </a:p>
          <a:p>
            <a:pPr lvl="1"/>
            <a:r>
              <a:rPr lang="en-US" sz="1400" b="0"/>
              <a:t>The current AP MLD may forward DL data to the target AP MLD.</a:t>
            </a:r>
            <a:endParaRPr lang="en-US" sz="1400" b="0"/>
          </a:p>
          <a:p>
            <a:pPr lvl="2"/>
            <a:r>
              <a:rPr lang="en-US" sz="1400" b="0"/>
              <a:t>When and how to initiate the forwarding of DL data is TBD</a:t>
            </a:r>
            <a:endParaRPr lang="en-US" sz="1400" b="0"/>
          </a:p>
          <a:p>
            <a:pPr marL="0" indent="457200">
              <a:buNone/>
            </a:pPr>
            <a:r>
              <a:rPr lang="en-US" sz="1800" b="0"/>
              <a:t>[Motion #27, [1] and [3, 7, 8, 42-48]]</a:t>
            </a:r>
            <a:endParaRPr lang="en-US" sz="1800" b="0"/>
          </a:p>
          <a:p>
            <a:endParaRPr lang="en-US"/>
          </a:p>
          <a:p>
            <a:r>
              <a:rPr lang="en-US" sz="1800" b="0"/>
              <a:t>TGbn defines that when a non-AP MLD is in the process of roaming from the current AP MLD to a target AP MLD, the context related to the non-AP MLD is transferred to the target AP MLD such that it preserves the data exchange context for the non-AP MLD or the context can be renegotiated with the target AP MLD.</a:t>
            </a:r>
            <a:endParaRPr lang="en-US" sz="1800" b="0"/>
          </a:p>
          <a:p>
            <a:pPr lvl="1"/>
            <a:r>
              <a:rPr lang="en-US" sz="1600" b="0"/>
              <a:t>Details on what context can be transferred and what context can be renegotiated are TBD.</a:t>
            </a:r>
            <a:endParaRPr lang="en-US" sz="1600" b="0"/>
          </a:p>
          <a:p>
            <a:pPr lvl="1"/>
            <a:r>
              <a:rPr lang="en-US" sz="1600" b="0"/>
              <a:t>How to transfer the context is TBD.</a:t>
            </a:r>
            <a:endParaRPr lang="en-US" sz="1600" b="0"/>
          </a:p>
          <a:p>
            <a:r>
              <a:rPr lang="en-US" sz="1800" b="0"/>
              <a:t>[Motion #26, [1] and [7,8,42-47]]</a:t>
            </a:r>
            <a:endParaRPr lang="en-US" sz="1800" b="0"/>
          </a:p>
          <a:p>
            <a:endParaRPr lang="en-US"/>
          </a:p>
          <a:p>
            <a:endParaRPr lang="en-US"/>
          </a:p>
          <a:p>
            <a:pPr marL="0" indent="0"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Motivation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7" name="Text Box 6"/>
          <p:cNvSpPr txBox="1"/>
          <p:nvPr/>
        </p:nvSpPr>
        <p:spPr>
          <a:xfrm>
            <a:off x="694690" y="1549400"/>
            <a:ext cx="10402570" cy="448246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/>
              <a:t>Obviously, it’s allowed to have different implementations based on the passed motion text.</a:t>
            </a:r>
            <a:endParaRPr lang="en-US" sz="2400" b="1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>
                <a:sym typeface="+mn-ea"/>
              </a:rPr>
              <a:t>T</a:t>
            </a:r>
            <a:r>
              <a:rPr lang="en-US" sz="2000" b="1">
                <a:sym typeface="+mn-ea"/>
              </a:rPr>
              <a:t>he context may be transferred or renegotiated. </a:t>
            </a:r>
            <a:endParaRPr lang="en-US" sz="2000" b="1">
              <a:sym typeface="+mn-ea"/>
            </a:endParaRPr>
          </a:p>
          <a:p>
            <a:pPr marL="1257300" lvl="2" indent="-342900">
              <a:buFont typeface="Wingdings" panose="05000000000000000000" charset="0"/>
              <a:buChar char="Ø"/>
            </a:pPr>
            <a:r>
              <a:rPr lang="en-US" sz="2000">
                <a:sym typeface="+mn-ea"/>
              </a:rPr>
              <a:t>for the same context? or for the different context?</a:t>
            </a:r>
            <a:endParaRPr lang="en-US" sz="2000">
              <a:sym typeface="+mn-ea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>
              <a:sym typeface="+mn-ea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>
                <a:sym typeface="+mn-ea"/>
              </a:rPr>
              <a:t>DL buffered data frame may be delivered via current AP MLD or may be forwarding.</a:t>
            </a:r>
            <a:endParaRPr lang="en-US" sz="2000" b="1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/>
              <a:t>In this contribution, we would like to discuss some common procedures for various implementations.</a:t>
            </a:r>
            <a:endParaRPr lang="en-US" sz="2400" b="1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The buffered DL data frames transfer or drain out</a:t>
            </a:r>
            <a:r>
              <a:rPr lang="zh-CN" altLang="en-US">
                <a:ea typeface="宋体" panose="02010600030101010101" pitchFamily="2" charset="-122"/>
              </a:rPr>
              <a:t>？</a:t>
            </a:r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570" y="1435100"/>
            <a:ext cx="11283315" cy="5016500"/>
          </a:xfrm>
        </p:spPr>
        <p:txBody>
          <a:bodyPr/>
          <a:p>
            <a:endParaRPr lang="en-US"/>
          </a:p>
          <a:p>
            <a:r>
              <a:rPr lang="en-US"/>
              <a:t>The non-AP MLD(STA) shall query the functionality of the buffered DL data transfer between two AP MLDs (APs)</a:t>
            </a:r>
            <a:endParaRPr lang="en-US"/>
          </a:p>
          <a:p>
            <a:pPr lvl="1"/>
            <a:r>
              <a:rPr lang="en-US"/>
              <a:t>Known from reference [2], the buffered DL data frame transfer will increase the implementation complexity in some scenarios, and thus such function may not always being supported.</a:t>
            </a:r>
            <a:endParaRPr lang="en-US"/>
          </a:p>
          <a:p>
            <a:pPr lvl="1"/>
            <a:r>
              <a:rPr lang="en-US"/>
              <a:t>It will be good for the STA to understand the capability of both the current and target APs via a query procedure before sending roaming request.</a:t>
            </a:r>
            <a:endParaRPr lang="en-US"/>
          </a:p>
          <a:p>
            <a:pPr lvl="1"/>
            <a:endParaRPr lang="en-US"/>
          </a:p>
          <a:p>
            <a:pPr lvl="0"/>
            <a:endParaRPr lang="en-US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805" y="685800"/>
            <a:ext cx="10805795" cy="914400"/>
          </a:xfrm>
        </p:spPr>
        <p:txBody>
          <a:bodyPr/>
          <a:p>
            <a:r>
              <a:rPr lang="en-US">
                <a:sym typeface="+mn-ea"/>
              </a:rPr>
              <a:t>The buffered DL data frames transfer or drain out</a:t>
            </a:r>
            <a:r>
              <a:rPr lang="zh-CN" altLang="en-US">
                <a:ea typeface="宋体" panose="02010600030101010101" pitchFamily="2" charset="-122"/>
                <a:sym typeface="+mn-ea"/>
              </a:rPr>
              <a:t>？</a:t>
            </a:r>
            <a:r>
              <a:rPr lang="en-US">
                <a:sym typeface="+mn-ea"/>
              </a:rPr>
              <a:t>(Cont.)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10363200" cy="4724400"/>
          </a:xfrm>
        </p:spPr>
        <p:txBody>
          <a:bodyPr/>
          <a:p>
            <a:pPr lvl="0"/>
            <a:r>
              <a:rPr lang="en-US" sz="2400">
                <a:sym typeface="+mn-ea"/>
              </a:rPr>
              <a:t>Assuming the APs support the functionality of the buffered DL data transfer, the current AP or/and STA may set some additional conditions of receiving the buffered DL data frames.</a:t>
            </a:r>
            <a:endParaRPr lang="en-US" sz="2400"/>
          </a:p>
          <a:p>
            <a:pPr lvl="1"/>
            <a:r>
              <a:rPr lang="en-US" sz="2400" b="1">
                <a:sym typeface="+mn-ea"/>
              </a:rPr>
              <a:t>RSSI</a:t>
            </a:r>
            <a:r>
              <a:rPr lang="en-US" sz="2400">
                <a:sym typeface="+mn-ea"/>
              </a:rPr>
              <a:t>. The ratio of successfully transmission may drop linearly in lower RSSI scenarios, and cause a high delay or a long service interruption issue, also it relies on the performance of transmitter and receiver. It’s good if we allow both the AP or STA set a certain RSSI threshold.</a:t>
            </a:r>
            <a:endParaRPr lang="en-US" sz="2400"/>
          </a:p>
          <a:p>
            <a:pPr lvl="1"/>
            <a:r>
              <a:rPr lang="en-US" sz="2400" b="1">
                <a:sym typeface="+mn-ea"/>
              </a:rPr>
              <a:t>Explicitly signaling</a:t>
            </a:r>
            <a:r>
              <a:rPr lang="en-US" sz="2400">
                <a:sym typeface="+mn-ea"/>
              </a:rPr>
              <a:t>. The STA may indicate whether to </a:t>
            </a:r>
            <a:r>
              <a:rPr lang="en-US" sz="2400">
                <a:sym typeface="+mn-ea"/>
              </a:rPr>
              <a:t>exchange the DL/UL traffic with the current AP or not during roaming procedure. </a:t>
            </a:r>
            <a:endParaRPr lang="en-US" sz="2400">
              <a:sym typeface="+mn-ea"/>
            </a:endParaRPr>
          </a:p>
          <a:p>
            <a:pPr lvl="1"/>
            <a:r>
              <a:rPr lang="en-US" sz="2400">
                <a:sym typeface="+mn-ea"/>
              </a:rPr>
              <a:t>Other conditions.</a:t>
            </a:r>
            <a:endParaRPr lang="en-US" sz="2400" b="1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The context transfer or renegotiated</a:t>
            </a:r>
            <a:r>
              <a:rPr lang="zh-CN" altLang="en-US">
                <a:ea typeface="宋体" panose="02010600030101010101" pitchFamily="2" charset="-122"/>
              </a:rPr>
              <a:t>？</a:t>
            </a:r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Similarly, the STA shall query the APs’ capability of context transfer.</a:t>
            </a:r>
            <a:endParaRPr lang="en-US"/>
          </a:p>
          <a:p>
            <a:pPr lvl="1"/>
            <a:r>
              <a:rPr lang="en-US"/>
              <a:t>Because APs </a:t>
            </a:r>
            <a:r>
              <a:rPr lang="en-US"/>
              <a:t>may have the different capabilities on the optional features, like r-TWT,etc.</a:t>
            </a:r>
            <a:endParaRPr lang="en-US"/>
          </a:p>
          <a:p>
            <a:r>
              <a:rPr lang="en-US"/>
              <a:t>Based on the APs’ capability, STA may make the further decision the exactly requirement in the roaming request frame.</a:t>
            </a:r>
            <a:endParaRPr lang="en-US"/>
          </a:p>
          <a:p>
            <a:pPr lvl="1"/>
            <a:r>
              <a:rPr lang="en-US"/>
              <a:t>Some parameters may be transferred.</a:t>
            </a:r>
            <a:endParaRPr lang="en-US"/>
          </a:p>
          <a:p>
            <a:pPr lvl="1"/>
            <a:r>
              <a:rPr lang="en-US"/>
              <a:t>Some parameters may be </a:t>
            </a:r>
            <a:r>
              <a:rPr lang="en-US">
                <a:sym typeface="+mn-ea"/>
              </a:rPr>
              <a:t>renegotiated</a:t>
            </a:r>
            <a:r>
              <a:rPr lang="en-US">
                <a:sym typeface="+mn-ea"/>
              </a:rPr>
              <a:t> </a:t>
            </a:r>
            <a:r>
              <a:rPr lang="en-US"/>
              <a:t>.</a:t>
            </a:r>
            <a:endParaRPr lang="en-US"/>
          </a:p>
          <a:p>
            <a:r>
              <a:rPr lang="en-US"/>
              <a:t>The AP may provide the status of each transferred parameter, and provides the corresponding response for each renegotiated parameter.</a:t>
            </a:r>
            <a:endParaRPr lang="en-US"/>
          </a:p>
          <a:p>
            <a:pPr lvl="1"/>
            <a:r>
              <a:rPr lang="en-US"/>
              <a:t>The status code to show the transfer action is successful or failure.</a:t>
            </a:r>
            <a:endParaRPr lang="en-US"/>
          </a:p>
          <a:p>
            <a:pPr lvl="1"/>
            <a:r>
              <a:rPr lang="en-US"/>
              <a:t>The response for each renegotiated parameter.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The recap of RIC(Resource Information Container)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820" y="1629410"/>
            <a:ext cx="5994400" cy="4396105"/>
          </a:xfrm>
        </p:spPr>
        <p:txBody>
          <a:bodyPr/>
          <a:p>
            <a:r>
              <a:rPr lang="en-US"/>
              <a:t>RIC in the baseline is used for parameter renegotiation with the target APs in FT case.</a:t>
            </a:r>
            <a:endParaRPr lang="en-US"/>
          </a:p>
          <a:p>
            <a:pPr lvl="1"/>
            <a:r>
              <a:rPr lang="en-US" b="0"/>
              <a:t>Only 3 Resource types</a:t>
            </a:r>
            <a:r>
              <a:rPr lang="zh-CN" altLang="en-US" b="0">
                <a:ea typeface="宋体" panose="02010600030101010101" pitchFamily="2" charset="-122"/>
              </a:rPr>
              <a:t>（</a:t>
            </a:r>
            <a:r>
              <a:rPr lang="en-US" altLang="zh-CN" b="0">
                <a:ea typeface="宋体" panose="02010600030101010101" pitchFamily="2" charset="-122"/>
              </a:rPr>
              <a:t>TSPEC,BA,Vendor Specific</a:t>
            </a:r>
            <a:r>
              <a:rPr lang="zh-CN" altLang="en-US" b="0">
                <a:ea typeface="宋体" panose="02010600030101010101" pitchFamily="2" charset="-122"/>
              </a:rPr>
              <a:t>）</a:t>
            </a:r>
            <a:r>
              <a:rPr lang="en-US" b="0"/>
              <a:t> are defined in Table 13-3.</a:t>
            </a:r>
            <a:endParaRPr lang="en-US" b="0"/>
          </a:p>
          <a:p>
            <a:pPr lvl="1"/>
            <a:r>
              <a:rPr lang="en-US" b="0"/>
              <a:t>Further extension for seamless roaming can be done in the RIC.</a:t>
            </a:r>
            <a:endParaRPr lang="en-US" b="0"/>
          </a:p>
          <a:p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graphicFrame>
        <p:nvGraphicFramePr>
          <p:cNvPr id="6" name="Object 5"/>
          <p:cNvGraphicFramePr/>
          <p:nvPr/>
        </p:nvGraphicFramePr>
        <p:xfrm>
          <a:off x="6256655" y="2515235"/>
          <a:ext cx="5999480" cy="368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" name="" r:id="rId1" imgW="7818120" imgH="5791200" progId="Paint.Picture">
                  <p:embed/>
                </p:oleObj>
              </mc:Choice>
              <mc:Fallback>
                <p:oleObj name="" r:id="rId1" imgW="7818120" imgH="5791200" progId="Paint.Picture">
                  <p:embed/>
                  <p:pic>
                    <p:nvPicPr>
                      <p:cNvPr id="0" name="Picture 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256655" y="2515235"/>
                        <a:ext cx="5999480" cy="3686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44526"/>
            <a:ext cx="10363200" cy="914399"/>
          </a:xfrm>
        </p:spPr>
        <p:txBody>
          <a:bodyPr/>
          <a:p>
            <a:r>
              <a:rPr lang="en-US"/>
              <a:t>The proposed extension on RIC for seamless roaming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1467"/>
            <a:ext cx="10363200" cy="4571990"/>
          </a:xfrm>
        </p:spPr>
        <p:txBody>
          <a:bodyPr/>
          <a:p>
            <a:r>
              <a:rPr lang="en-US"/>
              <a:t>To mitigate the overhead issue, t</a:t>
            </a:r>
            <a:r>
              <a:rPr lang="en-US">
                <a:sym typeface="+mn-ea"/>
              </a:rPr>
              <a:t>he roaming request frame may</a:t>
            </a:r>
            <a:r>
              <a:rPr lang="en-US"/>
              <a:t> include the (extended) RIC with the following aspects: </a:t>
            </a:r>
            <a:endParaRPr lang="en-US"/>
          </a:p>
          <a:p>
            <a:pPr lvl="1"/>
            <a:r>
              <a:rPr lang="en-US"/>
              <a:t>Allow STA to include the transferred parameters</a:t>
            </a:r>
            <a:endParaRPr lang="en-US"/>
          </a:p>
          <a:p>
            <a:pPr lvl="1"/>
            <a:r>
              <a:rPr lang="en-US"/>
              <a:t>Allow the STA to include the renegotiated parameters</a:t>
            </a:r>
            <a:endParaRPr lang="en-US"/>
          </a:p>
          <a:p>
            <a:pPr lvl="1"/>
            <a:r>
              <a:rPr lang="en-US"/>
              <a:t>Allow the STA to indicate the DL/UL traffic exchange during roaming.</a:t>
            </a:r>
            <a:endParaRPr lang="en-US"/>
          </a:p>
          <a:p>
            <a:pPr lvl="0">
              <a:buFont typeface="Arial" panose="020B0604020202020204" pitchFamily="34" charset="0"/>
              <a:buChar char="•"/>
            </a:pPr>
            <a:r>
              <a:rPr lang="en-US" b="1"/>
              <a:t>The roaming response frame may include the (</a:t>
            </a:r>
            <a:r>
              <a:rPr lang="en-US" b="1">
                <a:sym typeface="+mn-ea"/>
              </a:rPr>
              <a:t>extended) RIC with the following aspects: </a:t>
            </a:r>
            <a:endParaRPr lang="en-US" b="1"/>
          </a:p>
          <a:p>
            <a:pPr lvl="1"/>
            <a:r>
              <a:rPr lang="en-US">
                <a:sym typeface="+mn-ea"/>
              </a:rPr>
              <a:t> the status code for each transferred parameter</a:t>
            </a:r>
            <a:endParaRPr lang="en-US"/>
          </a:p>
          <a:p>
            <a:pPr lvl="1"/>
            <a:r>
              <a:rPr lang="en-US">
                <a:sym typeface="+mn-ea"/>
              </a:rPr>
              <a:t> the response for each renegotiated parameter</a:t>
            </a:r>
            <a:endParaRPr lang="en-US">
              <a:sym typeface="+mn-ea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/>
              <a:t>The transferred or the renegotiated parameters may include the follows:</a:t>
            </a:r>
            <a:endParaRPr lang="en-US"/>
          </a:p>
          <a:p>
            <a:pPr marL="457200" lvl="1" indent="0">
              <a:buNone/>
            </a:pPr>
            <a:r>
              <a:rPr lang="en-US"/>
              <a:t>BA,(r)-TWT,TTLM,SCS, MSCS,IDC,QoS Characteristic, etc.</a:t>
            </a:r>
            <a:endParaRPr lang="en-US"/>
          </a:p>
          <a:p>
            <a:pPr marL="457200" lvl="1" indent="0">
              <a:buNone/>
            </a:pPr>
            <a:endParaRPr lang="en-US"/>
          </a:p>
          <a:p>
            <a:pPr marL="457200" lvl="1" indent="0">
              <a:buNone/>
            </a:pPr>
            <a:r>
              <a:rPr lang="en-US" sz="1800" u="sng"/>
              <a:t>Note:  To identify the parameters which can be transferred , renegotiated or either is the next step.</a:t>
            </a:r>
            <a:endParaRPr lang="en-US" sz="1800" u="sn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646410" cy="4572000"/>
          </a:xfrm>
        </p:spPr>
        <p:txBody>
          <a:bodyPr/>
          <a:p>
            <a:r>
              <a:rPr lang="en-US"/>
              <a:t>We propose to have some common procedures for various implementations on seamless roaming scheme.</a:t>
            </a:r>
            <a:endParaRPr lang="en-US"/>
          </a:p>
          <a:p>
            <a:pPr lvl="1"/>
            <a:r>
              <a:rPr lang="en-US"/>
              <a:t>The STA should query the roaming capability of APs before making the roaming decision</a:t>
            </a:r>
            <a:endParaRPr lang="en-US"/>
          </a:p>
          <a:p>
            <a:pPr lvl="1"/>
            <a:r>
              <a:rPr lang="en-US"/>
              <a:t>The STA may indicate to whether to exchange the UL/DL traffic or not during roaming via </a:t>
            </a:r>
            <a:r>
              <a:rPr lang="en-US">
                <a:sym typeface="+mn-ea"/>
              </a:rPr>
              <a:t>some internally threshold/conditions</a:t>
            </a:r>
            <a:r>
              <a:rPr lang="en-US"/>
              <a:t>.</a:t>
            </a:r>
            <a:endParaRPr lang="en-US"/>
          </a:p>
          <a:p>
            <a:pPr lvl="1"/>
            <a:r>
              <a:rPr lang="en-US"/>
              <a:t>The STA/AP may exchange the requirement of transferred context and/or the renegotiated context via the extended RIC.</a:t>
            </a:r>
            <a:r>
              <a:rPr lang="en-US" strike="sngStrike"/>
              <a:t> </a:t>
            </a:r>
            <a:endParaRPr lang="en-US" strike="sngStrik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6426</Words>
  <Application>WPS 演示</Application>
  <PresentationFormat>Widescreen</PresentationFormat>
  <Paragraphs>174</Paragraphs>
  <Slides>15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15</vt:i4>
      </vt:variant>
    </vt:vector>
  </HeadingPairs>
  <TitlesOfParts>
    <vt:vector size="27" baseType="lpstr">
      <vt:lpstr>Arial</vt:lpstr>
      <vt:lpstr>宋体</vt:lpstr>
      <vt:lpstr>Wingdings</vt:lpstr>
      <vt:lpstr>Times New Roman</vt:lpstr>
      <vt:lpstr>Wingdings</vt:lpstr>
      <vt:lpstr>微软雅黑</vt:lpstr>
      <vt:lpstr>Arial Unicode MS</vt:lpstr>
      <vt:lpstr>Calibri</vt:lpstr>
      <vt:lpstr>等线</vt:lpstr>
      <vt:lpstr>802-11-Submission</vt:lpstr>
      <vt:lpstr>Word.Document.8</vt:lpstr>
      <vt:lpstr>Paint.Picture</vt:lpstr>
      <vt:lpstr>Seamless roaming follow up</vt:lpstr>
      <vt:lpstr>Background</vt:lpstr>
      <vt:lpstr>Motivation</vt:lpstr>
      <vt:lpstr>The buffered DL data frames transfer or drain out？</vt:lpstr>
      <vt:lpstr>The buffered DL data frames transfer or drain out？(Cont.)</vt:lpstr>
      <vt:lpstr>The context transfer or renegotiated？</vt:lpstr>
      <vt:lpstr>The recap of RIC(Resource Information Container)</vt:lpstr>
      <vt:lpstr>The proposed extension on RIC for seamless roaming</vt:lpstr>
      <vt:lpstr>Summary</vt:lpstr>
      <vt:lpstr>PowerPoint 演示文稿</vt:lpstr>
      <vt:lpstr>Reference</vt:lpstr>
      <vt:lpstr>SP1</vt:lpstr>
      <vt:lpstr>SP2</vt:lpstr>
      <vt:lpstr>SP2</vt:lpstr>
      <vt:lpstr>SP2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10343608</cp:lastModifiedBy>
  <cp:revision>323</cp:revision>
  <dcterms:created xsi:type="dcterms:W3CDTF">2020-11-25T01:30:00Z</dcterms:created>
  <dcterms:modified xsi:type="dcterms:W3CDTF">2024-11-14T18:09:42Z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681614DEE8D04F81BEE21CB696A125FA</vt:lpwstr>
  </property>
  <property fmtid="{D5CDD505-2E9C-101B-9397-08002B2CF9AE}" pid="5" name="KSOProductBuildVer">
    <vt:lpwstr>2052-11.8.2.12085</vt:lpwstr>
  </property>
</Properties>
</file>