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784" r:id="rId3"/>
    <p:sldId id="780" r:id="rId4"/>
    <p:sldId id="789" r:id="rId5"/>
    <p:sldId id="783" r:id="rId6"/>
    <p:sldId id="790" r:id="rId7"/>
    <p:sldId id="788" r:id="rId8"/>
    <p:sldId id="791" r:id="rId9"/>
    <p:sldId id="450" r:id="rId10"/>
    <p:sldId id="777" r:id="rId11"/>
    <p:sldId id="270" r:id="rId12"/>
    <p:sldId id="79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humengshi" initials="h" lastIdx="2" clrIdx="1">
    <p:extLst>
      <p:ext uri="{19B8F6BF-5375-455C-9EA6-DF929625EA0E}">
        <p15:presenceInfo xmlns:p15="http://schemas.microsoft.com/office/powerpoint/2012/main" userId="S-1-5-21-147214757-305610072-1517763936-66750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CCFFCC"/>
    <a:srgbClr val="FFFF99"/>
    <a:srgbClr val="C2C2FE"/>
    <a:srgbClr val="FF9900"/>
    <a:srgbClr val="99A40C"/>
    <a:srgbClr val="996600"/>
    <a:srgbClr val="996633"/>
    <a:srgbClr val="CC6600"/>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404" autoAdjust="0"/>
  </p:normalViewPr>
  <p:slideViewPr>
    <p:cSldViewPr>
      <p:cViewPr varScale="1">
        <p:scale>
          <a:sx n="110" d="100"/>
          <a:sy n="110" d="100"/>
        </p:scale>
        <p:origin x="21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3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3234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72734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14719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750950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9920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5862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80183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777785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3037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a:t>
            </a:r>
            <a:r>
              <a:rPr lang="en-US" altLang="zh-CN" sz="1800" b="1" dirty="0"/>
              <a:t>1456r0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a:solidFill>
                  <a:schemeClr val="tx1"/>
                </a:solidFill>
                <a:latin typeface="Times New Roman" charset="0"/>
                <a:ea typeface="+mn-ea"/>
                <a:cs typeface="+mn-cs"/>
              </a:rPr>
              <a:t>S</a:t>
            </a:r>
            <a:r>
              <a:rPr lang="en-US" altLang="zh-CN" sz="1800" b="1" kern="1200" dirty="0">
                <a:solidFill>
                  <a:schemeClr val="tx1"/>
                </a:solidFill>
                <a:latin typeface="Times New Roman" charset="0"/>
                <a:ea typeface="+mn-ea"/>
                <a:cs typeface="+mn-cs"/>
              </a:rPr>
              <a:t>eptember</a:t>
            </a:r>
            <a:r>
              <a:rPr lang="en-US" sz="1800" b="1" dirty="0"/>
              <a:t> 2024</a:t>
            </a:r>
          </a:p>
        </p:txBody>
      </p:sp>
      <p:sp>
        <p:nvSpPr>
          <p:cNvPr id="12" name="Rectangle 7"/>
          <p:cNvSpPr>
            <a:spLocks noChangeArrowheads="1"/>
          </p:cNvSpPr>
          <p:nvPr userDrawn="1"/>
        </p:nvSpPr>
        <p:spPr bwMode="auto">
          <a:xfrm>
            <a:off x="6400800" y="6533880"/>
            <a:ext cx="2286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Mengshi</a:t>
            </a:r>
            <a:r>
              <a:rPr lang="en-US" sz="1200" baseline="0" dirty="0"/>
              <a:t> Hu</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771674" y="846909"/>
            <a:ext cx="7991323" cy="762000"/>
          </a:xfrm>
          <a:noFill/>
          <a:ln/>
        </p:spPr>
        <p:txBody>
          <a:bodyPr/>
          <a:lstStyle/>
          <a:p>
            <a:pPr eaLnBrk="1" hangingPunct="1">
              <a:lnSpc>
                <a:spcPct val="120000"/>
              </a:lnSpc>
            </a:pPr>
            <a:r>
              <a:rPr lang="en-US" sz="2800" dirty="0">
                <a:solidFill>
                  <a:schemeClr val="tx1"/>
                </a:solidFill>
              </a:rPr>
              <a:t>D</a:t>
            </a:r>
            <a:r>
              <a:rPr lang="en-US" altLang="zh-CN" sz="2800" dirty="0">
                <a:solidFill>
                  <a:schemeClr val="tx1"/>
                </a:solidFill>
              </a:rPr>
              <a:t>iscussion on DCM of DRU</a:t>
            </a:r>
            <a:endParaRPr lang="en-US" sz="2800" dirty="0">
              <a:solidFill>
                <a:schemeClr val="tx1"/>
              </a:solidFill>
            </a:endParaRPr>
          </a:p>
        </p:txBody>
      </p:sp>
      <p:sp>
        <p:nvSpPr>
          <p:cNvPr id="30726" name="Rectangle 6"/>
          <p:cNvSpPr>
            <a:spLocks noGrp="1" noChangeArrowheads="1"/>
          </p:cNvSpPr>
          <p:nvPr>
            <p:ph type="body" idx="1"/>
          </p:nvPr>
        </p:nvSpPr>
        <p:spPr>
          <a:xfrm>
            <a:off x="669292" y="1829177"/>
            <a:ext cx="7772400" cy="381000"/>
          </a:xfrm>
          <a:noFill/>
          <a:ln/>
        </p:spPr>
        <p:txBody>
          <a:bodyPr/>
          <a:lstStyle/>
          <a:p>
            <a:pPr algn="ctr">
              <a:buFontTx/>
              <a:buNone/>
            </a:pPr>
            <a:r>
              <a:rPr lang="en-US" sz="2000" dirty="0"/>
              <a:t>Date:</a:t>
            </a:r>
            <a:r>
              <a:rPr lang="en-US" sz="2000" b="0" dirty="0"/>
              <a:t> 2024-09-10</a:t>
            </a:r>
          </a:p>
        </p:txBody>
      </p:sp>
      <p:sp>
        <p:nvSpPr>
          <p:cNvPr id="30732" name="Rectangle 12"/>
          <p:cNvSpPr>
            <a:spLocks noChangeArrowheads="1"/>
          </p:cNvSpPr>
          <p:nvPr/>
        </p:nvSpPr>
        <p:spPr bwMode="auto">
          <a:xfrm>
            <a:off x="1066800" y="243915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703201216"/>
              </p:ext>
            </p:extLst>
          </p:nvPr>
        </p:nvGraphicFramePr>
        <p:xfrm>
          <a:off x="993867" y="2971800"/>
          <a:ext cx="7546939" cy="1219200"/>
        </p:xfrm>
        <a:graphic>
          <a:graphicData uri="http://schemas.openxmlformats.org/drawingml/2006/table">
            <a:tbl>
              <a:tblPr firstRow="1" bandRow="1">
                <a:tableStyleId>{5940675A-B579-460E-94D1-54222C63F5DA}</a:tableStyleId>
              </a:tblPr>
              <a:tblGrid>
                <a:gridCol w="170452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41813">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12271">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212271">
                <a:tc>
                  <a:txBody>
                    <a:bodyPr/>
                    <a:lstStyle/>
                    <a:p>
                      <a:pPr algn="l"/>
                      <a:r>
                        <a:rPr lang="en-US" altLang="zh-CN" sz="1400" dirty="0"/>
                        <a:t>Mengshi Hu</a:t>
                      </a:r>
                      <a:endParaRPr lang="zh-CN" altLang="en-US" sz="1400" dirty="0"/>
                    </a:p>
                  </a:txBody>
                  <a:tcPr anchor="ctr"/>
                </a:tc>
                <a:tc rowSpan="3">
                  <a:txBody>
                    <a:bodyPr/>
                    <a:lstStyle/>
                    <a:p>
                      <a:pPr marL="0" algn="l" defTabSz="457200" rtl="0" eaLnBrk="1" fontAlgn="b" latinLnBrk="0" hangingPunct="1">
                        <a:spcAft>
                          <a:spcPts val="0"/>
                        </a:spcAft>
                      </a:pPr>
                      <a:r>
                        <a:rPr lang="en-US" sz="1400" kern="1200" dirty="0">
                          <a:solidFill>
                            <a:schemeClr val="tx1"/>
                          </a:solidFill>
                          <a:latin typeface="+mn-lt"/>
                          <a:ea typeface="+mn-ea"/>
                          <a:cs typeface="+mn-cs"/>
                        </a:rPr>
                        <a:t>Huawei</a:t>
                      </a: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r>
                        <a:rPr lang="en-US" altLang="zh-CN" sz="1400" dirty="0"/>
                        <a:t>humengshi@huawei.com</a:t>
                      </a:r>
                      <a:endParaRPr lang="zh-CN" altLang="en-US" sz="1400" dirty="0"/>
                    </a:p>
                  </a:txBody>
                  <a:tcPr anchor="ctr"/>
                </a:tc>
                <a:extLst>
                  <a:ext uri="{0D108BD9-81ED-4DB2-BD59-A6C34878D82A}">
                    <a16:rowId xmlns:a16="http://schemas.microsoft.com/office/drawing/2014/main" val="10001"/>
                  </a:ext>
                </a:extLst>
              </a:tr>
              <a:tr h="212271">
                <a:tc>
                  <a:txBody>
                    <a:bodyPr/>
                    <a:lstStyle/>
                    <a:p>
                      <a:pPr algn="l"/>
                      <a:r>
                        <a:rPr lang="en-US" altLang="zh-CN" sz="1400" kern="1200" dirty="0">
                          <a:solidFill>
                            <a:schemeClr val="tx1"/>
                          </a:solidFill>
                          <a:latin typeface="+mn-lt"/>
                          <a:ea typeface="+mn-ea"/>
                          <a:cs typeface="+mn-cs"/>
                        </a:rPr>
                        <a:t>Ross Jian Yu</a:t>
                      </a:r>
                      <a:endParaRPr lang="zh-CN" altLang="en-US" sz="1400" kern="1200" dirty="0">
                        <a:solidFill>
                          <a:schemeClr val="tx1"/>
                        </a:solidFill>
                        <a:latin typeface="+mn-lt"/>
                        <a:ea typeface="+mn-ea"/>
                        <a:cs typeface="+mn-cs"/>
                      </a:endParaRPr>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dirty="0"/>
                    </a:p>
                  </a:txBody>
                  <a:tcPr anchor="ctr"/>
                </a:tc>
                <a:extLst>
                  <a:ext uri="{0D108BD9-81ED-4DB2-BD59-A6C34878D82A}">
                    <a16:rowId xmlns:a16="http://schemas.microsoft.com/office/drawing/2014/main" val="2933867186"/>
                  </a:ext>
                </a:extLst>
              </a:tr>
              <a:tr h="0">
                <a:tc>
                  <a:txBody>
                    <a:bodyPr/>
                    <a:lstStyle/>
                    <a:p>
                      <a:pPr algn="l"/>
                      <a:r>
                        <a:rPr lang="en-US" altLang="zh-CN" sz="1400" dirty="0"/>
                        <a:t>Ming Gan</a:t>
                      </a:r>
                      <a:endParaRPr lang="zh-CN" altLang="en-US" sz="1400" dirty="0"/>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79201179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7772400" cy="4495800"/>
          </a:xfrm>
        </p:spPr>
        <p:txBody>
          <a:bodyPr/>
          <a:lstStyle/>
          <a:p>
            <a:r>
              <a:rPr lang="en-US" altLang="zh-CN" sz="2000" dirty="0"/>
              <a:t>Do you agree to include the following into the 11bn SFD?</a:t>
            </a:r>
          </a:p>
          <a:p>
            <a:pPr lvl="1"/>
            <a:r>
              <a:rPr lang="en-US" altLang="zh-CN" sz="1600" dirty="0"/>
              <a:t>DCM crossing two DBWs are allowed for the DRU transmission.</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#1</a:t>
            </a:r>
            <a:endParaRPr lang="zh-CN" altLang="en-US" kern="0" dirty="0"/>
          </a:p>
        </p:txBody>
      </p:sp>
    </p:spTree>
    <p:extLst>
      <p:ext uri="{BB962C8B-B14F-4D97-AF65-F5344CB8AC3E}">
        <p14:creationId xmlns:p14="http://schemas.microsoft.com/office/powerpoint/2010/main" val="104284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95786" y="1828800"/>
            <a:ext cx="7228627" cy="2819400"/>
          </a:xfrm>
        </p:spPr>
        <p:txBody>
          <a:bodyPr/>
          <a:lstStyle/>
          <a:p>
            <a:pPr marL="180975" indent="-180975" algn="just">
              <a:spcBef>
                <a:spcPts val="600"/>
              </a:spcBef>
              <a:spcAft>
                <a:spcPts val="0"/>
              </a:spcAft>
              <a:buNone/>
            </a:pPr>
            <a:r>
              <a:rPr lang="en-US" altLang="zh-CN" sz="1400" b="0" dirty="0"/>
              <a:t>[1] Alfred Asterjadhi, </a:t>
            </a:r>
            <a:r>
              <a:rPr lang="en-US" altLang="en-US" sz="1400" b="0" dirty="0"/>
              <a:t>TGbn Motions List - Part 1, 802.11 DCN 2024/0171r6</a:t>
            </a:r>
            <a:endParaRPr lang="en-US" altLang="zh-CN" sz="1400" b="0" dirty="0"/>
          </a:p>
          <a:p>
            <a:pPr marL="180975" indent="-180975" algn="just">
              <a:spcBef>
                <a:spcPts val="600"/>
              </a:spcBef>
              <a:spcAft>
                <a:spcPts val="0"/>
              </a:spcAft>
              <a:buNone/>
            </a:pPr>
            <a:r>
              <a:rPr lang="en-US" altLang="zh-CN" sz="1400" b="0" dirty="0"/>
              <a:t>[2] Mengshi Hu, et al. Discussion on Distribution Bandwidth of DRU, 802.11 DCN 2024/801r1</a:t>
            </a:r>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7686" y="1600200"/>
            <a:ext cx="7228627" cy="2819400"/>
          </a:xfrm>
        </p:spPr>
        <p:txBody>
          <a:bodyPr/>
          <a:lstStyle/>
          <a:p>
            <a:pPr marL="180975" indent="-180975" algn="just">
              <a:spcBef>
                <a:spcPts val="600"/>
              </a:spcBef>
              <a:spcAft>
                <a:spcPts val="0"/>
              </a:spcAft>
              <a:buNone/>
            </a:pPr>
            <a:r>
              <a:rPr lang="en-US" altLang="zh-CN" sz="1800" dirty="0"/>
              <a:t>Example 1:</a:t>
            </a:r>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endParaRPr lang="en-US" altLang="zh-CN" sz="1400" b="0" dirty="0"/>
          </a:p>
          <a:p>
            <a:pPr marL="180975" indent="-180975" algn="just">
              <a:spcBef>
                <a:spcPts val="600"/>
              </a:spcBef>
              <a:spcAft>
                <a:spcPts val="0"/>
              </a:spcAft>
              <a:buNone/>
            </a:pPr>
            <a:r>
              <a:rPr lang="en-US" altLang="zh-CN" sz="1800" dirty="0"/>
              <a:t>Example 2:</a:t>
            </a:r>
          </a:p>
          <a:p>
            <a:pPr marL="180975" indent="-180975" algn="just">
              <a:spcBef>
                <a:spcPts val="600"/>
              </a:spcBef>
              <a:spcAft>
                <a:spcPts val="0"/>
              </a:spcAft>
              <a:buNone/>
            </a:pPr>
            <a:endParaRPr lang="en-US" altLang="zh-CN" sz="14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12</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Appendix: Some Use Cases</a:t>
            </a:r>
            <a:endParaRPr lang="en-US" kern="0" dirty="0">
              <a:solidFill>
                <a:schemeClr val="tx1"/>
              </a:solidFill>
            </a:endParaRPr>
          </a:p>
        </p:txBody>
      </p:sp>
      <p:sp>
        <p:nvSpPr>
          <p:cNvPr id="6" name="矩形 5">
            <a:extLst>
              <a:ext uri="{FF2B5EF4-FFF2-40B4-BE49-F238E27FC236}">
                <a16:creationId xmlns:a16="http://schemas.microsoft.com/office/drawing/2014/main" id="{AB7AF28F-F15E-4321-B716-BDAAD386DDF0}"/>
              </a:ext>
            </a:extLst>
          </p:cNvPr>
          <p:cNvSpPr/>
          <p:nvPr/>
        </p:nvSpPr>
        <p:spPr bwMode="auto">
          <a:xfrm>
            <a:off x="1798340" y="2087423"/>
            <a:ext cx="1440160" cy="288032"/>
          </a:xfrm>
          <a:prstGeom prst="rect">
            <a:avLst/>
          </a:prstGeom>
          <a:solidFill>
            <a:srgbClr val="FFFF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altLang="zh-CN" b="0" i="0" u="none" strike="noStrike" cap="none" normalizeH="0" baseline="0" dirty="0">
                <a:ln>
                  <a:noFill/>
                </a:ln>
                <a:solidFill>
                  <a:schemeClr val="tx1"/>
                </a:solidFill>
                <a:effectLst/>
                <a:latin typeface="+mj-lt"/>
                <a:ea typeface="宋体" charset="-122"/>
              </a:rPr>
              <a:t>DBW20</a:t>
            </a:r>
            <a:endParaRPr kumimoji="0" lang="zh-CN" altLang="en-US" b="0" i="0" u="none" strike="noStrike" cap="none" normalizeH="0" baseline="0" dirty="0">
              <a:ln>
                <a:noFill/>
              </a:ln>
              <a:solidFill>
                <a:schemeClr val="tx1"/>
              </a:solidFill>
              <a:effectLst/>
              <a:latin typeface="+mj-lt"/>
              <a:ea typeface="宋体" charset="-122"/>
            </a:endParaRPr>
          </a:p>
        </p:txBody>
      </p:sp>
      <p:sp>
        <p:nvSpPr>
          <p:cNvPr id="7" name="矩形 6">
            <a:extLst>
              <a:ext uri="{FF2B5EF4-FFF2-40B4-BE49-F238E27FC236}">
                <a16:creationId xmlns:a16="http://schemas.microsoft.com/office/drawing/2014/main" id="{F3918D73-FA88-43C8-BE15-10C3AF7F7A71}"/>
              </a:ext>
            </a:extLst>
          </p:cNvPr>
          <p:cNvSpPr/>
          <p:nvPr/>
        </p:nvSpPr>
        <p:spPr bwMode="auto">
          <a:xfrm>
            <a:off x="3238500" y="2087423"/>
            <a:ext cx="1440160" cy="288032"/>
          </a:xfrm>
          <a:prstGeom prst="rect">
            <a:avLst/>
          </a:prstGeom>
          <a:solidFill>
            <a:srgbClr val="FFFF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DBW20</a:t>
            </a:r>
            <a:endParaRPr lang="zh-CN" altLang="en-US" dirty="0">
              <a:latin typeface="+mj-lt"/>
              <a:ea typeface="宋体" charset="-122"/>
            </a:endParaRPr>
          </a:p>
        </p:txBody>
      </p:sp>
      <p:sp>
        <p:nvSpPr>
          <p:cNvPr id="8" name="矩形 7">
            <a:extLst>
              <a:ext uri="{FF2B5EF4-FFF2-40B4-BE49-F238E27FC236}">
                <a16:creationId xmlns:a16="http://schemas.microsoft.com/office/drawing/2014/main" id="{2D8F40DD-C0D5-4F1A-B37D-3732A3E203EF}"/>
              </a:ext>
            </a:extLst>
          </p:cNvPr>
          <p:cNvSpPr/>
          <p:nvPr/>
        </p:nvSpPr>
        <p:spPr bwMode="auto">
          <a:xfrm>
            <a:off x="4678662" y="2087423"/>
            <a:ext cx="2880318" cy="288032"/>
          </a:xfrm>
          <a:prstGeom prst="rect">
            <a:avLst/>
          </a:prstGeom>
          <a:noFill/>
          <a:ln w="317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DBW40</a:t>
            </a:r>
            <a:endParaRPr lang="zh-CN" altLang="en-US" dirty="0">
              <a:latin typeface="+mj-lt"/>
              <a:ea typeface="宋体" charset="-122"/>
            </a:endParaRPr>
          </a:p>
        </p:txBody>
      </p:sp>
      <p:sp>
        <p:nvSpPr>
          <p:cNvPr id="2" name="矩形 1">
            <a:extLst>
              <a:ext uri="{FF2B5EF4-FFF2-40B4-BE49-F238E27FC236}">
                <a16:creationId xmlns:a16="http://schemas.microsoft.com/office/drawing/2014/main" id="{65BD4F60-27C6-48B4-B08D-07522E3068C3}"/>
              </a:ext>
            </a:extLst>
          </p:cNvPr>
          <p:cNvSpPr/>
          <p:nvPr/>
        </p:nvSpPr>
        <p:spPr>
          <a:xfrm>
            <a:off x="2751101" y="2087423"/>
            <a:ext cx="526106" cy="276999"/>
          </a:xfrm>
          <a:prstGeom prst="rect">
            <a:avLst/>
          </a:prstGeom>
        </p:spPr>
        <p:txBody>
          <a:bodyPr wrap="none">
            <a:spAutoFit/>
          </a:bodyPr>
          <a:lstStyle/>
          <a:p>
            <a:r>
              <a:rPr lang="en-US" altLang="zh-CN" dirty="0">
                <a:solidFill>
                  <a:srgbClr val="FF0000"/>
                </a:solidFill>
                <a:ea typeface="宋体" charset="-122"/>
              </a:rPr>
              <a:t>(P20)</a:t>
            </a:r>
            <a:endParaRPr lang="zh-CN" altLang="en-US" dirty="0">
              <a:solidFill>
                <a:srgbClr val="FF0000"/>
              </a:solidFill>
            </a:endParaRPr>
          </a:p>
        </p:txBody>
      </p:sp>
      <p:sp>
        <p:nvSpPr>
          <p:cNvPr id="4" name="文本框 3">
            <a:extLst>
              <a:ext uri="{FF2B5EF4-FFF2-40B4-BE49-F238E27FC236}">
                <a16:creationId xmlns:a16="http://schemas.microsoft.com/office/drawing/2014/main" id="{E97CE9ED-47BF-4CFE-859D-6C9AABC9D645}"/>
              </a:ext>
            </a:extLst>
          </p:cNvPr>
          <p:cNvSpPr txBox="1"/>
          <p:nvPr/>
        </p:nvSpPr>
        <p:spPr>
          <a:xfrm>
            <a:off x="1409700" y="3017944"/>
            <a:ext cx="6939906" cy="461665"/>
          </a:xfrm>
          <a:prstGeom prst="rect">
            <a:avLst/>
          </a:prstGeom>
          <a:noFill/>
        </p:spPr>
        <p:txBody>
          <a:bodyPr wrap="square" rtlCol="0">
            <a:spAutoFit/>
          </a:bodyPr>
          <a:lstStyle/>
          <a:p>
            <a:r>
              <a:rPr lang="en-US" altLang="zh-CN" dirty="0"/>
              <a:t>STA A: </a:t>
            </a:r>
            <a:r>
              <a:rPr lang="en-US" altLang="zh-CN" dirty="0">
                <a:solidFill>
                  <a:srgbClr val="1E1EFA"/>
                </a:solidFill>
              </a:rPr>
              <a:t>106-tone DRU 1 </a:t>
            </a:r>
            <a:r>
              <a:rPr lang="en-US" altLang="zh-CN" dirty="0"/>
              <a:t>(A 20 MHz only STA, </a:t>
            </a:r>
            <a:r>
              <a:rPr lang="en-US" altLang="zh-CN" dirty="0">
                <a:solidFill>
                  <a:srgbClr val="FF0000"/>
                </a:solidFill>
              </a:rPr>
              <a:t>3.29 dB</a:t>
            </a:r>
            <a:r>
              <a:rPr lang="en-US" altLang="zh-CN" dirty="0"/>
              <a:t>)</a:t>
            </a:r>
            <a:endParaRPr lang="en-US" altLang="zh-CN" dirty="0">
              <a:solidFill>
                <a:srgbClr val="1E1EFA"/>
              </a:solidFill>
            </a:endParaRPr>
          </a:p>
          <a:p>
            <a:r>
              <a:rPr lang="en-US" altLang="zh-CN" dirty="0"/>
              <a:t>STA B: </a:t>
            </a:r>
            <a:r>
              <a:rPr lang="en-US" altLang="zh-CN" dirty="0">
                <a:solidFill>
                  <a:srgbClr val="1E1EFA"/>
                </a:solidFill>
              </a:rPr>
              <a:t>106-tone DRU 2 </a:t>
            </a:r>
            <a:r>
              <a:rPr lang="en-US" altLang="zh-CN" dirty="0">
                <a:highlight>
                  <a:srgbClr val="00FF00"/>
                </a:highlight>
              </a:rPr>
              <a:t>(May further use the DCM crossing two DBWs to enhance its performance, </a:t>
            </a:r>
            <a:r>
              <a:rPr lang="en-US" altLang="zh-CN" dirty="0">
                <a:solidFill>
                  <a:srgbClr val="FF0000"/>
                </a:solidFill>
                <a:highlight>
                  <a:srgbClr val="00FF00"/>
                </a:highlight>
              </a:rPr>
              <a:t>6.29 dB</a:t>
            </a:r>
            <a:r>
              <a:rPr lang="en-US" altLang="zh-CN" dirty="0">
                <a:highlight>
                  <a:srgbClr val="00FF00"/>
                </a:highlight>
              </a:rPr>
              <a:t>)</a:t>
            </a:r>
            <a:endParaRPr lang="zh-CN" altLang="en-US" dirty="0">
              <a:highlight>
                <a:srgbClr val="00FF00"/>
              </a:highlight>
            </a:endParaRPr>
          </a:p>
        </p:txBody>
      </p:sp>
      <p:sp>
        <p:nvSpPr>
          <p:cNvPr id="10" name="箭头: 上 9">
            <a:extLst>
              <a:ext uri="{FF2B5EF4-FFF2-40B4-BE49-F238E27FC236}">
                <a16:creationId xmlns:a16="http://schemas.microsoft.com/office/drawing/2014/main" id="{4F3916AB-4F55-49B7-8CB9-D84025B0DED9}"/>
              </a:ext>
            </a:extLst>
          </p:cNvPr>
          <p:cNvSpPr/>
          <p:nvPr/>
        </p:nvSpPr>
        <p:spPr bwMode="auto">
          <a:xfrm rot="10800000">
            <a:off x="2276104" y="2459541"/>
            <a:ext cx="484632" cy="558402"/>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id="{5B90C929-557A-4067-A3FF-A58C339E2B4B}"/>
              </a:ext>
            </a:extLst>
          </p:cNvPr>
          <p:cNvSpPr txBox="1"/>
          <p:nvPr/>
        </p:nvSpPr>
        <p:spPr>
          <a:xfrm>
            <a:off x="5203627" y="2732890"/>
            <a:ext cx="2355353" cy="461665"/>
          </a:xfrm>
          <a:prstGeom prst="rect">
            <a:avLst/>
          </a:prstGeom>
          <a:noFill/>
        </p:spPr>
        <p:txBody>
          <a:bodyPr wrap="square" rtlCol="0">
            <a:spAutoFit/>
          </a:bodyPr>
          <a:lstStyle/>
          <a:p>
            <a:r>
              <a:rPr lang="en-US" altLang="zh-CN" dirty="0"/>
              <a:t>STA C: </a:t>
            </a:r>
            <a:r>
              <a:rPr lang="en-US" altLang="zh-CN" dirty="0">
                <a:solidFill>
                  <a:srgbClr val="1E1EFA"/>
                </a:solidFill>
              </a:rPr>
              <a:t>242-tone DRU 3 (</a:t>
            </a:r>
            <a:r>
              <a:rPr lang="en-US" altLang="zh-CN" dirty="0">
                <a:solidFill>
                  <a:srgbClr val="FF0000"/>
                </a:solidFill>
              </a:rPr>
              <a:t>2.62 dB</a:t>
            </a:r>
            <a:r>
              <a:rPr lang="en-US" altLang="zh-CN" dirty="0">
                <a:solidFill>
                  <a:srgbClr val="1E1EFA"/>
                </a:solidFill>
              </a:rPr>
              <a:t>) </a:t>
            </a:r>
          </a:p>
          <a:p>
            <a:r>
              <a:rPr lang="en-US" altLang="zh-CN" dirty="0"/>
              <a:t>STA D: </a:t>
            </a:r>
            <a:r>
              <a:rPr lang="en-US" altLang="zh-CN" dirty="0">
                <a:solidFill>
                  <a:srgbClr val="1E1EFA"/>
                </a:solidFill>
              </a:rPr>
              <a:t>242-tone DRU 4 (</a:t>
            </a:r>
            <a:r>
              <a:rPr lang="en-US" altLang="zh-CN" dirty="0">
                <a:solidFill>
                  <a:srgbClr val="FF0000"/>
                </a:solidFill>
              </a:rPr>
              <a:t>2.62 dB</a:t>
            </a:r>
            <a:r>
              <a:rPr lang="en-US" altLang="zh-CN" dirty="0">
                <a:solidFill>
                  <a:srgbClr val="1E1EFA"/>
                </a:solidFill>
              </a:rPr>
              <a:t>) </a:t>
            </a:r>
            <a:endParaRPr lang="zh-CN" altLang="en-US" dirty="0"/>
          </a:p>
        </p:txBody>
      </p:sp>
      <p:sp>
        <p:nvSpPr>
          <p:cNvPr id="13" name="箭头: 上 12">
            <a:extLst>
              <a:ext uri="{FF2B5EF4-FFF2-40B4-BE49-F238E27FC236}">
                <a16:creationId xmlns:a16="http://schemas.microsoft.com/office/drawing/2014/main" id="{491C3432-CAC7-4F83-BE48-C41DA13D8DDE}"/>
              </a:ext>
            </a:extLst>
          </p:cNvPr>
          <p:cNvSpPr/>
          <p:nvPr/>
        </p:nvSpPr>
        <p:spPr bwMode="auto">
          <a:xfrm rot="10800000">
            <a:off x="5822434" y="2442931"/>
            <a:ext cx="484632" cy="313681"/>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4" name="矩形 13">
            <a:extLst>
              <a:ext uri="{FF2B5EF4-FFF2-40B4-BE49-F238E27FC236}">
                <a16:creationId xmlns:a16="http://schemas.microsoft.com/office/drawing/2014/main" id="{1D46ADF6-0D59-4024-9C6A-49CDBE66042A}"/>
              </a:ext>
            </a:extLst>
          </p:cNvPr>
          <p:cNvSpPr/>
          <p:nvPr/>
        </p:nvSpPr>
        <p:spPr bwMode="auto">
          <a:xfrm>
            <a:off x="3029621" y="3815918"/>
            <a:ext cx="1440160" cy="288032"/>
          </a:xfrm>
          <a:prstGeom prst="rect">
            <a:avLst/>
          </a:prstGeom>
          <a:solidFill>
            <a:srgbClr val="FFC0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altLang="zh-CN" b="0" i="0" u="none" strike="noStrike" cap="none" normalizeH="0" baseline="0" dirty="0">
                <a:ln>
                  <a:noFill/>
                </a:ln>
                <a:solidFill>
                  <a:schemeClr val="tx1"/>
                </a:solidFill>
                <a:effectLst/>
                <a:latin typeface="+mj-lt"/>
                <a:ea typeface="宋体" charset="-122"/>
              </a:rPr>
              <a:t>DBW80</a:t>
            </a:r>
            <a:endParaRPr kumimoji="0" lang="zh-CN" altLang="en-US" b="0" i="0" u="none" strike="noStrike" cap="none" normalizeH="0" baseline="0" dirty="0">
              <a:ln>
                <a:noFill/>
              </a:ln>
              <a:solidFill>
                <a:schemeClr val="tx1"/>
              </a:solidFill>
              <a:effectLst/>
              <a:latin typeface="+mj-lt"/>
              <a:ea typeface="宋体" charset="-122"/>
            </a:endParaRPr>
          </a:p>
        </p:txBody>
      </p:sp>
      <p:sp>
        <p:nvSpPr>
          <p:cNvPr id="15" name="矩形 14">
            <a:extLst>
              <a:ext uri="{FF2B5EF4-FFF2-40B4-BE49-F238E27FC236}">
                <a16:creationId xmlns:a16="http://schemas.microsoft.com/office/drawing/2014/main" id="{14DD44F1-9D29-429C-BA5D-95EEBEC4859D}"/>
              </a:ext>
            </a:extLst>
          </p:cNvPr>
          <p:cNvSpPr/>
          <p:nvPr/>
        </p:nvSpPr>
        <p:spPr bwMode="auto">
          <a:xfrm>
            <a:off x="4469781" y="3815918"/>
            <a:ext cx="1440160" cy="288032"/>
          </a:xfrm>
          <a:prstGeom prst="rect">
            <a:avLst/>
          </a:prstGeom>
          <a:solidFill>
            <a:srgbClr val="FFC0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DBW80</a:t>
            </a:r>
            <a:endParaRPr lang="zh-CN" altLang="en-US" dirty="0">
              <a:latin typeface="+mj-lt"/>
              <a:ea typeface="宋体" charset="-122"/>
            </a:endParaRPr>
          </a:p>
        </p:txBody>
      </p:sp>
      <p:sp>
        <p:nvSpPr>
          <p:cNvPr id="16" name="箭头: 上 15">
            <a:extLst>
              <a:ext uri="{FF2B5EF4-FFF2-40B4-BE49-F238E27FC236}">
                <a16:creationId xmlns:a16="http://schemas.microsoft.com/office/drawing/2014/main" id="{ADD2646E-C578-41A0-BC2C-55F339D1923A}"/>
              </a:ext>
            </a:extLst>
          </p:cNvPr>
          <p:cNvSpPr/>
          <p:nvPr/>
        </p:nvSpPr>
        <p:spPr bwMode="auto">
          <a:xfrm rot="10800000">
            <a:off x="3507385" y="4175958"/>
            <a:ext cx="484632" cy="533774"/>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9" name="文本框 18">
            <a:extLst>
              <a:ext uri="{FF2B5EF4-FFF2-40B4-BE49-F238E27FC236}">
                <a16:creationId xmlns:a16="http://schemas.microsoft.com/office/drawing/2014/main" id="{25F9526B-BBE0-468A-BC10-67B3018AD1E9}"/>
              </a:ext>
            </a:extLst>
          </p:cNvPr>
          <p:cNvSpPr txBox="1"/>
          <p:nvPr/>
        </p:nvSpPr>
        <p:spPr>
          <a:xfrm>
            <a:off x="6072467" y="3709684"/>
            <a:ext cx="2367178" cy="369332"/>
          </a:xfrm>
          <a:prstGeom prst="rect">
            <a:avLst/>
          </a:prstGeom>
          <a:noFill/>
        </p:spPr>
        <p:txBody>
          <a:bodyPr wrap="square" rtlCol="0">
            <a:spAutoFit/>
          </a:bodyPr>
          <a:lstStyle/>
          <a:p>
            <a:r>
              <a:rPr lang="en-US" altLang="zh-CN" sz="1800" b="1" dirty="0"/>
              <a:t>…</a:t>
            </a:r>
          </a:p>
        </p:txBody>
      </p:sp>
      <p:sp>
        <p:nvSpPr>
          <p:cNvPr id="22" name="文本框 21">
            <a:extLst>
              <a:ext uri="{FF2B5EF4-FFF2-40B4-BE49-F238E27FC236}">
                <a16:creationId xmlns:a16="http://schemas.microsoft.com/office/drawing/2014/main" id="{D76BB846-3BB0-47C0-B34F-5D05E10B5F46}"/>
              </a:ext>
            </a:extLst>
          </p:cNvPr>
          <p:cNvSpPr txBox="1"/>
          <p:nvPr/>
        </p:nvSpPr>
        <p:spPr>
          <a:xfrm>
            <a:off x="1387666" y="4760184"/>
            <a:ext cx="6939906" cy="461665"/>
          </a:xfrm>
          <a:prstGeom prst="rect">
            <a:avLst/>
          </a:prstGeom>
          <a:noFill/>
        </p:spPr>
        <p:txBody>
          <a:bodyPr wrap="square" rtlCol="0">
            <a:spAutoFit/>
          </a:bodyPr>
          <a:lstStyle/>
          <a:p>
            <a:r>
              <a:rPr lang="en-US" altLang="zh-CN" dirty="0"/>
              <a:t>STA A: </a:t>
            </a:r>
            <a:r>
              <a:rPr lang="en-US" altLang="zh-CN" dirty="0">
                <a:solidFill>
                  <a:srgbClr val="1E1EFA"/>
                </a:solidFill>
              </a:rPr>
              <a:t>484-tone DRU 1 </a:t>
            </a:r>
            <a:r>
              <a:rPr lang="en-US" altLang="zh-CN" dirty="0"/>
              <a:t>(</a:t>
            </a:r>
            <a:r>
              <a:rPr lang="en-US" altLang="zh-CN" dirty="0">
                <a:solidFill>
                  <a:srgbClr val="FF0000"/>
                </a:solidFill>
              </a:rPr>
              <a:t>2.62 dB</a:t>
            </a:r>
            <a:r>
              <a:rPr lang="en-US" altLang="zh-CN" dirty="0"/>
              <a:t>)</a:t>
            </a:r>
            <a:endParaRPr lang="en-US" altLang="zh-CN" dirty="0">
              <a:solidFill>
                <a:srgbClr val="1E1EFA"/>
              </a:solidFill>
            </a:endParaRPr>
          </a:p>
          <a:p>
            <a:r>
              <a:rPr lang="en-US" altLang="zh-CN" dirty="0"/>
              <a:t>STA B: </a:t>
            </a:r>
            <a:r>
              <a:rPr lang="en-US" altLang="zh-CN" dirty="0">
                <a:solidFill>
                  <a:srgbClr val="1E1EFA"/>
                </a:solidFill>
              </a:rPr>
              <a:t>484-tone DRU 2 </a:t>
            </a:r>
            <a:r>
              <a:rPr lang="en-US" altLang="zh-CN" dirty="0">
                <a:highlight>
                  <a:srgbClr val="00FF00"/>
                </a:highlight>
              </a:rPr>
              <a:t>(May further use the DCM crossing two DBWs to enhance its performance, </a:t>
            </a:r>
            <a:r>
              <a:rPr lang="en-US" altLang="zh-CN" dirty="0">
                <a:solidFill>
                  <a:srgbClr val="FF0000"/>
                </a:solidFill>
                <a:highlight>
                  <a:srgbClr val="00FF00"/>
                </a:highlight>
              </a:rPr>
              <a:t>5.62 dB</a:t>
            </a:r>
            <a:r>
              <a:rPr lang="en-US" altLang="zh-CN" dirty="0">
                <a:highlight>
                  <a:srgbClr val="00FF00"/>
                </a:highlight>
              </a:rPr>
              <a:t>)</a:t>
            </a:r>
            <a:endParaRPr lang="zh-CN" altLang="en-US" dirty="0">
              <a:highlight>
                <a:srgbClr val="00FF00"/>
              </a:highlight>
            </a:endParaRPr>
          </a:p>
        </p:txBody>
      </p:sp>
      <p:sp>
        <p:nvSpPr>
          <p:cNvPr id="23" name="箭头: 上 22">
            <a:extLst>
              <a:ext uri="{FF2B5EF4-FFF2-40B4-BE49-F238E27FC236}">
                <a16:creationId xmlns:a16="http://schemas.microsoft.com/office/drawing/2014/main" id="{CD8C9D59-39A0-4E2C-9043-E9D4C58B8CA2}"/>
              </a:ext>
            </a:extLst>
          </p:cNvPr>
          <p:cNvSpPr/>
          <p:nvPr/>
        </p:nvSpPr>
        <p:spPr bwMode="auto">
          <a:xfrm rot="10800000">
            <a:off x="3709397" y="2459541"/>
            <a:ext cx="484632" cy="847082"/>
          </a:xfrm>
          <a:prstGeom prst="upArrow">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4" name="箭头: 上 23">
            <a:extLst>
              <a:ext uri="{FF2B5EF4-FFF2-40B4-BE49-F238E27FC236}">
                <a16:creationId xmlns:a16="http://schemas.microsoft.com/office/drawing/2014/main" id="{FDD4063C-848D-438C-8210-3F10B7CE7F2D}"/>
              </a:ext>
            </a:extLst>
          </p:cNvPr>
          <p:cNvSpPr/>
          <p:nvPr/>
        </p:nvSpPr>
        <p:spPr bwMode="auto">
          <a:xfrm rot="10800000">
            <a:off x="4947545" y="4175958"/>
            <a:ext cx="484632" cy="802045"/>
          </a:xfrm>
          <a:prstGeom prst="upArrow">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5" name="矩形 24">
            <a:extLst>
              <a:ext uri="{FF2B5EF4-FFF2-40B4-BE49-F238E27FC236}">
                <a16:creationId xmlns:a16="http://schemas.microsoft.com/office/drawing/2014/main" id="{7C7E5C44-1912-439D-B323-D1E909AA0841}"/>
              </a:ext>
            </a:extLst>
          </p:cNvPr>
          <p:cNvSpPr/>
          <p:nvPr/>
        </p:nvSpPr>
        <p:spPr>
          <a:xfrm>
            <a:off x="993717" y="5410200"/>
            <a:ext cx="7369886" cy="861774"/>
          </a:xfrm>
          <a:prstGeom prst="rect">
            <a:avLst/>
          </a:prstGeom>
        </p:spPr>
        <p:txBody>
          <a:bodyPr wrap="square">
            <a:spAutoFit/>
          </a:bodyPr>
          <a:lstStyle/>
          <a:p>
            <a:pPr algn="just">
              <a:spcBef>
                <a:spcPts val="600"/>
              </a:spcBef>
              <a:spcAft>
                <a:spcPts val="0"/>
              </a:spcAft>
            </a:pPr>
            <a:r>
              <a:rPr lang="en-US" altLang="zh-CN" sz="1800" b="1" dirty="0">
                <a:latin typeface="+mn-lt"/>
              </a:rPr>
              <a:t>Benefit: </a:t>
            </a:r>
            <a:r>
              <a:rPr lang="en-US" altLang="zh-CN" sz="1600" dirty="0">
                <a:latin typeface="+mn-lt"/>
              </a:rPr>
              <a:t>If the bottle neck is the performance instead of the available subcarriers, the   proposed method could further achieve 3 dB gain, especially good for those large size DRUs affected by the low power boosting gain.</a:t>
            </a:r>
            <a:endParaRPr lang="zh-CN" altLang="en-US" sz="1600" dirty="0">
              <a:latin typeface="+mn-lt"/>
            </a:endParaRPr>
          </a:p>
        </p:txBody>
      </p:sp>
    </p:spTree>
    <p:extLst>
      <p:ext uri="{BB962C8B-B14F-4D97-AF65-F5344CB8AC3E}">
        <p14:creationId xmlns:p14="http://schemas.microsoft.com/office/powerpoint/2010/main" val="213866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2">
            <a:extLst>
              <a:ext uri="{FF2B5EF4-FFF2-40B4-BE49-F238E27FC236}">
                <a16:creationId xmlns:a16="http://schemas.microsoft.com/office/drawing/2014/main" id="{922C55DB-D857-4D89-B0FD-112BDDB361D7}"/>
              </a:ext>
            </a:extLst>
          </p:cNvPr>
          <p:cNvSpPr>
            <a:spLocks noGrp="1"/>
          </p:cNvSpPr>
          <p:nvPr>
            <p:ph idx="1"/>
          </p:nvPr>
        </p:nvSpPr>
        <p:spPr>
          <a:xfrm>
            <a:off x="762000" y="1447799"/>
            <a:ext cx="7686675" cy="1981201"/>
          </a:xfrm>
        </p:spPr>
        <p:txBody>
          <a:bodyPr/>
          <a:lstStyle/>
          <a:p>
            <a:pPr algn="just">
              <a:spcBef>
                <a:spcPts val="0"/>
              </a:spcBef>
              <a:buSzPct val="100000"/>
            </a:pPr>
            <a:r>
              <a:rPr lang="en-US" altLang="zh-CN" sz="1800" dirty="0">
                <a:solidFill>
                  <a:schemeClr val="dk1"/>
                </a:solidFill>
                <a:cs typeface="Times New Roman"/>
              </a:rPr>
              <a:t>11bn supports the distributed tone RU (DRU) for TB PPDU transmissions, where the DRU is an RU consisting of subcarriers spreading across a certain bandwidth [1].</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Compared to the</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regular RU (RRU), the transmit power of a DRU transmitted by a STA can be boosted because of the lowered subcarrier density under the PSD constraint -1 dBm/MHz.</a:t>
            </a:r>
            <a:endParaRPr lang="en-US" altLang="zh-CN" sz="1050" dirty="0">
              <a:latin typeface="Times New Roman" panose="02020603050405020304" pitchFamily="18" charset="0"/>
              <a:cs typeface="Times New Roman" panose="02020603050405020304" pitchFamily="18" charset="0"/>
            </a:endParaRPr>
          </a:p>
          <a:p>
            <a:pPr algn="just">
              <a:spcBef>
                <a:spcPts val="0"/>
              </a:spcBef>
              <a:buSzPct val="100000"/>
            </a:pPr>
            <a:r>
              <a:rPr lang="en-US" altLang="zh-CN" sz="1800" dirty="0">
                <a:solidFill>
                  <a:schemeClr val="dk1"/>
                </a:solidFill>
                <a:cs typeface="Times New Roman"/>
              </a:rPr>
              <a:t>The following table shows the transmit power in the RRU case and the DRU case with different distribution bandwidths (DBWs).</a:t>
            </a:r>
            <a:endParaRPr lang="en-US" altLang="zh-CN" sz="1000" kern="1200" dirty="0">
              <a:highlight>
                <a:srgbClr val="FFFF00"/>
              </a:highlight>
              <a:latin typeface="Times New Roman" panose="02020603050405020304" pitchFamily="18" charset="0"/>
              <a:cs typeface="Times New Roman" panose="02020603050405020304" pitchFamily="18" charset="0"/>
            </a:endParaRPr>
          </a:p>
        </p:txBody>
      </p:sp>
      <p:sp>
        <p:nvSpPr>
          <p:cNvPr id="7" name="Rectangle 2">
            <a:extLst>
              <a:ext uri="{FF2B5EF4-FFF2-40B4-BE49-F238E27FC236}">
                <a16:creationId xmlns:a16="http://schemas.microsoft.com/office/drawing/2014/main" id="{8A00B72C-D263-48F6-B480-AEB4CDED9032}"/>
              </a:ext>
            </a:extLst>
          </p:cNvPr>
          <p:cNvSpPr>
            <a:spLocks noGrp="1" noChangeArrowheads="1"/>
          </p:cNvSpPr>
          <p:nvPr>
            <p:ph type="title"/>
          </p:nvPr>
        </p:nvSpPr>
        <p:spPr>
          <a:xfrm>
            <a:off x="609600" y="762000"/>
            <a:ext cx="8001000" cy="533400"/>
          </a:xfrm>
          <a:noFill/>
          <a:ln/>
        </p:spPr>
        <p:txBody>
          <a:bodyPr/>
          <a:lstStyle/>
          <a:p>
            <a:r>
              <a:rPr lang="en-US" sz="2800" dirty="0">
                <a:solidFill>
                  <a:schemeClr val="tx1"/>
                </a:solidFill>
              </a:rPr>
              <a:t>DRU and Its Power Gain</a:t>
            </a:r>
            <a:endParaRPr lang="en-US" dirty="0">
              <a:solidFill>
                <a:schemeClr val="tx1"/>
              </a:solidFill>
            </a:endParaRPr>
          </a:p>
        </p:txBody>
      </p:sp>
      <p:graphicFrame>
        <p:nvGraphicFramePr>
          <p:cNvPr id="30" name="表格 29">
            <a:extLst>
              <a:ext uri="{FF2B5EF4-FFF2-40B4-BE49-F238E27FC236}">
                <a16:creationId xmlns:a16="http://schemas.microsoft.com/office/drawing/2014/main" id="{0F4DB1AB-3DF2-4CED-9662-7994FE37FB18}"/>
              </a:ext>
            </a:extLst>
          </p:cNvPr>
          <p:cNvGraphicFramePr>
            <a:graphicFrameLocks noGrp="1"/>
          </p:cNvGraphicFramePr>
          <p:nvPr>
            <p:extLst>
              <p:ext uri="{D42A27DB-BD31-4B8C-83A1-F6EECF244321}">
                <p14:modId xmlns:p14="http://schemas.microsoft.com/office/powerpoint/2010/main" val="2530270775"/>
              </p:ext>
            </p:extLst>
          </p:nvPr>
        </p:nvGraphicFramePr>
        <p:xfrm>
          <a:off x="1478620" y="4053840"/>
          <a:ext cx="6431346" cy="2194560"/>
        </p:xfrm>
        <a:graphic>
          <a:graphicData uri="http://schemas.openxmlformats.org/drawingml/2006/table">
            <a:tbl>
              <a:tblPr firstRow="1" bandRow="1">
                <a:tableStyleId>{5940675A-B579-460E-94D1-54222C63F5DA}</a:tableStyleId>
              </a:tblPr>
              <a:tblGrid>
                <a:gridCol w="525040">
                  <a:extLst>
                    <a:ext uri="{9D8B030D-6E8A-4147-A177-3AD203B41FA5}">
                      <a16:colId xmlns:a16="http://schemas.microsoft.com/office/drawing/2014/main" val="2689486321"/>
                    </a:ext>
                  </a:extLst>
                </a:gridCol>
                <a:gridCol w="642759">
                  <a:extLst>
                    <a:ext uri="{9D8B030D-6E8A-4147-A177-3AD203B41FA5}">
                      <a16:colId xmlns:a16="http://schemas.microsoft.com/office/drawing/2014/main" val="24641182"/>
                    </a:ext>
                  </a:extLst>
                </a:gridCol>
                <a:gridCol w="1317464">
                  <a:extLst>
                    <a:ext uri="{9D8B030D-6E8A-4147-A177-3AD203B41FA5}">
                      <a16:colId xmlns:a16="http://schemas.microsoft.com/office/drawing/2014/main" val="1399626718"/>
                    </a:ext>
                  </a:extLst>
                </a:gridCol>
                <a:gridCol w="1315361">
                  <a:extLst>
                    <a:ext uri="{9D8B030D-6E8A-4147-A177-3AD203B41FA5}">
                      <a16:colId xmlns:a16="http://schemas.microsoft.com/office/drawing/2014/main" val="3406761868"/>
                    </a:ext>
                  </a:extLst>
                </a:gridCol>
                <a:gridCol w="1315361">
                  <a:extLst>
                    <a:ext uri="{9D8B030D-6E8A-4147-A177-3AD203B41FA5}">
                      <a16:colId xmlns:a16="http://schemas.microsoft.com/office/drawing/2014/main" val="1225503975"/>
                    </a:ext>
                  </a:extLst>
                </a:gridCol>
                <a:gridCol w="1315361">
                  <a:extLst>
                    <a:ext uri="{9D8B030D-6E8A-4147-A177-3AD203B41FA5}">
                      <a16:colId xmlns:a16="http://schemas.microsoft.com/office/drawing/2014/main" val="858668725"/>
                    </a:ext>
                  </a:extLst>
                </a:gridCol>
              </a:tblGrid>
              <a:tr h="320040">
                <a:tc rowSpan="2">
                  <a:txBody>
                    <a:bodyPr/>
                    <a:lstStyle/>
                    <a:p>
                      <a:r>
                        <a:rPr lang="en-US" altLang="zh-CN" sz="1100" kern="1200" dirty="0">
                          <a:solidFill>
                            <a:schemeClr val="tx1"/>
                          </a:solidFill>
                          <a:latin typeface="+mn-lt"/>
                          <a:ea typeface="+mn-ea"/>
                          <a:cs typeface="+mn-cs"/>
                        </a:rPr>
                        <a:t>RU </a:t>
                      </a:r>
                    </a:p>
                    <a:p>
                      <a:r>
                        <a:rPr lang="en-US" altLang="zh-CN" sz="1100" kern="1200" dirty="0">
                          <a:solidFill>
                            <a:schemeClr val="tx1"/>
                          </a:solidFill>
                          <a:latin typeface="+mn-lt"/>
                          <a:ea typeface="+mn-ea"/>
                          <a:cs typeface="+mn-cs"/>
                        </a:rPr>
                        <a:t>Size</a:t>
                      </a:r>
                      <a:endParaRPr lang="zh-CN" altLang="en-US" sz="1100" kern="1200" dirty="0">
                        <a:solidFill>
                          <a:schemeClr val="tx1"/>
                        </a:solidFill>
                        <a:latin typeface="+mn-lt"/>
                        <a:ea typeface="+mn-ea"/>
                        <a:cs typeface="+mn-cs"/>
                      </a:endParaRPr>
                    </a:p>
                  </a:txBody>
                  <a:tcPr anchor="ctr">
                    <a:solidFill>
                      <a:schemeClr val="bg1">
                        <a:lumMod val="85000"/>
                      </a:schemeClr>
                    </a:solidFill>
                  </a:tcPr>
                </a:tc>
                <a:tc rowSpan="2">
                  <a:txBody>
                    <a:bodyPr/>
                    <a:lstStyle/>
                    <a:p>
                      <a:r>
                        <a:rPr lang="en-US" altLang="zh-CN" sz="1100" dirty="0"/>
                        <a:t>RRU</a:t>
                      </a:r>
                      <a:endParaRPr lang="zh-CN" altLang="en-US" sz="1100" dirty="0"/>
                    </a:p>
                  </a:txBody>
                  <a:tcPr anchor="ctr">
                    <a:solidFill>
                      <a:schemeClr val="bg1">
                        <a:lumMod val="85000"/>
                      </a:schemeClr>
                    </a:solidFill>
                  </a:tcPr>
                </a:tc>
                <a:tc gridSpan="4">
                  <a:txBody>
                    <a:bodyPr/>
                    <a:lstStyle/>
                    <a:p>
                      <a:pPr algn="ctr"/>
                      <a:r>
                        <a:rPr lang="en-US" altLang="zh-CN" sz="1100" dirty="0"/>
                        <a:t>DRU (M below indicates </a:t>
                      </a:r>
                      <a:r>
                        <a:rPr lang="en-US" altLang="zh-CN" sz="1100" dirty="0">
                          <a:latin typeface="Times New Roman" panose="02020603050405020304" pitchFamily="18" charset="0"/>
                          <a:cs typeface="Times New Roman" panose="02020603050405020304" pitchFamily="18" charset="0"/>
                        </a:rPr>
                        <a:t>the number of tones in each 13 subcarriers (1 MHz)</a:t>
                      </a:r>
                      <a:r>
                        <a:rPr lang="en-US" altLang="zh-CN" sz="1100" dirty="0"/>
                        <a:t>)</a:t>
                      </a:r>
                      <a:endParaRPr lang="zh-CN" altLang="en-US" sz="1100" dirty="0"/>
                    </a:p>
                  </a:txBody>
                  <a:tcPr anchor="ctr">
                    <a:solidFill>
                      <a:schemeClr val="bg1">
                        <a:lumMod val="85000"/>
                      </a:schemeClr>
                    </a:solidFill>
                  </a:tcPr>
                </a:tc>
                <a:tc hMerge="1">
                  <a:txBody>
                    <a:bodyPr/>
                    <a:lstStyle/>
                    <a:p>
                      <a:endParaRPr lang="zh-CN" altLang="en-US" sz="1200" dirty="0"/>
                    </a:p>
                  </a:txBody>
                  <a:tcPr/>
                </a:tc>
                <a:tc hMerge="1">
                  <a:txBody>
                    <a:bodyPr/>
                    <a:lstStyle/>
                    <a:p>
                      <a:endParaRPr lang="zh-CN" altLang="en-US" sz="1200" dirty="0"/>
                    </a:p>
                  </a:txBody>
                  <a:tcPr/>
                </a:tc>
                <a:tc hMerge="1">
                  <a:txBody>
                    <a:bodyPr/>
                    <a:lstStyle/>
                    <a:p>
                      <a:endParaRPr lang="zh-CN" altLang="en-US" sz="1200" dirty="0"/>
                    </a:p>
                  </a:txBody>
                  <a:tcPr/>
                </a:tc>
                <a:extLst>
                  <a:ext uri="{0D108BD9-81ED-4DB2-BD59-A6C34878D82A}">
                    <a16:rowId xmlns:a16="http://schemas.microsoft.com/office/drawing/2014/main" val="3338921986"/>
                  </a:ext>
                </a:extLst>
              </a:tr>
              <a:tr h="320040">
                <a:tc vMerge="1">
                  <a:txBody>
                    <a:bodyPr/>
                    <a:lstStyle/>
                    <a:p>
                      <a:endParaRPr lang="zh-CN" altLang="en-US"/>
                    </a:p>
                  </a:txBody>
                  <a:tcPr/>
                </a:tc>
                <a:tc vMerge="1">
                  <a:txBody>
                    <a:bodyPr/>
                    <a:lstStyle/>
                    <a:p>
                      <a:endParaRPr lang="zh-CN" altLang="en-US"/>
                    </a:p>
                  </a:txBody>
                  <a:tcPr/>
                </a:tc>
                <a:tc>
                  <a:txBody>
                    <a:bodyPr/>
                    <a:lstStyle/>
                    <a:p>
                      <a:r>
                        <a:rPr lang="en-US" altLang="zh-CN" sz="1100" dirty="0"/>
                        <a:t>DBW = 20 MHz</a:t>
                      </a:r>
                    </a:p>
                  </a:txBody>
                  <a:tcPr anchor="ctr">
                    <a:solidFill>
                      <a:schemeClr val="bg1">
                        <a:lumMod val="85000"/>
                      </a:schemeClr>
                    </a:solidFill>
                  </a:tcPr>
                </a:tc>
                <a:tc>
                  <a:txBody>
                    <a:bodyPr/>
                    <a:lstStyle/>
                    <a:p>
                      <a:r>
                        <a:rPr lang="en-US" altLang="zh-CN" sz="1100" dirty="0"/>
                        <a:t>DBW = 40 MHz</a:t>
                      </a:r>
                    </a:p>
                  </a:txBody>
                  <a:tcPr anchor="ctr">
                    <a:solidFill>
                      <a:schemeClr val="bg1">
                        <a:lumMod val="85000"/>
                      </a:schemeClr>
                    </a:solidFill>
                  </a:tcPr>
                </a:tc>
                <a:tc>
                  <a:txBody>
                    <a:bodyPr/>
                    <a:lstStyle/>
                    <a:p>
                      <a:r>
                        <a:rPr lang="en-US" altLang="zh-CN" sz="1100" dirty="0"/>
                        <a:t>DBW = 80 MHz</a:t>
                      </a:r>
                    </a:p>
                  </a:txBody>
                  <a:tcPr anchor="ctr">
                    <a:solidFill>
                      <a:schemeClr val="bg1">
                        <a:lumMod val="85000"/>
                      </a:schemeClr>
                    </a:solidFill>
                  </a:tcPr>
                </a:tc>
                <a:tc>
                  <a:txBody>
                    <a:bodyPr/>
                    <a:lstStyle/>
                    <a:p>
                      <a:r>
                        <a:rPr lang="en-US" altLang="zh-CN" sz="1100" dirty="0"/>
                        <a:t>DBW = 160 MHz</a:t>
                      </a:r>
                    </a:p>
                  </a:txBody>
                  <a:tcPr anchor="ctr">
                    <a:solidFill>
                      <a:schemeClr val="bg1">
                        <a:lumMod val="85000"/>
                      </a:schemeClr>
                    </a:solidFill>
                  </a:tcPr>
                </a:tc>
                <a:extLst>
                  <a:ext uri="{0D108BD9-81ED-4DB2-BD59-A6C34878D82A}">
                    <a16:rowId xmlns:a16="http://schemas.microsoft.com/office/drawing/2014/main" val="3256102276"/>
                  </a:ext>
                </a:extLst>
              </a:tr>
              <a:tr h="204381">
                <a:tc>
                  <a:txBody>
                    <a:bodyPr/>
                    <a:lstStyle/>
                    <a:p>
                      <a:r>
                        <a:rPr lang="en-US" altLang="zh-CN" sz="1100" dirty="0"/>
                        <a:t>26</a:t>
                      </a:r>
                      <a:endParaRPr lang="zh-CN" altLang="en-US" sz="1100" dirty="0"/>
                    </a:p>
                  </a:txBody>
                  <a:tcPr/>
                </a:tc>
                <a:tc>
                  <a:txBody>
                    <a:bodyPr/>
                    <a:lstStyle/>
                    <a:p>
                      <a:pPr algn="l"/>
                      <a:r>
                        <a:rPr lang="en-US" altLang="zh-CN" sz="1100" dirty="0">
                          <a:solidFill>
                            <a:srgbClr val="1E1EFA"/>
                          </a:solidFill>
                        </a:rPr>
                        <a:t>2.08</a:t>
                      </a:r>
                    </a:p>
                  </a:txBody>
                  <a:tcPr/>
                </a:tc>
                <a:tc>
                  <a:txBody>
                    <a:bodyPr/>
                    <a:lstStyle/>
                    <a:p>
                      <a:r>
                        <a:rPr lang="en-US" altLang="zh-CN" sz="1100" dirty="0">
                          <a:solidFill>
                            <a:srgbClr val="FF0000"/>
                          </a:solidFill>
                        </a:rPr>
                        <a:t>10.14</a:t>
                      </a:r>
                      <a:r>
                        <a:rPr lang="en-US" altLang="zh-CN" sz="1100" dirty="0"/>
                        <a:t> (M=2)</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13.15</a:t>
                      </a:r>
                      <a:r>
                        <a:rPr lang="en-US" altLang="zh-CN" sz="1100" dirty="0"/>
                        <a:t> (M=1)</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13.15</a:t>
                      </a:r>
                      <a:r>
                        <a:rPr lang="en-US" altLang="zh-CN" sz="1100" dirty="0"/>
                        <a:t> (M=1)</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13.15</a:t>
                      </a:r>
                      <a:r>
                        <a:rPr lang="en-US" altLang="zh-CN" sz="1100" dirty="0"/>
                        <a:t> (M=1)</a:t>
                      </a:r>
                      <a:endParaRPr lang="zh-CN" altLang="en-US" sz="1100" dirty="0"/>
                    </a:p>
                  </a:txBody>
                  <a:tcPr/>
                </a:tc>
                <a:extLst>
                  <a:ext uri="{0D108BD9-81ED-4DB2-BD59-A6C34878D82A}">
                    <a16:rowId xmlns:a16="http://schemas.microsoft.com/office/drawing/2014/main" val="2219498905"/>
                  </a:ext>
                </a:extLst>
              </a:tr>
              <a:tr h="204381">
                <a:tc>
                  <a:txBody>
                    <a:bodyPr/>
                    <a:lstStyle/>
                    <a:p>
                      <a:r>
                        <a:rPr lang="en-US" altLang="zh-CN" sz="1100" dirty="0"/>
                        <a:t>52</a:t>
                      </a:r>
                      <a:endParaRPr lang="zh-CN" altLang="en-US" sz="1100" dirty="0"/>
                    </a:p>
                  </a:txBody>
                  <a:tcPr/>
                </a:tc>
                <a:tc>
                  <a:txBody>
                    <a:bodyPr/>
                    <a:lstStyle/>
                    <a:p>
                      <a:r>
                        <a:rPr lang="en-US" altLang="zh-CN" sz="1100" kern="1200" dirty="0">
                          <a:solidFill>
                            <a:srgbClr val="1E1EFA"/>
                          </a:solidFill>
                          <a:latin typeface="+mn-lt"/>
                          <a:ea typeface="+mn-ea"/>
                          <a:cs typeface="+mn-cs"/>
                        </a:rPr>
                        <a:t>5.09</a:t>
                      </a:r>
                    </a:p>
                  </a:txBody>
                  <a:tcPr/>
                </a:tc>
                <a:tc>
                  <a:txBody>
                    <a:bodyPr/>
                    <a:lstStyle/>
                    <a:p>
                      <a:r>
                        <a:rPr lang="en-US" altLang="zh-CN" sz="1100" dirty="0">
                          <a:solidFill>
                            <a:srgbClr val="FF0000"/>
                          </a:solidFill>
                        </a:rPr>
                        <a:t>11.39</a:t>
                      </a:r>
                      <a:r>
                        <a:rPr lang="en-US" altLang="zh-CN" sz="1100" dirty="0"/>
                        <a:t> (M=3)</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13.15</a:t>
                      </a:r>
                      <a:r>
                        <a:rPr lang="en-US" altLang="zh-CN" sz="1100" dirty="0"/>
                        <a:t> (M=2)</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16.16</a:t>
                      </a:r>
                      <a:r>
                        <a:rPr lang="en-US" altLang="zh-CN" sz="1100" dirty="0"/>
                        <a:t> (M=1)</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16.16</a:t>
                      </a:r>
                      <a:r>
                        <a:rPr lang="en-US" altLang="zh-CN" sz="1100" dirty="0"/>
                        <a:t> (M=1)</a:t>
                      </a:r>
                      <a:endParaRPr lang="zh-CN" altLang="en-US" sz="1100" dirty="0"/>
                    </a:p>
                  </a:txBody>
                  <a:tcPr/>
                </a:tc>
                <a:extLst>
                  <a:ext uri="{0D108BD9-81ED-4DB2-BD59-A6C34878D82A}">
                    <a16:rowId xmlns:a16="http://schemas.microsoft.com/office/drawing/2014/main" val="2651159613"/>
                  </a:ext>
                </a:extLst>
              </a:tr>
              <a:tr h="204381">
                <a:tc>
                  <a:txBody>
                    <a:bodyPr/>
                    <a:lstStyle/>
                    <a:p>
                      <a:r>
                        <a:rPr lang="en-US" altLang="zh-CN" sz="1100" dirty="0"/>
                        <a:t>106</a:t>
                      </a:r>
                      <a:endParaRPr lang="zh-CN" altLang="en-US" sz="1100" dirty="0"/>
                    </a:p>
                  </a:txBody>
                  <a:tcPr/>
                </a:tc>
                <a:tc>
                  <a:txBody>
                    <a:bodyPr/>
                    <a:lstStyle/>
                    <a:p>
                      <a:r>
                        <a:rPr lang="en-US" altLang="zh-CN" sz="1100" dirty="0">
                          <a:solidFill>
                            <a:srgbClr val="1E1EFA"/>
                          </a:solidFill>
                        </a:rPr>
                        <a:t>8.18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11.47</a:t>
                      </a:r>
                      <a:r>
                        <a:rPr lang="en-US" altLang="zh-CN" sz="1100" dirty="0"/>
                        <a:t> (M=6)</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14.48</a:t>
                      </a:r>
                      <a:r>
                        <a:rPr lang="en-US" altLang="zh-CN" sz="1100" dirty="0"/>
                        <a:t> (M=3)</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16.24</a:t>
                      </a:r>
                      <a:r>
                        <a:rPr lang="en-US" altLang="zh-CN" sz="1100" dirty="0"/>
                        <a:t> (M=2)</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19.25</a:t>
                      </a:r>
                      <a:r>
                        <a:rPr lang="en-US" altLang="zh-CN" sz="1100" dirty="0"/>
                        <a:t> (M=1)</a:t>
                      </a:r>
                      <a:endParaRPr lang="zh-CN" altLang="en-US" sz="1100" dirty="0"/>
                    </a:p>
                  </a:txBody>
                  <a:tcPr/>
                </a:tc>
                <a:extLst>
                  <a:ext uri="{0D108BD9-81ED-4DB2-BD59-A6C34878D82A}">
                    <a16:rowId xmlns:a16="http://schemas.microsoft.com/office/drawing/2014/main" val="3712885269"/>
                  </a:ext>
                </a:extLst>
              </a:tr>
              <a:tr h="204381">
                <a:tc>
                  <a:txBody>
                    <a:bodyPr/>
                    <a:lstStyle/>
                    <a:p>
                      <a:r>
                        <a:rPr lang="en-US" altLang="zh-CN" sz="1100" dirty="0"/>
                        <a:t>242</a:t>
                      </a:r>
                      <a:endParaRPr lang="zh-CN" altLang="en-US" sz="1100" dirty="0"/>
                    </a:p>
                  </a:txBody>
                  <a:tcPr/>
                </a:tc>
                <a:tc>
                  <a:txBody>
                    <a:bodyPr/>
                    <a:lstStyle/>
                    <a:p>
                      <a:r>
                        <a:rPr lang="en-US" altLang="zh-CN" sz="1100" dirty="0">
                          <a:solidFill>
                            <a:srgbClr val="1E1EFA"/>
                          </a:solidFill>
                        </a:rPr>
                        <a:t>11.77</a:t>
                      </a:r>
                      <a:endParaRPr lang="zh-CN" altLang="en-US" sz="1100" dirty="0">
                        <a:solidFill>
                          <a:srgbClr val="1E1EFA"/>
                        </a:solidFill>
                      </a:endParaRPr>
                    </a:p>
                  </a:txBody>
                  <a:tcPr/>
                </a:tc>
                <a:tc>
                  <a:txBody>
                    <a:bodyPr/>
                    <a:lstStyle/>
                    <a:p>
                      <a:r>
                        <a:rPr lang="en-US" altLang="zh-CN" sz="1100" dirty="0"/>
                        <a:t>N/A</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14.39</a:t>
                      </a:r>
                      <a:r>
                        <a:rPr lang="en-US" altLang="zh-CN" sz="1100" dirty="0"/>
                        <a:t> (M=7)</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16.82</a:t>
                      </a:r>
                      <a:r>
                        <a:rPr lang="en-US" altLang="zh-CN" sz="1100" dirty="0"/>
                        <a:t> (M=4)</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19.83</a:t>
                      </a:r>
                      <a:r>
                        <a:rPr lang="en-US" altLang="zh-CN" sz="1100" dirty="0"/>
                        <a:t> (M=2)</a:t>
                      </a:r>
                      <a:endParaRPr lang="zh-CN" altLang="en-US" sz="1100" dirty="0"/>
                    </a:p>
                  </a:txBody>
                  <a:tcPr/>
                </a:tc>
                <a:extLst>
                  <a:ext uri="{0D108BD9-81ED-4DB2-BD59-A6C34878D82A}">
                    <a16:rowId xmlns:a16="http://schemas.microsoft.com/office/drawing/2014/main" val="1836993070"/>
                  </a:ext>
                </a:extLst>
              </a:tr>
              <a:tr h="204381">
                <a:tc>
                  <a:txBody>
                    <a:bodyPr/>
                    <a:lstStyle/>
                    <a:p>
                      <a:r>
                        <a:rPr lang="en-US" altLang="zh-CN" sz="1100" dirty="0"/>
                        <a:t>484</a:t>
                      </a:r>
                      <a:endParaRPr lang="zh-CN" altLang="en-US" sz="1100" dirty="0"/>
                    </a:p>
                  </a:txBody>
                  <a:tcPr/>
                </a:tc>
                <a:tc>
                  <a:txBody>
                    <a:bodyPr/>
                    <a:lstStyle/>
                    <a:p>
                      <a:r>
                        <a:rPr lang="en-US" altLang="zh-CN" sz="1100" dirty="0">
                          <a:solidFill>
                            <a:srgbClr val="1E1EFA"/>
                          </a:solidFill>
                        </a:rPr>
                        <a:t>14.78</a:t>
                      </a:r>
                      <a:endParaRPr lang="zh-CN" altLang="en-US" sz="1100" dirty="0">
                        <a:solidFill>
                          <a:srgbClr val="1E1EFA"/>
                        </a:solidFill>
                      </a:endParaRPr>
                    </a:p>
                  </a:txBody>
                  <a:tcPr/>
                </a:tc>
                <a:tc>
                  <a:txBody>
                    <a:bodyPr/>
                    <a:lstStyle/>
                    <a:p>
                      <a:r>
                        <a:rPr lang="en-US" altLang="zh-CN" sz="1100" dirty="0"/>
                        <a:t>N/A</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t>N/A</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17.40</a:t>
                      </a:r>
                      <a:r>
                        <a:rPr lang="en-US" altLang="zh-CN" sz="1100" dirty="0"/>
                        <a:t> (M=7)</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19.83</a:t>
                      </a:r>
                      <a:r>
                        <a:rPr lang="en-US" altLang="zh-CN" sz="1100" dirty="0"/>
                        <a:t> (M=4)</a:t>
                      </a:r>
                      <a:endParaRPr lang="zh-CN" altLang="en-US" sz="1100" dirty="0"/>
                    </a:p>
                  </a:txBody>
                  <a:tcPr/>
                </a:tc>
                <a:extLst>
                  <a:ext uri="{0D108BD9-81ED-4DB2-BD59-A6C34878D82A}">
                    <a16:rowId xmlns:a16="http://schemas.microsoft.com/office/drawing/2014/main" val="161509165"/>
                  </a:ext>
                </a:extLst>
              </a:tr>
              <a:tr h="204381">
                <a:tc>
                  <a:txBody>
                    <a:bodyPr/>
                    <a:lstStyle/>
                    <a:p>
                      <a:r>
                        <a:rPr lang="en-US" altLang="zh-CN" sz="1100" dirty="0"/>
                        <a:t>996</a:t>
                      </a:r>
                      <a:endParaRPr lang="zh-CN" altLang="en-US" sz="1100" dirty="0"/>
                    </a:p>
                  </a:txBody>
                  <a:tcPr/>
                </a:tc>
                <a:tc>
                  <a:txBody>
                    <a:bodyPr/>
                    <a:lstStyle/>
                    <a:p>
                      <a:r>
                        <a:rPr lang="en-US" altLang="zh-CN" sz="1100" dirty="0">
                          <a:solidFill>
                            <a:srgbClr val="1E1EFA"/>
                          </a:solidFill>
                        </a:rPr>
                        <a:t>17.91</a:t>
                      </a:r>
                      <a:endParaRPr lang="zh-CN" altLang="en-US" sz="1100" dirty="0">
                        <a:solidFill>
                          <a:srgbClr val="1E1EFA"/>
                        </a:solidFill>
                      </a:endParaRPr>
                    </a:p>
                  </a:txBody>
                  <a:tcPr/>
                </a:tc>
                <a:tc>
                  <a:txBody>
                    <a:bodyPr/>
                    <a:lstStyle/>
                    <a:p>
                      <a:r>
                        <a:rPr lang="en-US" altLang="zh-CN" sz="1100" dirty="0"/>
                        <a:t>N/A</a:t>
                      </a:r>
                      <a:endParaRPr lang="zh-CN" alt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1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1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dirty="0">
                          <a:solidFill>
                            <a:srgbClr val="FF0000"/>
                          </a:solidFill>
                        </a:rPr>
                        <a:t>20.53</a:t>
                      </a:r>
                      <a:r>
                        <a:rPr lang="en-US" altLang="zh-CN" sz="1100" dirty="0"/>
                        <a:t> (M=7)</a:t>
                      </a:r>
                      <a:endParaRPr lang="zh-CN" altLang="en-US" sz="1100" dirty="0"/>
                    </a:p>
                  </a:txBody>
                  <a:tcPr/>
                </a:tc>
                <a:extLst>
                  <a:ext uri="{0D108BD9-81ED-4DB2-BD59-A6C34878D82A}">
                    <a16:rowId xmlns:a16="http://schemas.microsoft.com/office/drawing/2014/main" val="3113546953"/>
                  </a:ext>
                </a:extLst>
              </a:tr>
            </a:tbl>
          </a:graphicData>
        </a:graphic>
      </p:graphicFrame>
      <p:sp>
        <p:nvSpPr>
          <p:cNvPr id="31" name="矩形 30">
            <a:extLst>
              <a:ext uri="{FF2B5EF4-FFF2-40B4-BE49-F238E27FC236}">
                <a16:creationId xmlns:a16="http://schemas.microsoft.com/office/drawing/2014/main" id="{D78C6B36-1922-43B3-869C-8CDDD8321158}"/>
              </a:ext>
            </a:extLst>
          </p:cNvPr>
          <p:cNvSpPr/>
          <p:nvPr/>
        </p:nvSpPr>
        <p:spPr>
          <a:xfrm>
            <a:off x="2756754" y="3736538"/>
            <a:ext cx="3697166"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Table 1 Maximum Transmit Power of RU (dBm)</a:t>
            </a:r>
            <a:endParaRPr lang="zh-CN" altLang="en-US" sz="1400" dirty="0"/>
          </a:p>
        </p:txBody>
      </p:sp>
    </p:spTree>
    <p:extLst>
      <p:ext uri="{BB962C8B-B14F-4D97-AF65-F5344CB8AC3E}">
        <p14:creationId xmlns:p14="http://schemas.microsoft.com/office/powerpoint/2010/main" val="118588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3</a:t>
            </a:fld>
            <a:endParaRPr lang="en-US" dirty="0"/>
          </a:p>
        </p:txBody>
      </p:sp>
      <p:sp>
        <p:nvSpPr>
          <p:cNvPr id="12" name="内容占位符 2">
            <a:extLst>
              <a:ext uri="{FF2B5EF4-FFF2-40B4-BE49-F238E27FC236}">
                <a16:creationId xmlns:a16="http://schemas.microsoft.com/office/drawing/2014/main" id="{922C55DB-D857-4D89-B0FD-112BDDB361D7}"/>
              </a:ext>
            </a:extLst>
          </p:cNvPr>
          <p:cNvSpPr>
            <a:spLocks noGrp="1"/>
          </p:cNvSpPr>
          <p:nvPr>
            <p:ph idx="1"/>
          </p:nvPr>
        </p:nvSpPr>
        <p:spPr>
          <a:xfrm>
            <a:off x="800100" y="1486834"/>
            <a:ext cx="7543800" cy="4648201"/>
          </a:xfrm>
        </p:spPr>
        <p:txBody>
          <a:bodyPr/>
          <a:lstStyle/>
          <a:p>
            <a:pPr algn="just">
              <a:lnSpc>
                <a:spcPct val="100000"/>
              </a:lnSpc>
            </a:pPr>
            <a:r>
              <a:rPr lang="en-US" altLang="zh-CN" sz="1800" kern="1200" dirty="0">
                <a:latin typeface="Times New Roman" panose="02020603050405020304" pitchFamily="18" charset="0"/>
                <a:cs typeface="Times New Roman" panose="02020603050405020304" pitchFamily="18" charset="0"/>
              </a:rPr>
              <a:t>Dual carrier modulation (DCM)</a:t>
            </a:r>
            <a:r>
              <a:rPr lang="en-US" altLang="zh-CN" sz="1800" b="1" kern="1200" dirty="0">
                <a:latin typeface="Times New Roman" panose="02020603050405020304" pitchFamily="18" charset="0"/>
                <a:cs typeface="Times New Roman" panose="02020603050405020304" pitchFamily="18" charset="0"/>
              </a:rPr>
              <a:t> has been introduced in HE and EHT to enable a more robust transmission </a:t>
            </a:r>
            <a:r>
              <a:rPr lang="en-US" altLang="zh-CN" sz="1800" kern="1200" dirty="0">
                <a:latin typeface="Times New Roman" panose="02020603050405020304" pitchFamily="18" charset="0"/>
                <a:cs typeface="Times New Roman" panose="02020603050405020304" pitchFamily="18" charset="0"/>
              </a:rPr>
              <a:t>of</a:t>
            </a:r>
            <a:r>
              <a:rPr lang="zh-CN" altLang="en-US" sz="1800" kern="1200" dirty="0">
                <a:latin typeface="Times New Roman" panose="02020603050405020304" pitchFamily="18" charset="0"/>
                <a:cs typeface="Times New Roman" panose="02020603050405020304" pitchFamily="18" charset="0"/>
              </a:rPr>
              <a:t> </a:t>
            </a:r>
            <a:r>
              <a:rPr lang="en-US" altLang="zh-CN" sz="1800" kern="1200" dirty="0">
                <a:latin typeface="Times New Roman" panose="02020603050405020304" pitchFamily="18" charset="0"/>
                <a:cs typeface="Times New Roman" panose="02020603050405020304" pitchFamily="18" charset="0"/>
              </a:rPr>
              <a:t>an</a:t>
            </a:r>
            <a:r>
              <a:rPr lang="zh-CN" altLang="en-US" sz="1800" kern="1200" dirty="0">
                <a:latin typeface="Times New Roman" panose="02020603050405020304" pitchFamily="18" charset="0"/>
                <a:cs typeface="Times New Roman" panose="02020603050405020304" pitchFamily="18" charset="0"/>
              </a:rPr>
              <a:t> </a:t>
            </a:r>
            <a:r>
              <a:rPr lang="en-US" altLang="zh-CN" sz="1800" kern="1200" dirty="0">
                <a:latin typeface="Times New Roman" panose="02020603050405020304" pitchFamily="18" charset="0"/>
                <a:cs typeface="Times New Roman" panose="02020603050405020304" pitchFamily="18" charset="0"/>
              </a:rPr>
              <a:t>RU or MRU.</a:t>
            </a:r>
            <a:endParaRPr lang="en-US" altLang="zh-CN" sz="1000" kern="1200" dirty="0">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r>
              <a:rPr lang="en-US" altLang="zh-CN" sz="1800" kern="1200" dirty="0">
                <a:latin typeface="Times New Roman" panose="02020603050405020304" pitchFamily="18" charset="0"/>
                <a:cs typeface="Times New Roman" panose="02020603050405020304" pitchFamily="18" charset="0"/>
              </a:rPr>
              <a:t>For RU or MRU sizes smaller than or equal to 996 tones, the DCM signal contains an original part and the corresponding duplicated part.</a:t>
            </a:r>
          </a:p>
          <a:p>
            <a:pPr algn="just">
              <a:buFont typeface="Times New Roman" panose="02020603050405020304" pitchFamily="18" charset="0"/>
              <a:buChar char="•"/>
            </a:pPr>
            <a:endParaRPr lang="en-US" altLang="zh-CN" sz="1000" kern="1200" dirty="0">
              <a:highlight>
                <a:srgbClr val="FFFF00"/>
              </a:highlight>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endParaRPr lang="en-US" altLang="zh-CN" sz="1000" kern="1200" dirty="0">
              <a:highlight>
                <a:srgbClr val="FFFF00"/>
              </a:highlight>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endParaRPr lang="en-US" altLang="zh-CN" sz="1000" kern="1200" dirty="0">
              <a:highlight>
                <a:srgbClr val="FFFF00"/>
              </a:highlight>
              <a:latin typeface="Times New Roman" panose="02020603050405020304" pitchFamily="18" charset="0"/>
              <a:cs typeface="Times New Roman" panose="02020603050405020304" pitchFamily="18" charset="0"/>
            </a:endParaRPr>
          </a:p>
          <a:p>
            <a:pPr marL="0" indent="0" algn="just">
              <a:buNone/>
            </a:pPr>
            <a:endParaRPr lang="en-US" altLang="zh-CN" sz="1000" kern="1200" dirty="0">
              <a:latin typeface="Times New Roman" panose="02020603050405020304" pitchFamily="18" charset="0"/>
              <a:cs typeface="Times New Roman" panose="02020603050405020304" pitchFamily="18" charset="0"/>
            </a:endParaRPr>
          </a:p>
          <a:p>
            <a:pPr marL="0" indent="0" algn="just">
              <a:buNone/>
            </a:pPr>
            <a:endParaRPr lang="en-US" altLang="zh-CN" sz="1000" kern="1200" dirty="0">
              <a:latin typeface="Times New Roman" panose="02020603050405020304" pitchFamily="18" charset="0"/>
              <a:cs typeface="Times New Roman" panose="02020603050405020304" pitchFamily="18" charset="0"/>
            </a:endParaRPr>
          </a:p>
          <a:p>
            <a:pPr marL="0" indent="0" algn="just">
              <a:buNone/>
            </a:pPr>
            <a:endParaRPr lang="en-US" altLang="zh-CN" sz="1000" kern="1200" dirty="0">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r>
              <a:rPr lang="en-US" altLang="zh-CN" sz="1800" kern="1200" dirty="0">
                <a:latin typeface="Times New Roman" panose="02020603050405020304" pitchFamily="18" charset="0"/>
                <a:cs typeface="Times New Roman" panose="02020603050405020304" pitchFamily="18" charset="0"/>
              </a:rPr>
              <a:t>For RU or MRU sizes larger than 996 tones, DCM is performed on the segment parser output for each 80 MHz frequency subblock. </a:t>
            </a:r>
          </a:p>
        </p:txBody>
      </p:sp>
      <p:sp>
        <p:nvSpPr>
          <p:cNvPr id="7" name="Rectangle 2">
            <a:extLst>
              <a:ext uri="{FF2B5EF4-FFF2-40B4-BE49-F238E27FC236}">
                <a16:creationId xmlns:a16="http://schemas.microsoft.com/office/drawing/2014/main" id="{8A00B72C-D263-48F6-B480-AEB4CDED9032}"/>
              </a:ext>
            </a:extLst>
          </p:cNvPr>
          <p:cNvSpPr>
            <a:spLocks noGrp="1" noChangeArrowheads="1"/>
          </p:cNvSpPr>
          <p:nvPr>
            <p:ph type="title"/>
          </p:nvPr>
        </p:nvSpPr>
        <p:spPr>
          <a:xfrm>
            <a:off x="609600" y="762000"/>
            <a:ext cx="8001000" cy="533400"/>
          </a:xfrm>
          <a:noFill/>
          <a:ln/>
        </p:spPr>
        <p:txBody>
          <a:bodyPr/>
          <a:lstStyle/>
          <a:p>
            <a:r>
              <a:rPr lang="en-US" sz="2800" dirty="0">
                <a:solidFill>
                  <a:schemeClr val="tx1"/>
                </a:solidFill>
              </a:rPr>
              <a:t>DCM</a:t>
            </a:r>
            <a:endParaRPr lang="en-US" dirty="0">
              <a:solidFill>
                <a:schemeClr val="tx1"/>
              </a:solidFill>
            </a:endParaRPr>
          </a:p>
        </p:txBody>
      </p:sp>
      <p:grpSp>
        <p:nvGrpSpPr>
          <p:cNvPr id="8" name="组合 7">
            <a:extLst>
              <a:ext uri="{FF2B5EF4-FFF2-40B4-BE49-F238E27FC236}">
                <a16:creationId xmlns:a16="http://schemas.microsoft.com/office/drawing/2014/main" id="{6EBAE715-FFB7-4BD8-9CFA-458F2FB7C91B}"/>
              </a:ext>
            </a:extLst>
          </p:cNvPr>
          <p:cNvGrpSpPr/>
          <p:nvPr/>
        </p:nvGrpSpPr>
        <p:grpSpPr>
          <a:xfrm>
            <a:off x="3313112" y="3031776"/>
            <a:ext cx="2593976" cy="342900"/>
            <a:chOff x="3351212" y="3257550"/>
            <a:chExt cx="2593976" cy="342900"/>
          </a:xfrm>
        </p:grpSpPr>
        <mc:AlternateContent xmlns:mc="http://schemas.openxmlformats.org/markup-compatibility/2006" xmlns:a14="http://schemas.microsoft.com/office/drawing/2010/main">
          <mc:Choice Requires="a14">
            <p:sp>
              <p:nvSpPr>
                <p:cNvPr id="4" name="矩形 3">
                  <a:extLst>
                    <a:ext uri="{FF2B5EF4-FFF2-40B4-BE49-F238E27FC236}">
                      <a16:creationId xmlns:a16="http://schemas.microsoft.com/office/drawing/2014/main" id="{FB3DA6D7-3229-4552-B5D3-5FC1946732D0}"/>
                    </a:ext>
                  </a:extLst>
                </p:cNvPr>
                <p:cNvSpPr/>
                <p:nvPr/>
              </p:nvSpPr>
              <p:spPr bwMode="auto">
                <a:xfrm>
                  <a:off x="3351212" y="3257550"/>
                  <a:ext cx="1296988" cy="342900"/>
                </a:xfrm>
                <a:prstGeom prst="rect">
                  <a:avLst/>
                </a:prstGeom>
                <a:solidFill>
                  <a:srgbClr val="FFFF0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r>
                          <a:rPr lang="en-US" altLang="zh-CN" sz="1400" b="1" i="1" smtClean="0">
                            <a:latin typeface="Cambria Math" panose="02040503050406030204" pitchFamily="18" charset="0"/>
                          </a:rPr>
                          <m:t>𝒙</m:t>
                        </m:r>
                      </m:oMath>
                    </m:oMathPara>
                  </a14:m>
                  <a:endParaRPr kumimoji="0" lang="zh-CN" altLang="en-US" sz="1400" b="1" i="1" u="none" strike="noStrike" cap="none" normalizeH="0" baseline="0" dirty="0">
                    <a:ln>
                      <a:noFill/>
                    </a:ln>
                    <a:solidFill>
                      <a:schemeClr val="tx1"/>
                    </a:solidFill>
                    <a:effectLst/>
                    <a:latin typeface="Times New Roman" charset="0"/>
                  </a:endParaRPr>
                </a:p>
              </p:txBody>
            </p:sp>
          </mc:Choice>
          <mc:Fallback xmlns="">
            <p:sp>
              <p:nvSpPr>
                <p:cNvPr id="4" name="矩形 3">
                  <a:extLst>
                    <a:ext uri="{FF2B5EF4-FFF2-40B4-BE49-F238E27FC236}">
                      <a16:creationId xmlns:a16="http://schemas.microsoft.com/office/drawing/2014/main" id="{FB3DA6D7-3229-4552-B5D3-5FC1946732D0}"/>
                    </a:ext>
                  </a:extLst>
                </p:cNvPr>
                <p:cNvSpPr>
                  <a:spLocks noRot="1" noChangeAspect="1" noMove="1" noResize="1" noEditPoints="1" noAdjustHandles="1" noChangeArrowheads="1" noChangeShapeType="1" noTextEdit="1"/>
                </p:cNvSpPr>
                <p:nvPr/>
              </p:nvSpPr>
              <p:spPr bwMode="auto">
                <a:xfrm>
                  <a:off x="3351212" y="3257550"/>
                  <a:ext cx="1296988" cy="342900"/>
                </a:xfrm>
                <a:prstGeom prst="rect">
                  <a:avLst/>
                </a:prstGeom>
                <a:blipFill>
                  <a:blip r:embed="rId3"/>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9E7705A7-C6F5-427E-9174-451595AC5E00}"/>
                    </a:ext>
                  </a:extLst>
                </p:cNvPr>
                <p:cNvSpPr/>
                <p:nvPr/>
              </p:nvSpPr>
              <p:spPr bwMode="auto">
                <a:xfrm>
                  <a:off x="4648200" y="3257550"/>
                  <a:ext cx="1296988" cy="342900"/>
                </a:xfrm>
                <a:prstGeom prst="rect">
                  <a:avLst/>
                </a:prstGeom>
                <a:solidFill>
                  <a:srgbClr val="FFC00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sSub>
                          <m:sSubPr>
                            <m:ctrlPr>
                              <a:rPr lang="en-US" altLang="zh-CN" sz="1400" b="1" i="1" smtClean="0">
                                <a:latin typeface="Cambria Math" panose="02040503050406030204" pitchFamily="18" charset="0"/>
                              </a:rPr>
                            </m:ctrlPr>
                          </m:sSubPr>
                          <m:e>
                            <m:r>
                              <a:rPr lang="en-US" altLang="zh-CN" sz="1400" b="1" i="1" smtClean="0">
                                <a:latin typeface="Cambria Math" panose="02040503050406030204" pitchFamily="18" charset="0"/>
                              </a:rPr>
                              <m:t>𝒙</m:t>
                            </m:r>
                          </m:e>
                          <m:sub>
                            <m:r>
                              <a:rPr lang="en-US" altLang="zh-CN" sz="1400" b="1" i="1" smtClean="0">
                                <a:latin typeface="Cambria Math" panose="02040503050406030204" pitchFamily="18" charset="0"/>
                              </a:rPr>
                              <m:t>𝑫𝑪𝑴</m:t>
                            </m:r>
                          </m:sub>
                        </m:sSub>
                      </m:oMath>
                    </m:oMathPara>
                  </a14:m>
                  <a:endParaRPr lang="zh-CN" altLang="en-US" sz="1400" b="1" i="1" dirty="0"/>
                </a:p>
              </p:txBody>
            </p:sp>
          </mc:Choice>
          <mc:Fallback xmlns="">
            <p:sp>
              <p:nvSpPr>
                <p:cNvPr id="9" name="矩形 8">
                  <a:extLst>
                    <a:ext uri="{FF2B5EF4-FFF2-40B4-BE49-F238E27FC236}">
                      <a16:creationId xmlns:a16="http://schemas.microsoft.com/office/drawing/2014/main" id="{9E7705A7-C6F5-427E-9174-451595AC5E00}"/>
                    </a:ext>
                  </a:extLst>
                </p:cNvPr>
                <p:cNvSpPr>
                  <a:spLocks noRot="1" noChangeAspect="1" noMove="1" noResize="1" noEditPoints="1" noAdjustHandles="1" noChangeArrowheads="1" noChangeShapeType="1" noTextEdit="1"/>
                </p:cNvSpPr>
                <p:nvPr/>
              </p:nvSpPr>
              <p:spPr bwMode="auto">
                <a:xfrm>
                  <a:off x="4648200" y="3257550"/>
                  <a:ext cx="1296988" cy="342900"/>
                </a:xfrm>
                <a:prstGeom prst="rect">
                  <a:avLst/>
                </a:prstGeom>
                <a:blipFill>
                  <a:blip r:embed="rId4"/>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p:grpSp>
      <p:sp>
        <p:nvSpPr>
          <p:cNvPr id="5" name="矩形 4">
            <a:extLst>
              <a:ext uri="{FF2B5EF4-FFF2-40B4-BE49-F238E27FC236}">
                <a16:creationId xmlns:a16="http://schemas.microsoft.com/office/drawing/2014/main" id="{74C73CAC-6B84-42B1-B2E9-8AB184E7B44C}"/>
              </a:ext>
            </a:extLst>
          </p:cNvPr>
          <p:cNvSpPr/>
          <p:nvPr/>
        </p:nvSpPr>
        <p:spPr>
          <a:xfrm>
            <a:off x="2819400" y="3390900"/>
            <a:ext cx="3853940"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Fig. 1 DCM in the case of RU or MRU sizes </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996</a:t>
            </a:r>
            <a:endParaRPr lang="zh-CN" altLang="en-US" sz="1400" dirty="0"/>
          </a:p>
        </p:txBody>
      </p:sp>
      <p:grpSp>
        <p:nvGrpSpPr>
          <p:cNvPr id="14" name="组合 13">
            <a:extLst>
              <a:ext uri="{FF2B5EF4-FFF2-40B4-BE49-F238E27FC236}">
                <a16:creationId xmlns:a16="http://schemas.microsoft.com/office/drawing/2014/main" id="{3BE7768D-1887-40BD-946B-7A0243F1642E}"/>
              </a:ext>
            </a:extLst>
          </p:cNvPr>
          <p:cNvGrpSpPr/>
          <p:nvPr/>
        </p:nvGrpSpPr>
        <p:grpSpPr>
          <a:xfrm>
            <a:off x="2016124" y="4716132"/>
            <a:ext cx="2593976" cy="342900"/>
            <a:chOff x="3351212" y="3257550"/>
            <a:chExt cx="2593976" cy="342900"/>
          </a:xfrm>
        </p:grpSpPr>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7A8091C9-1397-41FB-8D5F-9895021C2271}"/>
                    </a:ext>
                  </a:extLst>
                </p:cNvPr>
                <p:cNvSpPr/>
                <p:nvPr/>
              </p:nvSpPr>
              <p:spPr bwMode="auto">
                <a:xfrm>
                  <a:off x="3351212" y="3257550"/>
                  <a:ext cx="1296988" cy="342900"/>
                </a:xfrm>
                <a:prstGeom prst="rect">
                  <a:avLst/>
                </a:prstGeom>
                <a:solidFill>
                  <a:srgbClr val="FFFF0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sSub>
                          <m:sSubPr>
                            <m:ctrlPr>
                              <a:rPr lang="en-US" altLang="zh-CN" sz="1400" b="1" i="1" smtClean="0">
                                <a:latin typeface="Cambria Math" panose="02040503050406030204" pitchFamily="18" charset="0"/>
                              </a:rPr>
                            </m:ctrlPr>
                          </m:sSubPr>
                          <m:e>
                            <m:r>
                              <a:rPr lang="en-US" altLang="zh-CN" sz="1400" b="1" i="1">
                                <a:latin typeface="Cambria Math" panose="02040503050406030204" pitchFamily="18" charset="0"/>
                              </a:rPr>
                              <m:t>𝒙</m:t>
                            </m:r>
                          </m:e>
                          <m:sub>
                            <m:r>
                              <a:rPr lang="en-US" altLang="zh-CN" sz="1400" b="1" i="1" smtClean="0">
                                <a:latin typeface="Cambria Math" panose="02040503050406030204" pitchFamily="18" charset="0"/>
                              </a:rPr>
                              <m:t>𝑳</m:t>
                            </m:r>
                          </m:sub>
                        </m:sSub>
                      </m:oMath>
                    </m:oMathPara>
                  </a14:m>
                  <a:endParaRPr kumimoji="0" lang="zh-CN" altLang="en-US" sz="1400" b="1" i="1" u="none" strike="noStrike" cap="none" normalizeH="0" baseline="0" dirty="0">
                    <a:ln>
                      <a:noFill/>
                    </a:ln>
                    <a:solidFill>
                      <a:schemeClr val="tx1"/>
                    </a:solidFill>
                    <a:effectLst/>
                    <a:latin typeface="Times New Roman" charset="0"/>
                  </a:endParaRPr>
                </a:p>
              </p:txBody>
            </p:sp>
          </mc:Choice>
          <mc:Fallback xmlns="">
            <p:sp>
              <p:nvSpPr>
                <p:cNvPr id="15" name="矩形 14">
                  <a:extLst>
                    <a:ext uri="{FF2B5EF4-FFF2-40B4-BE49-F238E27FC236}">
                      <a16:creationId xmlns:a16="http://schemas.microsoft.com/office/drawing/2014/main" id="{7A8091C9-1397-41FB-8D5F-9895021C2271}"/>
                    </a:ext>
                  </a:extLst>
                </p:cNvPr>
                <p:cNvSpPr>
                  <a:spLocks noRot="1" noChangeAspect="1" noMove="1" noResize="1" noEditPoints="1" noAdjustHandles="1" noChangeArrowheads="1" noChangeShapeType="1" noTextEdit="1"/>
                </p:cNvSpPr>
                <p:nvPr/>
              </p:nvSpPr>
              <p:spPr bwMode="auto">
                <a:xfrm>
                  <a:off x="3351212" y="3257550"/>
                  <a:ext cx="1296988" cy="342900"/>
                </a:xfrm>
                <a:prstGeom prst="rect">
                  <a:avLst/>
                </a:prstGeom>
                <a:blipFill>
                  <a:blip r:embed="rId5"/>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F255F5A0-A786-466C-A7AC-94FA83341470}"/>
                    </a:ext>
                  </a:extLst>
                </p:cNvPr>
                <p:cNvSpPr/>
                <p:nvPr/>
              </p:nvSpPr>
              <p:spPr bwMode="auto">
                <a:xfrm>
                  <a:off x="4648200" y="3257550"/>
                  <a:ext cx="1296988" cy="342900"/>
                </a:xfrm>
                <a:prstGeom prst="rect">
                  <a:avLst/>
                </a:prstGeom>
                <a:solidFill>
                  <a:srgbClr val="FFC00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sSub>
                          <m:sSubPr>
                            <m:ctrlPr>
                              <a:rPr lang="en-US" altLang="zh-CN" sz="1400" b="1" i="1" smtClean="0">
                                <a:latin typeface="Cambria Math" panose="02040503050406030204" pitchFamily="18" charset="0"/>
                              </a:rPr>
                            </m:ctrlPr>
                          </m:sSubPr>
                          <m:e>
                            <m:r>
                              <a:rPr lang="en-US" altLang="zh-CN" sz="1400" b="1" i="1" smtClean="0">
                                <a:latin typeface="Cambria Math" panose="02040503050406030204" pitchFamily="18" charset="0"/>
                              </a:rPr>
                              <m:t>𝒙</m:t>
                            </m:r>
                          </m:e>
                          <m:sub>
                            <m:r>
                              <a:rPr lang="en-US" altLang="zh-CN" sz="1400" b="1" i="1" smtClean="0">
                                <a:latin typeface="Cambria Math" panose="02040503050406030204" pitchFamily="18" charset="0"/>
                              </a:rPr>
                              <m:t>𝑳</m:t>
                            </m:r>
                            <m:r>
                              <a:rPr lang="en-US" altLang="zh-CN" sz="1400" b="1" i="1" smtClean="0">
                                <a:latin typeface="Cambria Math" panose="02040503050406030204" pitchFamily="18" charset="0"/>
                              </a:rPr>
                              <m:t>, </m:t>
                            </m:r>
                            <m:r>
                              <a:rPr lang="en-US" altLang="zh-CN" sz="1400" b="1" i="1" smtClean="0">
                                <a:latin typeface="Cambria Math" panose="02040503050406030204" pitchFamily="18" charset="0"/>
                              </a:rPr>
                              <m:t>𝑫𝑪𝑴</m:t>
                            </m:r>
                          </m:sub>
                        </m:sSub>
                      </m:oMath>
                    </m:oMathPara>
                  </a14:m>
                  <a:endParaRPr lang="zh-CN" altLang="en-US" sz="1400" b="1" i="1" dirty="0"/>
                </a:p>
              </p:txBody>
            </p:sp>
          </mc:Choice>
          <mc:Fallback xmlns="">
            <p:sp>
              <p:nvSpPr>
                <p:cNvPr id="16" name="矩形 15">
                  <a:extLst>
                    <a:ext uri="{FF2B5EF4-FFF2-40B4-BE49-F238E27FC236}">
                      <a16:creationId xmlns:a16="http://schemas.microsoft.com/office/drawing/2014/main" id="{F255F5A0-A786-466C-A7AC-94FA83341470}"/>
                    </a:ext>
                  </a:extLst>
                </p:cNvPr>
                <p:cNvSpPr>
                  <a:spLocks noRot="1" noChangeAspect="1" noMove="1" noResize="1" noEditPoints="1" noAdjustHandles="1" noChangeArrowheads="1" noChangeShapeType="1" noTextEdit="1"/>
                </p:cNvSpPr>
                <p:nvPr/>
              </p:nvSpPr>
              <p:spPr bwMode="auto">
                <a:xfrm>
                  <a:off x="4648200" y="3257550"/>
                  <a:ext cx="1296988" cy="342900"/>
                </a:xfrm>
                <a:prstGeom prst="rect">
                  <a:avLst/>
                </a:prstGeom>
                <a:blipFill>
                  <a:blip r:embed="rId6"/>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p:grpSp>
      <p:sp>
        <p:nvSpPr>
          <p:cNvPr id="17" name="矩形 16">
            <a:extLst>
              <a:ext uri="{FF2B5EF4-FFF2-40B4-BE49-F238E27FC236}">
                <a16:creationId xmlns:a16="http://schemas.microsoft.com/office/drawing/2014/main" id="{94E45F57-B91F-46F9-B8BD-3982393AC971}"/>
              </a:ext>
            </a:extLst>
          </p:cNvPr>
          <p:cNvSpPr/>
          <p:nvPr/>
        </p:nvSpPr>
        <p:spPr>
          <a:xfrm>
            <a:off x="2070940" y="5096577"/>
            <a:ext cx="5133136"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Fig. 2 DCM in the case of RU or MRU sizes </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996 (e.g. 160 MHz) </a:t>
            </a:r>
            <a:endParaRPr lang="zh-CN" altLang="en-US" sz="1400" dirty="0"/>
          </a:p>
        </p:txBody>
      </p:sp>
      <p:grpSp>
        <p:nvGrpSpPr>
          <p:cNvPr id="18" name="组合 17">
            <a:extLst>
              <a:ext uri="{FF2B5EF4-FFF2-40B4-BE49-F238E27FC236}">
                <a16:creationId xmlns:a16="http://schemas.microsoft.com/office/drawing/2014/main" id="{34EF237E-032E-49FA-803E-784298E99EDB}"/>
              </a:ext>
            </a:extLst>
          </p:cNvPr>
          <p:cNvGrpSpPr/>
          <p:nvPr/>
        </p:nvGrpSpPr>
        <p:grpSpPr>
          <a:xfrm>
            <a:off x="4610100" y="4716132"/>
            <a:ext cx="2593976" cy="342900"/>
            <a:chOff x="3351212" y="3257550"/>
            <a:chExt cx="2593976" cy="342900"/>
          </a:xfrm>
        </p:grpSpPr>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C12C6D5E-ECA7-4435-B086-93115B8E212D}"/>
                    </a:ext>
                  </a:extLst>
                </p:cNvPr>
                <p:cNvSpPr/>
                <p:nvPr/>
              </p:nvSpPr>
              <p:spPr bwMode="auto">
                <a:xfrm>
                  <a:off x="3351212" y="3257550"/>
                  <a:ext cx="1296988" cy="342900"/>
                </a:xfrm>
                <a:prstGeom prst="rect">
                  <a:avLst/>
                </a:prstGeom>
                <a:solidFill>
                  <a:srgbClr val="92D05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sSub>
                          <m:sSubPr>
                            <m:ctrlPr>
                              <a:rPr lang="en-US" altLang="zh-CN" sz="1400" b="1" i="1" smtClean="0">
                                <a:latin typeface="Cambria Math" panose="02040503050406030204" pitchFamily="18" charset="0"/>
                              </a:rPr>
                            </m:ctrlPr>
                          </m:sSubPr>
                          <m:e>
                            <m:r>
                              <a:rPr lang="en-US" altLang="zh-CN" sz="1400" b="1" i="1">
                                <a:latin typeface="Cambria Math" panose="02040503050406030204" pitchFamily="18" charset="0"/>
                              </a:rPr>
                              <m:t>𝒙</m:t>
                            </m:r>
                          </m:e>
                          <m:sub>
                            <m:r>
                              <a:rPr lang="en-US" altLang="zh-CN" sz="1400" b="1" i="1" smtClean="0">
                                <a:latin typeface="Cambria Math" panose="02040503050406030204" pitchFamily="18" charset="0"/>
                              </a:rPr>
                              <m:t>𝑼</m:t>
                            </m:r>
                          </m:sub>
                        </m:sSub>
                      </m:oMath>
                    </m:oMathPara>
                  </a14:m>
                  <a:endParaRPr kumimoji="0" lang="zh-CN" altLang="en-US" sz="1400" b="1" i="1" u="none" strike="noStrike" cap="none" normalizeH="0" baseline="0" dirty="0">
                    <a:ln>
                      <a:noFill/>
                    </a:ln>
                    <a:solidFill>
                      <a:schemeClr val="tx1"/>
                    </a:solidFill>
                    <a:effectLst/>
                    <a:latin typeface="Times New Roman" charset="0"/>
                  </a:endParaRPr>
                </a:p>
              </p:txBody>
            </p:sp>
          </mc:Choice>
          <mc:Fallback xmlns="">
            <p:sp>
              <p:nvSpPr>
                <p:cNvPr id="19" name="矩形 18">
                  <a:extLst>
                    <a:ext uri="{FF2B5EF4-FFF2-40B4-BE49-F238E27FC236}">
                      <a16:creationId xmlns:a16="http://schemas.microsoft.com/office/drawing/2014/main" id="{C12C6D5E-ECA7-4435-B086-93115B8E212D}"/>
                    </a:ext>
                  </a:extLst>
                </p:cNvPr>
                <p:cNvSpPr>
                  <a:spLocks noRot="1" noChangeAspect="1" noMove="1" noResize="1" noEditPoints="1" noAdjustHandles="1" noChangeArrowheads="1" noChangeShapeType="1" noTextEdit="1"/>
                </p:cNvSpPr>
                <p:nvPr/>
              </p:nvSpPr>
              <p:spPr bwMode="auto">
                <a:xfrm>
                  <a:off x="3351212" y="3257550"/>
                  <a:ext cx="1296988" cy="342900"/>
                </a:xfrm>
                <a:prstGeom prst="rect">
                  <a:avLst/>
                </a:prstGeom>
                <a:blipFill>
                  <a:blip r:embed="rId7"/>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矩形 19">
                  <a:extLst>
                    <a:ext uri="{FF2B5EF4-FFF2-40B4-BE49-F238E27FC236}">
                      <a16:creationId xmlns:a16="http://schemas.microsoft.com/office/drawing/2014/main" id="{15AD58A2-F2E6-49EF-B5DB-9661BD193B26}"/>
                    </a:ext>
                  </a:extLst>
                </p:cNvPr>
                <p:cNvSpPr/>
                <p:nvPr/>
              </p:nvSpPr>
              <p:spPr bwMode="auto">
                <a:xfrm>
                  <a:off x="4648200" y="3257550"/>
                  <a:ext cx="1296988" cy="342900"/>
                </a:xfrm>
                <a:prstGeom prst="rect">
                  <a:avLst/>
                </a:prstGeom>
                <a:solidFill>
                  <a:srgbClr val="00B050"/>
                </a:solid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14:m>
                    <m:oMathPara xmlns:m="http://schemas.openxmlformats.org/officeDocument/2006/math">
                      <m:oMathParaPr>
                        <m:jc m:val="centerGroup"/>
                      </m:oMathParaPr>
                      <m:oMath xmlns:m="http://schemas.openxmlformats.org/officeDocument/2006/math">
                        <m:sSub>
                          <m:sSubPr>
                            <m:ctrlPr>
                              <a:rPr lang="en-US" altLang="zh-CN" sz="1400" b="1" i="1" smtClean="0">
                                <a:latin typeface="Cambria Math" panose="02040503050406030204" pitchFamily="18" charset="0"/>
                              </a:rPr>
                            </m:ctrlPr>
                          </m:sSubPr>
                          <m:e>
                            <m:r>
                              <a:rPr lang="en-US" altLang="zh-CN" sz="1400" b="1" i="1">
                                <a:latin typeface="Cambria Math" panose="02040503050406030204" pitchFamily="18" charset="0"/>
                              </a:rPr>
                              <m:t>𝒙</m:t>
                            </m:r>
                          </m:e>
                          <m:sub>
                            <m:r>
                              <a:rPr lang="en-US" altLang="zh-CN" sz="1400" b="1" i="1" smtClean="0">
                                <a:latin typeface="Cambria Math" panose="02040503050406030204" pitchFamily="18" charset="0"/>
                              </a:rPr>
                              <m:t>𝑼</m:t>
                            </m:r>
                            <m:r>
                              <a:rPr lang="en-US" altLang="zh-CN" sz="1400" b="1" i="1">
                                <a:latin typeface="Cambria Math" panose="02040503050406030204" pitchFamily="18" charset="0"/>
                              </a:rPr>
                              <m:t>, </m:t>
                            </m:r>
                            <m:r>
                              <a:rPr lang="en-US" altLang="zh-CN" sz="1400" b="1" i="1">
                                <a:latin typeface="Cambria Math" panose="02040503050406030204" pitchFamily="18" charset="0"/>
                              </a:rPr>
                              <m:t>𝑫𝑪𝑴</m:t>
                            </m:r>
                          </m:sub>
                        </m:sSub>
                      </m:oMath>
                    </m:oMathPara>
                  </a14:m>
                  <a:endParaRPr lang="zh-CN" altLang="en-US" sz="1400" b="1" i="1" dirty="0"/>
                </a:p>
              </p:txBody>
            </p:sp>
          </mc:Choice>
          <mc:Fallback xmlns="">
            <p:sp>
              <p:nvSpPr>
                <p:cNvPr id="20" name="矩形 19">
                  <a:extLst>
                    <a:ext uri="{FF2B5EF4-FFF2-40B4-BE49-F238E27FC236}">
                      <a16:creationId xmlns:a16="http://schemas.microsoft.com/office/drawing/2014/main" id="{15AD58A2-F2E6-49EF-B5DB-9661BD193B26}"/>
                    </a:ext>
                  </a:extLst>
                </p:cNvPr>
                <p:cNvSpPr>
                  <a:spLocks noRot="1" noChangeAspect="1" noMove="1" noResize="1" noEditPoints="1" noAdjustHandles="1" noChangeArrowheads="1" noChangeShapeType="1" noTextEdit="1"/>
                </p:cNvSpPr>
                <p:nvPr/>
              </p:nvSpPr>
              <p:spPr bwMode="auto">
                <a:xfrm>
                  <a:off x="4648200" y="3257550"/>
                  <a:ext cx="1296988" cy="342900"/>
                </a:xfrm>
                <a:prstGeom prst="rect">
                  <a:avLst/>
                </a:prstGeom>
                <a:blipFill>
                  <a:blip r:embed="rId8"/>
                  <a:stretch>
                    <a:fillRect/>
                  </a:stretch>
                </a:blipFill>
                <a:ln w="25400" cap="flat" cmpd="sng" algn="ctr">
                  <a:solidFill>
                    <a:schemeClr val="tx1"/>
                  </a:solidFill>
                  <a:prstDash val="solid"/>
                  <a:round/>
                  <a:headEnd type="none" w="sm" len="sm"/>
                  <a:tailEnd type="none" w="sm" len="sm"/>
                </a:ln>
                <a:effectLst/>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0647CAF5-D0EF-4262-A89D-ED02267DAB11}"/>
                  </a:ext>
                </a:extLst>
              </p:cNvPr>
              <p:cNvSpPr/>
              <p:nvPr/>
            </p:nvSpPr>
            <p:spPr>
              <a:xfrm>
                <a:off x="2664618" y="5911071"/>
                <a:ext cx="5991497" cy="523220"/>
              </a:xfrm>
              <a:prstGeom prst="rect">
                <a:avLst/>
              </a:prstGeom>
            </p:spPr>
            <p:txBody>
              <a:bodyPr wrap="square">
                <a:spAutoFit/>
              </a:bodyPr>
              <a:lstStyle/>
              <a:p>
                <a:r>
                  <a:rPr lang="en-US" altLang="zh-CN" sz="1400" dirty="0">
                    <a:latin typeface="Times New Roman" panose="02020603050405020304" pitchFamily="18" charset="0"/>
                    <a:cs typeface="Times New Roman" panose="02020603050405020304" pitchFamily="18" charset="0"/>
                  </a:rPr>
                  <a:t>NOTE 1: </a:t>
                </a:r>
                <a14:m>
                  <m:oMath xmlns:m="http://schemas.openxmlformats.org/officeDocument/2006/math">
                    <m:r>
                      <a:rPr lang="en-US" altLang="zh-CN" sz="1400" b="1" i="1">
                        <a:latin typeface="Cambria Math" panose="02040503050406030204" pitchFamily="18" charset="0"/>
                      </a:rPr>
                      <m:t>𝒙</m:t>
                    </m:r>
                  </m:oMath>
                </a14:m>
                <a:r>
                  <a:rPr lang="zh-CN" altLang="en-US" sz="1400" b="1" i="1" dirty="0"/>
                  <a:t> </a:t>
                </a:r>
                <a:r>
                  <a:rPr lang="en-US" altLang="zh-CN" sz="1400" dirty="0"/>
                  <a:t>is the original part, and </a:t>
                </a:r>
                <a14:m>
                  <m:oMath xmlns:m="http://schemas.openxmlformats.org/officeDocument/2006/math">
                    <m:sSub>
                      <m:sSubPr>
                        <m:ctrlPr>
                          <a:rPr lang="en-US" altLang="zh-CN" sz="1400" b="1" i="1">
                            <a:latin typeface="Cambria Math" panose="02040503050406030204" pitchFamily="18" charset="0"/>
                          </a:rPr>
                        </m:ctrlPr>
                      </m:sSubPr>
                      <m:e>
                        <m:r>
                          <a:rPr lang="en-US" altLang="zh-CN" sz="1400" b="1" i="1">
                            <a:latin typeface="Cambria Math" panose="02040503050406030204" pitchFamily="18" charset="0"/>
                          </a:rPr>
                          <m:t>𝒙</m:t>
                        </m:r>
                      </m:e>
                      <m:sub>
                        <m:r>
                          <a:rPr lang="en-US" altLang="zh-CN" sz="1400" b="1" i="1">
                            <a:latin typeface="Cambria Math" panose="02040503050406030204" pitchFamily="18" charset="0"/>
                          </a:rPr>
                          <m:t>𝑫𝑪𝑴</m:t>
                        </m:r>
                      </m:sub>
                    </m:sSub>
                  </m:oMath>
                </a14:m>
                <a:r>
                  <a:rPr lang="en-US" altLang="zh-CN" sz="1400" dirty="0"/>
                  <a:t> is the duplicated part.</a:t>
                </a:r>
              </a:p>
              <a:p>
                <a:r>
                  <a:rPr lang="en-US" altLang="zh-CN" sz="1400" dirty="0"/>
                  <a:t>NOTE 2: The subscripts </a:t>
                </a:r>
                <a14:m>
                  <m:oMath xmlns:m="http://schemas.openxmlformats.org/officeDocument/2006/math">
                    <m:r>
                      <a:rPr lang="en-US" altLang="zh-CN" sz="1400" b="1" i="1">
                        <a:latin typeface="Cambria Math" panose="02040503050406030204" pitchFamily="18" charset="0"/>
                      </a:rPr>
                      <m:t>𝑳</m:t>
                    </m:r>
                  </m:oMath>
                </a14:m>
                <a:r>
                  <a:rPr lang="en-US" altLang="zh-CN" sz="1400" dirty="0"/>
                  <a:t> and </a:t>
                </a:r>
                <a14:m>
                  <m:oMath xmlns:m="http://schemas.openxmlformats.org/officeDocument/2006/math">
                    <m:r>
                      <a:rPr lang="en-US" altLang="zh-CN" sz="1400" b="1" i="1" smtClean="0">
                        <a:latin typeface="Cambria Math" panose="02040503050406030204" pitchFamily="18" charset="0"/>
                      </a:rPr>
                      <m:t>𝑼</m:t>
                    </m:r>
                  </m:oMath>
                </a14:m>
                <a:r>
                  <a:rPr lang="en-US" altLang="zh-CN" sz="1400" dirty="0"/>
                  <a:t> indicate the lower and upper parts, respectively.</a:t>
                </a:r>
                <a:endParaRPr lang="zh-CN" altLang="en-US" sz="1400" dirty="0"/>
              </a:p>
            </p:txBody>
          </p:sp>
        </mc:Choice>
        <mc:Fallback xmlns="">
          <p:sp>
            <p:nvSpPr>
              <p:cNvPr id="10" name="矩形 9">
                <a:extLst>
                  <a:ext uri="{FF2B5EF4-FFF2-40B4-BE49-F238E27FC236}">
                    <a16:creationId xmlns:a16="http://schemas.microsoft.com/office/drawing/2014/main" id="{0647CAF5-D0EF-4262-A89D-ED02267DAB11}"/>
                  </a:ext>
                </a:extLst>
              </p:cNvPr>
              <p:cNvSpPr>
                <a:spLocks noRot="1" noChangeAspect="1" noMove="1" noResize="1" noEditPoints="1" noAdjustHandles="1" noChangeArrowheads="1" noChangeShapeType="1" noTextEdit="1"/>
              </p:cNvSpPr>
              <p:nvPr/>
            </p:nvSpPr>
            <p:spPr>
              <a:xfrm>
                <a:off x="2664618" y="5911071"/>
                <a:ext cx="5991497" cy="523220"/>
              </a:xfrm>
              <a:prstGeom prst="rect">
                <a:avLst/>
              </a:prstGeom>
              <a:blipFill>
                <a:blip r:embed="rId9"/>
                <a:stretch>
                  <a:fillRect l="-305" t="-2353" b="-1176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9366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DCM in DRU</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762000" y="1455549"/>
            <a:ext cx="7620000" cy="1152128"/>
          </a:xfrm>
        </p:spPr>
        <p:txBody>
          <a:bodyPr/>
          <a:lstStyle/>
          <a:p>
            <a:pPr algn="just">
              <a:lnSpc>
                <a:spcPct val="100000"/>
              </a:lnSpc>
            </a:pPr>
            <a:r>
              <a:rPr lang="en-US" altLang="zh-CN" sz="1800" dirty="0">
                <a:latin typeface="Times New Roman" panose="02020603050405020304" pitchFamily="18" charset="0"/>
                <a:cs typeface="Times New Roman" panose="02020603050405020304" pitchFamily="18" charset="0"/>
              </a:rPr>
              <a:t>Regarding the RRU case, DCM could provide 3 dB gain because of the duplication. However, things become different in the DRU case:</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Due</a:t>
            </a:r>
            <a:r>
              <a:rPr lang="zh-CN" altLang="en-US" sz="1600" b="0" kern="1200" dirty="0">
                <a:latin typeface="Times New Roman" panose="02020603050405020304" pitchFamily="18" charset="0"/>
                <a:cs typeface="Times New Roman" panose="02020603050405020304" pitchFamily="18" charset="0"/>
              </a:rPr>
              <a:t> </a:t>
            </a:r>
            <a:r>
              <a:rPr lang="en-US" altLang="zh-CN" sz="1600" b="0" kern="1200" dirty="0">
                <a:latin typeface="Times New Roman" panose="02020603050405020304" pitchFamily="18" charset="0"/>
                <a:cs typeface="Times New Roman" panose="02020603050405020304" pitchFamily="18" charset="0"/>
              </a:rPr>
              <a:t>to</a:t>
            </a:r>
            <a:r>
              <a:rPr lang="zh-CN" altLang="en-US" sz="1600" b="0" kern="1200" dirty="0">
                <a:latin typeface="Times New Roman" panose="02020603050405020304" pitchFamily="18" charset="0"/>
                <a:cs typeface="Times New Roman" panose="02020603050405020304" pitchFamily="18" charset="0"/>
              </a:rPr>
              <a:t> </a:t>
            </a:r>
            <a:r>
              <a:rPr lang="en-US" altLang="zh-CN" sz="1600" b="0" kern="1200" dirty="0">
                <a:latin typeface="Times New Roman" panose="02020603050405020304" pitchFamily="18" charset="0"/>
                <a:cs typeface="Times New Roman" panose="02020603050405020304" pitchFamily="18" charset="0"/>
              </a:rPr>
              <a:t>the</a:t>
            </a:r>
            <a:r>
              <a:rPr lang="zh-CN" altLang="en-US" sz="1600" b="0" kern="1200" dirty="0">
                <a:latin typeface="Times New Roman" panose="02020603050405020304" pitchFamily="18" charset="0"/>
                <a:cs typeface="Times New Roman" panose="02020603050405020304" pitchFamily="18" charset="0"/>
              </a:rPr>
              <a:t> </a:t>
            </a:r>
            <a:r>
              <a:rPr lang="en-US" altLang="zh-CN" sz="1600" b="0" kern="1200" dirty="0">
                <a:latin typeface="Times New Roman" panose="02020603050405020304" pitchFamily="18" charset="0"/>
                <a:cs typeface="Times New Roman" panose="02020603050405020304" pitchFamily="18" charset="0"/>
              </a:rPr>
              <a:t>PSD limit in the DRU case, a large size DRU may lose power boosting gain compared to those smaller size DRUs within the same DBW. </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For example, in the case of DBW = 20 MHz, the number of subcarriers of a 52-tone DRU is 3/MHz, and the number of subcarriers of a 106-tone DRU is 6/MHz. This indicates that each subcarrier of a 106-tone DRU loses 3 dB gain compared to the subcarrier of a 52-tone DRU.</a:t>
            </a:r>
          </a:p>
          <a:p>
            <a:pPr marL="627063" indent="-269875" algn="just">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357188" indent="0" algn="just">
              <a:buNone/>
            </a:pPr>
            <a:endParaRPr lang="en-US" altLang="zh-CN" sz="1600" b="0" kern="1200" dirty="0">
              <a:latin typeface="Times New Roman" panose="02020603050405020304" pitchFamily="18" charset="0"/>
              <a:cs typeface="Times New Roman" panose="02020603050405020304" pitchFamily="18" charset="0"/>
            </a:endParaRPr>
          </a:p>
          <a:p>
            <a:pPr marL="357188" indent="0" algn="just">
              <a:buNone/>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Therefore, if DCM is applied to the above 106-tone DRU, the performance is not enhanced (3 dB gain and 3 dB loss), and more subcarriers are occupied, compared to using the above 52-tone DRU.</a:t>
            </a: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graphicFrame>
        <p:nvGraphicFramePr>
          <p:cNvPr id="13" name="表格 12">
            <a:extLst>
              <a:ext uri="{FF2B5EF4-FFF2-40B4-BE49-F238E27FC236}">
                <a16:creationId xmlns:a16="http://schemas.microsoft.com/office/drawing/2014/main" id="{6A82BA97-34E6-4764-BC6A-25B13BEA6DE7}"/>
              </a:ext>
            </a:extLst>
          </p:cNvPr>
          <p:cNvGraphicFramePr>
            <a:graphicFrameLocks noGrp="1"/>
          </p:cNvGraphicFramePr>
          <p:nvPr>
            <p:extLst>
              <p:ext uri="{D42A27DB-BD31-4B8C-83A1-F6EECF244321}">
                <p14:modId xmlns:p14="http://schemas.microsoft.com/office/powerpoint/2010/main" val="2387856923"/>
              </p:ext>
            </p:extLst>
          </p:nvPr>
        </p:nvGraphicFramePr>
        <p:xfrm>
          <a:off x="1477803" y="3999036"/>
          <a:ext cx="6583308" cy="777240"/>
        </p:xfrm>
        <a:graphic>
          <a:graphicData uri="http://schemas.openxmlformats.org/drawingml/2006/table">
            <a:tbl>
              <a:tblPr firstRow="1" bandRow="1">
                <a:tableStyleId>{5940675A-B579-460E-94D1-54222C63F5DA}</a:tableStyleId>
              </a:tblPr>
              <a:tblGrid>
                <a:gridCol w="792108">
                  <a:extLst>
                    <a:ext uri="{9D8B030D-6E8A-4147-A177-3AD203B41FA5}">
                      <a16:colId xmlns:a16="http://schemas.microsoft.com/office/drawing/2014/main" val="2689486321"/>
                    </a:ext>
                  </a:extLst>
                </a:gridCol>
                <a:gridCol w="914400">
                  <a:extLst>
                    <a:ext uri="{9D8B030D-6E8A-4147-A177-3AD203B41FA5}">
                      <a16:colId xmlns:a16="http://schemas.microsoft.com/office/drawing/2014/main" val="24641182"/>
                    </a:ext>
                  </a:extLst>
                </a:gridCol>
                <a:gridCol w="4876800">
                  <a:extLst>
                    <a:ext uri="{9D8B030D-6E8A-4147-A177-3AD203B41FA5}">
                      <a16:colId xmlns:a16="http://schemas.microsoft.com/office/drawing/2014/main" val="1399626718"/>
                    </a:ext>
                  </a:extLst>
                </a:gridCol>
              </a:tblGrid>
              <a:tr h="0">
                <a:tc>
                  <a:txBody>
                    <a:bodyPr/>
                    <a:lstStyle/>
                    <a:p>
                      <a:pPr algn="ctr"/>
                      <a:r>
                        <a:rPr lang="en-US" altLang="zh-CN" sz="1100" kern="1200" dirty="0">
                          <a:solidFill>
                            <a:schemeClr val="tx1"/>
                          </a:solidFill>
                          <a:latin typeface="+mn-lt"/>
                          <a:ea typeface="+mn-ea"/>
                          <a:cs typeface="+mn-cs"/>
                        </a:rPr>
                        <a:t>RU Size</a:t>
                      </a:r>
                      <a:endParaRPr lang="zh-CN" altLang="en-US" sz="1100" kern="1200" dirty="0">
                        <a:solidFill>
                          <a:schemeClr val="tx1"/>
                        </a:solidFill>
                        <a:latin typeface="+mn-lt"/>
                        <a:ea typeface="+mn-ea"/>
                        <a:cs typeface="+mn-cs"/>
                      </a:endParaRPr>
                    </a:p>
                  </a:txBody>
                  <a:tcPr anchor="ctr">
                    <a:solidFill>
                      <a:schemeClr val="bg1">
                        <a:lumMod val="85000"/>
                      </a:schemeClr>
                    </a:solidFill>
                  </a:tcPr>
                </a:tc>
                <a:tc>
                  <a:txBody>
                    <a:bodyPr/>
                    <a:lstStyle/>
                    <a:p>
                      <a:pPr algn="ctr"/>
                      <a:r>
                        <a:rPr lang="en-US" altLang="zh-CN" sz="1100" dirty="0"/>
                        <a:t>RRU</a:t>
                      </a:r>
                      <a:endParaRPr lang="zh-CN" altLang="en-US" sz="1100" dirty="0"/>
                    </a:p>
                  </a:txBody>
                  <a:tcPr anchor="ctr">
                    <a:solidFill>
                      <a:schemeClr val="bg1">
                        <a:lumMod val="85000"/>
                      </a:schemeClr>
                    </a:solidFill>
                  </a:tcPr>
                </a:tc>
                <a:tc>
                  <a:txBody>
                    <a:bodyPr/>
                    <a:lstStyle/>
                    <a:p>
                      <a:pPr algn="ctr"/>
                      <a:r>
                        <a:rPr lang="en-US" altLang="zh-CN" sz="1100" dirty="0"/>
                        <a:t>DRU</a:t>
                      </a:r>
                      <a:r>
                        <a:rPr lang="zh-CN" altLang="en-US" sz="1100" dirty="0"/>
                        <a:t> </a:t>
                      </a:r>
                      <a:r>
                        <a:rPr lang="en-US" altLang="zh-CN" sz="1100" dirty="0"/>
                        <a:t>(DBW = 20 MHz)</a:t>
                      </a:r>
                    </a:p>
                  </a:txBody>
                  <a:tcPr anchor="ctr">
                    <a:solidFill>
                      <a:schemeClr val="bg1">
                        <a:lumMod val="85000"/>
                      </a:schemeClr>
                    </a:solidFill>
                  </a:tcPr>
                </a:tc>
                <a:extLst>
                  <a:ext uri="{0D108BD9-81ED-4DB2-BD59-A6C34878D82A}">
                    <a16:rowId xmlns:a16="http://schemas.microsoft.com/office/drawing/2014/main" val="3338921986"/>
                  </a:ext>
                </a:extLst>
              </a:tr>
              <a:tr h="187072">
                <a:tc>
                  <a:txBody>
                    <a:bodyPr/>
                    <a:lstStyle/>
                    <a:p>
                      <a:pPr algn="ctr"/>
                      <a:r>
                        <a:rPr lang="en-US" altLang="zh-CN" sz="1100" dirty="0">
                          <a:solidFill>
                            <a:schemeClr val="tx1"/>
                          </a:solidFill>
                        </a:rPr>
                        <a:t>52</a:t>
                      </a:r>
                      <a:endParaRPr lang="zh-CN" altLang="en-US" sz="1100" dirty="0">
                        <a:solidFill>
                          <a:schemeClr val="tx1"/>
                        </a:solidFill>
                      </a:endParaRPr>
                    </a:p>
                  </a:txBody>
                  <a:tcPr/>
                </a:tc>
                <a:tc>
                  <a:txBody>
                    <a:bodyPr/>
                    <a:lstStyle/>
                    <a:p>
                      <a:pPr algn="ctr"/>
                      <a:r>
                        <a:rPr lang="en-US" altLang="zh-CN" sz="1100" kern="1200" dirty="0">
                          <a:solidFill>
                            <a:schemeClr val="tx1"/>
                          </a:solidFill>
                          <a:latin typeface="+mn-lt"/>
                          <a:ea typeface="+mn-ea"/>
                          <a:cs typeface="+mn-cs"/>
                        </a:rPr>
                        <a:t>5.09 dBm</a:t>
                      </a:r>
                    </a:p>
                  </a:txBody>
                  <a:tcPr/>
                </a:tc>
                <a:tc>
                  <a:txBody>
                    <a:bodyPr/>
                    <a:lstStyle/>
                    <a:p>
                      <a:pPr algn="ctr"/>
                      <a:r>
                        <a:rPr lang="en-US" altLang="zh-CN" sz="1100" dirty="0">
                          <a:solidFill>
                            <a:schemeClr val="tx1"/>
                          </a:solidFill>
                        </a:rPr>
                        <a:t>11.39</a:t>
                      </a:r>
                      <a:r>
                        <a:rPr lang="en-US" altLang="zh-CN" sz="1100" dirty="0"/>
                        <a:t> (M=3, 3 subcarriers per 1 MHz)</a:t>
                      </a:r>
                      <a:endParaRPr lang="zh-CN" altLang="en-US" sz="1100" dirty="0"/>
                    </a:p>
                  </a:txBody>
                  <a:tcPr/>
                </a:tc>
                <a:extLst>
                  <a:ext uri="{0D108BD9-81ED-4DB2-BD59-A6C34878D82A}">
                    <a16:rowId xmlns:a16="http://schemas.microsoft.com/office/drawing/2014/main" val="2651159613"/>
                  </a:ext>
                </a:extLst>
              </a:tr>
              <a:tr h="187072">
                <a:tc>
                  <a:txBody>
                    <a:bodyPr/>
                    <a:lstStyle/>
                    <a:p>
                      <a:pPr algn="ctr"/>
                      <a:r>
                        <a:rPr lang="en-US" altLang="zh-CN" sz="1100" dirty="0">
                          <a:solidFill>
                            <a:schemeClr val="tx1"/>
                          </a:solidFill>
                        </a:rPr>
                        <a:t>106</a:t>
                      </a:r>
                      <a:endParaRPr lang="zh-CN" altLang="en-US" sz="1100" dirty="0">
                        <a:solidFill>
                          <a:schemeClr val="tx1"/>
                        </a:solidFill>
                      </a:endParaRPr>
                    </a:p>
                  </a:txBody>
                  <a:tcPr/>
                </a:tc>
                <a:tc>
                  <a:txBody>
                    <a:bodyPr/>
                    <a:lstStyle/>
                    <a:p>
                      <a:pPr algn="ctr"/>
                      <a:r>
                        <a:rPr lang="en-US" altLang="zh-CN" sz="1100" dirty="0">
                          <a:solidFill>
                            <a:schemeClr val="tx1"/>
                          </a:solidFill>
                        </a:rPr>
                        <a:t>8.18 </a:t>
                      </a:r>
                      <a:r>
                        <a:rPr lang="en-US" altLang="zh-CN" sz="1100" kern="1200" dirty="0">
                          <a:solidFill>
                            <a:schemeClr val="tx1"/>
                          </a:solidFill>
                          <a:latin typeface="+mn-lt"/>
                          <a:ea typeface="+mn-ea"/>
                          <a:cs typeface="+mn-cs"/>
                        </a:rPr>
                        <a:t>dBm</a:t>
                      </a:r>
                      <a:endParaRPr lang="en-US" altLang="zh-CN" sz="11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11.47</a:t>
                      </a:r>
                      <a:r>
                        <a:rPr lang="en-US" altLang="zh-CN" sz="1100" dirty="0"/>
                        <a:t> (M=6, 6 subcarriers per 1 MHz)</a:t>
                      </a:r>
                      <a:endParaRPr lang="zh-CN" altLang="en-US" sz="1100" dirty="0"/>
                    </a:p>
                  </a:txBody>
                  <a:tcPr/>
                </a:tc>
                <a:extLst>
                  <a:ext uri="{0D108BD9-81ED-4DB2-BD59-A6C34878D82A}">
                    <a16:rowId xmlns:a16="http://schemas.microsoft.com/office/drawing/2014/main" val="3712885269"/>
                  </a:ext>
                </a:extLst>
              </a:tr>
            </a:tbl>
          </a:graphicData>
        </a:graphic>
      </p:graphicFrame>
      <p:sp>
        <p:nvSpPr>
          <p:cNvPr id="14" name="矩形 13">
            <a:extLst>
              <a:ext uri="{FF2B5EF4-FFF2-40B4-BE49-F238E27FC236}">
                <a16:creationId xmlns:a16="http://schemas.microsoft.com/office/drawing/2014/main" id="{0F850DCD-9735-4307-BD24-8666279E52B0}"/>
              </a:ext>
            </a:extLst>
          </p:cNvPr>
          <p:cNvSpPr/>
          <p:nvPr/>
        </p:nvSpPr>
        <p:spPr>
          <a:xfrm>
            <a:off x="3048000" y="3691259"/>
            <a:ext cx="3184205"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Table 2 Maximum Transmit Power of RU</a:t>
            </a:r>
            <a:endParaRPr lang="zh-CN" altLang="en-US" sz="1400" dirty="0"/>
          </a:p>
        </p:txBody>
      </p:sp>
    </p:spTree>
    <p:extLst>
      <p:ext uri="{BB962C8B-B14F-4D97-AF65-F5344CB8AC3E}">
        <p14:creationId xmlns:p14="http://schemas.microsoft.com/office/powerpoint/2010/main" val="290611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5</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DCM Crossing Two DBWs</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762000" y="1521569"/>
            <a:ext cx="7543800" cy="1152128"/>
          </a:xfrm>
        </p:spPr>
        <p:txBody>
          <a:bodyPr/>
          <a:lstStyle/>
          <a:p>
            <a:pPr algn="just">
              <a:lnSpc>
                <a:spcPct val="100000"/>
              </a:lnSpc>
            </a:pPr>
            <a:r>
              <a:rPr lang="en-US" altLang="zh-CN" sz="1800" dirty="0">
                <a:latin typeface="Times New Roman" panose="02020603050405020304" pitchFamily="18" charset="0"/>
                <a:cs typeface="Times New Roman" panose="02020603050405020304" pitchFamily="18" charset="0"/>
              </a:rPr>
              <a:t>From the above example, it can be noticed that in the case of DRU, the conventional DCM may not be as useful as in the RRU case, because of the additional loss of power boosting gain. </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To enable an robust transmission, </a:t>
            </a:r>
            <a:r>
              <a:rPr lang="en-US" altLang="zh-CN" sz="1600" b="0" kern="1200" dirty="0">
                <a:solidFill>
                  <a:schemeClr val="accent2"/>
                </a:solidFill>
                <a:latin typeface="Times New Roman" panose="02020603050405020304" pitchFamily="18" charset="0"/>
                <a:cs typeface="Times New Roman" panose="02020603050405020304" pitchFamily="18" charset="0"/>
              </a:rPr>
              <a:t>DCM crossing two DBWs is suggested, where the size of these two DBWs are the same, and the same relative subcarrier indices are used</a:t>
            </a:r>
            <a:r>
              <a:rPr lang="en-US" altLang="zh-CN" sz="1600" b="0" kern="1200" dirty="0">
                <a:latin typeface="Times New Roman" panose="02020603050405020304" pitchFamily="18" charset="0"/>
                <a:cs typeface="Times New Roman" panose="02020603050405020304" pitchFamily="18" charset="0"/>
              </a:rPr>
              <a:t>.</a:t>
            </a:r>
            <a:endParaRPr lang="en-US" altLang="zh-CN" sz="1200" b="1" dirty="0">
              <a:latin typeface="Times New Roman" panose="02020603050405020304" pitchFamily="18" charset="0"/>
              <a:cs typeface="Times New Roman" panose="02020603050405020304" pitchFamily="18" charset="0"/>
            </a:endParaRPr>
          </a:p>
          <a:p>
            <a:pPr algn="just">
              <a:lnSpc>
                <a:spcPct val="100000"/>
              </a:lnSpc>
            </a:pPr>
            <a:r>
              <a:rPr lang="en-US" altLang="zh-CN" sz="1800" kern="1200" dirty="0">
                <a:latin typeface="Times New Roman" panose="02020603050405020304" pitchFamily="18" charset="0"/>
                <a:cs typeface="Times New Roman" panose="02020603050405020304" pitchFamily="18" charset="0"/>
              </a:rPr>
              <a:t>An example is shown below in the existing DBW case (DBW 20 + 20 + 40 within an 80 MHz):</a:t>
            </a: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Since the DCM crossing two DBWs will not affected by the power boosting gain, the 3 dB combining gain can be totally achieved.</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Benefit:</a:t>
            </a:r>
            <a:r>
              <a:rPr lang="zh-CN" altLang="en-US" sz="1600" b="0" kern="1200" dirty="0">
                <a:latin typeface="Times New Roman" panose="02020603050405020304" pitchFamily="18" charset="0"/>
                <a:cs typeface="Times New Roman" panose="02020603050405020304" pitchFamily="18" charset="0"/>
              </a:rPr>
              <a:t> </a:t>
            </a:r>
            <a:r>
              <a:rPr lang="en-US" altLang="zh-CN" sz="1600" b="0" kern="1200" dirty="0">
                <a:latin typeface="Times New Roman" panose="02020603050405020304" pitchFamily="18" charset="0"/>
                <a:cs typeface="Times New Roman" panose="02020603050405020304" pitchFamily="18" charset="0"/>
              </a:rPr>
              <a:t>The performance in these two 20 MHz DBWs could be further enhanced.</a:t>
            </a:r>
          </a:p>
          <a:p>
            <a:pPr marL="627063" indent="-269875" algn="just">
              <a:lnSpc>
                <a:spcPct val="100000"/>
              </a:lnSpc>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357188" indent="0" algn="just">
              <a:lnSpc>
                <a:spcPct val="100000"/>
              </a:lnSpc>
              <a:buNone/>
            </a:pPr>
            <a:endParaRPr lang="en-US" altLang="zh-CN" sz="140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9" name="矩形 8">
            <a:extLst>
              <a:ext uri="{FF2B5EF4-FFF2-40B4-BE49-F238E27FC236}">
                <a16:creationId xmlns:a16="http://schemas.microsoft.com/office/drawing/2014/main" id="{9A96DE9F-9CDC-4D8A-9F46-AB79B802D111}"/>
              </a:ext>
            </a:extLst>
          </p:cNvPr>
          <p:cNvSpPr/>
          <p:nvPr/>
        </p:nvSpPr>
        <p:spPr bwMode="auto">
          <a:xfrm>
            <a:off x="1920278" y="4876800"/>
            <a:ext cx="1440160" cy="288032"/>
          </a:xfrm>
          <a:prstGeom prst="rect">
            <a:avLst/>
          </a:prstGeom>
          <a:solidFill>
            <a:srgbClr val="FFFF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altLang="zh-CN" b="0" i="0" u="none" strike="noStrike" cap="none" normalizeH="0" baseline="0" dirty="0">
                <a:ln>
                  <a:noFill/>
                </a:ln>
                <a:solidFill>
                  <a:schemeClr val="tx1"/>
                </a:solidFill>
                <a:effectLst/>
                <a:latin typeface="+mj-lt"/>
                <a:ea typeface="宋体" charset="-122"/>
              </a:rPr>
              <a:t>DBW20</a:t>
            </a:r>
            <a:endParaRPr kumimoji="0" lang="zh-CN" altLang="en-US" b="0" i="0" u="none" strike="noStrike" cap="none" normalizeH="0" baseline="0" dirty="0">
              <a:ln>
                <a:noFill/>
              </a:ln>
              <a:solidFill>
                <a:schemeClr val="tx1"/>
              </a:solidFill>
              <a:effectLst/>
              <a:latin typeface="+mj-lt"/>
              <a:ea typeface="宋体" charset="-122"/>
            </a:endParaRPr>
          </a:p>
        </p:txBody>
      </p:sp>
      <p:sp>
        <p:nvSpPr>
          <p:cNvPr id="12" name="矩形 11">
            <a:extLst>
              <a:ext uri="{FF2B5EF4-FFF2-40B4-BE49-F238E27FC236}">
                <a16:creationId xmlns:a16="http://schemas.microsoft.com/office/drawing/2014/main" id="{210110B9-446C-44EB-A1D8-9C942869507F}"/>
              </a:ext>
            </a:extLst>
          </p:cNvPr>
          <p:cNvSpPr/>
          <p:nvPr/>
        </p:nvSpPr>
        <p:spPr bwMode="auto">
          <a:xfrm>
            <a:off x="3360438" y="4876800"/>
            <a:ext cx="1440160" cy="288032"/>
          </a:xfrm>
          <a:prstGeom prst="rect">
            <a:avLst/>
          </a:prstGeom>
          <a:solidFill>
            <a:srgbClr val="FFFF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DBW20</a:t>
            </a:r>
            <a:endParaRPr lang="zh-CN" altLang="en-US" dirty="0">
              <a:latin typeface="+mj-lt"/>
              <a:ea typeface="宋体" charset="-122"/>
            </a:endParaRPr>
          </a:p>
        </p:txBody>
      </p:sp>
      <p:sp>
        <p:nvSpPr>
          <p:cNvPr id="13" name="矩形 12">
            <a:extLst>
              <a:ext uri="{FF2B5EF4-FFF2-40B4-BE49-F238E27FC236}">
                <a16:creationId xmlns:a16="http://schemas.microsoft.com/office/drawing/2014/main" id="{CCFEF37A-5B27-4DC3-BDC1-1FE6B89D0B84}"/>
              </a:ext>
            </a:extLst>
          </p:cNvPr>
          <p:cNvSpPr/>
          <p:nvPr/>
        </p:nvSpPr>
        <p:spPr bwMode="auto">
          <a:xfrm>
            <a:off x="4800600" y="4876800"/>
            <a:ext cx="2880318" cy="288032"/>
          </a:xfrm>
          <a:prstGeom prst="rect">
            <a:avLst/>
          </a:prstGeom>
          <a:noFill/>
          <a:ln w="317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DBW40</a:t>
            </a:r>
            <a:endParaRPr lang="zh-CN" altLang="en-US" dirty="0">
              <a:latin typeface="+mj-lt"/>
              <a:ea typeface="宋体" charset="-122"/>
            </a:endParaRPr>
          </a:p>
        </p:txBody>
      </p:sp>
      <p:sp>
        <p:nvSpPr>
          <p:cNvPr id="17" name="箭头: 上 16">
            <a:extLst>
              <a:ext uri="{FF2B5EF4-FFF2-40B4-BE49-F238E27FC236}">
                <a16:creationId xmlns:a16="http://schemas.microsoft.com/office/drawing/2014/main" id="{ACF410CD-E49A-44B0-8EC7-8A7CCC266C52}"/>
              </a:ext>
            </a:extLst>
          </p:cNvPr>
          <p:cNvSpPr/>
          <p:nvPr/>
        </p:nvSpPr>
        <p:spPr bwMode="auto">
          <a:xfrm rot="10800000">
            <a:off x="2398042" y="5236840"/>
            <a:ext cx="484632" cy="425094"/>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BC2684D8-1232-4D79-A7A2-03BC7304784D}"/>
                  </a:ext>
                </a:extLst>
              </p:cNvPr>
              <p:cNvSpPr txBox="1"/>
              <p:nvPr/>
            </p:nvSpPr>
            <p:spPr>
              <a:xfrm>
                <a:off x="1947859" y="5613113"/>
                <a:ext cx="1869630" cy="307777"/>
              </a:xfrm>
              <a:prstGeom prst="rect">
                <a:avLst/>
              </a:prstGeom>
              <a:noFill/>
            </p:spPr>
            <p:txBody>
              <a:bodyPr wrap="square" rtlCol="0">
                <a:spAutoFit/>
              </a:bodyPr>
              <a:lstStyle/>
              <a:p>
                <a:r>
                  <a:rPr lang="en-US" altLang="zh-CN" sz="1400" dirty="0"/>
                  <a:t>Select a DRU (</a:t>
                </a:r>
                <a14:m>
                  <m:oMath xmlns:m="http://schemas.openxmlformats.org/officeDocument/2006/math">
                    <m:r>
                      <a:rPr lang="en-US" altLang="zh-CN" sz="1400" b="1" i="1" smtClean="0">
                        <a:latin typeface="Cambria Math" panose="02040503050406030204" pitchFamily="18" charset="0"/>
                      </a:rPr>
                      <m:t>𝒙</m:t>
                    </m:r>
                  </m:oMath>
                </a14:m>
                <a:r>
                  <a:rPr lang="en-US" altLang="zh-CN" sz="1400" dirty="0"/>
                  <a:t>)</a:t>
                </a:r>
                <a:endParaRPr lang="zh-CN" altLang="en-US" sz="1400" i="1" dirty="0"/>
              </a:p>
            </p:txBody>
          </p:sp>
        </mc:Choice>
        <mc:Fallback xmlns="">
          <p:sp>
            <p:nvSpPr>
              <p:cNvPr id="18" name="文本框 17">
                <a:extLst>
                  <a:ext uri="{FF2B5EF4-FFF2-40B4-BE49-F238E27FC236}">
                    <a16:creationId xmlns:a16="http://schemas.microsoft.com/office/drawing/2014/main" id="{BC2684D8-1232-4D79-A7A2-03BC7304784D}"/>
                  </a:ext>
                </a:extLst>
              </p:cNvPr>
              <p:cNvSpPr txBox="1">
                <a:spLocks noRot="1" noChangeAspect="1" noMove="1" noResize="1" noEditPoints="1" noAdjustHandles="1" noChangeArrowheads="1" noChangeShapeType="1" noTextEdit="1"/>
              </p:cNvSpPr>
              <p:nvPr/>
            </p:nvSpPr>
            <p:spPr>
              <a:xfrm>
                <a:off x="1947859" y="5613113"/>
                <a:ext cx="1869630" cy="307777"/>
              </a:xfrm>
              <a:prstGeom prst="rect">
                <a:avLst/>
              </a:prstGeom>
              <a:blipFill>
                <a:blip r:embed="rId3"/>
                <a:stretch>
                  <a:fillRect l="-980" t="-4000" b="-20000"/>
                </a:stretch>
              </a:blipFill>
            </p:spPr>
            <p:txBody>
              <a:bodyPr/>
              <a:lstStyle/>
              <a:p>
                <a:r>
                  <a:rPr lang="zh-CN" altLang="en-US">
                    <a:noFill/>
                  </a:rPr>
                  <a:t> </a:t>
                </a:r>
              </a:p>
            </p:txBody>
          </p:sp>
        </mc:Fallback>
      </mc:AlternateContent>
      <p:sp>
        <p:nvSpPr>
          <p:cNvPr id="19" name="箭头: 上 18">
            <a:extLst>
              <a:ext uri="{FF2B5EF4-FFF2-40B4-BE49-F238E27FC236}">
                <a16:creationId xmlns:a16="http://schemas.microsoft.com/office/drawing/2014/main" id="{BFF3AEA7-BA73-4AAC-ADC1-9A9B0FE4D278}"/>
              </a:ext>
            </a:extLst>
          </p:cNvPr>
          <p:cNvSpPr/>
          <p:nvPr/>
        </p:nvSpPr>
        <p:spPr bwMode="auto">
          <a:xfrm rot="10800000">
            <a:off x="3838202" y="5236840"/>
            <a:ext cx="484632" cy="425094"/>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mc:AlternateContent xmlns:mc="http://schemas.openxmlformats.org/markup-compatibility/2006" xmlns:a14="http://schemas.microsoft.com/office/drawing/2010/main">
        <mc:Choice Requires="a14">
          <p:sp>
            <p:nvSpPr>
              <p:cNvPr id="20" name="文本框 19">
                <a:extLst>
                  <a:ext uri="{FF2B5EF4-FFF2-40B4-BE49-F238E27FC236}">
                    <a16:creationId xmlns:a16="http://schemas.microsoft.com/office/drawing/2014/main" id="{FA939CB2-F63A-46DC-8426-24F58A44B1E0}"/>
                  </a:ext>
                </a:extLst>
              </p:cNvPr>
              <p:cNvSpPr txBox="1"/>
              <p:nvPr/>
            </p:nvSpPr>
            <p:spPr>
              <a:xfrm>
                <a:off x="3388411" y="5613112"/>
                <a:ext cx="2367178" cy="307777"/>
              </a:xfrm>
              <a:prstGeom prst="rect">
                <a:avLst/>
              </a:prstGeom>
              <a:noFill/>
            </p:spPr>
            <p:txBody>
              <a:bodyPr wrap="square" rtlCol="0">
                <a:spAutoFit/>
              </a:bodyPr>
              <a:lstStyle/>
              <a:p>
                <a:r>
                  <a:rPr lang="en-US" altLang="zh-CN" sz="1400" dirty="0"/>
                  <a:t>A duplication (</a:t>
                </a:r>
                <a14:m>
                  <m:oMath xmlns:m="http://schemas.openxmlformats.org/officeDocument/2006/math">
                    <m:sSub>
                      <m:sSubPr>
                        <m:ctrlPr>
                          <a:rPr lang="en-US" altLang="zh-CN" sz="1400" b="1" i="1">
                            <a:latin typeface="Cambria Math" panose="02040503050406030204" pitchFamily="18" charset="0"/>
                            <a:cs typeface="Times New Roman" panose="02020603050405020304" pitchFamily="18" charset="0"/>
                          </a:rPr>
                        </m:ctrlPr>
                      </m:sSubPr>
                      <m:e>
                        <m:r>
                          <a:rPr lang="en-US" altLang="zh-CN" sz="1400" b="1" i="1">
                            <a:latin typeface="Cambria Math" panose="02040503050406030204" pitchFamily="18" charset="0"/>
                            <a:cs typeface="Times New Roman" panose="02020603050405020304" pitchFamily="18" charset="0"/>
                          </a:rPr>
                          <m:t>𝒙</m:t>
                        </m:r>
                      </m:e>
                      <m:sub>
                        <m:r>
                          <a:rPr lang="en-US" altLang="zh-CN" sz="1400" b="1" i="1">
                            <a:latin typeface="Cambria Math" panose="02040503050406030204" pitchFamily="18" charset="0"/>
                            <a:cs typeface="Times New Roman" panose="02020603050405020304" pitchFamily="18" charset="0"/>
                          </a:rPr>
                          <m:t>𝑫𝑪𝑴</m:t>
                        </m:r>
                      </m:sub>
                    </m:sSub>
                  </m:oMath>
                </a14:m>
                <a:r>
                  <a:rPr lang="en-US" altLang="zh-CN" sz="1400" dirty="0"/>
                  <a:t>)</a:t>
                </a:r>
              </a:p>
            </p:txBody>
          </p:sp>
        </mc:Choice>
        <mc:Fallback xmlns="">
          <p:sp>
            <p:nvSpPr>
              <p:cNvPr id="20" name="文本框 19">
                <a:extLst>
                  <a:ext uri="{FF2B5EF4-FFF2-40B4-BE49-F238E27FC236}">
                    <a16:creationId xmlns:a16="http://schemas.microsoft.com/office/drawing/2014/main" id="{FA939CB2-F63A-46DC-8426-24F58A44B1E0}"/>
                  </a:ext>
                </a:extLst>
              </p:cNvPr>
              <p:cNvSpPr txBox="1">
                <a:spLocks noRot="1" noChangeAspect="1" noMove="1" noResize="1" noEditPoints="1" noAdjustHandles="1" noChangeArrowheads="1" noChangeShapeType="1" noTextEdit="1"/>
              </p:cNvSpPr>
              <p:nvPr/>
            </p:nvSpPr>
            <p:spPr>
              <a:xfrm>
                <a:off x="3388411" y="5613112"/>
                <a:ext cx="2367178" cy="307777"/>
              </a:xfrm>
              <a:prstGeom prst="rect">
                <a:avLst/>
              </a:prstGeom>
              <a:blipFill>
                <a:blip r:embed="rId4"/>
                <a:stretch>
                  <a:fillRect l="-773" t="-4000" b="-20000"/>
                </a:stretch>
              </a:blipFill>
            </p:spPr>
            <p:txBody>
              <a:bodyPr/>
              <a:lstStyle/>
              <a:p>
                <a:r>
                  <a:rPr lang="zh-CN" altLang="en-US">
                    <a:noFill/>
                  </a:rPr>
                  <a:t> </a:t>
                </a:r>
              </a:p>
            </p:txBody>
          </p:sp>
        </mc:Fallback>
      </mc:AlternateContent>
      <p:sp>
        <p:nvSpPr>
          <p:cNvPr id="21" name="矩形 20">
            <a:extLst>
              <a:ext uri="{FF2B5EF4-FFF2-40B4-BE49-F238E27FC236}">
                <a16:creationId xmlns:a16="http://schemas.microsoft.com/office/drawing/2014/main" id="{3F0EA200-CCB3-426E-832D-5A99C3AFE638}"/>
              </a:ext>
            </a:extLst>
          </p:cNvPr>
          <p:cNvSpPr/>
          <p:nvPr/>
        </p:nvSpPr>
        <p:spPr>
          <a:xfrm>
            <a:off x="2475987" y="5863840"/>
            <a:ext cx="4649221"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Fig. 3 DCM Crossing Two DBWs in the case of DBW 20 + 20</a:t>
            </a:r>
            <a:endParaRPr lang="zh-CN" altLang="en-US" sz="1400" dirty="0"/>
          </a:p>
        </p:txBody>
      </p:sp>
    </p:spTree>
    <p:extLst>
      <p:ext uri="{BB962C8B-B14F-4D97-AF65-F5344CB8AC3E}">
        <p14:creationId xmlns:p14="http://schemas.microsoft.com/office/powerpoint/2010/main" val="276347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Some Other Examples</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762000" y="1521569"/>
            <a:ext cx="7416826" cy="1152128"/>
          </a:xfrm>
        </p:spPr>
        <p:txBody>
          <a:bodyPr/>
          <a:lstStyle/>
          <a:p>
            <a:pPr algn="just">
              <a:lnSpc>
                <a:spcPct val="100000"/>
              </a:lnSpc>
            </a:pPr>
            <a:r>
              <a:rPr lang="en-US" altLang="zh-CN" sz="1800" dirty="0">
                <a:latin typeface="Times New Roman" panose="02020603050405020304" pitchFamily="18" charset="0"/>
                <a:cs typeface="Times New Roman" panose="02020603050405020304" pitchFamily="18" charset="0"/>
              </a:rPr>
              <a:t>If DBW 80 + 80 + 80 + 80 is allowed,</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then</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the</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following DCM crossing two DBWs can be defined:</a:t>
            </a:r>
          </a:p>
          <a:p>
            <a:pPr algn="just">
              <a:lnSpc>
                <a:spcPct val="100000"/>
              </a:lnSpc>
            </a:pPr>
            <a:endParaRPr lang="en-US" altLang="zh-CN" sz="1800" b="1" dirty="0">
              <a:latin typeface="Times New Roman" panose="02020603050405020304" pitchFamily="18" charset="0"/>
              <a:cs typeface="Times New Roman" panose="02020603050405020304" pitchFamily="18" charset="0"/>
            </a:endParaRPr>
          </a:p>
          <a:p>
            <a:pPr algn="just">
              <a:lnSpc>
                <a:spcPct val="100000"/>
              </a:lnSpc>
            </a:pPr>
            <a:endParaRPr lang="en-US" altLang="zh-CN" sz="1800" dirty="0">
              <a:latin typeface="Times New Roman" panose="02020603050405020304" pitchFamily="18" charset="0"/>
              <a:cs typeface="Times New Roman" panose="02020603050405020304" pitchFamily="18" charset="0"/>
            </a:endParaRPr>
          </a:p>
          <a:p>
            <a:pPr algn="just">
              <a:lnSpc>
                <a:spcPct val="100000"/>
              </a:lnSpc>
            </a:pPr>
            <a:endParaRPr lang="en-US" altLang="zh-CN" sz="1800" b="1" dirty="0">
              <a:latin typeface="Times New Roman" panose="02020603050405020304" pitchFamily="18" charset="0"/>
              <a:cs typeface="Times New Roman" panose="02020603050405020304" pitchFamily="18" charset="0"/>
            </a:endParaRPr>
          </a:p>
          <a:p>
            <a:pPr algn="just">
              <a:lnSpc>
                <a:spcPct val="100000"/>
              </a:lnSpc>
            </a:pPr>
            <a:endParaRPr lang="en-US" altLang="zh-CN" sz="1800" dirty="0">
              <a:latin typeface="Times New Roman" panose="02020603050405020304" pitchFamily="18" charset="0"/>
              <a:cs typeface="Times New Roman" panose="02020603050405020304" pitchFamily="18" charset="0"/>
            </a:endParaRPr>
          </a:p>
          <a:p>
            <a:pPr algn="just">
              <a:lnSpc>
                <a:spcPct val="100000"/>
              </a:lnSpc>
            </a:pPr>
            <a:endParaRPr lang="en-US" altLang="zh-CN" sz="1800" b="1" dirty="0">
              <a:latin typeface="Times New Roman" panose="02020603050405020304" pitchFamily="18" charset="0"/>
              <a:cs typeface="Times New Roman" panose="02020603050405020304" pitchFamily="18" charset="0"/>
            </a:endParaRPr>
          </a:p>
          <a:p>
            <a:pPr algn="just">
              <a:lnSpc>
                <a:spcPct val="100000"/>
              </a:lnSpc>
            </a:pPr>
            <a:r>
              <a:rPr lang="en-US" altLang="zh-CN" sz="1800" dirty="0">
                <a:latin typeface="Times New Roman" panose="02020603050405020304" pitchFamily="18" charset="0"/>
                <a:cs typeface="Times New Roman" panose="02020603050405020304" pitchFamily="18" charset="0"/>
              </a:rPr>
              <a:t>If DBW 160 + 160 is allowed,</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then</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the</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following DCM crossing two DBWs can be defined:</a:t>
            </a: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sp>
        <p:nvSpPr>
          <p:cNvPr id="5" name="矩形 4">
            <a:extLst>
              <a:ext uri="{FF2B5EF4-FFF2-40B4-BE49-F238E27FC236}">
                <a16:creationId xmlns:a16="http://schemas.microsoft.com/office/drawing/2014/main" id="{59747F7C-29B2-4FF5-978C-7DB4780D63F2}"/>
              </a:ext>
            </a:extLst>
          </p:cNvPr>
          <p:cNvSpPr/>
          <p:nvPr/>
        </p:nvSpPr>
        <p:spPr bwMode="auto">
          <a:xfrm>
            <a:off x="2904828" y="2239834"/>
            <a:ext cx="1440160" cy="288032"/>
          </a:xfrm>
          <a:prstGeom prst="rect">
            <a:avLst/>
          </a:prstGeom>
          <a:solidFill>
            <a:srgbClr val="FFC0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altLang="zh-CN" b="0" i="0" u="none" strike="noStrike" cap="none" normalizeH="0" baseline="0" dirty="0">
                <a:ln>
                  <a:noFill/>
                </a:ln>
                <a:solidFill>
                  <a:schemeClr val="tx1"/>
                </a:solidFill>
                <a:effectLst/>
                <a:latin typeface="+mj-lt"/>
                <a:ea typeface="宋体" charset="-122"/>
              </a:rPr>
              <a:t>DBW80</a:t>
            </a:r>
            <a:endParaRPr kumimoji="0" lang="zh-CN" altLang="en-US" b="0" i="0" u="none" strike="noStrike" cap="none" normalizeH="0" baseline="0" dirty="0">
              <a:ln>
                <a:noFill/>
              </a:ln>
              <a:solidFill>
                <a:schemeClr val="tx1"/>
              </a:solidFill>
              <a:effectLst/>
              <a:latin typeface="+mj-lt"/>
              <a:ea typeface="宋体" charset="-122"/>
            </a:endParaRPr>
          </a:p>
        </p:txBody>
      </p:sp>
      <p:sp>
        <p:nvSpPr>
          <p:cNvPr id="9" name="矩形 8">
            <a:extLst>
              <a:ext uri="{FF2B5EF4-FFF2-40B4-BE49-F238E27FC236}">
                <a16:creationId xmlns:a16="http://schemas.microsoft.com/office/drawing/2014/main" id="{E4DCBF9C-4BF9-4149-B694-AE3160F9C1B2}"/>
              </a:ext>
            </a:extLst>
          </p:cNvPr>
          <p:cNvSpPr/>
          <p:nvPr/>
        </p:nvSpPr>
        <p:spPr bwMode="auto">
          <a:xfrm>
            <a:off x="4344988" y="2239834"/>
            <a:ext cx="1440160" cy="288032"/>
          </a:xfrm>
          <a:prstGeom prst="rect">
            <a:avLst/>
          </a:prstGeom>
          <a:solidFill>
            <a:srgbClr val="FFC00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DBW80</a:t>
            </a:r>
            <a:endParaRPr lang="zh-CN" altLang="en-US" dirty="0">
              <a:latin typeface="+mj-lt"/>
              <a:ea typeface="宋体" charset="-122"/>
            </a:endParaRPr>
          </a:p>
        </p:txBody>
      </p:sp>
      <p:sp>
        <p:nvSpPr>
          <p:cNvPr id="11" name="箭头: 上 10">
            <a:extLst>
              <a:ext uri="{FF2B5EF4-FFF2-40B4-BE49-F238E27FC236}">
                <a16:creationId xmlns:a16="http://schemas.microsoft.com/office/drawing/2014/main" id="{49E44E6B-AF4B-4B0F-8CC0-36E52A157624}"/>
              </a:ext>
            </a:extLst>
          </p:cNvPr>
          <p:cNvSpPr/>
          <p:nvPr/>
        </p:nvSpPr>
        <p:spPr bwMode="auto">
          <a:xfrm rot="10800000">
            <a:off x="3382592" y="2599874"/>
            <a:ext cx="484632" cy="583282"/>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3" name="箭头: 上 12">
            <a:extLst>
              <a:ext uri="{FF2B5EF4-FFF2-40B4-BE49-F238E27FC236}">
                <a16:creationId xmlns:a16="http://schemas.microsoft.com/office/drawing/2014/main" id="{39A0AD13-8A8F-403E-8CE6-1BE6585D0B59}"/>
              </a:ext>
            </a:extLst>
          </p:cNvPr>
          <p:cNvSpPr/>
          <p:nvPr/>
        </p:nvSpPr>
        <p:spPr bwMode="auto">
          <a:xfrm rot="10800000">
            <a:off x="4822752" y="2599874"/>
            <a:ext cx="484632" cy="583282"/>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mc:AlternateContent xmlns:mc="http://schemas.openxmlformats.org/markup-compatibility/2006" xmlns:a14="http://schemas.microsoft.com/office/drawing/2010/main">
        <mc:Choice Requires="a14">
          <p:sp>
            <p:nvSpPr>
              <p:cNvPr id="14" name="文本框 13">
                <a:extLst>
                  <a:ext uri="{FF2B5EF4-FFF2-40B4-BE49-F238E27FC236}">
                    <a16:creationId xmlns:a16="http://schemas.microsoft.com/office/drawing/2014/main" id="{107C1B83-BB69-4147-99FD-50BD3DFEE93A}"/>
                  </a:ext>
                </a:extLst>
              </p:cNvPr>
              <p:cNvSpPr txBox="1"/>
              <p:nvPr/>
            </p:nvSpPr>
            <p:spPr>
              <a:xfrm>
                <a:off x="4261150" y="3165475"/>
                <a:ext cx="2367178" cy="307777"/>
              </a:xfrm>
              <a:prstGeom prst="rect">
                <a:avLst/>
              </a:prstGeom>
              <a:noFill/>
            </p:spPr>
            <p:txBody>
              <a:bodyPr wrap="square" rtlCol="0">
                <a:spAutoFit/>
              </a:bodyPr>
              <a:lstStyle/>
              <a:p>
                <a:r>
                  <a:rPr lang="en-US" altLang="zh-CN" sz="1400" dirty="0"/>
                  <a:t>A duplication (</a:t>
                </a:r>
                <a14:m>
                  <m:oMath xmlns:m="http://schemas.openxmlformats.org/officeDocument/2006/math">
                    <m:sSub>
                      <m:sSubPr>
                        <m:ctrlPr>
                          <a:rPr lang="en-US" altLang="zh-CN" sz="1400" b="1" i="1">
                            <a:latin typeface="Cambria Math" panose="02040503050406030204" pitchFamily="18" charset="0"/>
                            <a:cs typeface="Times New Roman" panose="02020603050405020304" pitchFamily="18" charset="0"/>
                          </a:rPr>
                        </m:ctrlPr>
                      </m:sSubPr>
                      <m:e>
                        <m:r>
                          <a:rPr lang="en-US" altLang="zh-CN" sz="1400" b="1" i="1">
                            <a:latin typeface="Cambria Math" panose="02040503050406030204" pitchFamily="18" charset="0"/>
                            <a:cs typeface="Times New Roman" panose="02020603050405020304" pitchFamily="18" charset="0"/>
                          </a:rPr>
                          <m:t>𝒙</m:t>
                        </m:r>
                      </m:e>
                      <m:sub>
                        <m:r>
                          <a:rPr lang="en-US" altLang="zh-CN" sz="1400" b="1" i="1">
                            <a:latin typeface="Cambria Math" panose="02040503050406030204" pitchFamily="18" charset="0"/>
                            <a:cs typeface="Times New Roman" panose="02020603050405020304" pitchFamily="18" charset="0"/>
                          </a:rPr>
                          <m:t>𝑫𝑪𝑴</m:t>
                        </m:r>
                      </m:sub>
                    </m:sSub>
                  </m:oMath>
                </a14:m>
                <a:r>
                  <a:rPr lang="en-US" altLang="zh-CN" sz="1400" dirty="0"/>
                  <a:t>)</a:t>
                </a:r>
              </a:p>
            </p:txBody>
          </p:sp>
        </mc:Choice>
        <mc:Fallback xmlns="">
          <p:sp>
            <p:nvSpPr>
              <p:cNvPr id="14" name="文本框 13">
                <a:extLst>
                  <a:ext uri="{FF2B5EF4-FFF2-40B4-BE49-F238E27FC236}">
                    <a16:creationId xmlns:a16="http://schemas.microsoft.com/office/drawing/2014/main" id="{107C1B83-BB69-4147-99FD-50BD3DFEE93A}"/>
                  </a:ext>
                </a:extLst>
              </p:cNvPr>
              <p:cNvSpPr txBox="1">
                <a:spLocks noRot="1" noChangeAspect="1" noMove="1" noResize="1" noEditPoints="1" noAdjustHandles="1" noChangeArrowheads="1" noChangeShapeType="1" noTextEdit="1"/>
              </p:cNvSpPr>
              <p:nvPr/>
            </p:nvSpPr>
            <p:spPr>
              <a:xfrm>
                <a:off x="4261150" y="3165475"/>
                <a:ext cx="2367178" cy="307777"/>
              </a:xfrm>
              <a:prstGeom prst="rect">
                <a:avLst/>
              </a:prstGeom>
              <a:blipFill>
                <a:blip r:embed="rId3"/>
                <a:stretch>
                  <a:fillRect l="-773" t="-1961" b="-19608"/>
                </a:stretch>
              </a:blipFill>
            </p:spPr>
            <p:txBody>
              <a:bodyPr/>
              <a:lstStyle/>
              <a:p>
                <a:r>
                  <a:rPr lang="zh-CN" altLang="en-US">
                    <a:noFill/>
                  </a:rPr>
                  <a:t> </a:t>
                </a:r>
              </a:p>
            </p:txBody>
          </p:sp>
        </mc:Fallback>
      </mc:AlternateContent>
      <p:sp>
        <p:nvSpPr>
          <p:cNvPr id="15" name="文本框 14">
            <a:extLst>
              <a:ext uri="{FF2B5EF4-FFF2-40B4-BE49-F238E27FC236}">
                <a16:creationId xmlns:a16="http://schemas.microsoft.com/office/drawing/2014/main" id="{C68AB8E1-2599-4CDE-8CEE-470416632091}"/>
              </a:ext>
            </a:extLst>
          </p:cNvPr>
          <p:cNvSpPr txBox="1"/>
          <p:nvPr/>
        </p:nvSpPr>
        <p:spPr>
          <a:xfrm>
            <a:off x="5947674" y="2133600"/>
            <a:ext cx="2367178" cy="369332"/>
          </a:xfrm>
          <a:prstGeom prst="rect">
            <a:avLst/>
          </a:prstGeom>
          <a:noFill/>
        </p:spPr>
        <p:txBody>
          <a:bodyPr wrap="square" rtlCol="0">
            <a:spAutoFit/>
          </a:bodyPr>
          <a:lstStyle/>
          <a:p>
            <a:r>
              <a:rPr lang="en-US" altLang="zh-CN" sz="1800" b="1" dirty="0"/>
              <a:t>…</a:t>
            </a:r>
          </a:p>
        </p:txBody>
      </p:sp>
      <p:sp>
        <p:nvSpPr>
          <p:cNvPr id="16" name="矩形 15">
            <a:extLst>
              <a:ext uri="{FF2B5EF4-FFF2-40B4-BE49-F238E27FC236}">
                <a16:creationId xmlns:a16="http://schemas.microsoft.com/office/drawing/2014/main" id="{7EF2F8B7-F94F-48E5-8202-216F7FB92A03}"/>
              </a:ext>
            </a:extLst>
          </p:cNvPr>
          <p:cNvSpPr/>
          <p:nvPr/>
        </p:nvSpPr>
        <p:spPr bwMode="auto">
          <a:xfrm>
            <a:off x="2904828" y="4724400"/>
            <a:ext cx="1440160" cy="288032"/>
          </a:xfrm>
          <a:prstGeom prst="rect">
            <a:avLst/>
          </a:prstGeom>
          <a:solidFill>
            <a:srgbClr val="00B0F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altLang="zh-CN" b="0" i="0" u="none" strike="noStrike" cap="none" normalizeH="0" baseline="0" dirty="0">
                <a:ln>
                  <a:noFill/>
                </a:ln>
                <a:solidFill>
                  <a:schemeClr val="tx1"/>
                </a:solidFill>
                <a:effectLst/>
                <a:latin typeface="+mj-lt"/>
                <a:ea typeface="宋体" charset="-122"/>
              </a:rPr>
              <a:t>DBW160</a:t>
            </a:r>
            <a:endParaRPr kumimoji="0" lang="zh-CN" altLang="en-US" b="0" i="0" u="none" strike="noStrike" cap="none" normalizeH="0" baseline="0" dirty="0">
              <a:ln>
                <a:noFill/>
              </a:ln>
              <a:solidFill>
                <a:schemeClr val="tx1"/>
              </a:solidFill>
              <a:effectLst/>
              <a:latin typeface="+mj-lt"/>
              <a:ea typeface="宋体" charset="-122"/>
            </a:endParaRPr>
          </a:p>
        </p:txBody>
      </p:sp>
      <p:sp>
        <p:nvSpPr>
          <p:cNvPr id="17" name="矩形 16">
            <a:extLst>
              <a:ext uri="{FF2B5EF4-FFF2-40B4-BE49-F238E27FC236}">
                <a16:creationId xmlns:a16="http://schemas.microsoft.com/office/drawing/2014/main" id="{F1FF274E-E186-4882-B4B8-C4688E0553A2}"/>
              </a:ext>
            </a:extLst>
          </p:cNvPr>
          <p:cNvSpPr/>
          <p:nvPr/>
        </p:nvSpPr>
        <p:spPr bwMode="auto">
          <a:xfrm>
            <a:off x="4344988" y="4724400"/>
            <a:ext cx="1440160" cy="288032"/>
          </a:xfrm>
          <a:prstGeom prst="rect">
            <a:avLst/>
          </a:prstGeom>
          <a:solidFill>
            <a:srgbClr val="00B0F0"/>
          </a:solidFill>
          <a:ln w="31750">
            <a:solidFill>
              <a:schemeClr val="tx1"/>
            </a:solidFill>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altLang="zh-CN" dirty="0">
                <a:latin typeface="+mj-lt"/>
                <a:ea typeface="宋体" charset="-122"/>
              </a:rPr>
              <a:t>DBW160</a:t>
            </a:r>
            <a:endParaRPr lang="zh-CN" altLang="en-US" dirty="0">
              <a:latin typeface="+mj-lt"/>
              <a:ea typeface="宋体" charset="-122"/>
            </a:endParaRPr>
          </a:p>
        </p:txBody>
      </p:sp>
      <p:sp>
        <p:nvSpPr>
          <p:cNvPr id="18" name="箭头: 上 17">
            <a:extLst>
              <a:ext uri="{FF2B5EF4-FFF2-40B4-BE49-F238E27FC236}">
                <a16:creationId xmlns:a16="http://schemas.microsoft.com/office/drawing/2014/main" id="{4F218A0A-BC6E-4D5B-8ED4-A6E33FD6489E}"/>
              </a:ext>
            </a:extLst>
          </p:cNvPr>
          <p:cNvSpPr/>
          <p:nvPr/>
        </p:nvSpPr>
        <p:spPr bwMode="auto">
          <a:xfrm rot="10800000">
            <a:off x="3382592" y="5084440"/>
            <a:ext cx="484632" cy="583282"/>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0" name="箭头: 上 19">
            <a:extLst>
              <a:ext uri="{FF2B5EF4-FFF2-40B4-BE49-F238E27FC236}">
                <a16:creationId xmlns:a16="http://schemas.microsoft.com/office/drawing/2014/main" id="{F31865C9-1A3E-4682-8C52-32DB93326A8A}"/>
              </a:ext>
            </a:extLst>
          </p:cNvPr>
          <p:cNvSpPr/>
          <p:nvPr/>
        </p:nvSpPr>
        <p:spPr bwMode="auto">
          <a:xfrm rot="10800000">
            <a:off x="4822752" y="5084440"/>
            <a:ext cx="484632" cy="583282"/>
          </a:xfrm>
          <a:prstGeom prst="up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861E4906-B25B-445F-B096-DB474BCF1556}"/>
                  </a:ext>
                </a:extLst>
              </p:cNvPr>
              <p:cNvSpPr txBox="1"/>
              <p:nvPr/>
            </p:nvSpPr>
            <p:spPr>
              <a:xfrm>
                <a:off x="4261150" y="5650041"/>
                <a:ext cx="2367178" cy="307777"/>
              </a:xfrm>
              <a:prstGeom prst="rect">
                <a:avLst/>
              </a:prstGeom>
              <a:noFill/>
            </p:spPr>
            <p:txBody>
              <a:bodyPr wrap="square" rtlCol="0">
                <a:spAutoFit/>
              </a:bodyPr>
              <a:lstStyle/>
              <a:p>
                <a:r>
                  <a:rPr lang="en-US" altLang="zh-CN" sz="1400" dirty="0"/>
                  <a:t>A duplication (</a:t>
                </a:r>
                <a14:m>
                  <m:oMath xmlns:m="http://schemas.openxmlformats.org/officeDocument/2006/math">
                    <m:sSub>
                      <m:sSubPr>
                        <m:ctrlPr>
                          <a:rPr lang="en-US" altLang="zh-CN" sz="1400" b="1" i="1">
                            <a:latin typeface="Cambria Math" panose="02040503050406030204" pitchFamily="18" charset="0"/>
                            <a:cs typeface="Times New Roman" panose="02020603050405020304" pitchFamily="18" charset="0"/>
                          </a:rPr>
                        </m:ctrlPr>
                      </m:sSubPr>
                      <m:e>
                        <m:r>
                          <a:rPr lang="en-US" altLang="zh-CN" sz="1400" b="1" i="1">
                            <a:latin typeface="Cambria Math" panose="02040503050406030204" pitchFamily="18" charset="0"/>
                            <a:cs typeface="Times New Roman" panose="02020603050405020304" pitchFamily="18" charset="0"/>
                          </a:rPr>
                          <m:t>𝒙</m:t>
                        </m:r>
                      </m:e>
                      <m:sub>
                        <m:r>
                          <a:rPr lang="en-US" altLang="zh-CN" sz="1400" b="1" i="1">
                            <a:latin typeface="Cambria Math" panose="02040503050406030204" pitchFamily="18" charset="0"/>
                            <a:cs typeface="Times New Roman" panose="02020603050405020304" pitchFamily="18" charset="0"/>
                          </a:rPr>
                          <m:t>𝑫𝑪𝑴</m:t>
                        </m:r>
                      </m:sub>
                    </m:sSub>
                  </m:oMath>
                </a14:m>
                <a:r>
                  <a:rPr lang="en-US" altLang="zh-CN" sz="1400" dirty="0"/>
                  <a:t>)</a:t>
                </a:r>
              </a:p>
            </p:txBody>
          </p:sp>
        </mc:Choice>
        <mc:Fallback xmlns="">
          <p:sp>
            <p:nvSpPr>
              <p:cNvPr id="21" name="文本框 20">
                <a:extLst>
                  <a:ext uri="{FF2B5EF4-FFF2-40B4-BE49-F238E27FC236}">
                    <a16:creationId xmlns:a16="http://schemas.microsoft.com/office/drawing/2014/main" id="{861E4906-B25B-445F-B096-DB474BCF1556}"/>
                  </a:ext>
                </a:extLst>
              </p:cNvPr>
              <p:cNvSpPr txBox="1">
                <a:spLocks noRot="1" noChangeAspect="1" noMove="1" noResize="1" noEditPoints="1" noAdjustHandles="1" noChangeArrowheads="1" noChangeShapeType="1" noTextEdit="1"/>
              </p:cNvSpPr>
              <p:nvPr/>
            </p:nvSpPr>
            <p:spPr>
              <a:xfrm>
                <a:off x="4261150" y="5650041"/>
                <a:ext cx="2367178" cy="307777"/>
              </a:xfrm>
              <a:prstGeom prst="rect">
                <a:avLst/>
              </a:prstGeom>
              <a:blipFill>
                <a:blip r:embed="rId3"/>
                <a:stretch>
                  <a:fillRect l="-773" t="-4000" b="-20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a16="http://schemas.microsoft.com/office/drawing/2014/main" id="{4A991C86-19B8-4361-8525-572A20D6BA9B}"/>
                  </a:ext>
                </a:extLst>
              </p:cNvPr>
              <p:cNvSpPr txBox="1"/>
              <p:nvPr/>
            </p:nvSpPr>
            <p:spPr>
              <a:xfrm>
                <a:off x="2819400" y="3161386"/>
                <a:ext cx="1869630" cy="307777"/>
              </a:xfrm>
              <a:prstGeom prst="rect">
                <a:avLst/>
              </a:prstGeom>
              <a:noFill/>
            </p:spPr>
            <p:txBody>
              <a:bodyPr wrap="square" rtlCol="0">
                <a:spAutoFit/>
              </a:bodyPr>
              <a:lstStyle/>
              <a:p>
                <a:r>
                  <a:rPr lang="en-US" altLang="zh-CN" sz="1400" dirty="0"/>
                  <a:t>Select a DRU (</a:t>
                </a:r>
                <a14:m>
                  <m:oMath xmlns:m="http://schemas.openxmlformats.org/officeDocument/2006/math">
                    <m:r>
                      <a:rPr lang="en-US" altLang="zh-CN" sz="1400" b="1" i="1" smtClean="0">
                        <a:latin typeface="Cambria Math" panose="02040503050406030204" pitchFamily="18" charset="0"/>
                      </a:rPr>
                      <m:t>𝒙</m:t>
                    </m:r>
                  </m:oMath>
                </a14:m>
                <a:r>
                  <a:rPr lang="en-US" altLang="zh-CN" sz="1400" dirty="0"/>
                  <a:t>)</a:t>
                </a:r>
                <a:endParaRPr lang="zh-CN" altLang="en-US" sz="1400" i="1" dirty="0"/>
              </a:p>
            </p:txBody>
          </p:sp>
        </mc:Choice>
        <mc:Fallback xmlns="">
          <p:sp>
            <p:nvSpPr>
              <p:cNvPr id="23" name="文本框 22">
                <a:extLst>
                  <a:ext uri="{FF2B5EF4-FFF2-40B4-BE49-F238E27FC236}">
                    <a16:creationId xmlns:a16="http://schemas.microsoft.com/office/drawing/2014/main" id="{4A991C86-19B8-4361-8525-572A20D6BA9B}"/>
                  </a:ext>
                </a:extLst>
              </p:cNvPr>
              <p:cNvSpPr txBox="1">
                <a:spLocks noRot="1" noChangeAspect="1" noMove="1" noResize="1" noEditPoints="1" noAdjustHandles="1" noChangeArrowheads="1" noChangeShapeType="1" noTextEdit="1"/>
              </p:cNvSpPr>
              <p:nvPr/>
            </p:nvSpPr>
            <p:spPr>
              <a:xfrm>
                <a:off x="2819400" y="3161386"/>
                <a:ext cx="1869630" cy="307777"/>
              </a:xfrm>
              <a:prstGeom prst="rect">
                <a:avLst/>
              </a:prstGeom>
              <a:blipFill>
                <a:blip r:embed="rId4"/>
                <a:stretch>
                  <a:fillRect l="-980" t="-4000" b="-20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a:extLst>
                  <a:ext uri="{FF2B5EF4-FFF2-40B4-BE49-F238E27FC236}">
                    <a16:creationId xmlns:a16="http://schemas.microsoft.com/office/drawing/2014/main" id="{6D01546D-FF0E-4C21-831A-FE40E5838C72}"/>
                  </a:ext>
                </a:extLst>
              </p:cNvPr>
              <p:cNvSpPr txBox="1"/>
              <p:nvPr/>
            </p:nvSpPr>
            <p:spPr>
              <a:xfrm>
                <a:off x="2819400" y="5645952"/>
                <a:ext cx="1869630" cy="307777"/>
              </a:xfrm>
              <a:prstGeom prst="rect">
                <a:avLst/>
              </a:prstGeom>
              <a:noFill/>
            </p:spPr>
            <p:txBody>
              <a:bodyPr wrap="square" rtlCol="0">
                <a:spAutoFit/>
              </a:bodyPr>
              <a:lstStyle/>
              <a:p>
                <a:r>
                  <a:rPr lang="en-US" altLang="zh-CN" sz="1400" dirty="0"/>
                  <a:t>Select a DRU (</a:t>
                </a:r>
                <a14:m>
                  <m:oMath xmlns:m="http://schemas.openxmlformats.org/officeDocument/2006/math">
                    <m:r>
                      <a:rPr lang="en-US" altLang="zh-CN" sz="1400" b="1" i="1" smtClean="0">
                        <a:latin typeface="Cambria Math" panose="02040503050406030204" pitchFamily="18" charset="0"/>
                      </a:rPr>
                      <m:t>𝒙</m:t>
                    </m:r>
                  </m:oMath>
                </a14:m>
                <a:r>
                  <a:rPr lang="en-US" altLang="zh-CN" sz="1400" dirty="0"/>
                  <a:t>)</a:t>
                </a:r>
                <a:endParaRPr lang="zh-CN" altLang="en-US" sz="1400" i="1" dirty="0"/>
              </a:p>
            </p:txBody>
          </p:sp>
        </mc:Choice>
        <mc:Fallback xmlns="">
          <p:sp>
            <p:nvSpPr>
              <p:cNvPr id="24" name="文本框 23">
                <a:extLst>
                  <a:ext uri="{FF2B5EF4-FFF2-40B4-BE49-F238E27FC236}">
                    <a16:creationId xmlns:a16="http://schemas.microsoft.com/office/drawing/2014/main" id="{6D01546D-FF0E-4C21-831A-FE40E5838C72}"/>
                  </a:ext>
                </a:extLst>
              </p:cNvPr>
              <p:cNvSpPr txBox="1">
                <a:spLocks noRot="1" noChangeAspect="1" noMove="1" noResize="1" noEditPoints="1" noAdjustHandles="1" noChangeArrowheads="1" noChangeShapeType="1" noTextEdit="1"/>
              </p:cNvSpPr>
              <p:nvPr/>
            </p:nvSpPr>
            <p:spPr>
              <a:xfrm>
                <a:off x="2819400" y="5645952"/>
                <a:ext cx="1869630" cy="307777"/>
              </a:xfrm>
              <a:prstGeom prst="rect">
                <a:avLst/>
              </a:prstGeom>
              <a:blipFill>
                <a:blip r:embed="rId5"/>
                <a:stretch>
                  <a:fillRect l="-980" t="-3922" b="-19608"/>
                </a:stretch>
              </a:blipFill>
            </p:spPr>
            <p:txBody>
              <a:bodyPr/>
              <a:lstStyle/>
              <a:p>
                <a:r>
                  <a:rPr lang="zh-CN" altLang="en-US">
                    <a:noFill/>
                  </a:rPr>
                  <a:t> </a:t>
                </a:r>
              </a:p>
            </p:txBody>
          </p:sp>
        </mc:Fallback>
      </mc:AlternateContent>
      <p:sp>
        <p:nvSpPr>
          <p:cNvPr id="25" name="矩形 24">
            <a:extLst>
              <a:ext uri="{FF2B5EF4-FFF2-40B4-BE49-F238E27FC236}">
                <a16:creationId xmlns:a16="http://schemas.microsoft.com/office/drawing/2014/main" id="{E7CF216E-32B6-48D0-823E-3845B194F48C}"/>
              </a:ext>
            </a:extLst>
          </p:cNvPr>
          <p:cNvSpPr/>
          <p:nvPr/>
        </p:nvSpPr>
        <p:spPr>
          <a:xfrm>
            <a:off x="2145802" y="3438356"/>
            <a:ext cx="4649221"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Fig. 4 DCM Crossing Two DBWs in the case of DBW 80 + 80</a:t>
            </a:r>
            <a:endParaRPr lang="zh-CN" altLang="en-US" sz="1400" dirty="0"/>
          </a:p>
        </p:txBody>
      </p:sp>
      <p:sp>
        <p:nvSpPr>
          <p:cNvPr id="26" name="矩形 25">
            <a:extLst>
              <a:ext uri="{FF2B5EF4-FFF2-40B4-BE49-F238E27FC236}">
                <a16:creationId xmlns:a16="http://schemas.microsoft.com/office/drawing/2014/main" id="{C1AA63AD-979B-497A-B069-73E00838BE3C}"/>
              </a:ext>
            </a:extLst>
          </p:cNvPr>
          <p:cNvSpPr/>
          <p:nvPr/>
        </p:nvSpPr>
        <p:spPr>
          <a:xfrm>
            <a:off x="2035226" y="5904749"/>
            <a:ext cx="4870372"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Fig. 5 DCM Crossing Two DBWs in the case of DBW 160 + 160</a:t>
            </a:r>
            <a:endParaRPr lang="zh-CN" altLang="en-US" sz="1400" dirty="0"/>
          </a:p>
        </p:txBody>
      </p:sp>
    </p:spTree>
    <p:extLst>
      <p:ext uri="{BB962C8B-B14F-4D97-AF65-F5344CB8AC3E}">
        <p14:creationId xmlns:p14="http://schemas.microsoft.com/office/powerpoint/2010/main" val="28536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Benefits (1/2)</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814508" y="1418447"/>
            <a:ext cx="7696200" cy="1152128"/>
          </a:xfrm>
        </p:spPr>
        <p:txBody>
          <a:bodyPr/>
          <a:lstStyle/>
          <a:p>
            <a:pPr algn="just">
              <a:lnSpc>
                <a:spcPct val="100000"/>
              </a:lnSpc>
            </a:pPr>
            <a:r>
              <a:rPr lang="en-US" altLang="zh-CN" sz="1800" kern="1200" dirty="0">
                <a:latin typeface="Times New Roman" panose="02020603050405020304" pitchFamily="18" charset="0"/>
                <a:cs typeface="Times New Roman" panose="02020603050405020304" pitchFamily="18" charset="0"/>
              </a:rPr>
              <a:t>According to the previous discussion, the following DCM mode crossing two DBW is suggested:</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The two DBWs are close to each other, and have the same size.</a:t>
            </a:r>
          </a:p>
          <a:p>
            <a:pPr marL="627063" indent="-269875" algn="just">
              <a:lnSpc>
                <a:spcPct val="100000"/>
              </a:lnSpc>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The selected DRUs in the two DBWs have the same relative subcarrier indices. One is the original part, and the other is the duplicated part.</a:t>
            </a:r>
            <a:endParaRPr lang="en-US" altLang="zh-CN" sz="1600" kern="1200" dirty="0">
              <a:latin typeface="Times New Roman" panose="02020603050405020304" pitchFamily="18" charset="0"/>
              <a:cs typeface="Times New Roman" panose="02020603050405020304" pitchFamily="18" charset="0"/>
            </a:endParaRPr>
          </a:p>
          <a:p>
            <a:pPr algn="just"/>
            <a:r>
              <a:rPr lang="en-US" altLang="zh-CN" sz="1800" kern="1200" dirty="0">
                <a:latin typeface="Times New Roman" panose="02020603050405020304" pitchFamily="18" charset="0"/>
                <a:cs typeface="Times New Roman" panose="02020603050405020304" pitchFamily="18" charset="0"/>
              </a:rPr>
              <a:t>The benefits on allowing the above configuration is obvious: </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May further enhance the performance of the following DRUs (see the red color) in the case of DBW 20 + 20, 80 + 80, 160 + 160, etc.</a:t>
            </a: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627063" indent="-269875" algn="just">
              <a:lnSpc>
                <a:spcPct val="100000"/>
              </a:lnSpc>
              <a:buFont typeface="Times New Roman" panose="02020603050405020304" pitchFamily="18" charset="0"/>
              <a:buChar char="–"/>
            </a:pPr>
            <a:endParaRPr lang="en-US" altLang="zh-CN" sz="140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959F195-F33A-4C39-B3B5-61F0B3127ED9}"/>
              </a:ext>
            </a:extLst>
          </p:cNvPr>
          <p:cNvGraphicFramePr>
            <a:graphicFrameLocks noGrp="1"/>
          </p:cNvGraphicFramePr>
          <p:nvPr>
            <p:extLst>
              <p:ext uri="{D42A27DB-BD31-4B8C-83A1-F6EECF244321}">
                <p14:modId xmlns:p14="http://schemas.microsoft.com/office/powerpoint/2010/main" val="2180336586"/>
              </p:ext>
            </p:extLst>
          </p:nvPr>
        </p:nvGraphicFramePr>
        <p:xfrm>
          <a:off x="1612527" y="4148554"/>
          <a:ext cx="6100162" cy="2194560"/>
        </p:xfrm>
        <a:graphic>
          <a:graphicData uri="http://schemas.openxmlformats.org/drawingml/2006/table">
            <a:tbl>
              <a:tblPr firstRow="1" bandRow="1">
                <a:tableStyleId>{5940675A-B579-460E-94D1-54222C63F5DA}</a:tableStyleId>
              </a:tblPr>
              <a:tblGrid>
                <a:gridCol w="1017545">
                  <a:extLst>
                    <a:ext uri="{9D8B030D-6E8A-4147-A177-3AD203B41FA5}">
                      <a16:colId xmlns:a16="http://schemas.microsoft.com/office/drawing/2014/main" val="2689486321"/>
                    </a:ext>
                  </a:extLst>
                </a:gridCol>
                <a:gridCol w="1242235">
                  <a:extLst>
                    <a:ext uri="{9D8B030D-6E8A-4147-A177-3AD203B41FA5}">
                      <a16:colId xmlns:a16="http://schemas.microsoft.com/office/drawing/2014/main" val="1399626718"/>
                    </a:ext>
                  </a:extLst>
                </a:gridCol>
                <a:gridCol w="1242235">
                  <a:extLst>
                    <a:ext uri="{9D8B030D-6E8A-4147-A177-3AD203B41FA5}">
                      <a16:colId xmlns:a16="http://schemas.microsoft.com/office/drawing/2014/main" val="3406761868"/>
                    </a:ext>
                  </a:extLst>
                </a:gridCol>
                <a:gridCol w="1282935">
                  <a:extLst>
                    <a:ext uri="{9D8B030D-6E8A-4147-A177-3AD203B41FA5}">
                      <a16:colId xmlns:a16="http://schemas.microsoft.com/office/drawing/2014/main" val="1225503975"/>
                    </a:ext>
                  </a:extLst>
                </a:gridCol>
                <a:gridCol w="1315212">
                  <a:extLst>
                    <a:ext uri="{9D8B030D-6E8A-4147-A177-3AD203B41FA5}">
                      <a16:colId xmlns:a16="http://schemas.microsoft.com/office/drawing/2014/main" val="858668725"/>
                    </a:ext>
                  </a:extLst>
                </a:gridCol>
              </a:tblGrid>
              <a:tr h="137160">
                <a:tc rowSpan="2">
                  <a:txBody>
                    <a:bodyPr/>
                    <a:lstStyle/>
                    <a:p>
                      <a:r>
                        <a:rPr lang="en-US" altLang="zh-CN" sz="1200" dirty="0"/>
                        <a:t>N</a:t>
                      </a:r>
                      <a:r>
                        <a:rPr lang="en-US" altLang="zh-CN" sz="1200" baseline="-25000" dirty="0"/>
                        <a:t>RU</a:t>
                      </a:r>
                      <a:endParaRPr lang="zh-CN" altLang="en-US" sz="1200" baseline="-25000" dirty="0"/>
                    </a:p>
                  </a:txBody>
                  <a:tcPr>
                    <a:solidFill>
                      <a:schemeClr val="bg1">
                        <a:lumMod val="85000"/>
                      </a:schemeClr>
                    </a:solidFill>
                  </a:tcPr>
                </a:tc>
                <a:tc gridSpan="4">
                  <a:txBody>
                    <a:bodyPr/>
                    <a:lstStyle/>
                    <a:p>
                      <a:pPr algn="ctr"/>
                      <a:r>
                        <a:rPr lang="en-US" altLang="zh-CN" sz="1200" dirty="0"/>
                        <a:t>DRU</a:t>
                      </a:r>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extLst>
                  <a:ext uri="{0D108BD9-81ED-4DB2-BD59-A6C34878D82A}">
                    <a16:rowId xmlns:a16="http://schemas.microsoft.com/office/drawing/2014/main" val="3338921986"/>
                  </a:ext>
                </a:extLst>
              </a:tr>
              <a:tr h="137160">
                <a:tc vMerge="1">
                  <a:txBody>
                    <a:bodyPr/>
                    <a:lstStyle/>
                    <a:p>
                      <a:endParaRPr lang="zh-CN" altLang="en-US"/>
                    </a:p>
                  </a:txBody>
                  <a:tcPr/>
                </a:tc>
                <a:tc>
                  <a:txBody>
                    <a:bodyPr/>
                    <a:lstStyle/>
                    <a:p>
                      <a:r>
                        <a:rPr lang="en-US" altLang="zh-CN" sz="1200" dirty="0"/>
                        <a:t>DBW = 20 MHz</a:t>
                      </a:r>
                    </a:p>
                  </a:txBody>
                  <a:tcPr>
                    <a:solidFill>
                      <a:schemeClr val="bg1">
                        <a:lumMod val="85000"/>
                      </a:schemeClr>
                    </a:solidFill>
                  </a:tcPr>
                </a:tc>
                <a:tc>
                  <a:txBody>
                    <a:bodyPr/>
                    <a:lstStyle/>
                    <a:p>
                      <a:r>
                        <a:rPr lang="en-US" altLang="zh-CN" sz="1200" dirty="0"/>
                        <a:t>DBW = 40 MHz</a:t>
                      </a:r>
                    </a:p>
                  </a:txBody>
                  <a:tcPr>
                    <a:solidFill>
                      <a:schemeClr val="bg1">
                        <a:lumMod val="85000"/>
                      </a:schemeClr>
                    </a:solidFill>
                  </a:tcPr>
                </a:tc>
                <a:tc>
                  <a:txBody>
                    <a:bodyPr/>
                    <a:lstStyle/>
                    <a:p>
                      <a:r>
                        <a:rPr lang="en-US" altLang="zh-CN" sz="1200" dirty="0"/>
                        <a:t>DBW = 80 MHz</a:t>
                      </a:r>
                    </a:p>
                  </a:txBody>
                  <a:tcPr>
                    <a:solidFill>
                      <a:schemeClr val="bg1">
                        <a:lumMod val="85000"/>
                      </a:schemeClr>
                    </a:solidFill>
                  </a:tcPr>
                </a:tc>
                <a:tc>
                  <a:txBody>
                    <a:bodyPr/>
                    <a:lstStyle/>
                    <a:p>
                      <a:r>
                        <a:rPr lang="en-US" altLang="zh-CN" sz="1200" dirty="0"/>
                        <a:t>DBW = 160 MHz</a:t>
                      </a:r>
                    </a:p>
                  </a:txBody>
                  <a:tcPr>
                    <a:solidFill>
                      <a:schemeClr val="bg1">
                        <a:lumMod val="85000"/>
                      </a:schemeClr>
                    </a:solidFill>
                  </a:tcPr>
                </a:tc>
                <a:extLst>
                  <a:ext uri="{0D108BD9-81ED-4DB2-BD59-A6C34878D82A}">
                    <a16:rowId xmlns:a16="http://schemas.microsoft.com/office/drawing/2014/main" val="1337925699"/>
                  </a:ext>
                </a:extLst>
              </a:tr>
              <a:tr h="145833">
                <a:tc>
                  <a:txBody>
                    <a:bodyPr/>
                    <a:lstStyle/>
                    <a:p>
                      <a:r>
                        <a:rPr lang="en-US" altLang="zh-CN" sz="1200" dirty="0"/>
                        <a:t>26</a:t>
                      </a:r>
                      <a:endParaRPr lang="zh-CN" altLang="en-US" sz="1200" dirty="0"/>
                    </a:p>
                  </a:txBody>
                  <a:tcPr/>
                </a:tc>
                <a:tc>
                  <a:txBody>
                    <a:bodyPr/>
                    <a:lstStyle/>
                    <a:p>
                      <a:r>
                        <a:rPr lang="en-US" altLang="zh-CN" sz="1200" dirty="0"/>
                        <a:t>8.06</a:t>
                      </a:r>
                      <a:endParaRPr lang="zh-CN" altLang="en-US" sz="1200" dirty="0"/>
                    </a:p>
                  </a:txBody>
                  <a:tcPr>
                    <a:noFill/>
                  </a:tcPr>
                </a:tc>
                <a:tc>
                  <a:txBody>
                    <a:bodyPr/>
                    <a:lstStyle/>
                    <a:p>
                      <a:r>
                        <a:rPr lang="en-US" altLang="zh-CN" sz="1200" dirty="0"/>
                        <a:t>11.07</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219498905"/>
                  </a:ext>
                </a:extLst>
              </a:tr>
              <a:tr h="145833">
                <a:tc>
                  <a:txBody>
                    <a:bodyPr/>
                    <a:lstStyle/>
                    <a:p>
                      <a:r>
                        <a:rPr lang="en-US" altLang="zh-CN" sz="1200" dirty="0"/>
                        <a:t>52</a:t>
                      </a:r>
                      <a:endParaRPr lang="zh-CN" altLang="en-US" sz="1200" dirty="0"/>
                    </a:p>
                  </a:txBody>
                  <a:tcPr/>
                </a:tc>
                <a:tc>
                  <a:txBody>
                    <a:bodyPr/>
                    <a:lstStyle/>
                    <a:p>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651159613"/>
                  </a:ext>
                </a:extLst>
              </a:tr>
              <a:tr h="178759">
                <a:tc>
                  <a:txBody>
                    <a:bodyPr/>
                    <a:lstStyle/>
                    <a:p>
                      <a:r>
                        <a:rPr lang="en-US" altLang="zh-CN" sz="1200" dirty="0"/>
                        <a:t>106</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3.29</a:t>
                      </a:r>
                      <a:endParaRPr lang="zh-CN" altLang="en-US" sz="1200" b="1" dirty="0">
                        <a:solidFill>
                          <a:srgbClr val="FF0000"/>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noFill/>
                  </a:tcPr>
                </a:tc>
                <a:extLst>
                  <a:ext uri="{0D108BD9-81ED-4DB2-BD59-A6C34878D82A}">
                    <a16:rowId xmlns:a16="http://schemas.microsoft.com/office/drawing/2014/main" val="3712885269"/>
                  </a:ext>
                </a:extLst>
              </a:tr>
              <a:tr h="178759">
                <a:tc>
                  <a:txBody>
                    <a:bodyPr/>
                    <a:lstStyle/>
                    <a:p>
                      <a:r>
                        <a:rPr lang="en-US" altLang="zh-CN" sz="1200" dirty="0"/>
                        <a:t>242</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2.62</a:t>
                      </a:r>
                      <a:endParaRPr lang="zh-CN" altLang="en-US" sz="1200" b="1" dirty="0">
                        <a:solidFill>
                          <a:srgbClr val="FF0000"/>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a:t>
                      </a:r>
                      <a:endParaRPr lang="zh-CN" altLang="en-US" sz="1200" b="1" kern="1200" dirty="0">
                        <a:solidFill>
                          <a:srgbClr val="FF0000"/>
                        </a:solidFill>
                        <a:latin typeface="+mn-lt"/>
                        <a:ea typeface="+mn-ea"/>
                        <a:cs typeface="+mn-cs"/>
                      </a:endParaRPr>
                    </a:p>
                  </a:txBody>
                  <a:tcPr>
                    <a:noFill/>
                  </a:tcPr>
                </a:tc>
                <a:tc>
                  <a:txBody>
                    <a:bodyPr/>
                    <a:lstStyle/>
                    <a:p>
                      <a:r>
                        <a:rPr lang="en-US" altLang="zh-CN" sz="1200" dirty="0"/>
                        <a:t>8.06</a:t>
                      </a:r>
                      <a:endParaRPr lang="zh-CN" altLang="en-US" sz="1200" dirty="0"/>
                    </a:p>
                  </a:txBody>
                  <a:tcPr>
                    <a:noFill/>
                  </a:tcPr>
                </a:tc>
                <a:extLst>
                  <a:ext uri="{0D108BD9-81ED-4DB2-BD59-A6C34878D82A}">
                    <a16:rowId xmlns:a16="http://schemas.microsoft.com/office/drawing/2014/main" val="1836993070"/>
                  </a:ext>
                </a:extLst>
              </a:tr>
              <a:tr h="178759">
                <a:tc>
                  <a:txBody>
                    <a:bodyPr/>
                    <a:lstStyle/>
                    <a:p>
                      <a:r>
                        <a:rPr lang="en-US" altLang="zh-CN" sz="1200" dirty="0"/>
                        <a:t>484</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a:t>
                      </a:r>
                      <a:endParaRPr lang="zh-CN" altLang="en-US" sz="1200" b="1" kern="1200" dirty="0">
                        <a:solidFill>
                          <a:srgbClr val="FF0000"/>
                        </a:solidFill>
                        <a:latin typeface="+mn-lt"/>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161509165"/>
                  </a:ext>
                </a:extLst>
              </a:tr>
              <a:tr h="178759">
                <a:tc>
                  <a:txBody>
                    <a:bodyPr/>
                    <a:lstStyle/>
                    <a:p>
                      <a:r>
                        <a:rPr lang="en-US" altLang="zh-CN" sz="1200" dirty="0"/>
                        <a:t>996</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3113546953"/>
                  </a:ext>
                </a:extLst>
              </a:tr>
            </a:tbl>
          </a:graphicData>
        </a:graphic>
      </p:graphicFrame>
      <p:sp>
        <p:nvSpPr>
          <p:cNvPr id="12" name="矩形 11">
            <a:extLst>
              <a:ext uri="{FF2B5EF4-FFF2-40B4-BE49-F238E27FC236}">
                <a16:creationId xmlns:a16="http://schemas.microsoft.com/office/drawing/2014/main" id="{4A53E84B-277B-413F-B46A-FD7A91ED44F2}"/>
              </a:ext>
            </a:extLst>
          </p:cNvPr>
          <p:cNvSpPr/>
          <p:nvPr/>
        </p:nvSpPr>
        <p:spPr>
          <a:xfrm>
            <a:off x="2661733" y="3831252"/>
            <a:ext cx="3820533"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Table 3 Power Gain Compared to RRU Case (dB) </a:t>
            </a:r>
            <a:endParaRPr lang="zh-CN" altLang="en-US" sz="1400" dirty="0"/>
          </a:p>
        </p:txBody>
      </p:sp>
    </p:spTree>
    <p:extLst>
      <p:ext uri="{BB962C8B-B14F-4D97-AF65-F5344CB8AC3E}">
        <p14:creationId xmlns:p14="http://schemas.microsoft.com/office/powerpoint/2010/main" val="82899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Benefits (2/2)</a:t>
            </a:r>
            <a:endParaRPr lang="en-US" dirty="0">
              <a:solidFill>
                <a:schemeClr val="tx1"/>
              </a:solidFill>
            </a:endParaRPr>
          </a:p>
        </p:txBody>
      </p:sp>
      <p:sp>
        <p:nvSpPr>
          <p:cNvPr id="7" name="内容占位符 2">
            <a:extLst>
              <a:ext uri="{FF2B5EF4-FFF2-40B4-BE49-F238E27FC236}">
                <a16:creationId xmlns:a16="http://schemas.microsoft.com/office/drawing/2014/main" id="{AFA05493-83AC-4DA8-A38A-7452C8A5FC91}"/>
              </a:ext>
            </a:extLst>
          </p:cNvPr>
          <p:cNvSpPr>
            <a:spLocks noGrp="1"/>
          </p:cNvSpPr>
          <p:nvPr>
            <p:ph idx="1"/>
          </p:nvPr>
        </p:nvSpPr>
        <p:spPr>
          <a:xfrm>
            <a:off x="647700" y="1292134"/>
            <a:ext cx="7886700" cy="1152128"/>
          </a:xfrm>
        </p:spPr>
        <p:txBody>
          <a:bodyPr/>
          <a:lstStyle/>
          <a:p>
            <a:pPr algn="just">
              <a:lnSpc>
                <a:spcPct val="100000"/>
              </a:lnSpc>
            </a:pPr>
            <a:r>
              <a:rPr lang="en-US" altLang="zh-CN" sz="1800" kern="1200" dirty="0">
                <a:latin typeface="Times New Roman" panose="02020603050405020304" pitchFamily="18" charset="0"/>
                <a:cs typeface="Times New Roman" panose="02020603050405020304" pitchFamily="18" charset="0"/>
              </a:rPr>
              <a:t>After the DCM crossing two DBWs, the following performance could be achieved (see the blue color, combining gain): </a:t>
            </a:r>
          </a:p>
          <a:p>
            <a:pPr marL="627063" indent="-269875" algn="just">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It is essential to enhance the performance of existing large size DRUs because their power gain cannot reach or be close to 6 dB (the power gap between the AP and STA).</a:t>
            </a: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959F195-F33A-4C39-B3B5-61F0B3127ED9}"/>
              </a:ext>
            </a:extLst>
          </p:cNvPr>
          <p:cNvGraphicFramePr>
            <a:graphicFrameLocks noGrp="1"/>
          </p:cNvGraphicFramePr>
          <p:nvPr>
            <p:extLst>
              <p:ext uri="{D42A27DB-BD31-4B8C-83A1-F6EECF244321}">
                <p14:modId xmlns:p14="http://schemas.microsoft.com/office/powerpoint/2010/main" val="3389219027"/>
              </p:ext>
            </p:extLst>
          </p:nvPr>
        </p:nvGraphicFramePr>
        <p:xfrm>
          <a:off x="1612527" y="2777113"/>
          <a:ext cx="6100162" cy="2194560"/>
        </p:xfrm>
        <a:graphic>
          <a:graphicData uri="http://schemas.openxmlformats.org/drawingml/2006/table">
            <a:tbl>
              <a:tblPr firstRow="1" bandRow="1">
                <a:tableStyleId>{5940675A-B579-460E-94D1-54222C63F5DA}</a:tableStyleId>
              </a:tblPr>
              <a:tblGrid>
                <a:gridCol w="1017545">
                  <a:extLst>
                    <a:ext uri="{9D8B030D-6E8A-4147-A177-3AD203B41FA5}">
                      <a16:colId xmlns:a16="http://schemas.microsoft.com/office/drawing/2014/main" val="2689486321"/>
                    </a:ext>
                  </a:extLst>
                </a:gridCol>
                <a:gridCol w="1242235">
                  <a:extLst>
                    <a:ext uri="{9D8B030D-6E8A-4147-A177-3AD203B41FA5}">
                      <a16:colId xmlns:a16="http://schemas.microsoft.com/office/drawing/2014/main" val="1399626718"/>
                    </a:ext>
                  </a:extLst>
                </a:gridCol>
                <a:gridCol w="1242235">
                  <a:extLst>
                    <a:ext uri="{9D8B030D-6E8A-4147-A177-3AD203B41FA5}">
                      <a16:colId xmlns:a16="http://schemas.microsoft.com/office/drawing/2014/main" val="3406761868"/>
                    </a:ext>
                  </a:extLst>
                </a:gridCol>
                <a:gridCol w="1282935">
                  <a:extLst>
                    <a:ext uri="{9D8B030D-6E8A-4147-A177-3AD203B41FA5}">
                      <a16:colId xmlns:a16="http://schemas.microsoft.com/office/drawing/2014/main" val="1225503975"/>
                    </a:ext>
                  </a:extLst>
                </a:gridCol>
                <a:gridCol w="1315212">
                  <a:extLst>
                    <a:ext uri="{9D8B030D-6E8A-4147-A177-3AD203B41FA5}">
                      <a16:colId xmlns:a16="http://schemas.microsoft.com/office/drawing/2014/main" val="858668725"/>
                    </a:ext>
                  </a:extLst>
                </a:gridCol>
              </a:tblGrid>
              <a:tr h="137160">
                <a:tc rowSpan="2">
                  <a:txBody>
                    <a:bodyPr/>
                    <a:lstStyle/>
                    <a:p>
                      <a:r>
                        <a:rPr lang="en-US" altLang="zh-CN" sz="1200" dirty="0"/>
                        <a:t>N</a:t>
                      </a:r>
                      <a:r>
                        <a:rPr lang="en-US" altLang="zh-CN" sz="1200" baseline="-25000" dirty="0"/>
                        <a:t>RU</a:t>
                      </a:r>
                      <a:endParaRPr lang="zh-CN" altLang="en-US" sz="1200" baseline="-25000" dirty="0"/>
                    </a:p>
                  </a:txBody>
                  <a:tcPr>
                    <a:solidFill>
                      <a:schemeClr val="bg1">
                        <a:lumMod val="85000"/>
                      </a:schemeClr>
                    </a:solidFill>
                  </a:tcPr>
                </a:tc>
                <a:tc gridSpan="4">
                  <a:txBody>
                    <a:bodyPr/>
                    <a:lstStyle/>
                    <a:p>
                      <a:pPr algn="ctr"/>
                      <a:r>
                        <a:rPr lang="en-US" altLang="zh-CN" sz="1200" dirty="0"/>
                        <a:t>DRU</a:t>
                      </a:r>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extLst>
                  <a:ext uri="{0D108BD9-81ED-4DB2-BD59-A6C34878D82A}">
                    <a16:rowId xmlns:a16="http://schemas.microsoft.com/office/drawing/2014/main" val="3338921986"/>
                  </a:ext>
                </a:extLst>
              </a:tr>
              <a:tr h="137160">
                <a:tc vMerge="1">
                  <a:txBody>
                    <a:bodyPr/>
                    <a:lstStyle/>
                    <a:p>
                      <a:endParaRPr lang="zh-CN" altLang="en-US"/>
                    </a:p>
                  </a:txBody>
                  <a:tcPr/>
                </a:tc>
                <a:tc>
                  <a:txBody>
                    <a:bodyPr/>
                    <a:lstStyle/>
                    <a:p>
                      <a:r>
                        <a:rPr lang="en-US" altLang="zh-CN" sz="1200" dirty="0"/>
                        <a:t>DBW = 20 MHz</a:t>
                      </a:r>
                    </a:p>
                  </a:txBody>
                  <a:tcPr>
                    <a:solidFill>
                      <a:schemeClr val="bg1">
                        <a:lumMod val="85000"/>
                      </a:schemeClr>
                    </a:solidFill>
                  </a:tcPr>
                </a:tc>
                <a:tc>
                  <a:txBody>
                    <a:bodyPr/>
                    <a:lstStyle/>
                    <a:p>
                      <a:r>
                        <a:rPr lang="en-US" altLang="zh-CN" sz="1200" dirty="0"/>
                        <a:t>DBW = 40 MHz</a:t>
                      </a:r>
                    </a:p>
                  </a:txBody>
                  <a:tcPr>
                    <a:solidFill>
                      <a:schemeClr val="bg1">
                        <a:lumMod val="85000"/>
                      </a:schemeClr>
                    </a:solidFill>
                  </a:tcPr>
                </a:tc>
                <a:tc>
                  <a:txBody>
                    <a:bodyPr/>
                    <a:lstStyle/>
                    <a:p>
                      <a:r>
                        <a:rPr lang="en-US" altLang="zh-CN" sz="1200" dirty="0"/>
                        <a:t>DBW = 80 MHz</a:t>
                      </a:r>
                    </a:p>
                  </a:txBody>
                  <a:tcPr>
                    <a:solidFill>
                      <a:schemeClr val="bg1">
                        <a:lumMod val="85000"/>
                      </a:schemeClr>
                    </a:solidFill>
                  </a:tcPr>
                </a:tc>
                <a:tc>
                  <a:txBody>
                    <a:bodyPr/>
                    <a:lstStyle/>
                    <a:p>
                      <a:r>
                        <a:rPr lang="en-US" altLang="zh-CN" sz="1200" dirty="0"/>
                        <a:t>DBW = 160 MHz</a:t>
                      </a:r>
                    </a:p>
                  </a:txBody>
                  <a:tcPr>
                    <a:solidFill>
                      <a:schemeClr val="bg1">
                        <a:lumMod val="85000"/>
                      </a:schemeClr>
                    </a:solidFill>
                  </a:tcPr>
                </a:tc>
                <a:extLst>
                  <a:ext uri="{0D108BD9-81ED-4DB2-BD59-A6C34878D82A}">
                    <a16:rowId xmlns:a16="http://schemas.microsoft.com/office/drawing/2014/main" val="1337925699"/>
                  </a:ext>
                </a:extLst>
              </a:tr>
              <a:tr h="145833">
                <a:tc>
                  <a:txBody>
                    <a:bodyPr/>
                    <a:lstStyle/>
                    <a:p>
                      <a:r>
                        <a:rPr lang="en-US" altLang="zh-CN" sz="1200" dirty="0"/>
                        <a:t>26</a:t>
                      </a:r>
                      <a:endParaRPr lang="zh-CN" altLang="en-US" sz="1200" dirty="0"/>
                    </a:p>
                  </a:txBody>
                  <a:tcPr/>
                </a:tc>
                <a:tc>
                  <a:txBody>
                    <a:bodyPr/>
                    <a:lstStyle/>
                    <a:p>
                      <a:r>
                        <a:rPr lang="en-US" altLang="zh-CN" sz="1200" dirty="0"/>
                        <a:t>8.06</a:t>
                      </a:r>
                      <a:endParaRPr lang="zh-CN" altLang="en-US" sz="1200" dirty="0"/>
                    </a:p>
                  </a:txBody>
                  <a:tcPr>
                    <a:noFill/>
                  </a:tcPr>
                </a:tc>
                <a:tc>
                  <a:txBody>
                    <a:bodyPr/>
                    <a:lstStyle/>
                    <a:p>
                      <a:r>
                        <a:rPr lang="en-US" altLang="zh-CN" sz="1200" dirty="0"/>
                        <a:t>11.07</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219498905"/>
                  </a:ext>
                </a:extLst>
              </a:tr>
              <a:tr h="145833">
                <a:tc>
                  <a:txBody>
                    <a:bodyPr/>
                    <a:lstStyle/>
                    <a:p>
                      <a:r>
                        <a:rPr lang="en-US" altLang="zh-CN" sz="1200" dirty="0"/>
                        <a:t>52</a:t>
                      </a:r>
                      <a:endParaRPr lang="zh-CN" altLang="en-US" sz="1200" dirty="0"/>
                    </a:p>
                  </a:txBody>
                  <a:tcPr/>
                </a:tc>
                <a:tc>
                  <a:txBody>
                    <a:bodyPr/>
                    <a:lstStyle/>
                    <a:p>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651159613"/>
                  </a:ext>
                </a:extLst>
              </a:tr>
              <a:tr h="178759">
                <a:tc>
                  <a:txBody>
                    <a:bodyPr/>
                    <a:lstStyle/>
                    <a:p>
                      <a:r>
                        <a:rPr lang="en-US" altLang="zh-CN" sz="1200" dirty="0"/>
                        <a:t>106</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3.29 </a:t>
                      </a:r>
                      <a:r>
                        <a:rPr lang="en-US" altLang="zh-CN" sz="1200" b="1" dirty="0">
                          <a:solidFill>
                            <a:srgbClr val="1E1EFA"/>
                          </a:solidFill>
                        </a:rPr>
                        <a:t>+ 3 </a:t>
                      </a:r>
                      <a:endParaRPr lang="zh-CN" altLang="en-US" sz="1200" b="1" dirty="0">
                        <a:solidFill>
                          <a:srgbClr val="1E1EFA"/>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noFill/>
                  </a:tcPr>
                </a:tc>
                <a:extLst>
                  <a:ext uri="{0D108BD9-81ED-4DB2-BD59-A6C34878D82A}">
                    <a16:rowId xmlns:a16="http://schemas.microsoft.com/office/drawing/2014/main" val="3712885269"/>
                  </a:ext>
                </a:extLst>
              </a:tr>
              <a:tr h="178759">
                <a:tc>
                  <a:txBody>
                    <a:bodyPr/>
                    <a:lstStyle/>
                    <a:p>
                      <a:r>
                        <a:rPr lang="en-US" altLang="zh-CN" sz="1200" dirty="0"/>
                        <a:t>242</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2.62 </a:t>
                      </a:r>
                      <a:r>
                        <a:rPr lang="en-US" altLang="zh-CN" sz="1200" b="1" dirty="0">
                          <a:solidFill>
                            <a:srgbClr val="1E1EFA"/>
                          </a:solidFill>
                        </a:rPr>
                        <a:t>+ 3</a:t>
                      </a:r>
                      <a:endParaRPr lang="zh-CN" altLang="en-US" sz="1200" b="1" dirty="0">
                        <a:solidFill>
                          <a:srgbClr val="FF0000"/>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tc>
                  <a:txBody>
                    <a:bodyPr/>
                    <a:lstStyle/>
                    <a:p>
                      <a:r>
                        <a:rPr lang="en-US" altLang="zh-CN" sz="1200" dirty="0"/>
                        <a:t>8.06</a:t>
                      </a:r>
                      <a:endParaRPr lang="zh-CN" altLang="en-US" sz="1200" dirty="0"/>
                    </a:p>
                  </a:txBody>
                  <a:tcPr>
                    <a:noFill/>
                  </a:tcPr>
                </a:tc>
                <a:extLst>
                  <a:ext uri="{0D108BD9-81ED-4DB2-BD59-A6C34878D82A}">
                    <a16:rowId xmlns:a16="http://schemas.microsoft.com/office/drawing/2014/main" val="1836993070"/>
                  </a:ext>
                </a:extLst>
              </a:tr>
              <a:tr h="178759">
                <a:tc>
                  <a:txBody>
                    <a:bodyPr/>
                    <a:lstStyle/>
                    <a:p>
                      <a:r>
                        <a:rPr lang="en-US" altLang="zh-CN" sz="1200" dirty="0"/>
                        <a:t>484</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161509165"/>
                  </a:ext>
                </a:extLst>
              </a:tr>
              <a:tr h="178759">
                <a:tc>
                  <a:txBody>
                    <a:bodyPr/>
                    <a:lstStyle/>
                    <a:p>
                      <a:r>
                        <a:rPr lang="en-US" altLang="zh-CN" sz="1200" dirty="0"/>
                        <a:t>996</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3113546953"/>
                  </a:ext>
                </a:extLst>
              </a:tr>
            </a:tbl>
          </a:graphicData>
        </a:graphic>
      </p:graphicFrame>
      <p:sp>
        <p:nvSpPr>
          <p:cNvPr id="12" name="矩形 11">
            <a:extLst>
              <a:ext uri="{FF2B5EF4-FFF2-40B4-BE49-F238E27FC236}">
                <a16:creationId xmlns:a16="http://schemas.microsoft.com/office/drawing/2014/main" id="{4A53E84B-277B-413F-B46A-FD7A91ED44F2}"/>
              </a:ext>
            </a:extLst>
          </p:cNvPr>
          <p:cNvSpPr/>
          <p:nvPr/>
        </p:nvSpPr>
        <p:spPr>
          <a:xfrm>
            <a:off x="2981571" y="2469336"/>
            <a:ext cx="3362074"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Table 4 Gain Compared to RRU Case (dB) </a:t>
            </a:r>
            <a:endParaRPr lang="zh-CN" altLang="en-US" sz="1400" dirty="0"/>
          </a:p>
        </p:txBody>
      </p:sp>
      <p:sp>
        <p:nvSpPr>
          <p:cNvPr id="10" name="内容占位符 2">
            <a:extLst>
              <a:ext uri="{FF2B5EF4-FFF2-40B4-BE49-F238E27FC236}">
                <a16:creationId xmlns:a16="http://schemas.microsoft.com/office/drawing/2014/main" id="{DB03B828-441F-4180-9A5B-649361E32BB7}"/>
              </a:ext>
            </a:extLst>
          </p:cNvPr>
          <p:cNvSpPr txBox="1">
            <a:spLocks/>
          </p:cNvSpPr>
          <p:nvPr/>
        </p:nvSpPr>
        <p:spPr bwMode="auto">
          <a:xfrm>
            <a:off x="814508" y="4728460"/>
            <a:ext cx="7696200" cy="115212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endParaRPr lang="en-US" altLang="zh-CN" sz="1800" kern="1200" dirty="0">
              <a:latin typeface="Times New Roman" panose="02020603050405020304" pitchFamily="18" charset="0"/>
              <a:cs typeface="Times New Roman" panose="02020603050405020304" pitchFamily="18" charset="0"/>
            </a:endParaRPr>
          </a:p>
          <a:p>
            <a:pPr algn="just"/>
            <a:r>
              <a:rPr lang="en-US" altLang="zh-CN" sz="1800" kern="1200" dirty="0">
                <a:latin typeface="Times New Roman" panose="02020603050405020304" pitchFamily="18" charset="0"/>
                <a:cs typeface="Times New Roman" panose="02020603050405020304" pitchFamily="18" charset="0"/>
              </a:rPr>
              <a:t>Note that after the DCM implementation, the needed subcarriers are doubled. However, this will not affect the existing DBW structure:</a:t>
            </a:r>
          </a:p>
          <a:p>
            <a:pPr marL="627063" indent="-269875" algn="just">
              <a:buFont typeface="Times New Roman" panose="02020603050405020304" pitchFamily="18" charset="0"/>
              <a:buChar char="–"/>
            </a:pPr>
            <a:r>
              <a:rPr lang="en-US" altLang="zh-CN" sz="1600" b="0" dirty="0">
                <a:latin typeface="Times New Roman" panose="02020603050405020304" pitchFamily="18" charset="0"/>
                <a:cs typeface="Times New Roman" panose="02020603050405020304" pitchFamily="18" charset="0"/>
              </a:rPr>
              <a:t>The duplicated part still followings the same tone plan within its DBW.</a:t>
            </a:r>
          </a:p>
          <a:p>
            <a:pPr marL="627063" indent="-269875" algn="just">
              <a:buFont typeface="Times New Roman" panose="02020603050405020304" pitchFamily="18" charset="0"/>
              <a:buChar char="–"/>
            </a:pPr>
            <a:r>
              <a:rPr lang="en-US" altLang="zh-CN" sz="1600" b="0" dirty="0">
                <a:latin typeface="Times New Roman" panose="02020603050405020304" pitchFamily="18" charset="0"/>
                <a:cs typeface="Times New Roman" panose="02020603050405020304" pitchFamily="18" charset="0"/>
              </a:rPr>
              <a:t>DRU allocation will be not affected because of using the same relative indices.</a:t>
            </a:r>
          </a:p>
          <a:p>
            <a:pPr marL="0" indent="0" algn="just">
              <a:buFontTx/>
              <a:buNone/>
            </a:pPr>
            <a:endParaRPr lang="en-US" altLang="zh-CN" sz="105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19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Summary</a:t>
            </a:r>
          </a:p>
        </p:txBody>
      </p:sp>
      <p:sp>
        <p:nvSpPr>
          <p:cNvPr id="5" name="内容占位符 2">
            <a:extLst>
              <a:ext uri="{FF2B5EF4-FFF2-40B4-BE49-F238E27FC236}">
                <a16:creationId xmlns:a16="http://schemas.microsoft.com/office/drawing/2014/main" id="{27A1712D-8BB7-473C-93D1-E16E2BA44FB4}"/>
              </a:ext>
            </a:extLst>
          </p:cNvPr>
          <p:cNvSpPr>
            <a:spLocks noGrp="1"/>
          </p:cNvSpPr>
          <p:nvPr>
            <p:ph idx="1"/>
          </p:nvPr>
        </p:nvSpPr>
        <p:spPr>
          <a:xfrm>
            <a:off x="609600" y="1790958"/>
            <a:ext cx="7886700" cy="1152128"/>
          </a:xfrm>
        </p:spPr>
        <p:txBody>
          <a:bodyPr/>
          <a:lstStyle/>
          <a:p>
            <a:pPr algn="just">
              <a:lnSpc>
                <a:spcPct val="100000"/>
              </a:lnSpc>
            </a:pPr>
            <a:r>
              <a:rPr lang="en-US" altLang="zh-CN" sz="1800" kern="1200" dirty="0">
                <a:latin typeface="Times New Roman" panose="02020603050405020304" pitchFamily="18" charset="0"/>
                <a:cs typeface="Times New Roman" panose="02020603050405020304" pitchFamily="18" charset="0"/>
              </a:rPr>
              <a:t>DCM crossing two DBWs (instead of using the conventional one within one DBW) was proposed. </a:t>
            </a:r>
          </a:p>
          <a:p>
            <a:pPr marL="627063" indent="-269875" algn="just">
              <a:lnSpc>
                <a:spcPct val="100000"/>
              </a:lnSpc>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The performance of DRUs under the existing DBW structures could be further improved (see the blue color).</a:t>
            </a:r>
          </a:p>
          <a:p>
            <a:pPr marL="627063" indent="-269875" algn="just">
              <a:lnSpc>
                <a:spcPct val="100000"/>
              </a:lnSpc>
              <a:buFont typeface="Times New Roman" panose="02020603050405020304" pitchFamily="18" charset="0"/>
              <a:buChar char="–"/>
            </a:pPr>
            <a:r>
              <a:rPr lang="en-US" altLang="zh-CN" sz="1600" b="0" kern="1200" dirty="0">
                <a:latin typeface="Times New Roman" panose="02020603050405020304" pitchFamily="18" charset="0"/>
                <a:cs typeface="Times New Roman" panose="02020603050405020304" pitchFamily="18" charset="0"/>
              </a:rPr>
              <a:t>The complexity is acceptable.</a:t>
            </a:r>
          </a:p>
          <a:p>
            <a:pPr marL="627063" indent="-269875" algn="just">
              <a:buFont typeface="Times New Roman" panose="02020603050405020304" pitchFamily="18" charset="0"/>
              <a:buChar char="–"/>
            </a:pPr>
            <a:endParaRPr lang="en-US" altLang="zh-CN" sz="1600" b="0" kern="12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altLang="zh-CN" sz="1050" dirty="0">
              <a:latin typeface="Times New Roman" panose="02020603050405020304" pitchFamily="18" charset="0"/>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92CA7BDD-1B21-49A4-9B65-E5691866DDE4}"/>
              </a:ext>
            </a:extLst>
          </p:cNvPr>
          <p:cNvGraphicFramePr>
            <a:graphicFrameLocks noGrp="1"/>
          </p:cNvGraphicFramePr>
          <p:nvPr>
            <p:extLst>
              <p:ext uri="{D42A27DB-BD31-4B8C-83A1-F6EECF244321}">
                <p14:modId xmlns:p14="http://schemas.microsoft.com/office/powerpoint/2010/main" val="1327381360"/>
              </p:ext>
            </p:extLst>
          </p:nvPr>
        </p:nvGraphicFramePr>
        <p:xfrm>
          <a:off x="1600200" y="3611969"/>
          <a:ext cx="6100162" cy="2194560"/>
        </p:xfrm>
        <a:graphic>
          <a:graphicData uri="http://schemas.openxmlformats.org/drawingml/2006/table">
            <a:tbl>
              <a:tblPr firstRow="1" bandRow="1">
                <a:tableStyleId>{5940675A-B579-460E-94D1-54222C63F5DA}</a:tableStyleId>
              </a:tblPr>
              <a:tblGrid>
                <a:gridCol w="1017545">
                  <a:extLst>
                    <a:ext uri="{9D8B030D-6E8A-4147-A177-3AD203B41FA5}">
                      <a16:colId xmlns:a16="http://schemas.microsoft.com/office/drawing/2014/main" val="2689486321"/>
                    </a:ext>
                  </a:extLst>
                </a:gridCol>
                <a:gridCol w="1242235">
                  <a:extLst>
                    <a:ext uri="{9D8B030D-6E8A-4147-A177-3AD203B41FA5}">
                      <a16:colId xmlns:a16="http://schemas.microsoft.com/office/drawing/2014/main" val="1399626718"/>
                    </a:ext>
                  </a:extLst>
                </a:gridCol>
                <a:gridCol w="1242235">
                  <a:extLst>
                    <a:ext uri="{9D8B030D-6E8A-4147-A177-3AD203B41FA5}">
                      <a16:colId xmlns:a16="http://schemas.microsoft.com/office/drawing/2014/main" val="3406761868"/>
                    </a:ext>
                  </a:extLst>
                </a:gridCol>
                <a:gridCol w="1282935">
                  <a:extLst>
                    <a:ext uri="{9D8B030D-6E8A-4147-A177-3AD203B41FA5}">
                      <a16:colId xmlns:a16="http://schemas.microsoft.com/office/drawing/2014/main" val="1225503975"/>
                    </a:ext>
                  </a:extLst>
                </a:gridCol>
                <a:gridCol w="1315212">
                  <a:extLst>
                    <a:ext uri="{9D8B030D-6E8A-4147-A177-3AD203B41FA5}">
                      <a16:colId xmlns:a16="http://schemas.microsoft.com/office/drawing/2014/main" val="858668725"/>
                    </a:ext>
                  </a:extLst>
                </a:gridCol>
              </a:tblGrid>
              <a:tr h="137160">
                <a:tc rowSpan="2">
                  <a:txBody>
                    <a:bodyPr/>
                    <a:lstStyle/>
                    <a:p>
                      <a:r>
                        <a:rPr lang="en-US" altLang="zh-CN" sz="1200" dirty="0"/>
                        <a:t>N</a:t>
                      </a:r>
                      <a:r>
                        <a:rPr lang="en-US" altLang="zh-CN" sz="1200" baseline="-25000" dirty="0"/>
                        <a:t>RU</a:t>
                      </a:r>
                      <a:endParaRPr lang="zh-CN" altLang="en-US" sz="1200" baseline="-25000" dirty="0"/>
                    </a:p>
                  </a:txBody>
                  <a:tcPr>
                    <a:solidFill>
                      <a:schemeClr val="bg1">
                        <a:lumMod val="85000"/>
                      </a:schemeClr>
                    </a:solidFill>
                  </a:tcPr>
                </a:tc>
                <a:tc gridSpan="4">
                  <a:txBody>
                    <a:bodyPr/>
                    <a:lstStyle/>
                    <a:p>
                      <a:pPr algn="ctr"/>
                      <a:r>
                        <a:rPr lang="en-US" altLang="zh-CN" sz="1200" dirty="0"/>
                        <a:t>DRU</a:t>
                      </a:r>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tc hMerge="1">
                  <a:txBody>
                    <a:bodyPr/>
                    <a:lstStyle/>
                    <a:p>
                      <a:endParaRPr lang="zh-CN" altLang="en-US" sz="1200" dirty="0"/>
                    </a:p>
                  </a:txBody>
                  <a:tcPr>
                    <a:solidFill>
                      <a:schemeClr val="bg1">
                        <a:lumMod val="85000"/>
                      </a:schemeClr>
                    </a:solidFill>
                  </a:tcPr>
                </a:tc>
                <a:extLst>
                  <a:ext uri="{0D108BD9-81ED-4DB2-BD59-A6C34878D82A}">
                    <a16:rowId xmlns:a16="http://schemas.microsoft.com/office/drawing/2014/main" val="3338921986"/>
                  </a:ext>
                </a:extLst>
              </a:tr>
              <a:tr h="137160">
                <a:tc vMerge="1">
                  <a:txBody>
                    <a:bodyPr/>
                    <a:lstStyle/>
                    <a:p>
                      <a:endParaRPr lang="zh-CN" altLang="en-US"/>
                    </a:p>
                  </a:txBody>
                  <a:tcPr/>
                </a:tc>
                <a:tc>
                  <a:txBody>
                    <a:bodyPr/>
                    <a:lstStyle/>
                    <a:p>
                      <a:r>
                        <a:rPr lang="en-US" altLang="zh-CN" sz="1200" dirty="0"/>
                        <a:t>DBW = 20 MHz</a:t>
                      </a:r>
                    </a:p>
                  </a:txBody>
                  <a:tcPr>
                    <a:solidFill>
                      <a:schemeClr val="bg1">
                        <a:lumMod val="85000"/>
                      </a:schemeClr>
                    </a:solidFill>
                  </a:tcPr>
                </a:tc>
                <a:tc>
                  <a:txBody>
                    <a:bodyPr/>
                    <a:lstStyle/>
                    <a:p>
                      <a:r>
                        <a:rPr lang="en-US" altLang="zh-CN" sz="1200" dirty="0"/>
                        <a:t>DBW = 40 MHz</a:t>
                      </a:r>
                    </a:p>
                  </a:txBody>
                  <a:tcPr>
                    <a:solidFill>
                      <a:schemeClr val="bg1">
                        <a:lumMod val="85000"/>
                      </a:schemeClr>
                    </a:solidFill>
                  </a:tcPr>
                </a:tc>
                <a:tc>
                  <a:txBody>
                    <a:bodyPr/>
                    <a:lstStyle/>
                    <a:p>
                      <a:r>
                        <a:rPr lang="en-US" altLang="zh-CN" sz="1200" dirty="0"/>
                        <a:t>DBW = 80 MHz</a:t>
                      </a:r>
                    </a:p>
                  </a:txBody>
                  <a:tcPr>
                    <a:solidFill>
                      <a:schemeClr val="bg1">
                        <a:lumMod val="85000"/>
                      </a:schemeClr>
                    </a:solidFill>
                  </a:tcPr>
                </a:tc>
                <a:tc>
                  <a:txBody>
                    <a:bodyPr/>
                    <a:lstStyle/>
                    <a:p>
                      <a:r>
                        <a:rPr lang="en-US" altLang="zh-CN" sz="1200" dirty="0"/>
                        <a:t>DBW = 160 MHz</a:t>
                      </a:r>
                    </a:p>
                  </a:txBody>
                  <a:tcPr>
                    <a:solidFill>
                      <a:schemeClr val="bg1">
                        <a:lumMod val="85000"/>
                      </a:schemeClr>
                    </a:solidFill>
                  </a:tcPr>
                </a:tc>
                <a:extLst>
                  <a:ext uri="{0D108BD9-81ED-4DB2-BD59-A6C34878D82A}">
                    <a16:rowId xmlns:a16="http://schemas.microsoft.com/office/drawing/2014/main" val="1337925699"/>
                  </a:ext>
                </a:extLst>
              </a:tr>
              <a:tr h="145833">
                <a:tc>
                  <a:txBody>
                    <a:bodyPr/>
                    <a:lstStyle/>
                    <a:p>
                      <a:r>
                        <a:rPr lang="en-US" altLang="zh-CN" sz="1200" dirty="0"/>
                        <a:t>26</a:t>
                      </a:r>
                      <a:endParaRPr lang="zh-CN" altLang="en-US" sz="1200" dirty="0"/>
                    </a:p>
                  </a:txBody>
                  <a:tcPr/>
                </a:tc>
                <a:tc>
                  <a:txBody>
                    <a:bodyPr/>
                    <a:lstStyle/>
                    <a:p>
                      <a:r>
                        <a:rPr lang="en-US" altLang="zh-CN" sz="1200" dirty="0"/>
                        <a:t>8.06</a:t>
                      </a:r>
                      <a:endParaRPr lang="zh-CN" altLang="en-US" sz="1200" dirty="0"/>
                    </a:p>
                  </a:txBody>
                  <a:tcPr>
                    <a:noFill/>
                  </a:tcPr>
                </a:tc>
                <a:tc>
                  <a:txBody>
                    <a:bodyPr/>
                    <a:lstStyle/>
                    <a:p>
                      <a:r>
                        <a:rPr lang="en-US" altLang="zh-CN" sz="1200" dirty="0"/>
                        <a:t>11.07</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219498905"/>
                  </a:ext>
                </a:extLst>
              </a:tr>
              <a:tr h="145833">
                <a:tc>
                  <a:txBody>
                    <a:bodyPr/>
                    <a:lstStyle/>
                    <a:p>
                      <a:r>
                        <a:rPr lang="en-US" altLang="zh-CN" sz="1200" dirty="0"/>
                        <a:t>52</a:t>
                      </a:r>
                      <a:endParaRPr lang="zh-CN" altLang="en-US" sz="1200" dirty="0"/>
                    </a:p>
                  </a:txBody>
                  <a:tcPr/>
                </a:tc>
                <a:tc>
                  <a:txBody>
                    <a:bodyPr/>
                    <a:lstStyle/>
                    <a:p>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extLst>
                  <a:ext uri="{0D108BD9-81ED-4DB2-BD59-A6C34878D82A}">
                    <a16:rowId xmlns:a16="http://schemas.microsoft.com/office/drawing/2014/main" val="2651159613"/>
                  </a:ext>
                </a:extLst>
              </a:tr>
              <a:tr h="178759">
                <a:tc>
                  <a:txBody>
                    <a:bodyPr/>
                    <a:lstStyle/>
                    <a:p>
                      <a:r>
                        <a:rPr lang="en-US" altLang="zh-CN" sz="1200" dirty="0"/>
                        <a:t>106</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3.29 </a:t>
                      </a:r>
                      <a:r>
                        <a:rPr lang="en-US" altLang="zh-CN" sz="1200" b="1" dirty="0">
                          <a:solidFill>
                            <a:srgbClr val="1E1EFA"/>
                          </a:solidFill>
                        </a:rPr>
                        <a:t>+ 3 </a:t>
                      </a:r>
                      <a:endParaRPr lang="zh-CN" altLang="en-US" sz="1200" b="1" dirty="0">
                        <a:solidFill>
                          <a:srgbClr val="1E1EFA"/>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6.3</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8.06</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11.07</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noFill/>
                  </a:tcPr>
                </a:tc>
                <a:extLst>
                  <a:ext uri="{0D108BD9-81ED-4DB2-BD59-A6C34878D82A}">
                    <a16:rowId xmlns:a16="http://schemas.microsoft.com/office/drawing/2014/main" val="3712885269"/>
                  </a:ext>
                </a:extLst>
              </a:tr>
              <a:tr h="178759">
                <a:tc>
                  <a:txBody>
                    <a:bodyPr/>
                    <a:lstStyle/>
                    <a:p>
                      <a:r>
                        <a:rPr lang="en-US" altLang="zh-CN" sz="1200" dirty="0"/>
                        <a:t>242</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2.62 </a:t>
                      </a:r>
                      <a:r>
                        <a:rPr lang="en-US" altLang="zh-CN" sz="1200" b="1" dirty="0">
                          <a:solidFill>
                            <a:srgbClr val="1E1EFA"/>
                          </a:solidFill>
                        </a:rPr>
                        <a:t>+ 3</a:t>
                      </a:r>
                      <a:endParaRPr lang="zh-CN" altLang="en-US" sz="1200" b="1" dirty="0">
                        <a:solidFill>
                          <a:srgbClr val="FF0000"/>
                        </a:solidFill>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tc>
                  <a:txBody>
                    <a:bodyPr/>
                    <a:lstStyle/>
                    <a:p>
                      <a:r>
                        <a:rPr lang="en-US" altLang="zh-CN" sz="1200" dirty="0"/>
                        <a:t>8.06</a:t>
                      </a:r>
                      <a:endParaRPr lang="zh-CN" altLang="en-US" sz="1200" dirty="0"/>
                    </a:p>
                  </a:txBody>
                  <a:tcPr>
                    <a:noFill/>
                  </a:tcPr>
                </a:tc>
                <a:extLst>
                  <a:ext uri="{0D108BD9-81ED-4DB2-BD59-A6C34878D82A}">
                    <a16:rowId xmlns:a16="http://schemas.microsoft.com/office/drawing/2014/main" val="1836993070"/>
                  </a:ext>
                </a:extLst>
              </a:tr>
              <a:tr h="178759">
                <a:tc>
                  <a:txBody>
                    <a:bodyPr/>
                    <a:lstStyle/>
                    <a:p>
                      <a:r>
                        <a:rPr lang="en-US" altLang="zh-CN" sz="1200" dirty="0"/>
                        <a:t>484</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5.05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161509165"/>
                  </a:ext>
                </a:extLst>
              </a:tr>
              <a:tr h="178759">
                <a:tc>
                  <a:txBody>
                    <a:bodyPr/>
                    <a:lstStyle/>
                    <a:p>
                      <a:r>
                        <a:rPr lang="en-US" altLang="zh-CN" sz="1200" dirty="0"/>
                        <a:t>996</a:t>
                      </a:r>
                      <a:endParaRPr lang="zh-CN" altLang="en-US" sz="1200" dirty="0"/>
                    </a:p>
                  </a:txBody>
                  <a:tcPr/>
                </a:tc>
                <a:tc>
                  <a:txBody>
                    <a:bodyPr/>
                    <a:lstStyle/>
                    <a:p>
                      <a:r>
                        <a:rPr lang="en-US" altLang="zh-CN" sz="1200" dirty="0"/>
                        <a:t>N/A</a:t>
                      </a:r>
                      <a:endParaRPr lang="zh-CN" altLang="en-US" sz="1200" dirty="0"/>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mn-ea"/>
                          <a:cs typeface="+mn-cs"/>
                        </a:rPr>
                        <a:t>N/A</a:t>
                      </a:r>
                      <a:endParaRPr kumimoji="0" lang="zh-CN" altLang="en-US" sz="1200" b="0" i="0" u="none" strike="noStrike" kern="1200" cap="none" spc="0" normalizeH="0" baseline="0" noProof="0" dirty="0">
                        <a:ln>
                          <a:noFill/>
                        </a:ln>
                        <a:solidFill>
                          <a:srgbClr val="000000"/>
                        </a:solidFill>
                        <a:effectLst/>
                        <a:uLnTx/>
                        <a:uFillTx/>
                        <a:latin typeface="Times New Roman"/>
                        <a:ea typeface="+mn-ea"/>
                        <a:cs typeface="+mn-cs"/>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2.62 </a:t>
                      </a:r>
                      <a:r>
                        <a:rPr lang="en-US" altLang="zh-CN" sz="1200" b="1" dirty="0">
                          <a:solidFill>
                            <a:srgbClr val="1E1EFA"/>
                          </a:solidFill>
                        </a:rPr>
                        <a:t>+ 3</a:t>
                      </a:r>
                      <a:endParaRPr lang="zh-CN" altLang="en-US" sz="1200" b="1" kern="1200" dirty="0">
                        <a:solidFill>
                          <a:srgbClr val="FF0000"/>
                        </a:solidFill>
                        <a:latin typeface="+mn-lt"/>
                        <a:ea typeface="+mn-ea"/>
                        <a:cs typeface="+mn-cs"/>
                      </a:endParaRPr>
                    </a:p>
                  </a:txBody>
                  <a:tcPr>
                    <a:noFill/>
                  </a:tcPr>
                </a:tc>
                <a:extLst>
                  <a:ext uri="{0D108BD9-81ED-4DB2-BD59-A6C34878D82A}">
                    <a16:rowId xmlns:a16="http://schemas.microsoft.com/office/drawing/2014/main" val="3113546953"/>
                  </a:ext>
                </a:extLst>
              </a:tr>
            </a:tbl>
          </a:graphicData>
        </a:graphic>
      </p:graphicFrame>
      <p:sp>
        <p:nvSpPr>
          <p:cNvPr id="9" name="矩形 8">
            <a:extLst>
              <a:ext uri="{FF2B5EF4-FFF2-40B4-BE49-F238E27FC236}">
                <a16:creationId xmlns:a16="http://schemas.microsoft.com/office/drawing/2014/main" id="{06144862-309E-460E-B487-025A313E794F}"/>
              </a:ext>
            </a:extLst>
          </p:cNvPr>
          <p:cNvSpPr/>
          <p:nvPr/>
        </p:nvSpPr>
        <p:spPr>
          <a:xfrm>
            <a:off x="3283944" y="3304192"/>
            <a:ext cx="3182538" cy="307777"/>
          </a:xfrm>
          <a:prstGeom prst="rect">
            <a:avLst/>
          </a:prstGeom>
        </p:spPr>
        <p:txBody>
          <a:bodyPr wrap="none">
            <a:spAutoFit/>
          </a:bodyPr>
          <a:lstStyle/>
          <a:p>
            <a:r>
              <a:rPr lang="en-US" altLang="zh-CN" sz="1400" dirty="0">
                <a:latin typeface="Times New Roman" panose="02020603050405020304" pitchFamily="18" charset="0"/>
                <a:cs typeface="Times New Roman" panose="02020603050405020304" pitchFamily="18" charset="0"/>
              </a:rPr>
              <a:t>Table Gain Compared to RRU Case (dB) </a:t>
            </a:r>
            <a:endParaRPr lang="zh-CN" altLang="en-US" sz="1400" dirty="0"/>
          </a:p>
        </p:txBody>
      </p:sp>
    </p:spTree>
    <p:extLst>
      <p:ext uri="{BB962C8B-B14F-4D97-AF65-F5344CB8AC3E}">
        <p14:creationId xmlns:p14="http://schemas.microsoft.com/office/powerpoint/2010/main" val="33847520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118764</TotalTime>
  <Words>1821</Words>
  <Application>Microsoft Office PowerPoint</Application>
  <PresentationFormat>全屏显示(4:3)</PresentationFormat>
  <Paragraphs>355</Paragraphs>
  <Slides>12</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ＭＳ Ｐゴシック</vt:lpstr>
      <vt:lpstr>宋体</vt:lpstr>
      <vt:lpstr>Arial</vt:lpstr>
      <vt:lpstr>Cambria Math</vt:lpstr>
      <vt:lpstr>Times New Roman</vt:lpstr>
      <vt:lpstr>Wingdings</vt:lpstr>
      <vt:lpstr>802-11-Submission</vt:lpstr>
      <vt:lpstr>Discussion on DCM of DRU</vt:lpstr>
      <vt:lpstr>DRU and Its Power Gain</vt:lpstr>
      <vt:lpstr>DCM</vt:lpstr>
      <vt:lpstr>DCM in DRU</vt:lpstr>
      <vt:lpstr>DCM Crossing Two DBWs</vt:lpstr>
      <vt:lpstr>Some Other Examples</vt:lpstr>
      <vt:lpstr>Benefits (1/2)</vt:lpstr>
      <vt:lpstr>Benefits (2/2)</vt:lpstr>
      <vt:lpstr>Summary</vt:lpstr>
      <vt:lpstr>PowerPoint 演示文稿</vt:lpstr>
      <vt:lpstr>PowerPoint 演示文稿</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2948</cp:revision>
  <cp:lastPrinted>1998-02-10T13:28:06Z</cp:lastPrinted>
  <dcterms:created xsi:type="dcterms:W3CDTF">2013-11-12T18:41:50Z</dcterms:created>
  <dcterms:modified xsi:type="dcterms:W3CDTF">2024-08-29T06:29:06Z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(3)D7LcUFekpUn+xTnlP4qJay8u16zSePf2zCAqyfRht0L7Rk+TpQl5HJSLUem61TvHVAOriB1h
zR2e2Xz5z9JOnXsla8qdXXXd5xDsDRhN6vBMwHmVy/dJOGLHfoi4pBHuxSSk1NvytQyB8auv
a83FD3BqisWayq9VmlC3l2H7T8t2dq+FUZ6N0egco2gkb2GZMxSRs9tfkl1/oatcQFUDEejJ
L5HHDTeVFogDR6IwdS</vt:lpwstr>
  </property>
  <property fmtid="{D5CDD505-2E9C-101B-9397-08002B2CF9AE}" pid="4" name="_2015_ms_pID_7253431">
    <vt:lpwstr>qjtTzRhIarerWI1BvRGC3PuyBOAjwDxqfE4C4W4v9/ZKvxYesC4xrg
rst/OoX1nu7HpkBkfFdZpdkz9dlb9+/CkUn0ffjAqjKFkVt7cexG5zhVrkuq/1S7mS0opo7O
0MDaB9Hu5GnILBCIZUH9yRYuHnboJeo/5ms2CR/uafAWxZKy086BX35XH68UOyCN/Mk89ydA
/la2DAPD5mUHzQwa+Lvx93nb1PqFGXNCdFjP</vt:lpwstr>
  </property>
  <property fmtid="{D5CDD505-2E9C-101B-9397-08002B2CF9AE}" pid="5" name="_2015_ms_pID_7253432">
    <vt:lpwstr>oA==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1611106649</vt:lpwstr>
  </property>
</Properties>
</file>