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7"/>
  </p:notesMasterIdLst>
  <p:handoutMasterIdLst>
    <p:handoutMasterId r:id="rId18"/>
  </p:handoutMasterIdLst>
  <p:sldIdLst>
    <p:sldId id="256" r:id="rId2"/>
    <p:sldId id="257" r:id="rId3"/>
    <p:sldId id="283" r:id="rId4"/>
    <p:sldId id="285" r:id="rId5"/>
    <p:sldId id="284" r:id="rId6"/>
    <p:sldId id="295" r:id="rId7"/>
    <p:sldId id="296" r:id="rId8"/>
    <p:sldId id="290" r:id="rId9"/>
    <p:sldId id="286" r:id="rId10"/>
    <p:sldId id="292" r:id="rId11"/>
    <p:sldId id="293" r:id="rId12"/>
    <p:sldId id="287" r:id="rId13"/>
    <p:sldId id="264" r:id="rId14"/>
    <p:sldId id="297" r:id="rId15"/>
    <p:sldId id="298" r:id="rId16"/>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114" d="100"/>
          <a:sy n="114" d="100"/>
        </p:scale>
        <p:origin x="414" y="114"/>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8/30/2024</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13</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September 2024</a:t>
            </a:r>
            <a:endParaRPr lang="en-GB" dirty="0"/>
          </a:p>
        </p:txBody>
      </p:sp>
      <p:sp>
        <p:nvSpPr>
          <p:cNvPr id="5" name="Footer Placeholder 4"/>
          <p:cNvSpPr>
            <a:spLocks noGrp="1"/>
          </p:cNvSpPr>
          <p:nvPr>
            <p:ph type="ftr" idx="11"/>
          </p:nvPr>
        </p:nvSpPr>
        <p:spPr/>
        <p:txBody>
          <a:bodyPr/>
          <a:lstStyle>
            <a:lvl1pPr>
              <a:defRPr/>
            </a:lvl1pPr>
          </a:lstStyle>
          <a:p>
            <a:r>
              <a:rPr lang="da-DK"/>
              <a:t>Yongsen Ma et al., Samsung</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da-DK"/>
              <a:t>Yongsen Ma et al., Samsung</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September 2024</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Date Placeholder 3"/>
          <p:cNvSpPr>
            <a:spLocks noGrp="1"/>
          </p:cNvSpPr>
          <p:nvPr>
            <p:ph type="dt" idx="10"/>
          </p:nvPr>
        </p:nvSpPr>
        <p:spPr/>
        <p:txBody>
          <a:bodyPr/>
          <a:lstStyle>
            <a:lvl1pPr>
              <a:defRPr/>
            </a:lvl1pPr>
          </a:lstStyle>
          <a:p>
            <a:r>
              <a:rPr lang="en-US"/>
              <a:t>September 2024</a:t>
            </a:r>
            <a:endParaRPr lang="en-GB"/>
          </a:p>
        </p:txBody>
      </p:sp>
      <p:sp>
        <p:nvSpPr>
          <p:cNvPr id="5" name="Footer Placeholder 4"/>
          <p:cNvSpPr>
            <a:spLocks noGrp="1"/>
          </p:cNvSpPr>
          <p:nvPr>
            <p:ph type="ftr" idx="11"/>
          </p:nvPr>
        </p:nvSpPr>
        <p:spPr/>
        <p:txBody>
          <a:bodyPr/>
          <a:lstStyle>
            <a:lvl1pPr>
              <a:defRPr/>
            </a:lvl1pPr>
          </a:lstStyle>
          <a:p>
            <a:r>
              <a:rPr lang="da-DK"/>
              <a:t>Yongsen Ma et al., Samsung</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September 2024</a:t>
            </a:r>
            <a:endParaRPr lang="en-GB"/>
          </a:p>
        </p:txBody>
      </p:sp>
      <p:sp>
        <p:nvSpPr>
          <p:cNvPr id="6" name="Footer Placeholder 5"/>
          <p:cNvSpPr>
            <a:spLocks noGrp="1"/>
          </p:cNvSpPr>
          <p:nvPr>
            <p:ph type="ftr" idx="11"/>
          </p:nvPr>
        </p:nvSpPr>
        <p:spPr/>
        <p:txBody>
          <a:bodyPr/>
          <a:lstStyle>
            <a:lvl1pPr>
              <a:defRPr/>
            </a:lvl1pPr>
          </a:lstStyle>
          <a:p>
            <a:r>
              <a:rPr lang="da-DK"/>
              <a:t>Yongsen Ma et al., Samsung</a:t>
            </a:r>
            <a:endParaRPr lang="en-GB" dirty="0"/>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September 2024</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da-DK"/>
              <a:t>Yongsen Ma et al., Samsung</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September 2024</a:t>
            </a:r>
            <a:endParaRPr lang="en-GB"/>
          </a:p>
        </p:txBody>
      </p:sp>
      <p:sp>
        <p:nvSpPr>
          <p:cNvPr id="4" name="Footer Placeholder 3"/>
          <p:cNvSpPr>
            <a:spLocks noGrp="1"/>
          </p:cNvSpPr>
          <p:nvPr>
            <p:ph type="ftr" idx="11"/>
          </p:nvPr>
        </p:nvSpPr>
        <p:spPr/>
        <p:txBody>
          <a:bodyPr/>
          <a:lstStyle>
            <a:lvl1pPr>
              <a:defRPr/>
            </a:lvl1pPr>
          </a:lstStyle>
          <a:p>
            <a:r>
              <a:rPr lang="da-DK"/>
              <a:t>Yongsen Ma et al., Samsung</a:t>
            </a:r>
            <a:endParaRPr lang="en-GB" dirty="0"/>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September 2024</a:t>
            </a:r>
            <a:endParaRPr lang="en-GB"/>
          </a:p>
        </p:txBody>
      </p:sp>
      <p:sp>
        <p:nvSpPr>
          <p:cNvPr id="3" name="Footer Placeholder 2"/>
          <p:cNvSpPr>
            <a:spLocks noGrp="1"/>
          </p:cNvSpPr>
          <p:nvPr>
            <p:ph type="ftr" idx="11"/>
          </p:nvPr>
        </p:nvSpPr>
        <p:spPr/>
        <p:txBody>
          <a:bodyPr/>
          <a:lstStyle>
            <a:lvl1pPr>
              <a:defRPr/>
            </a:lvl1pPr>
          </a:lstStyle>
          <a:p>
            <a:r>
              <a:rPr lang="da-DK"/>
              <a:t>Yongsen Ma et al., Samsung</a:t>
            </a:r>
            <a:endParaRPr lang="en-GB" dirty="0"/>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September 2024</a:t>
            </a:r>
            <a:endParaRPr lang="en-GB"/>
          </a:p>
        </p:txBody>
      </p:sp>
      <p:sp>
        <p:nvSpPr>
          <p:cNvPr id="5" name="Footer Placeholder 4"/>
          <p:cNvSpPr>
            <a:spLocks noGrp="1"/>
          </p:cNvSpPr>
          <p:nvPr>
            <p:ph type="ftr" idx="11"/>
          </p:nvPr>
        </p:nvSpPr>
        <p:spPr/>
        <p:txBody>
          <a:bodyPr/>
          <a:lstStyle>
            <a:lvl1pPr>
              <a:defRPr/>
            </a:lvl1pPr>
          </a:lstStyle>
          <a:p>
            <a:r>
              <a:rPr lang="da-DK"/>
              <a:t>Yongsen Ma et al., Samsung</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September 2024</a:t>
            </a:r>
            <a:endParaRPr lang="en-GB"/>
          </a:p>
        </p:txBody>
      </p:sp>
      <p:sp>
        <p:nvSpPr>
          <p:cNvPr id="5" name="Footer Placeholder 4"/>
          <p:cNvSpPr>
            <a:spLocks noGrp="1"/>
          </p:cNvSpPr>
          <p:nvPr>
            <p:ph type="ftr" idx="11"/>
          </p:nvPr>
        </p:nvSpPr>
        <p:spPr/>
        <p:txBody>
          <a:bodyPr/>
          <a:lstStyle>
            <a:lvl1pPr>
              <a:defRPr/>
            </a:lvl1pPr>
          </a:lstStyle>
          <a:p>
            <a:r>
              <a:rPr lang="da-DK"/>
              <a:t>Yongsen Ma et al., Samsung</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September 2024</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Yongsen Ma et al., Samsung</a:t>
            </a:r>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dirty="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dirty="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802.11-24/1449r0</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Word_97_-_2003_Document.doc"/></Relationships>
</file>

<file path=ppt/slides/_rels/slide10.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mentor.ieee.org/802.11/dcn/24/11-24-1129-01-00bn-discussion-on-intermediate-fcs-signaling.pptx" TargetMode="External"/><Relationship Id="rId3" Type="http://schemas.openxmlformats.org/officeDocument/2006/relationships/hyperlink" Target="https://mentor.ieee.org/802.11/dcn/24/11-24-1126-01-00bn-icf-icr-discussion-for-dps.pptx" TargetMode="External"/><Relationship Id="rId7" Type="http://schemas.openxmlformats.org/officeDocument/2006/relationships/hyperlink" Target="https://mentor.ieee.org/802.11/dcn/24/11-24-0857-00-00bn-icr-consideration.ppt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mentor.ieee.org/802.11/dcn/24/11-24-0543-01-00bn-coexistence-protocols-for-uhr-follow-up.pptx" TargetMode="External"/><Relationship Id="rId5" Type="http://schemas.openxmlformats.org/officeDocument/2006/relationships/hyperlink" Target="https://mentor.ieee.org/802.11/dcn/24/11-24-0505-00-00bn-considerations-of-transmissions-of-initial-control-response-frames.pptx" TargetMode="External"/><Relationship Id="rId4" Type="http://schemas.openxmlformats.org/officeDocument/2006/relationships/hyperlink" Target="https://mentor.ieee.org/802.11/dcn/24/11-24-0504-00-00bn-considerations-of-a-unified-initial-control-frame-design.pptx"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 Flexible Extension Structure</a:t>
            </a:r>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2024-09-09</a:t>
            </a:r>
          </a:p>
        </p:txBody>
      </p:sp>
      <p:sp>
        <p:nvSpPr>
          <p:cNvPr id="6" name="Date Placeholder 3"/>
          <p:cNvSpPr>
            <a:spLocks noGrp="1"/>
          </p:cNvSpPr>
          <p:nvPr>
            <p:ph type="dt" idx="10"/>
          </p:nvPr>
        </p:nvSpPr>
        <p:spPr/>
        <p:txBody>
          <a:bodyPr/>
          <a:lstStyle/>
          <a:p>
            <a:r>
              <a:rPr lang="en-US"/>
              <a:t>September 2024</a:t>
            </a:r>
            <a:endParaRPr lang="en-GB" dirty="0"/>
          </a:p>
        </p:txBody>
      </p:sp>
      <p:sp>
        <p:nvSpPr>
          <p:cNvPr id="7" name="Footer Placeholder 4"/>
          <p:cNvSpPr>
            <a:spLocks noGrp="1"/>
          </p:cNvSpPr>
          <p:nvPr>
            <p:ph type="ftr" idx="11"/>
          </p:nvPr>
        </p:nvSpPr>
        <p:spPr/>
        <p:txBody>
          <a:bodyPr/>
          <a:lstStyle/>
          <a:p>
            <a:r>
              <a:rPr lang="da-DK"/>
              <a:t>Yongsen Ma et al., Samsung</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1680737441"/>
              </p:ext>
            </p:extLst>
          </p:nvPr>
        </p:nvGraphicFramePr>
        <p:xfrm>
          <a:off x="993775" y="2414588"/>
          <a:ext cx="10218738" cy="2476500"/>
        </p:xfrm>
        <a:graphic>
          <a:graphicData uri="http://schemas.openxmlformats.org/presentationml/2006/ole">
            <mc:AlternateContent xmlns:mc="http://schemas.openxmlformats.org/markup-compatibility/2006">
              <mc:Choice xmlns:v="urn:schemas-microsoft-com:vml" Requires="v">
                <p:oleObj spid="_x0000_s1514" name="Document" r:id="rId4" imgW="10448057" imgH="2539535" progId="Word.Document.8">
                  <p:embed/>
                </p:oleObj>
              </mc:Choice>
              <mc:Fallback>
                <p:oleObj name="Document" r:id="rId4" imgW="10448057" imgH="2539535" progId="Word.Document.8">
                  <p:embed/>
                  <p:pic>
                    <p:nvPicPr>
                      <p:cNvPr id="0" name="Picture 3"/>
                      <p:cNvPicPr>
                        <a:picLocks noChangeAspect="1" noChangeArrowheads="1"/>
                      </p:cNvPicPr>
                      <p:nvPr/>
                    </p:nvPicPr>
                    <p:blipFill>
                      <a:blip r:embed="rId5"/>
                      <a:srcRect/>
                      <a:stretch>
                        <a:fillRect/>
                      </a:stretch>
                    </p:blipFill>
                    <p:spPr bwMode="auto">
                      <a:xfrm>
                        <a:off x="993775" y="2414588"/>
                        <a:ext cx="10218738" cy="2476500"/>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A99B4B00-8DA9-48C1-A58E-A06352D19698}"/>
              </a:ext>
            </a:extLst>
          </p:cNvPr>
          <p:cNvSpPr>
            <a:spLocks noGrp="1"/>
          </p:cNvSpPr>
          <p:nvPr>
            <p:ph idx="1"/>
          </p:nvPr>
        </p:nvSpPr>
        <p:spPr>
          <a:xfrm>
            <a:off x="914401" y="1981201"/>
            <a:ext cx="4876799" cy="3200009"/>
          </a:xfrm>
        </p:spPr>
        <p:txBody>
          <a:bodyPr/>
          <a:lstStyle/>
          <a:p>
            <a:pPr>
              <a:buFont typeface="Arial" panose="020B0604020202020204" pitchFamily="34" charset="0"/>
              <a:buChar char="•"/>
            </a:pPr>
            <a:r>
              <a:rPr lang="en-US" b="0" dirty="0"/>
              <a:t>Example 4: two extensible fields, each followed by Length and Extension Context, and with other field(s) between them</a:t>
            </a:r>
          </a:p>
          <a:p>
            <a:pPr>
              <a:buFont typeface="Arial" panose="020B0604020202020204" pitchFamily="34" charset="0"/>
              <a:buChar char="•"/>
            </a:pPr>
            <a:r>
              <a:rPr lang="en-US" b="0" dirty="0"/>
              <a:t>Example 5: two extensible fields, followed by other field(s), and then Length and Extension Context </a:t>
            </a:r>
          </a:p>
          <a:p>
            <a:pPr>
              <a:buFont typeface="Arial" panose="020B0604020202020204" pitchFamily="34" charset="0"/>
              <a:buChar char="•"/>
            </a:pPr>
            <a:r>
              <a:rPr lang="en-US" b="0" dirty="0"/>
              <a:t>Example 6: mix of example 4 and example 5</a:t>
            </a:r>
          </a:p>
        </p:txBody>
      </p:sp>
      <p:sp>
        <p:nvSpPr>
          <p:cNvPr id="2" name="Title 1">
            <a:extLst>
              <a:ext uri="{FF2B5EF4-FFF2-40B4-BE49-F238E27FC236}">
                <a16:creationId xmlns:a16="http://schemas.microsoft.com/office/drawing/2014/main" id="{7FA0AAA2-2F63-40B7-84A9-E1768245244F}"/>
              </a:ext>
            </a:extLst>
          </p:cNvPr>
          <p:cNvSpPr>
            <a:spLocks noGrp="1"/>
          </p:cNvSpPr>
          <p:nvPr>
            <p:ph type="title"/>
          </p:nvPr>
        </p:nvSpPr>
        <p:spPr/>
        <p:txBody>
          <a:bodyPr/>
          <a:lstStyle/>
          <a:p>
            <a:r>
              <a:rPr lang="en-US" dirty="0"/>
              <a:t>Examples (2/3)</a:t>
            </a:r>
          </a:p>
        </p:txBody>
      </p:sp>
      <p:sp>
        <p:nvSpPr>
          <p:cNvPr id="4" name="Slide Number Placeholder 3">
            <a:extLst>
              <a:ext uri="{FF2B5EF4-FFF2-40B4-BE49-F238E27FC236}">
                <a16:creationId xmlns:a16="http://schemas.microsoft.com/office/drawing/2014/main" id="{A3134BAB-2A87-4227-93C4-3B0908C80F2A}"/>
              </a:ext>
            </a:extLst>
          </p:cNvPr>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
        <p:nvSpPr>
          <p:cNvPr id="5" name="Footer Placeholder 4">
            <a:extLst>
              <a:ext uri="{FF2B5EF4-FFF2-40B4-BE49-F238E27FC236}">
                <a16:creationId xmlns:a16="http://schemas.microsoft.com/office/drawing/2014/main" id="{8BEBA03A-2014-4859-87B1-428A48FAD6E9}"/>
              </a:ext>
            </a:extLst>
          </p:cNvPr>
          <p:cNvSpPr>
            <a:spLocks noGrp="1"/>
          </p:cNvSpPr>
          <p:nvPr>
            <p:ph type="ftr" idx="14"/>
          </p:nvPr>
        </p:nvSpPr>
        <p:spPr/>
        <p:txBody>
          <a:bodyPr/>
          <a:lstStyle/>
          <a:p>
            <a:r>
              <a:rPr lang="da-DK"/>
              <a:t>Yongsen Ma et al., Samsung</a:t>
            </a:r>
            <a:endParaRPr lang="en-GB" dirty="0"/>
          </a:p>
        </p:txBody>
      </p:sp>
      <p:sp>
        <p:nvSpPr>
          <p:cNvPr id="6" name="Date Placeholder 5">
            <a:extLst>
              <a:ext uri="{FF2B5EF4-FFF2-40B4-BE49-F238E27FC236}">
                <a16:creationId xmlns:a16="http://schemas.microsoft.com/office/drawing/2014/main" id="{481557C7-3F32-4947-A8D8-D8B608EDA45F}"/>
              </a:ext>
            </a:extLst>
          </p:cNvPr>
          <p:cNvSpPr>
            <a:spLocks noGrp="1"/>
          </p:cNvSpPr>
          <p:nvPr>
            <p:ph type="dt" idx="15"/>
          </p:nvPr>
        </p:nvSpPr>
        <p:spPr/>
        <p:txBody>
          <a:bodyPr/>
          <a:lstStyle/>
          <a:p>
            <a:r>
              <a:rPr lang="en-US"/>
              <a:t>September 2024</a:t>
            </a:r>
            <a:endParaRPr lang="en-GB" dirty="0"/>
          </a:p>
        </p:txBody>
      </p:sp>
      <p:grpSp>
        <p:nvGrpSpPr>
          <p:cNvPr id="24" name="Group 23">
            <a:extLst>
              <a:ext uri="{FF2B5EF4-FFF2-40B4-BE49-F238E27FC236}">
                <a16:creationId xmlns:a16="http://schemas.microsoft.com/office/drawing/2014/main" id="{C578A475-3F08-4150-9BFA-149F58F10765}"/>
              </a:ext>
            </a:extLst>
          </p:cNvPr>
          <p:cNvGrpSpPr/>
          <p:nvPr/>
        </p:nvGrpSpPr>
        <p:grpSpPr>
          <a:xfrm>
            <a:off x="5666206" y="3551101"/>
            <a:ext cx="6391275" cy="1331357"/>
            <a:chOff x="5266647" y="3530481"/>
            <a:chExt cx="6391275" cy="1331357"/>
          </a:xfrm>
        </p:grpSpPr>
        <p:pic>
          <p:nvPicPr>
            <p:cNvPr id="10" name="Graphic 9">
              <a:extLst>
                <a:ext uri="{FF2B5EF4-FFF2-40B4-BE49-F238E27FC236}">
                  <a16:creationId xmlns:a16="http://schemas.microsoft.com/office/drawing/2014/main" id="{9CEA7CBB-1661-4F3E-953C-0EAA44C827E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66647" y="3530481"/>
              <a:ext cx="6391275" cy="962025"/>
            </a:xfrm>
            <a:prstGeom prst="rect">
              <a:avLst/>
            </a:prstGeom>
          </p:spPr>
        </p:pic>
        <p:sp>
          <p:nvSpPr>
            <p:cNvPr id="23" name="TextBox 22">
              <a:extLst>
                <a:ext uri="{FF2B5EF4-FFF2-40B4-BE49-F238E27FC236}">
                  <a16:creationId xmlns:a16="http://schemas.microsoft.com/office/drawing/2014/main" id="{1FD731F3-6FC4-46BC-95E2-CAC929AFCFEC}"/>
                </a:ext>
              </a:extLst>
            </p:cNvPr>
            <p:cNvSpPr txBox="1"/>
            <p:nvPr/>
          </p:nvSpPr>
          <p:spPr>
            <a:xfrm>
              <a:off x="7873020" y="4492506"/>
              <a:ext cx="1178528" cy="369332"/>
            </a:xfrm>
            <a:prstGeom prst="rect">
              <a:avLst/>
            </a:prstGeom>
            <a:noFill/>
          </p:spPr>
          <p:txBody>
            <a:bodyPr wrap="none" rtlCol="0">
              <a:spAutoFit/>
            </a:bodyPr>
            <a:lstStyle/>
            <a:p>
              <a:r>
                <a:rPr lang="en-US" sz="1800" dirty="0">
                  <a:solidFill>
                    <a:schemeClr val="tx1"/>
                  </a:solidFill>
                </a:rPr>
                <a:t>Example 5</a:t>
              </a:r>
            </a:p>
          </p:txBody>
        </p:sp>
      </p:grpSp>
      <p:grpSp>
        <p:nvGrpSpPr>
          <p:cNvPr id="26" name="Group 25">
            <a:extLst>
              <a:ext uri="{FF2B5EF4-FFF2-40B4-BE49-F238E27FC236}">
                <a16:creationId xmlns:a16="http://schemas.microsoft.com/office/drawing/2014/main" id="{E64C2974-62DF-437E-B40C-B24E6613D98B}"/>
              </a:ext>
            </a:extLst>
          </p:cNvPr>
          <p:cNvGrpSpPr/>
          <p:nvPr/>
        </p:nvGrpSpPr>
        <p:grpSpPr>
          <a:xfrm>
            <a:off x="2614012" y="5181210"/>
            <a:ext cx="9439275" cy="1334969"/>
            <a:chOff x="762000" y="4945995"/>
            <a:chExt cx="9439275" cy="1334969"/>
          </a:xfrm>
        </p:grpSpPr>
        <p:pic>
          <p:nvPicPr>
            <p:cNvPr id="16" name="Graphic 15">
              <a:extLst>
                <a:ext uri="{FF2B5EF4-FFF2-40B4-BE49-F238E27FC236}">
                  <a16:creationId xmlns:a16="http://schemas.microsoft.com/office/drawing/2014/main" id="{34B38EEC-9E98-48B3-BC41-362ABA19B5C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2000" y="4945995"/>
              <a:ext cx="9439275" cy="962025"/>
            </a:xfrm>
            <a:prstGeom prst="rect">
              <a:avLst/>
            </a:prstGeom>
          </p:spPr>
        </p:pic>
        <p:sp>
          <p:nvSpPr>
            <p:cNvPr id="25" name="TextBox 24">
              <a:extLst>
                <a:ext uri="{FF2B5EF4-FFF2-40B4-BE49-F238E27FC236}">
                  <a16:creationId xmlns:a16="http://schemas.microsoft.com/office/drawing/2014/main" id="{8D918AB3-BB10-4A17-9170-BF979365725B}"/>
                </a:ext>
              </a:extLst>
            </p:cNvPr>
            <p:cNvSpPr txBox="1"/>
            <p:nvPr/>
          </p:nvSpPr>
          <p:spPr>
            <a:xfrm>
              <a:off x="4892373" y="5911632"/>
              <a:ext cx="1178528" cy="369332"/>
            </a:xfrm>
            <a:prstGeom prst="rect">
              <a:avLst/>
            </a:prstGeom>
            <a:noFill/>
          </p:spPr>
          <p:txBody>
            <a:bodyPr wrap="none" rtlCol="0">
              <a:spAutoFit/>
            </a:bodyPr>
            <a:lstStyle/>
            <a:p>
              <a:r>
                <a:rPr lang="en-US" sz="1800" dirty="0">
                  <a:solidFill>
                    <a:schemeClr val="tx1"/>
                  </a:solidFill>
                </a:rPr>
                <a:t>Example 6</a:t>
              </a:r>
            </a:p>
          </p:txBody>
        </p:sp>
      </p:grpSp>
      <p:grpSp>
        <p:nvGrpSpPr>
          <p:cNvPr id="27" name="Group 26">
            <a:extLst>
              <a:ext uri="{FF2B5EF4-FFF2-40B4-BE49-F238E27FC236}">
                <a16:creationId xmlns:a16="http://schemas.microsoft.com/office/drawing/2014/main" id="{67AEFE7C-8299-40D1-95EE-2644770442C8}"/>
              </a:ext>
            </a:extLst>
          </p:cNvPr>
          <p:cNvGrpSpPr/>
          <p:nvPr/>
        </p:nvGrpSpPr>
        <p:grpSpPr>
          <a:xfrm>
            <a:off x="6519270" y="1929355"/>
            <a:ext cx="5534017" cy="1140734"/>
            <a:chOff x="6145746" y="1745831"/>
            <a:chExt cx="5534017" cy="1140734"/>
          </a:xfrm>
        </p:grpSpPr>
        <p:pic>
          <p:nvPicPr>
            <p:cNvPr id="28" name="Graphic 27">
              <a:extLst>
                <a:ext uri="{FF2B5EF4-FFF2-40B4-BE49-F238E27FC236}">
                  <a16:creationId xmlns:a16="http://schemas.microsoft.com/office/drawing/2014/main" id="{A1EF0365-3D4A-42F1-A931-59201B9104E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145746" y="1745831"/>
              <a:ext cx="5534017" cy="771524"/>
            </a:xfrm>
            <a:prstGeom prst="rect">
              <a:avLst/>
            </a:prstGeom>
          </p:spPr>
        </p:pic>
        <p:sp>
          <p:nvSpPr>
            <p:cNvPr id="29" name="TextBox 28">
              <a:extLst>
                <a:ext uri="{FF2B5EF4-FFF2-40B4-BE49-F238E27FC236}">
                  <a16:creationId xmlns:a16="http://schemas.microsoft.com/office/drawing/2014/main" id="{C8B00022-BB73-4BF1-A64D-C5A6A8303EEE}"/>
                </a:ext>
              </a:extLst>
            </p:cNvPr>
            <p:cNvSpPr txBox="1"/>
            <p:nvPr/>
          </p:nvSpPr>
          <p:spPr>
            <a:xfrm>
              <a:off x="8323490" y="2517233"/>
              <a:ext cx="1178528" cy="369332"/>
            </a:xfrm>
            <a:prstGeom prst="rect">
              <a:avLst/>
            </a:prstGeom>
            <a:noFill/>
          </p:spPr>
          <p:txBody>
            <a:bodyPr wrap="none" rtlCol="0">
              <a:spAutoFit/>
            </a:bodyPr>
            <a:lstStyle/>
            <a:p>
              <a:r>
                <a:rPr lang="en-US" sz="1800" dirty="0">
                  <a:solidFill>
                    <a:schemeClr val="tx1"/>
                  </a:solidFill>
                </a:rPr>
                <a:t>Example 4</a:t>
              </a:r>
            </a:p>
          </p:txBody>
        </p:sp>
      </p:grpSp>
    </p:spTree>
    <p:extLst>
      <p:ext uri="{BB962C8B-B14F-4D97-AF65-F5344CB8AC3E}">
        <p14:creationId xmlns:p14="http://schemas.microsoft.com/office/powerpoint/2010/main" val="326436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1D4F28A6-4604-49E8-884E-BB802FD98A89}"/>
              </a:ext>
            </a:extLst>
          </p:cNvPr>
          <p:cNvSpPr>
            <a:spLocks noGrp="1"/>
          </p:cNvSpPr>
          <p:nvPr>
            <p:ph idx="1"/>
          </p:nvPr>
        </p:nvSpPr>
        <p:spPr>
          <a:xfrm>
            <a:off x="914401" y="1981201"/>
            <a:ext cx="6629399" cy="4113213"/>
          </a:xfrm>
        </p:spPr>
        <p:txBody>
          <a:bodyPr/>
          <a:lstStyle/>
          <a:p>
            <a:pPr>
              <a:buFont typeface="Arial" panose="020B0604020202020204" pitchFamily="34" charset="0"/>
              <a:buChar char="•"/>
            </a:pPr>
            <a:r>
              <a:rPr lang="en-US" sz="2000" b="0" dirty="0"/>
              <a:t>Example 7: concatenated and continuous Extension Context subfields with </a:t>
            </a:r>
            <a:r>
              <a:rPr lang="en-US" sz="2000" dirty="0"/>
              <a:t>no other field in between</a:t>
            </a:r>
            <a:r>
              <a:rPr lang="en-US" sz="2000" b="0" dirty="0"/>
              <a:t>, and the first level of Length subfield indicates the </a:t>
            </a:r>
            <a:r>
              <a:rPr lang="en-US" sz="2000" dirty="0"/>
              <a:t>overall length </a:t>
            </a:r>
            <a:r>
              <a:rPr lang="en-US" sz="2000" b="0" dirty="0"/>
              <a:t>of two levels of Extension Context</a:t>
            </a:r>
          </a:p>
          <a:p>
            <a:pPr>
              <a:buFont typeface="Arial" panose="020B0604020202020204" pitchFamily="34" charset="0"/>
              <a:buChar char="•"/>
            </a:pPr>
            <a:r>
              <a:rPr lang="en-US" sz="2000" b="0" dirty="0"/>
              <a:t>Example 8: concatenated and continuous Extension Context subfields with </a:t>
            </a:r>
            <a:r>
              <a:rPr lang="en-US" sz="2000" dirty="0"/>
              <a:t>no other field in between</a:t>
            </a:r>
            <a:r>
              <a:rPr lang="en-US" sz="2000" b="0" dirty="0"/>
              <a:t>, and the Length subfield of each level indicates the </a:t>
            </a:r>
            <a:r>
              <a:rPr lang="en-US" sz="2000" dirty="0"/>
              <a:t>length of each level </a:t>
            </a:r>
            <a:r>
              <a:rPr lang="en-US" sz="2000" b="0" dirty="0"/>
              <a:t>of Extension Context separately</a:t>
            </a:r>
          </a:p>
          <a:p>
            <a:pPr>
              <a:buFont typeface="Arial" panose="020B0604020202020204" pitchFamily="34" charset="0"/>
              <a:buChar char="•"/>
            </a:pPr>
            <a:r>
              <a:rPr lang="en-US" sz="2000" b="0" dirty="0"/>
              <a:t>Example 9: concatenated and non-continuous Extension Context subfields </a:t>
            </a:r>
            <a:r>
              <a:rPr lang="en-US" sz="2000" dirty="0"/>
              <a:t>with other field(s) in between</a:t>
            </a:r>
            <a:r>
              <a:rPr lang="en-US" sz="2000" b="0" dirty="0"/>
              <a:t>, and the Length subfield of each level indicates the </a:t>
            </a:r>
            <a:r>
              <a:rPr lang="en-US" sz="2000" dirty="0"/>
              <a:t>length of each level </a:t>
            </a:r>
            <a:r>
              <a:rPr lang="en-US" sz="2000" b="0" dirty="0"/>
              <a:t>of Extension Context separately</a:t>
            </a:r>
          </a:p>
        </p:txBody>
      </p:sp>
      <p:sp>
        <p:nvSpPr>
          <p:cNvPr id="2" name="Title 1">
            <a:extLst>
              <a:ext uri="{FF2B5EF4-FFF2-40B4-BE49-F238E27FC236}">
                <a16:creationId xmlns:a16="http://schemas.microsoft.com/office/drawing/2014/main" id="{7FA0AAA2-2F63-40B7-84A9-E1768245244F}"/>
              </a:ext>
            </a:extLst>
          </p:cNvPr>
          <p:cNvSpPr>
            <a:spLocks noGrp="1"/>
          </p:cNvSpPr>
          <p:nvPr>
            <p:ph type="title"/>
          </p:nvPr>
        </p:nvSpPr>
        <p:spPr/>
        <p:txBody>
          <a:bodyPr/>
          <a:lstStyle/>
          <a:p>
            <a:r>
              <a:rPr lang="en-US" dirty="0"/>
              <a:t>Examples (3/3)</a:t>
            </a:r>
          </a:p>
        </p:txBody>
      </p:sp>
      <p:sp>
        <p:nvSpPr>
          <p:cNvPr id="4" name="Slide Number Placeholder 3">
            <a:extLst>
              <a:ext uri="{FF2B5EF4-FFF2-40B4-BE49-F238E27FC236}">
                <a16:creationId xmlns:a16="http://schemas.microsoft.com/office/drawing/2014/main" id="{A3134BAB-2A87-4227-93C4-3B0908C80F2A}"/>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5" name="Footer Placeholder 4">
            <a:extLst>
              <a:ext uri="{FF2B5EF4-FFF2-40B4-BE49-F238E27FC236}">
                <a16:creationId xmlns:a16="http://schemas.microsoft.com/office/drawing/2014/main" id="{8BEBA03A-2014-4859-87B1-428A48FAD6E9}"/>
              </a:ext>
            </a:extLst>
          </p:cNvPr>
          <p:cNvSpPr>
            <a:spLocks noGrp="1"/>
          </p:cNvSpPr>
          <p:nvPr>
            <p:ph type="ftr" idx="14"/>
          </p:nvPr>
        </p:nvSpPr>
        <p:spPr/>
        <p:txBody>
          <a:bodyPr/>
          <a:lstStyle/>
          <a:p>
            <a:r>
              <a:rPr lang="da-DK"/>
              <a:t>Yongsen Ma et al., Samsung</a:t>
            </a:r>
            <a:endParaRPr lang="en-GB" dirty="0"/>
          </a:p>
        </p:txBody>
      </p:sp>
      <p:sp>
        <p:nvSpPr>
          <p:cNvPr id="6" name="Date Placeholder 5">
            <a:extLst>
              <a:ext uri="{FF2B5EF4-FFF2-40B4-BE49-F238E27FC236}">
                <a16:creationId xmlns:a16="http://schemas.microsoft.com/office/drawing/2014/main" id="{481557C7-3F32-4947-A8D8-D8B608EDA45F}"/>
              </a:ext>
            </a:extLst>
          </p:cNvPr>
          <p:cNvSpPr>
            <a:spLocks noGrp="1"/>
          </p:cNvSpPr>
          <p:nvPr>
            <p:ph type="dt" idx="15"/>
          </p:nvPr>
        </p:nvSpPr>
        <p:spPr/>
        <p:txBody>
          <a:bodyPr/>
          <a:lstStyle/>
          <a:p>
            <a:r>
              <a:rPr lang="en-US"/>
              <a:t>September 2024</a:t>
            </a:r>
            <a:endParaRPr lang="en-GB" dirty="0"/>
          </a:p>
        </p:txBody>
      </p:sp>
      <p:grpSp>
        <p:nvGrpSpPr>
          <p:cNvPr id="3" name="Group 2">
            <a:extLst>
              <a:ext uri="{FF2B5EF4-FFF2-40B4-BE49-F238E27FC236}">
                <a16:creationId xmlns:a16="http://schemas.microsoft.com/office/drawing/2014/main" id="{1E5F2144-4DF4-458E-A1B9-D9DC3370BBC1}"/>
              </a:ext>
            </a:extLst>
          </p:cNvPr>
          <p:cNvGrpSpPr/>
          <p:nvPr/>
        </p:nvGrpSpPr>
        <p:grpSpPr>
          <a:xfrm>
            <a:off x="7445882" y="5179220"/>
            <a:ext cx="4676775" cy="1331357"/>
            <a:chOff x="6781800" y="4726942"/>
            <a:chExt cx="4676775" cy="1331357"/>
          </a:xfrm>
        </p:grpSpPr>
        <p:pic>
          <p:nvPicPr>
            <p:cNvPr id="61" name="Graphic 60">
              <a:extLst>
                <a:ext uri="{FF2B5EF4-FFF2-40B4-BE49-F238E27FC236}">
                  <a16:creationId xmlns:a16="http://schemas.microsoft.com/office/drawing/2014/main" id="{DEDD7457-429A-4739-928F-549B10A6BF6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81800" y="4726942"/>
              <a:ext cx="4676775" cy="962025"/>
            </a:xfrm>
            <a:prstGeom prst="rect">
              <a:avLst/>
            </a:prstGeom>
          </p:spPr>
        </p:pic>
        <p:sp>
          <p:nvSpPr>
            <p:cNvPr id="28" name="TextBox 27">
              <a:extLst>
                <a:ext uri="{FF2B5EF4-FFF2-40B4-BE49-F238E27FC236}">
                  <a16:creationId xmlns:a16="http://schemas.microsoft.com/office/drawing/2014/main" id="{187A46C5-B56D-4091-9B6B-506BB0BCD0C0}"/>
                </a:ext>
              </a:extLst>
            </p:cNvPr>
            <p:cNvSpPr txBox="1"/>
            <p:nvPr/>
          </p:nvSpPr>
          <p:spPr>
            <a:xfrm>
              <a:off x="8530923" y="5688967"/>
              <a:ext cx="1178528" cy="369332"/>
            </a:xfrm>
            <a:prstGeom prst="rect">
              <a:avLst/>
            </a:prstGeom>
            <a:noFill/>
          </p:spPr>
          <p:txBody>
            <a:bodyPr wrap="none" rtlCol="0">
              <a:spAutoFit/>
            </a:bodyPr>
            <a:lstStyle/>
            <a:p>
              <a:r>
                <a:rPr lang="en-US" sz="1800" dirty="0">
                  <a:solidFill>
                    <a:schemeClr val="tx1"/>
                  </a:solidFill>
                </a:rPr>
                <a:t>Example 9</a:t>
              </a:r>
            </a:p>
          </p:txBody>
        </p:sp>
      </p:grpSp>
      <p:grpSp>
        <p:nvGrpSpPr>
          <p:cNvPr id="15" name="Group 14">
            <a:extLst>
              <a:ext uri="{FF2B5EF4-FFF2-40B4-BE49-F238E27FC236}">
                <a16:creationId xmlns:a16="http://schemas.microsoft.com/office/drawing/2014/main" id="{F16D13C6-DAD5-4FCF-9F34-CF4821A0FA5F}"/>
              </a:ext>
            </a:extLst>
          </p:cNvPr>
          <p:cNvGrpSpPr/>
          <p:nvPr/>
        </p:nvGrpSpPr>
        <p:grpSpPr>
          <a:xfrm>
            <a:off x="7912607" y="1869322"/>
            <a:ext cx="4200525" cy="1617107"/>
            <a:chOff x="477535" y="2438400"/>
            <a:chExt cx="4200525" cy="1617107"/>
          </a:xfrm>
        </p:grpSpPr>
        <p:sp>
          <p:nvSpPr>
            <p:cNvPr id="27" name="TextBox 26">
              <a:extLst>
                <a:ext uri="{FF2B5EF4-FFF2-40B4-BE49-F238E27FC236}">
                  <a16:creationId xmlns:a16="http://schemas.microsoft.com/office/drawing/2014/main" id="{74A58F81-E140-40B6-93EB-349FF35E2F03}"/>
                </a:ext>
              </a:extLst>
            </p:cNvPr>
            <p:cNvSpPr txBox="1"/>
            <p:nvPr/>
          </p:nvSpPr>
          <p:spPr>
            <a:xfrm>
              <a:off x="1988533" y="3686175"/>
              <a:ext cx="1178528" cy="369332"/>
            </a:xfrm>
            <a:prstGeom prst="rect">
              <a:avLst/>
            </a:prstGeom>
            <a:noFill/>
          </p:spPr>
          <p:txBody>
            <a:bodyPr wrap="none" rtlCol="0">
              <a:spAutoFit/>
            </a:bodyPr>
            <a:lstStyle/>
            <a:p>
              <a:r>
                <a:rPr lang="en-US" sz="1800" dirty="0">
                  <a:solidFill>
                    <a:schemeClr val="tx1"/>
                  </a:solidFill>
                </a:rPr>
                <a:t>Example 7</a:t>
              </a:r>
            </a:p>
          </p:txBody>
        </p:sp>
        <p:pic>
          <p:nvPicPr>
            <p:cNvPr id="9" name="Graphic 8">
              <a:extLst>
                <a:ext uri="{FF2B5EF4-FFF2-40B4-BE49-F238E27FC236}">
                  <a16:creationId xmlns:a16="http://schemas.microsoft.com/office/drawing/2014/main" id="{0D2E07FF-E52A-457F-B035-02F8690569E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7535" y="2438400"/>
              <a:ext cx="4200525" cy="1247775"/>
            </a:xfrm>
            <a:prstGeom prst="rect">
              <a:avLst/>
            </a:prstGeom>
          </p:spPr>
        </p:pic>
      </p:grpSp>
      <p:grpSp>
        <p:nvGrpSpPr>
          <p:cNvPr id="31" name="Group 30">
            <a:extLst>
              <a:ext uri="{FF2B5EF4-FFF2-40B4-BE49-F238E27FC236}">
                <a16:creationId xmlns:a16="http://schemas.microsoft.com/office/drawing/2014/main" id="{DAC9869B-1BDC-4DA2-A0BB-C80BF140F03B}"/>
              </a:ext>
            </a:extLst>
          </p:cNvPr>
          <p:cNvGrpSpPr/>
          <p:nvPr/>
        </p:nvGrpSpPr>
        <p:grpSpPr>
          <a:xfrm>
            <a:off x="7922132" y="3684727"/>
            <a:ext cx="4200525" cy="1296194"/>
            <a:chOff x="7684008" y="3649783"/>
            <a:chExt cx="4200525" cy="1296194"/>
          </a:xfrm>
        </p:grpSpPr>
        <p:pic>
          <p:nvPicPr>
            <p:cNvPr id="30" name="Graphic 29">
              <a:extLst>
                <a:ext uri="{FF2B5EF4-FFF2-40B4-BE49-F238E27FC236}">
                  <a16:creationId xmlns:a16="http://schemas.microsoft.com/office/drawing/2014/main" id="{7F5356B4-FC0D-4F63-BEB1-9AF90BB1869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684008" y="3649783"/>
              <a:ext cx="4200525" cy="962025"/>
            </a:xfrm>
            <a:prstGeom prst="rect">
              <a:avLst/>
            </a:prstGeom>
          </p:spPr>
        </p:pic>
        <p:sp>
          <p:nvSpPr>
            <p:cNvPr id="33" name="TextBox 32">
              <a:extLst>
                <a:ext uri="{FF2B5EF4-FFF2-40B4-BE49-F238E27FC236}">
                  <a16:creationId xmlns:a16="http://schemas.microsoft.com/office/drawing/2014/main" id="{AED30D57-239A-4EF1-BD93-61A0D1130A32}"/>
                </a:ext>
              </a:extLst>
            </p:cNvPr>
            <p:cNvSpPr txBox="1"/>
            <p:nvPr/>
          </p:nvSpPr>
          <p:spPr>
            <a:xfrm>
              <a:off x="9207198" y="4576645"/>
              <a:ext cx="1178528" cy="369332"/>
            </a:xfrm>
            <a:prstGeom prst="rect">
              <a:avLst/>
            </a:prstGeom>
            <a:noFill/>
          </p:spPr>
          <p:txBody>
            <a:bodyPr wrap="none" rtlCol="0">
              <a:spAutoFit/>
            </a:bodyPr>
            <a:lstStyle/>
            <a:p>
              <a:r>
                <a:rPr lang="en-US" sz="1800" dirty="0">
                  <a:solidFill>
                    <a:schemeClr val="tx1"/>
                  </a:solidFill>
                </a:rPr>
                <a:t>Example 8</a:t>
              </a:r>
            </a:p>
          </p:txBody>
        </p:sp>
      </p:grpSp>
    </p:spTree>
    <p:extLst>
      <p:ext uri="{BB962C8B-B14F-4D97-AF65-F5344CB8AC3E}">
        <p14:creationId xmlns:p14="http://schemas.microsoft.com/office/powerpoint/2010/main" val="143949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33D27-32BC-4002-8F01-609ADFE40FC8}"/>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C0A72861-94CA-4401-B438-3D6A5D3EE309}"/>
              </a:ext>
            </a:extLst>
          </p:cNvPr>
          <p:cNvSpPr>
            <a:spLocks noGrp="1"/>
          </p:cNvSpPr>
          <p:nvPr>
            <p:ph idx="1"/>
          </p:nvPr>
        </p:nvSpPr>
        <p:spPr/>
        <p:txBody>
          <a:bodyPr/>
          <a:lstStyle/>
          <a:p>
            <a:pPr>
              <a:buFont typeface="Arial" panose="020B0604020202020204" pitchFamily="34" charset="0"/>
              <a:buChar char="•"/>
            </a:pPr>
            <a:r>
              <a:rPr lang="en-US" dirty="0"/>
              <a:t>This submission presents a flexible extension structure with Extension Indication, Length, and Extension Context subfields</a:t>
            </a:r>
          </a:p>
          <a:p>
            <a:pPr lvl="1">
              <a:buFont typeface="Arial" panose="020B0604020202020204" pitchFamily="34" charset="0"/>
              <a:buChar char="•"/>
            </a:pPr>
            <a:r>
              <a:rPr lang="en-US" dirty="0"/>
              <a:t>It can be used to extend existing fields to support multiple functions</a:t>
            </a:r>
          </a:p>
          <a:p>
            <a:pPr lvl="1">
              <a:buFont typeface="Arial" panose="020B0604020202020204" pitchFamily="34" charset="0"/>
              <a:buChar char="•"/>
            </a:pPr>
            <a:r>
              <a:rPr lang="en-US" dirty="0"/>
              <a:t>It can be used in extensible fields to support optional functions</a:t>
            </a:r>
          </a:p>
          <a:p>
            <a:pPr lvl="1">
              <a:buFont typeface="Arial" panose="020B0604020202020204" pitchFamily="34" charset="0"/>
              <a:buChar char="•"/>
            </a:pPr>
            <a:r>
              <a:rPr lang="en-US" dirty="0"/>
              <a:t>It can be used in extensible fields to support new functions for future 802.11 generations</a:t>
            </a:r>
          </a:p>
        </p:txBody>
      </p:sp>
      <p:sp>
        <p:nvSpPr>
          <p:cNvPr id="4" name="Slide Number Placeholder 3">
            <a:extLst>
              <a:ext uri="{FF2B5EF4-FFF2-40B4-BE49-F238E27FC236}">
                <a16:creationId xmlns:a16="http://schemas.microsoft.com/office/drawing/2014/main" id="{A60D5FE6-5694-4A6B-889E-D053A0FDE7F3}"/>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5" name="Footer Placeholder 4">
            <a:extLst>
              <a:ext uri="{FF2B5EF4-FFF2-40B4-BE49-F238E27FC236}">
                <a16:creationId xmlns:a16="http://schemas.microsoft.com/office/drawing/2014/main" id="{23CD56CA-F3A8-42CA-B19C-92BCBD5F8473}"/>
              </a:ext>
            </a:extLst>
          </p:cNvPr>
          <p:cNvSpPr>
            <a:spLocks noGrp="1"/>
          </p:cNvSpPr>
          <p:nvPr>
            <p:ph type="ftr" idx="14"/>
          </p:nvPr>
        </p:nvSpPr>
        <p:spPr/>
        <p:txBody>
          <a:bodyPr/>
          <a:lstStyle/>
          <a:p>
            <a:r>
              <a:rPr lang="da-DK"/>
              <a:t>Yongsen Ma et al., Samsung</a:t>
            </a:r>
            <a:endParaRPr lang="en-GB" dirty="0"/>
          </a:p>
        </p:txBody>
      </p:sp>
      <p:sp>
        <p:nvSpPr>
          <p:cNvPr id="6" name="Date Placeholder 5">
            <a:extLst>
              <a:ext uri="{FF2B5EF4-FFF2-40B4-BE49-F238E27FC236}">
                <a16:creationId xmlns:a16="http://schemas.microsoft.com/office/drawing/2014/main" id="{4369BC1B-ECE2-46DE-986B-6EC905A9CB3E}"/>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751182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References</a:t>
            </a:r>
          </a:p>
        </p:txBody>
      </p:sp>
      <p:sp>
        <p:nvSpPr>
          <p:cNvPr id="2" name="Content Placeholder 1"/>
          <p:cNvSpPr>
            <a:spLocks noGrp="1"/>
          </p:cNvSpPr>
          <p:nvPr>
            <p:ph idx="1"/>
          </p:nvPr>
        </p:nvSpPr>
        <p:spPr/>
        <p:txBody>
          <a:bodyPr/>
          <a:lstStyle/>
          <a:p>
            <a:r>
              <a:rPr lang="en-US" sz="2000" b="0" dirty="0"/>
              <a:t>[1] </a:t>
            </a:r>
            <a:r>
              <a:rPr lang="en-US" sz="2000" b="0" dirty="0">
                <a:solidFill>
                  <a:schemeClr val="accent2"/>
                </a:solidFill>
                <a:hlinkClick r:id="rId3">
                  <a:extLst>
                    <a:ext uri="{A12FA001-AC4F-418D-AE19-62706E023703}">
                      <ahyp:hlinkClr xmlns:ahyp="http://schemas.microsoft.com/office/drawing/2018/hyperlinkcolor" val="tx"/>
                    </a:ext>
                  </a:extLst>
                </a:hlinkClick>
              </a:rPr>
              <a:t>802.11-24/1126r1</a:t>
            </a:r>
            <a:r>
              <a:rPr lang="en-US" sz="2000" b="0" dirty="0"/>
              <a:t>, ICF-ICR Discussion for DPS, </a:t>
            </a:r>
            <a:r>
              <a:rPr lang="en-US" sz="2000" b="0" dirty="0" err="1"/>
              <a:t>GeonHwan</a:t>
            </a:r>
            <a:r>
              <a:rPr lang="en-US" sz="2000" b="0" dirty="0"/>
              <a:t> Kim</a:t>
            </a:r>
          </a:p>
          <a:p>
            <a:r>
              <a:rPr lang="en-US" sz="2000" b="0" dirty="0"/>
              <a:t>[2] </a:t>
            </a:r>
            <a:r>
              <a:rPr lang="en-US" sz="2000" b="0" u="sng" dirty="0">
                <a:solidFill>
                  <a:schemeClr val="accent2"/>
                </a:solidFill>
                <a:hlinkClick r:id="rId4">
                  <a:extLst>
                    <a:ext uri="{A12FA001-AC4F-418D-AE19-62706E023703}">
                      <ahyp:hlinkClr xmlns:ahyp="http://schemas.microsoft.com/office/drawing/2018/hyperlinkcolor" val="tx"/>
                    </a:ext>
                  </a:extLst>
                </a:hlinkClick>
              </a:rPr>
              <a:t>802.11-24/0504r0</a:t>
            </a:r>
            <a:r>
              <a:rPr lang="en-US" sz="2000" b="0" dirty="0"/>
              <a:t>, Considerations of A Unified Initial Control Frame Design, </a:t>
            </a:r>
            <a:r>
              <a:rPr lang="en-US" sz="2000" b="0" dirty="0" err="1"/>
              <a:t>Hanqing</a:t>
            </a:r>
            <a:r>
              <a:rPr lang="en-US" sz="2000" b="0" dirty="0"/>
              <a:t> Lou</a:t>
            </a:r>
          </a:p>
          <a:p>
            <a:r>
              <a:rPr lang="en-US" sz="2000" b="0" dirty="0"/>
              <a:t>[3] </a:t>
            </a:r>
            <a:r>
              <a:rPr lang="en-US" sz="2000" b="0" u="sng" dirty="0">
                <a:solidFill>
                  <a:schemeClr val="accent2"/>
                </a:solidFill>
                <a:hlinkClick r:id="rId5">
                  <a:extLst>
                    <a:ext uri="{A12FA001-AC4F-418D-AE19-62706E023703}">
                      <ahyp:hlinkClr xmlns:ahyp="http://schemas.microsoft.com/office/drawing/2018/hyperlinkcolor" val="tx"/>
                    </a:ext>
                  </a:extLst>
                </a:hlinkClick>
              </a:rPr>
              <a:t>802.11-24/0505r0</a:t>
            </a:r>
            <a:r>
              <a:rPr lang="en-US" sz="2000" b="0" dirty="0"/>
              <a:t>, Considerations of Transmissions of Initial Control Response frames, </a:t>
            </a:r>
            <a:r>
              <a:rPr lang="en-US" sz="2000" b="0" dirty="0" err="1"/>
              <a:t>Hanqing</a:t>
            </a:r>
            <a:r>
              <a:rPr lang="en-US" sz="2000" b="0" dirty="0"/>
              <a:t> Lou</a:t>
            </a:r>
          </a:p>
          <a:p>
            <a:r>
              <a:rPr lang="en-US" sz="2000" b="0" dirty="0"/>
              <a:t>[4] </a:t>
            </a:r>
            <a:r>
              <a:rPr lang="en-US" sz="2000" b="0" dirty="0">
                <a:solidFill>
                  <a:schemeClr val="accent2"/>
                </a:solidFill>
                <a:hlinkClick r:id="rId6">
                  <a:extLst>
                    <a:ext uri="{A12FA001-AC4F-418D-AE19-62706E023703}">
                      <ahyp:hlinkClr xmlns:ahyp="http://schemas.microsoft.com/office/drawing/2018/hyperlinkcolor" val="tx"/>
                    </a:ext>
                  </a:extLst>
                </a:hlinkClick>
              </a:rPr>
              <a:t>802.11-</a:t>
            </a:r>
            <a:r>
              <a:rPr lang="en-US" sz="2000" b="0" dirty="0">
                <a:solidFill>
                  <a:schemeClr val="accent2"/>
                </a:solidFill>
                <a:hlinkClick r:id="rId7">
                  <a:extLst>
                    <a:ext uri="{A12FA001-AC4F-418D-AE19-62706E023703}">
                      <ahyp:hlinkClr xmlns:ahyp="http://schemas.microsoft.com/office/drawing/2018/hyperlinkcolor" val="tx"/>
                    </a:ext>
                  </a:extLst>
                </a:hlinkClick>
              </a:rPr>
              <a:t>24/0857r0</a:t>
            </a:r>
            <a:r>
              <a:rPr lang="en-US" sz="2000" b="0" dirty="0"/>
              <a:t>, ICR consideration, </a:t>
            </a:r>
            <a:r>
              <a:rPr lang="en-US" sz="2000" b="0" dirty="0" err="1"/>
              <a:t>Liwen</a:t>
            </a:r>
            <a:r>
              <a:rPr lang="en-US" sz="2000" b="0" dirty="0"/>
              <a:t> Chu</a:t>
            </a:r>
          </a:p>
          <a:p>
            <a:r>
              <a:rPr lang="en-US" sz="2000" b="0" dirty="0"/>
              <a:t>[5] </a:t>
            </a:r>
            <a:r>
              <a:rPr lang="en-GB" sz="2000" b="0" dirty="0">
                <a:solidFill>
                  <a:schemeClr val="accent2"/>
                </a:solidFill>
                <a:hlinkClick r:id="rId8">
                  <a:extLst>
                    <a:ext uri="{A12FA001-AC4F-418D-AE19-62706E023703}">
                      <ahyp:hlinkClr xmlns:ahyp="http://schemas.microsoft.com/office/drawing/2018/hyperlinkcolor" val="tx"/>
                    </a:ext>
                  </a:extLst>
                </a:hlinkClick>
              </a:rPr>
              <a:t>802.11-24/1129r1</a:t>
            </a:r>
            <a:r>
              <a:rPr lang="en-GB" sz="2000" b="0" dirty="0"/>
              <a:t>, Discussion on Intermediate FCS </a:t>
            </a:r>
            <a:r>
              <a:rPr lang="en-GB" sz="2000" b="0" dirty="0" err="1"/>
              <a:t>Signaling</a:t>
            </a:r>
            <a:r>
              <a:rPr lang="en-GB" sz="2000" b="0" dirty="0"/>
              <a:t>, </a:t>
            </a:r>
            <a:r>
              <a:rPr lang="en-US" altLang="ko-KR" sz="2000" b="0" dirty="0" err="1"/>
              <a:t>SunHee</a:t>
            </a:r>
            <a:r>
              <a:rPr lang="en-US" altLang="ko-KR" sz="2000" b="0" dirty="0"/>
              <a:t> </a:t>
            </a:r>
            <a:r>
              <a:rPr lang="en-US" altLang="ko-KR" sz="2000" b="0" dirty="0" err="1"/>
              <a:t>Baek</a:t>
            </a:r>
            <a:endParaRPr lang="en-US" altLang="ko-KR" sz="2000" b="0" dirty="0"/>
          </a:p>
          <a:p>
            <a:r>
              <a:rPr lang="en-US" sz="2000" b="0" dirty="0"/>
              <a:t>[6] </a:t>
            </a:r>
            <a:r>
              <a:rPr lang="en-US" sz="2000" b="0" dirty="0">
                <a:solidFill>
                  <a:schemeClr val="accent2"/>
                </a:solidFill>
              </a:rPr>
              <a:t>802.11-24/1179r0</a:t>
            </a:r>
            <a:r>
              <a:rPr lang="en-US" sz="2000" b="0" dirty="0"/>
              <a:t>, Trigger frame expansion, </a:t>
            </a:r>
            <a:r>
              <a:rPr lang="en-GB" sz="2000" b="0" dirty="0"/>
              <a:t>Vishnu Ratnam</a:t>
            </a:r>
          </a:p>
          <a:p>
            <a:r>
              <a:rPr lang="en-GB" sz="2000" b="0" dirty="0"/>
              <a:t>[7] IEEE Std 802.11-2020</a:t>
            </a:r>
          </a:p>
          <a:p>
            <a:endParaRPr lang="en-GB" sz="2000"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13</a:t>
            </a:fld>
            <a:endParaRPr lang="en-GB"/>
          </a:p>
        </p:txBody>
      </p:sp>
      <p:sp>
        <p:nvSpPr>
          <p:cNvPr id="5" name="Footer Placeholder 4"/>
          <p:cNvSpPr>
            <a:spLocks noGrp="1"/>
          </p:cNvSpPr>
          <p:nvPr>
            <p:ph type="ftr" idx="14"/>
          </p:nvPr>
        </p:nvSpPr>
        <p:spPr/>
        <p:txBody>
          <a:bodyPr/>
          <a:lstStyle/>
          <a:p>
            <a:r>
              <a:rPr lang="da-DK"/>
              <a:t>Yongsen Ma et al., Samsung</a:t>
            </a:r>
            <a:endParaRPr lang="en-GB" dirty="0"/>
          </a:p>
        </p:txBody>
      </p:sp>
      <p:sp>
        <p:nvSpPr>
          <p:cNvPr id="4" name="Date Placeholder 3"/>
          <p:cNvSpPr>
            <a:spLocks noGrp="1"/>
          </p:cNvSpPr>
          <p:nvPr>
            <p:ph type="dt" idx="15"/>
          </p:nvPr>
        </p:nvSpPr>
        <p:spPr/>
        <p:txBody>
          <a:bodyPr/>
          <a:lstStyle/>
          <a:p>
            <a:r>
              <a:rPr lang="en-US"/>
              <a:t>September 2024</a:t>
            </a:r>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42CCA-C636-46C0-9849-4F7B5F3402B7}"/>
              </a:ext>
            </a:extLst>
          </p:cNvPr>
          <p:cNvSpPr>
            <a:spLocks noGrp="1"/>
          </p:cNvSpPr>
          <p:nvPr>
            <p:ph type="title"/>
          </p:nvPr>
        </p:nvSpPr>
        <p:spPr/>
        <p:txBody>
          <a:bodyPr/>
          <a:lstStyle/>
          <a:p>
            <a:r>
              <a:rPr lang="en-US" dirty="0"/>
              <a:t>Straw Polls</a:t>
            </a:r>
          </a:p>
        </p:txBody>
      </p:sp>
      <p:sp>
        <p:nvSpPr>
          <p:cNvPr id="3" name="Content Placeholder 2">
            <a:extLst>
              <a:ext uri="{FF2B5EF4-FFF2-40B4-BE49-F238E27FC236}">
                <a16:creationId xmlns:a16="http://schemas.microsoft.com/office/drawing/2014/main" id="{BDFE61AF-3570-490E-B255-F474C1671686}"/>
              </a:ext>
            </a:extLst>
          </p:cNvPr>
          <p:cNvSpPr>
            <a:spLocks noGrp="1"/>
          </p:cNvSpPr>
          <p:nvPr>
            <p:ph idx="1"/>
          </p:nvPr>
        </p:nvSpPr>
        <p:spPr/>
        <p:txBody>
          <a:bodyPr/>
          <a:lstStyle/>
          <a:p>
            <a:r>
              <a:rPr lang="en-US" sz="2000" dirty="0"/>
              <a:t>SP1: Do you support defining a mechanism in </a:t>
            </a:r>
            <a:r>
              <a:rPr lang="en-US" sz="2000" dirty="0" err="1"/>
              <a:t>TGbn</a:t>
            </a:r>
            <a:r>
              <a:rPr lang="en-US" sz="2000" dirty="0"/>
              <a:t> to allow a field to be extended?</a:t>
            </a:r>
          </a:p>
          <a:p>
            <a:pPr>
              <a:buFont typeface="Arial" panose="020B0604020202020204" pitchFamily="34" charset="0"/>
              <a:buChar char="•"/>
            </a:pPr>
            <a:r>
              <a:rPr lang="en-US" sz="1800" b="0" dirty="0"/>
              <a:t>An extensible field is similar to an (extensible) Information Element, but not limited to management frame</a:t>
            </a:r>
          </a:p>
          <a:p>
            <a:pPr>
              <a:buFont typeface="Arial" panose="020B0604020202020204" pitchFamily="34" charset="0"/>
              <a:buChar char="•"/>
            </a:pPr>
            <a:r>
              <a:rPr lang="en-US" sz="1800" b="0" dirty="0"/>
              <a:t>Signaling for the indication is TBD, e.g., by capability bits or reserved subfields/values</a:t>
            </a:r>
          </a:p>
          <a:p>
            <a:pPr>
              <a:buFont typeface="Arial" panose="020B0604020202020204" pitchFamily="34" charset="0"/>
              <a:buChar char="•"/>
            </a:pPr>
            <a:r>
              <a:rPr lang="en-US" sz="1800" b="0" dirty="0"/>
              <a:t>Naming and procedures for the mechanism are TBD</a:t>
            </a:r>
          </a:p>
          <a:p>
            <a:endParaRPr lang="en-US" sz="1800" b="0" dirty="0"/>
          </a:p>
          <a:p>
            <a:r>
              <a:rPr lang="en-US" sz="1800" b="0" dirty="0"/>
              <a:t>Results: Yes: , No: , Abstain: </a:t>
            </a:r>
            <a:endParaRPr lang="en-US" sz="1800" dirty="0"/>
          </a:p>
        </p:txBody>
      </p:sp>
      <p:sp>
        <p:nvSpPr>
          <p:cNvPr id="4" name="Slide Number Placeholder 3">
            <a:extLst>
              <a:ext uri="{FF2B5EF4-FFF2-40B4-BE49-F238E27FC236}">
                <a16:creationId xmlns:a16="http://schemas.microsoft.com/office/drawing/2014/main" id="{A678D808-8BB6-4BAD-A212-B18D7FB46984}"/>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5" name="Footer Placeholder 4">
            <a:extLst>
              <a:ext uri="{FF2B5EF4-FFF2-40B4-BE49-F238E27FC236}">
                <a16:creationId xmlns:a16="http://schemas.microsoft.com/office/drawing/2014/main" id="{D815D244-ABE1-4318-A69D-206056CB67F4}"/>
              </a:ext>
            </a:extLst>
          </p:cNvPr>
          <p:cNvSpPr>
            <a:spLocks noGrp="1"/>
          </p:cNvSpPr>
          <p:nvPr>
            <p:ph type="ftr" idx="14"/>
          </p:nvPr>
        </p:nvSpPr>
        <p:spPr/>
        <p:txBody>
          <a:bodyPr/>
          <a:lstStyle/>
          <a:p>
            <a:r>
              <a:rPr lang="da-DK"/>
              <a:t>Yongsen Ma et al., Samsung</a:t>
            </a:r>
            <a:endParaRPr lang="en-GB" dirty="0"/>
          </a:p>
        </p:txBody>
      </p:sp>
      <p:sp>
        <p:nvSpPr>
          <p:cNvPr id="6" name="Date Placeholder 5">
            <a:extLst>
              <a:ext uri="{FF2B5EF4-FFF2-40B4-BE49-F238E27FC236}">
                <a16:creationId xmlns:a16="http://schemas.microsoft.com/office/drawing/2014/main" id="{498863AB-B71B-4775-8645-A6A94CC48B38}"/>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4165392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42CCA-C636-46C0-9849-4F7B5F3402B7}"/>
              </a:ext>
            </a:extLst>
          </p:cNvPr>
          <p:cNvSpPr>
            <a:spLocks noGrp="1"/>
          </p:cNvSpPr>
          <p:nvPr>
            <p:ph type="title"/>
          </p:nvPr>
        </p:nvSpPr>
        <p:spPr/>
        <p:txBody>
          <a:bodyPr/>
          <a:lstStyle/>
          <a:p>
            <a:r>
              <a:rPr lang="en-US" dirty="0"/>
              <a:t>Straw Polls</a:t>
            </a:r>
          </a:p>
        </p:txBody>
      </p:sp>
      <p:sp>
        <p:nvSpPr>
          <p:cNvPr id="3" name="Content Placeholder 2">
            <a:extLst>
              <a:ext uri="{FF2B5EF4-FFF2-40B4-BE49-F238E27FC236}">
                <a16:creationId xmlns:a16="http://schemas.microsoft.com/office/drawing/2014/main" id="{BDFE61AF-3570-490E-B255-F474C1671686}"/>
              </a:ext>
            </a:extLst>
          </p:cNvPr>
          <p:cNvSpPr>
            <a:spLocks noGrp="1"/>
          </p:cNvSpPr>
          <p:nvPr>
            <p:ph idx="1"/>
          </p:nvPr>
        </p:nvSpPr>
        <p:spPr/>
        <p:txBody>
          <a:bodyPr/>
          <a:lstStyle/>
          <a:p>
            <a:r>
              <a:rPr lang="en-US" sz="2000" dirty="0"/>
              <a:t>SP2: Do you support defining a mechanism in </a:t>
            </a:r>
            <a:r>
              <a:rPr lang="en-US" sz="2000" dirty="0" err="1"/>
              <a:t>TGbn</a:t>
            </a:r>
            <a:r>
              <a:rPr lang="en-US" sz="2000" dirty="0"/>
              <a:t> to indicate whether a field is extended?</a:t>
            </a:r>
          </a:p>
          <a:p>
            <a:pPr>
              <a:buFont typeface="Arial" panose="020B0604020202020204" pitchFamily="34" charset="0"/>
              <a:buChar char="•"/>
            </a:pPr>
            <a:r>
              <a:rPr lang="en-US" sz="1800" b="0" dirty="0"/>
              <a:t>If a field is extended, it is followed by a length subfield and an extension context subfield</a:t>
            </a:r>
          </a:p>
          <a:p>
            <a:pPr>
              <a:buFont typeface="Arial" panose="020B0604020202020204" pitchFamily="34" charset="0"/>
              <a:buChar char="•"/>
            </a:pPr>
            <a:r>
              <a:rPr lang="en-US" sz="1800" b="0" dirty="0"/>
              <a:t>Exact location and context of extension indication, length subfield and extension context subfield are TBD</a:t>
            </a:r>
          </a:p>
          <a:p>
            <a:pPr>
              <a:buFont typeface="Arial" panose="020B0604020202020204" pitchFamily="34" charset="0"/>
              <a:buChar char="•"/>
            </a:pPr>
            <a:r>
              <a:rPr lang="en-US" sz="1800" b="0" dirty="0"/>
              <a:t>Naming and procedures for the mechanism are TBD</a:t>
            </a:r>
          </a:p>
          <a:p>
            <a:pPr marL="0" indent="0"/>
            <a:endParaRPr lang="en-US" sz="1800" b="0" dirty="0"/>
          </a:p>
          <a:p>
            <a:pPr marL="0" indent="0"/>
            <a:r>
              <a:rPr lang="en-US" sz="1800" b="0" dirty="0"/>
              <a:t>Results: Yes: , No: , Abstain: </a:t>
            </a:r>
          </a:p>
        </p:txBody>
      </p:sp>
      <p:sp>
        <p:nvSpPr>
          <p:cNvPr id="4" name="Slide Number Placeholder 3">
            <a:extLst>
              <a:ext uri="{FF2B5EF4-FFF2-40B4-BE49-F238E27FC236}">
                <a16:creationId xmlns:a16="http://schemas.microsoft.com/office/drawing/2014/main" id="{A678D808-8BB6-4BAD-A212-B18D7FB46984}"/>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5" name="Footer Placeholder 4">
            <a:extLst>
              <a:ext uri="{FF2B5EF4-FFF2-40B4-BE49-F238E27FC236}">
                <a16:creationId xmlns:a16="http://schemas.microsoft.com/office/drawing/2014/main" id="{D815D244-ABE1-4318-A69D-206056CB67F4}"/>
              </a:ext>
            </a:extLst>
          </p:cNvPr>
          <p:cNvSpPr>
            <a:spLocks noGrp="1"/>
          </p:cNvSpPr>
          <p:nvPr>
            <p:ph type="ftr" idx="14"/>
          </p:nvPr>
        </p:nvSpPr>
        <p:spPr/>
        <p:txBody>
          <a:bodyPr/>
          <a:lstStyle/>
          <a:p>
            <a:r>
              <a:rPr lang="da-DK"/>
              <a:t>Yongsen Ma et al., Samsung</a:t>
            </a:r>
            <a:endParaRPr lang="en-GB" dirty="0"/>
          </a:p>
        </p:txBody>
      </p:sp>
      <p:sp>
        <p:nvSpPr>
          <p:cNvPr id="6" name="Date Placeholder 5">
            <a:extLst>
              <a:ext uri="{FF2B5EF4-FFF2-40B4-BE49-F238E27FC236}">
                <a16:creationId xmlns:a16="http://schemas.microsoft.com/office/drawing/2014/main" id="{498863AB-B71B-4775-8645-A6A94CC48B38}"/>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3012444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buFont typeface="Arial" panose="020B0604020202020204" pitchFamily="34" charset="0"/>
              <a:buChar char="•"/>
            </a:pPr>
            <a:r>
              <a:rPr lang="en-US" b="0" dirty="0"/>
              <a:t>Some proposals are reusing existing frame/field/element for different purposes, such as coexistence, power save, NPCA, DSO [1-4]</a:t>
            </a:r>
          </a:p>
          <a:p>
            <a:pPr lvl="1">
              <a:buFont typeface="Arial" panose="020B0604020202020204" pitchFamily="34" charset="0"/>
              <a:buChar char="•"/>
            </a:pPr>
            <a:r>
              <a:rPr lang="en-US" dirty="0"/>
              <a:t>Some frame/field/element does not have enough reserved bits</a:t>
            </a:r>
          </a:p>
          <a:p>
            <a:pPr>
              <a:buFont typeface="Arial" panose="020B0604020202020204" pitchFamily="34" charset="0"/>
              <a:buChar char="•"/>
            </a:pPr>
            <a:r>
              <a:rPr lang="en-US" b="0" dirty="0"/>
              <a:t>Some proposals are reusing AID12 for different purposes [4-6]</a:t>
            </a:r>
          </a:p>
          <a:p>
            <a:pPr lvl="1">
              <a:buFont typeface="Arial" panose="020B0604020202020204" pitchFamily="34" charset="0"/>
              <a:buChar char="•"/>
            </a:pPr>
            <a:r>
              <a:rPr lang="en-US" dirty="0"/>
              <a:t>Some frame/field/element does not have the AID12 subfield</a:t>
            </a:r>
          </a:p>
          <a:p>
            <a:pPr>
              <a:buFont typeface="Arial" panose="020B0604020202020204" pitchFamily="34" charset="0"/>
              <a:buChar char="•"/>
            </a:pPr>
            <a:r>
              <a:rPr lang="en-US" b="0" dirty="0"/>
              <a:t>This submission presents a flexible extension structure</a:t>
            </a:r>
          </a:p>
          <a:p>
            <a:pPr lvl="1">
              <a:buFont typeface="Arial" panose="020B0604020202020204" pitchFamily="34" charset="0"/>
              <a:buChar char="•"/>
            </a:pPr>
            <a:r>
              <a:rPr lang="en-US" dirty="0"/>
              <a:t>One bit in existing field or UHR field for Extension Indication to support multiple functions</a:t>
            </a:r>
          </a:p>
          <a:p>
            <a:pPr lvl="1">
              <a:buFont typeface="Arial" panose="020B0604020202020204" pitchFamily="34" charset="0"/>
              <a:buChar char="•"/>
            </a:pPr>
            <a:r>
              <a:rPr lang="en-US" dirty="0"/>
              <a:t>It can also be used to support optional functions or to support new functions for future 802.11 generations</a:t>
            </a: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da-DK"/>
              <a:t>Yongsen Ma et al., Samsung</a:t>
            </a:r>
            <a:endParaRPr lang="en-GB" dirty="0"/>
          </a:p>
        </p:txBody>
      </p:sp>
      <p:sp>
        <p:nvSpPr>
          <p:cNvPr id="4" name="Date Placeholder 3"/>
          <p:cNvSpPr>
            <a:spLocks noGrp="1"/>
          </p:cNvSpPr>
          <p:nvPr>
            <p:ph type="dt" idx="15"/>
          </p:nvPr>
        </p:nvSpPr>
        <p:spPr/>
        <p:txBody>
          <a:bodyPr/>
          <a:lstStyle/>
          <a:p>
            <a:r>
              <a:rPr lang="en-US"/>
              <a:t>September 2024</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02251-F198-41AB-A02C-1E1213D42A61}"/>
              </a:ext>
            </a:extLst>
          </p:cNvPr>
          <p:cNvSpPr>
            <a:spLocks noGrp="1"/>
          </p:cNvSpPr>
          <p:nvPr>
            <p:ph type="title"/>
          </p:nvPr>
        </p:nvSpPr>
        <p:spPr/>
        <p:txBody>
          <a:bodyPr/>
          <a:lstStyle/>
          <a:p>
            <a:r>
              <a:rPr lang="en-US" dirty="0"/>
              <a:t>Proposal: A Flexible Extension Structure</a:t>
            </a:r>
          </a:p>
        </p:txBody>
      </p:sp>
      <p:sp>
        <p:nvSpPr>
          <p:cNvPr id="3" name="Content Placeholder 2">
            <a:extLst>
              <a:ext uri="{FF2B5EF4-FFF2-40B4-BE49-F238E27FC236}">
                <a16:creationId xmlns:a16="http://schemas.microsoft.com/office/drawing/2014/main" id="{3980C77A-EF92-47ED-A9F0-8967468D8EEE}"/>
              </a:ext>
            </a:extLst>
          </p:cNvPr>
          <p:cNvSpPr>
            <a:spLocks noGrp="1"/>
          </p:cNvSpPr>
          <p:nvPr>
            <p:ph idx="1"/>
          </p:nvPr>
        </p:nvSpPr>
        <p:spPr>
          <a:xfrm>
            <a:off x="914401" y="1981201"/>
            <a:ext cx="10361084" cy="4113213"/>
          </a:xfrm>
        </p:spPr>
        <p:txBody>
          <a:bodyPr/>
          <a:lstStyle/>
          <a:p>
            <a:pPr>
              <a:buFont typeface="Arial" panose="020B0604020202020204" pitchFamily="34" charset="0"/>
              <a:buChar char="•"/>
            </a:pPr>
            <a:r>
              <a:rPr lang="en-US" sz="2000" b="0" dirty="0"/>
              <a:t>The Extension Indication subfield indicates the presence of Length and Extension Context.</a:t>
            </a:r>
          </a:p>
          <a:p>
            <a:pPr>
              <a:buFont typeface="Arial" panose="020B0604020202020204" pitchFamily="34" charset="0"/>
              <a:buChar char="•"/>
            </a:pPr>
            <a:r>
              <a:rPr lang="en-US" sz="2000" b="0" dirty="0"/>
              <a:t>When Extension Indication is 0: the Length and Extension Context subfields are not present.</a:t>
            </a:r>
          </a:p>
          <a:p>
            <a:pPr>
              <a:buFont typeface="Arial" panose="020B0604020202020204" pitchFamily="34" charset="0"/>
              <a:buChar char="•"/>
            </a:pPr>
            <a:r>
              <a:rPr lang="en-US" sz="2000" b="0" dirty="0"/>
              <a:t>When Extension Indication is 1:</a:t>
            </a:r>
          </a:p>
          <a:p>
            <a:pPr lvl="1">
              <a:buFont typeface="Arial" panose="020B0604020202020204" pitchFamily="34" charset="0"/>
              <a:buChar char="•"/>
            </a:pPr>
            <a:r>
              <a:rPr lang="en-US" sz="1800" dirty="0"/>
              <a:t>STAs that do not understand or do not need the Extension Context can skip it by the Length subfield.</a:t>
            </a:r>
          </a:p>
          <a:p>
            <a:pPr lvl="1">
              <a:buFont typeface="Arial" panose="020B0604020202020204" pitchFamily="34" charset="0"/>
              <a:buChar char="•"/>
            </a:pPr>
            <a:r>
              <a:rPr lang="en-US" sz="1800" dirty="0"/>
              <a:t>STAs that understand the Extension Context can process it and take actions accordingly.</a:t>
            </a:r>
          </a:p>
          <a:p>
            <a:pPr>
              <a:buFont typeface="Arial" panose="020B0604020202020204" pitchFamily="34" charset="0"/>
              <a:buChar char="•"/>
            </a:pPr>
            <a:r>
              <a:rPr lang="en-US" sz="2000" b="0" dirty="0"/>
              <a:t>The Length subfield indicates the number of octets in the Extension Context subfield.</a:t>
            </a:r>
          </a:p>
          <a:p>
            <a:pPr>
              <a:buFont typeface="Arial" panose="020B0604020202020204" pitchFamily="34" charset="0"/>
              <a:buChar char="•"/>
            </a:pPr>
            <a:r>
              <a:rPr lang="en-US" sz="2000" b="0" dirty="0"/>
              <a:t>It may support different functions for 802.11bn and new functions for future 802.11 generations.</a:t>
            </a:r>
          </a:p>
        </p:txBody>
      </p:sp>
      <p:sp>
        <p:nvSpPr>
          <p:cNvPr id="4" name="Slide Number Placeholder 3">
            <a:extLst>
              <a:ext uri="{FF2B5EF4-FFF2-40B4-BE49-F238E27FC236}">
                <a16:creationId xmlns:a16="http://schemas.microsoft.com/office/drawing/2014/main" id="{6AE133AA-CF27-4AF4-864D-8284D9B3A376}"/>
              </a:ext>
            </a:extLst>
          </p:cNvPr>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
        <p:nvSpPr>
          <p:cNvPr id="5" name="Footer Placeholder 4">
            <a:extLst>
              <a:ext uri="{FF2B5EF4-FFF2-40B4-BE49-F238E27FC236}">
                <a16:creationId xmlns:a16="http://schemas.microsoft.com/office/drawing/2014/main" id="{9E671CAF-253E-4714-A312-701C0796A9E2}"/>
              </a:ext>
            </a:extLst>
          </p:cNvPr>
          <p:cNvSpPr>
            <a:spLocks noGrp="1"/>
          </p:cNvSpPr>
          <p:nvPr>
            <p:ph type="ftr" idx="14"/>
          </p:nvPr>
        </p:nvSpPr>
        <p:spPr/>
        <p:txBody>
          <a:bodyPr/>
          <a:lstStyle/>
          <a:p>
            <a:r>
              <a:rPr lang="da-DK"/>
              <a:t>Yongsen Ma et al., Samsung</a:t>
            </a:r>
            <a:endParaRPr lang="en-GB" dirty="0"/>
          </a:p>
        </p:txBody>
      </p:sp>
      <p:sp>
        <p:nvSpPr>
          <p:cNvPr id="6" name="Date Placeholder 5">
            <a:extLst>
              <a:ext uri="{FF2B5EF4-FFF2-40B4-BE49-F238E27FC236}">
                <a16:creationId xmlns:a16="http://schemas.microsoft.com/office/drawing/2014/main" id="{9CAA9A63-419D-4749-AAC7-6AC344A9EFE5}"/>
              </a:ext>
            </a:extLst>
          </p:cNvPr>
          <p:cNvSpPr>
            <a:spLocks noGrp="1"/>
          </p:cNvSpPr>
          <p:nvPr>
            <p:ph type="dt" idx="15"/>
          </p:nvPr>
        </p:nvSpPr>
        <p:spPr/>
        <p:txBody>
          <a:bodyPr/>
          <a:lstStyle/>
          <a:p>
            <a:r>
              <a:rPr lang="en-US"/>
              <a:t>September 2024</a:t>
            </a:r>
            <a:endParaRPr lang="en-GB" dirty="0"/>
          </a:p>
        </p:txBody>
      </p:sp>
      <p:graphicFrame>
        <p:nvGraphicFramePr>
          <p:cNvPr id="7" name="Table 6">
            <a:extLst>
              <a:ext uri="{FF2B5EF4-FFF2-40B4-BE49-F238E27FC236}">
                <a16:creationId xmlns:a16="http://schemas.microsoft.com/office/drawing/2014/main" id="{A9AB30CA-126F-4AB8-BA37-C1BCF6E5CAF0}"/>
              </a:ext>
            </a:extLst>
          </p:cNvPr>
          <p:cNvGraphicFramePr>
            <a:graphicFrameLocks noGrp="1"/>
          </p:cNvGraphicFramePr>
          <p:nvPr>
            <p:extLst>
              <p:ext uri="{D42A27DB-BD31-4B8C-83A1-F6EECF244321}">
                <p14:modId xmlns:p14="http://schemas.microsoft.com/office/powerpoint/2010/main" val="3520594798"/>
              </p:ext>
            </p:extLst>
          </p:nvPr>
        </p:nvGraphicFramePr>
        <p:xfrm>
          <a:off x="990600" y="5447297"/>
          <a:ext cx="5257800" cy="741680"/>
        </p:xfrm>
        <a:graphic>
          <a:graphicData uri="http://schemas.openxmlformats.org/drawingml/2006/table">
            <a:tbl>
              <a:tblPr firstRow="1" bandRow="1">
                <a:tableStyleId>{5940675A-B579-460E-94D1-54222C63F5DA}</a:tableStyleId>
              </a:tblPr>
              <a:tblGrid>
                <a:gridCol w="685800">
                  <a:extLst>
                    <a:ext uri="{9D8B030D-6E8A-4147-A177-3AD203B41FA5}">
                      <a16:colId xmlns:a16="http://schemas.microsoft.com/office/drawing/2014/main" val="3907276795"/>
                    </a:ext>
                  </a:extLst>
                </a:gridCol>
                <a:gridCol w="2438400">
                  <a:extLst>
                    <a:ext uri="{9D8B030D-6E8A-4147-A177-3AD203B41FA5}">
                      <a16:colId xmlns:a16="http://schemas.microsoft.com/office/drawing/2014/main" val="3807341723"/>
                    </a:ext>
                  </a:extLst>
                </a:gridCol>
                <a:gridCol w="2133600">
                  <a:extLst>
                    <a:ext uri="{9D8B030D-6E8A-4147-A177-3AD203B41FA5}">
                      <a16:colId xmlns:a16="http://schemas.microsoft.com/office/drawing/2014/main" val="983471270"/>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Extensible field/subfield</a:t>
                      </a:r>
                    </a:p>
                  </a:txBody>
                  <a:tcPr>
                    <a:lnL w="12700" cap="flat" cmpd="sng" algn="ctr">
                      <a:solidFill>
                        <a:schemeClr val="tx1"/>
                      </a:solidFill>
                      <a:prstDash val="solid"/>
                      <a:round/>
                      <a:headEnd type="none" w="med" len="med"/>
                      <a:tailEnd type="none" w="med" len="med"/>
                    </a:lnL>
                    <a:noFill/>
                  </a:tcPr>
                </a:tc>
                <a:tc>
                  <a:txBody>
                    <a:bodyPr/>
                    <a:lstStyle/>
                    <a:p>
                      <a:r>
                        <a:rPr lang="en-US" dirty="0"/>
                        <a:t>Extension Indication</a:t>
                      </a:r>
                    </a:p>
                  </a:txBody>
                  <a:tcPr>
                    <a:solidFill>
                      <a:schemeClr val="accent2">
                        <a:lumMod val="20000"/>
                        <a:lumOff val="80000"/>
                      </a:schemeClr>
                    </a:solidFill>
                  </a:tcPr>
                </a:tc>
                <a:extLst>
                  <a:ext uri="{0D108BD9-81ED-4DB2-BD59-A6C34878D82A}">
                    <a16:rowId xmlns:a16="http://schemas.microsoft.com/office/drawing/2014/main" val="1826613420"/>
                  </a:ext>
                </a:extLst>
              </a:tr>
              <a:tr h="370840">
                <a:tc>
                  <a:txBody>
                    <a:bodyPr/>
                    <a:lstStyle/>
                    <a:p>
                      <a:r>
                        <a:rPr lang="en-US" dirty="0"/>
                        <a:t>Bits:</a:t>
                      </a:r>
                    </a:p>
                  </a:txBody>
                  <a:tcP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dirty="0"/>
                        <a:t>Some fixed length</a:t>
                      </a:r>
                    </a:p>
                  </a:txBody>
                  <a:tcPr>
                    <a:lnL w="12700" cap="flat" cmpd="sng" algn="ctr">
                      <a:solidFill>
                        <a:schemeClr val="tx1"/>
                      </a:solidFill>
                      <a:prstDash val="solid"/>
                      <a:round/>
                      <a:headEnd type="none" w="med" len="med"/>
                      <a:tailEnd type="none" w="med" len="med"/>
                    </a:lnL>
                    <a:noFill/>
                  </a:tcPr>
                </a:tc>
                <a:tc>
                  <a:txBody>
                    <a:bodyPr/>
                    <a:lstStyle/>
                    <a:p>
                      <a:r>
                        <a:rPr lang="en-US" dirty="0"/>
                        <a:t>1</a:t>
                      </a:r>
                    </a:p>
                  </a:txBody>
                  <a:tcPr>
                    <a:solidFill>
                      <a:schemeClr val="accent2">
                        <a:lumMod val="20000"/>
                        <a:lumOff val="80000"/>
                      </a:schemeClr>
                    </a:solidFill>
                  </a:tcPr>
                </a:tc>
                <a:extLst>
                  <a:ext uri="{0D108BD9-81ED-4DB2-BD59-A6C34878D82A}">
                    <a16:rowId xmlns:a16="http://schemas.microsoft.com/office/drawing/2014/main" val="3787003763"/>
                  </a:ext>
                </a:extLst>
              </a:tr>
            </a:tbl>
          </a:graphicData>
        </a:graphic>
      </p:graphicFrame>
      <p:grpSp>
        <p:nvGrpSpPr>
          <p:cNvPr id="9" name="Group 8">
            <a:extLst>
              <a:ext uri="{FF2B5EF4-FFF2-40B4-BE49-F238E27FC236}">
                <a16:creationId xmlns:a16="http://schemas.microsoft.com/office/drawing/2014/main" id="{115ECD36-ACBC-4162-AEEC-3357C6F93102}"/>
              </a:ext>
            </a:extLst>
          </p:cNvPr>
          <p:cNvGrpSpPr/>
          <p:nvPr/>
        </p:nvGrpSpPr>
        <p:grpSpPr>
          <a:xfrm>
            <a:off x="1676399" y="4847778"/>
            <a:ext cx="4572000" cy="606504"/>
            <a:chOff x="1752599" y="5124055"/>
            <a:chExt cx="4572000" cy="606504"/>
          </a:xfrm>
        </p:grpSpPr>
        <p:sp>
          <p:nvSpPr>
            <p:cNvPr id="14" name="Left Brace 13">
              <a:extLst>
                <a:ext uri="{FF2B5EF4-FFF2-40B4-BE49-F238E27FC236}">
                  <a16:creationId xmlns:a16="http://schemas.microsoft.com/office/drawing/2014/main" id="{A0EFE27E-5312-408D-BCFD-76C0186AA2B5}"/>
                </a:ext>
              </a:extLst>
            </p:cNvPr>
            <p:cNvSpPr/>
            <p:nvPr/>
          </p:nvSpPr>
          <p:spPr bwMode="auto">
            <a:xfrm rot="5400000">
              <a:off x="3886200" y="3292160"/>
              <a:ext cx="304798" cy="4572000"/>
            </a:xfrm>
            <a:prstGeom prst="leftBrac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6" name="TextBox 15">
              <a:extLst>
                <a:ext uri="{FF2B5EF4-FFF2-40B4-BE49-F238E27FC236}">
                  <a16:creationId xmlns:a16="http://schemas.microsoft.com/office/drawing/2014/main" id="{92A5F93A-AF7C-4F18-8B5D-18559681B8D3}"/>
                </a:ext>
              </a:extLst>
            </p:cNvPr>
            <p:cNvSpPr txBox="1"/>
            <p:nvPr/>
          </p:nvSpPr>
          <p:spPr>
            <a:xfrm>
              <a:off x="2346469" y="5124055"/>
              <a:ext cx="3384260" cy="369332"/>
            </a:xfrm>
            <a:prstGeom prst="rect">
              <a:avLst/>
            </a:prstGeom>
            <a:noFill/>
          </p:spPr>
          <p:txBody>
            <a:bodyPr wrap="none" rtlCol="0">
              <a:spAutoFit/>
            </a:bodyPr>
            <a:lstStyle/>
            <a:p>
              <a:r>
                <a:rPr lang="en-US" sz="1800" dirty="0">
                  <a:solidFill>
                    <a:schemeClr val="tx1"/>
                  </a:solidFill>
                </a:rPr>
                <a:t>Present in extensible field/subfield</a:t>
              </a:r>
            </a:p>
          </p:txBody>
        </p:sp>
      </p:grpSp>
      <p:grpSp>
        <p:nvGrpSpPr>
          <p:cNvPr id="10" name="Group 9">
            <a:extLst>
              <a:ext uri="{FF2B5EF4-FFF2-40B4-BE49-F238E27FC236}">
                <a16:creationId xmlns:a16="http://schemas.microsoft.com/office/drawing/2014/main" id="{7B0B94C1-C193-479C-AC95-E717A4624DDE}"/>
              </a:ext>
            </a:extLst>
          </p:cNvPr>
          <p:cNvGrpSpPr/>
          <p:nvPr/>
        </p:nvGrpSpPr>
        <p:grpSpPr>
          <a:xfrm>
            <a:off x="6284127" y="4847778"/>
            <a:ext cx="4746182" cy="606504"/>
            <a:chOff x="6360327" y="5124055"/>
            <a:chExt cx="4746182" cy="606504"/>
          </a:xfrm>
        </p:grpSpPr>
        <p:sp>
          <p:nvSpPr>
            <p:cNvPr id="15" name="Left Brace 14">
              <a:extLst>
                <a:ext uri="{FF2B5EF4-FFF2-40B4-BE49-F238E27FC236}">
                  <a16:creationId xmlns:a16="http://schemas.microsoft.com/office/drawing/2014/main" id="{BA925A19-72D4-446A-B516-E8737F68E45C}"/>
                </a:ext>
              </a:extLst>
            </p:cNvPr>
            <p:cNvSpPr/>
            <p:nvPr/>
          </p:nvSpPr>
          <p:spPr bwMode="auto">
            <a:xfrm rot="5400000">
              <a:off x="8581019" y="3205069"/>
              <a:ext cx="304798" cy="4746182"/>
            </a:xfrm>
            <a:prstGeom prst="leftBrac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7" name="TextBox 16">
              <a:extLst>
                <a:ext uri="{FF2B5EF4-FFF2-40B4-BE49-F238E27FC236}">
                  <a16:creationId xmlns:a16="http://schemas.microsoft.com/office/drawing/2014/main" id="{5C9E7DD4-117F-49D2-837C-42EE3BC67DBE}"/>
                </a:ext>
              </a:extLst>
            </p:cNvPr>
            <p:cNvSpPr txBox="1"/>
            <p:nvPr/>
          </p:nvSpPr>
          <p:spPr>
            <a:xfrm>
              <a:off x="6621301" y="5124055"/>
              <a:ext cx="4224233" cy="369332"/>
            </a:xfrm>
            <a:prstGeom prst="rect">
              <a:avLst/>
            </a:prstGeom>
            <a:noFill/>
          </p:spPr>
          <p:txBody>
            <a:bodyPr wrap="none" rtlCol="0">
              <a:spAutoFit/>
            </a:bodyPr>
            <a:lstStyle/>
            <a:p>
              <a:r>
                <a:rPr lang="en-US" sz="1800" dirty="0">
                  <a:solidFill>
                    <a:schemeClr val="tx1"/>
                  </a:solidFill>
                </a:rPr>
                <a:t>Present if Extension Indication subfield is 1</a:t>
              </a:r>
            </a:p>
          </p:txBody>
        </p:sp>
      </p:grpSp>
      <p:graphicFrame>
        <p:nvGraphicFramePr>
          <p:cNvPr id="8" name="Table 7">
            <a:extLst>
              <a:ext uri="{FF2B5EF4-FFF2-40B4-BE49-F238E27FC236}">
                <a16:creationId xmlns:a16="http://schemas.microsoft.com/office/drawing/2014/main" id="{80D8A655-1E5D-4891-B9CE-1E7A13F14A81}"/>
              </a:ext>
            </a:extLst>
          </p:cNvPr>
          <p:cNvGraphicFramePr>
            <a:graphicFrameLocks noGrp="1"/>
          </p:cNvGraphicFramePr>
          <p:nvPr>
            <p:extLst>
              <p:ext uri="{D42A27DB-BD31-4B8C-83A1-F6EECF244321}">
                <p14:modId xmlns:p14="http://schemas.microsoft.com/office/powerpoint/2010/main" val="869575552"/>
              </p:ext>
            </p:extLst>
          </p:nvPr>
        </p:nvGraphicFramePr>
        <p:xfrm>
          <a:off x="6284127" y="5447296"/>
          <a:ext cx="4746182" cy="741680"/>
        </p:xfrm>
        <a:graphic>
          <a:graphicData uri="http://schemas.openxmlformats.org/drawingml/2006/table">
            <a:tbl>
              <a:tblPr firstRow="1" bandRow="1">
                <a:tableStyleId>{5940675A-B579-460E-94D1-54222C63F5DA}</a:tableStyleId>
              </a:tblPr>
              <a:tblGrid>
                <a:gridCol w="1828800">
                  <a:extLst>
                    <a:ext uri="{9D8B030D-6E8A-4147-A177-3AD203B41FA5}">
                      <a16:colId xmlns:a16="http://schemas.microsoft.com/office/drawing/2014/main" val="1826382732"/>
                    </a:ext>
                  </a:extLst>
                </a:gridCol>
                <a:gridCol w="2917382">
                  <a:extLst>
                    <a:ext uri="{9D8B030D-6E8A-4147-A177-3AD203B41FA5}">
                      <a16:colId xmlns:a16="http://schemas.microsoft.com/office/drawing/2014/main" val="781808294"/>
                    </a:ext>
                  </a:extLst>
                </a:gridCol>
              </a:tblGrid>
              <a:tr h="370840">
                <a:tc>
                  <a:txBody>
                    <a:bodyPr/>
                    <a:lstStyle/>
                    <a:p>
                      <a:r>
                        <a:rPr lang="en-US" dirty="0"/>
                        <a:t>Length</a:t>
                      </a:r>
                    </a:p>
                  </a:txBody>
                  <a:tcPr>
                    <a:solidFill>
                      <a:schemeClr val="accent5"/>
                    </a:solidFill>
                  </a:tcPr>
                </a:tc>
                <a:tc>
                  <a:txBody>
                    <a:bodyPr/>
                    <a:lstStyle/>
                    <a:p>
                      <a:r>
                        <a:rPr lang="en-US" dirty="0"/>
                        <a:t>Extension Context</a:t>
                      </a:r>
                    </a:p>
                  </a:txBody>
                  <a:tcPr>
                    <a:solidFill>
                      <a:schemeClr val="accent5"/>
                    </a:solidFill>
                  </a:tcPr>
                </a:tc>
                <a:extLst>
                  <a:ext uri="{0D108BD9-81ED-4DB2-BD59-A6C34878D82A}">
                    <a16:rowId xmlns:a16="http://schemas.microsoft.com/office/drawing/2014/main" val="454905941"/>
                  </a:ext>
                </a:extLst>
              </a:tr>
              <a:tr h="370840">
                <a:tc>
                  <a:txBody>
                    <a:bodyPr/>
                    <a:lstStyle/>
                    <a:p>
                      <a:r>
                        <a:rPr lang="en-US" dirty="0"/>
                        <a:t>0 or TBD</a:t>
                      </a:r>
                    </a:p>
                  </a:txBody>
                  <a:tcPr>
                    <a:solidFill>
                      <a:schemeClr val="accent5"/>
                    </a:solidFill>
                  </a:tcPr>
                </a:tc>
                <a:tc>
                  <a:txBody>
                    <a:bodyPr/>
                    <a:lstStyle/>
                    <a:p>
                      <a:r>
                        <a:rPr lang="en-US" dirty="0"/>
                        <a:t>variable </a:t>
                      </a:r>
                    </a:p>
                  </a:txBody>
                  <a:tcPr>
                    <a:solidFill>
                      <a:schemeClr val="accent5"/>
                    </a:solidFill>
                  </a:tcPr>
                </a:tc>
                <a:extLst>
                  <a:ext uri="{0D108BD9-81ED-4DB2-BD59-A6C34878D82A}">
                    <a16:rowId xmlns:a16="http://schemas.microsoft.com/office/drawing/2014/main" val="1006359962"/>
                  </a:ext>
                </a:extLst>
              </a:tr>
            </a:tbl>
          </a:graphicData>
        </a:graphic>
      </p:graphicFrame>
    </p:spTree>
    <p:extLst>
      <p:ext uri="{BB962C8B-B14F-4D97-AF65-F5344CB8AC3E}">
        <p14:creationId xmlns:p14="http://schemas.microsoft.com/office/powerpoint/2010/main" val="546899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A3011-9E26-44E8-8F3B-F7D6123002AE}"/>
              </a:ext>
            </a:extLst>
          </p:cNvPr>
          <p:cNvSpPr>
            <a:spLocks noGrp="1"/>
          </p:cNvSpPr>
          <p:nvPr>
            <p:ph type="title"/>
          </p:nvPr>
        </p:nvSpPr>
        <p:spPr/>
        <p:txBody>
          <a:bodyPr/>
          <a:lstStyle/>
          <a:p>
            <a:r>
              <a:rPr lang="en-US" dirty="0"/>
              <a:t>Comparison with Information Elements (1/2)</a:t>
            </a:r>
          </a:p>
        </p:txBody>
      </p:sp>
      <p:sp>
        <p:nvSpPr>
          <p:cNvPr id="3" name="Content Placeholder 2">
            <a:extLst>
              <a:ext uri="{FF2B5EF4-FFF2-40B4-BE49-F238E27FC236}">
                <a16:creationId xmlns:a16="http://schemas.microsoft.com/office/drawing/2014/main" id="{6C6B05ED-1955-49C7-BC80-09EE63AA39C2}"/>
              </a:ext>
            </a:extLst>
          </p:cNvPr>
          <p:cNvSpPr>
            <a:spLocks noGrp="1"/>
          </p:cNvSpPr>
          <p:nvPr>
            <p:ph idx="1"/>
          </p:nvPr>
        </p:nvSpPr>
        <p:spPr/>
        <p:txBody>
          <a:bodyPr/>
          <a:lstStyle/>
          <a:p>
            <a:r>
              <a:rPr lang="en-US" dirty="0"/>
              <a:t>The proposed extension structure is similar to Information Elements.</a:t>
            </a:r>
          </a:p>
        </p:txBody>
      </p:sp>
      <p:sp>
        <p:nvSpPr>
          <p:cNvPr id="4" name="Slide Number Placeholder 3">
            <a:extLst>
              <a:ext uri="{FF2B5EF4-FFF2-40B4-BE49-F238E27FC236}">
                <a16:creationId xmlns:a16="http://schemas.microsoft.com/office/drawing/2014/main" id="{22B95CF1-E1FD-4F2B-AD26-E367A7460CE2}"/>
              </a:ext>
            </a:extLst>
          </p:cNvPr>
          <p:cNvSpPr>
            <a:spLocks noGrp="1"/>
          </p:cNvSpPr>
          <p:nvPr>
            <p:ph type="sldNum" idx="12"/>
          </p:nvPr>
        </p:nvSpPr>
        <p:spPr/>
        <p:txBody>
          <a:bodyPr/>
          <a:lstStyle/>
          <a:p>
            <a:r>
              <a:rPr lang="en-GB"/>
              <a:t>Slide </a:t>
            </a:r>
            <a:fld id="{440F5867-744E-4AA6-B0ED-4C44D2DFBB7B}" type="slidenum">
              <a:rPr lang="en-GB" smtClean="0"/>
              <a:pPr/>
              <a:t>4</a:t>
            </a:fld>
            <a:endParaRPr lang="en-GB" dirty="0"/>
          </a:p>
        </p:txBody>
      </p:sp>
      <p:sp>
        <p:nvSpPr>
          <p:cNvPr id="5" name="Footer Placeholder 4">
            <a:extLst>
              <a:ext uri="{FF2B5EF4-FFF2-40B4-BE49-F238E27FC236}">
                <a16:creationId xmlns:a16="http://schemas.microsoft.com/office/drawing/2014/main" id="{3A457044-E03A-46C2-A03D-BEDF0C9EAD32}"/>
              </a:ext>
            </a:extLst>
          </p:cNvPr>
          <p:cNvSpPr>
            <a:spLocks noGrp="1"/>
          </p:cNvSpPr>
          <p:nvPr>
            <p:ph type="ftr" idx="14"/>
          </p:nvPr>
        </p:nvSpPr>
        <p:spPr/>
        <p:txBody>
          <a:bodyPr/>
          <a:lstStyle/>
          <a:p>
            <a:r>
              <a:rPr lang="da-DK"/>
              <a:t>Yongsen Ma et al., Samsung</a:t>
            </a:r>
            <a:endParaRPr lang="en-GB" dirty="0"/>
          </a:p>
        </p:txBody>
      </p:sp>
      <p:sp>
        <p:nvSpPr>
          <p:cNvPr id="6" name="Date Placeholder 5">
            <a:extLst>
              <a:ext uri="{FF2B5EF4-FFF2-40B4-BE49-F238E27FC236}">
                <a16:creationId xmlns:a16="http://schemas.microsoft.com/office/drawing/2014/main" id="{AB5CE076-6B04-44FF-BBEA-AE63A12AA06D}"/>
              </a:ext>
            </a:extLst>
          </p:cNvPr>
          <p:cNvSpPr>
            <a:spLocks noGrp="1"/>
          </p:cNvSpPr>
          <p:nvPr>
            <p:ph type="dt" idx="15"/>
          </p:nvPr>
        </p:nvSpPr>
        <p:spPr/>
        <p:txBody>
          <a:bodyPr/>
          <a:lstStyle/>
          <a:p>
            <a:r>
              <a:rPr lang="en-US"/>
              <a:t>September 2024</a:t>
            </a:r>
            <a:endParaRPr lang="en-GB" dirty="0"/>
          </a:p>
        </p:txBody>
      </p:sp>
      <p:pic>
        <p:nvPicPr>
          <p:cNvPr id="12" name="Picture 11">
            <a:extLst>
              <a:ext uri="{FF2B5EF4-FFF2-40B4-BE49-F238E27FC236}">
                <a16:creationId xmlns:a16="http://schemas.microsoft.com/office/drawing/2014/main" id="{D2AEF02F-3223-416B-B859-BA816CE73113}"/>
              </a:ext>
            </a:extLst>
          </p:cNvPr>
          <p:cNvPicPr>
            <a:picLocks noChangeAspect="1"/>
          </p:cNvPicPr>
          <p:nvPr/>
        </p:nvPicPr>
        <p:blipFill>
          <a:blip r:embed="rId2"/>
          <a:stretch>
            <a:fillRect/>
          </a:stretch>
        </p:blipFill>
        <p:spPr>
          <a:xfrm>
            <a:off x="5056762" y="5288599"/>
            <a:ext cx="6257925" cy="1171575"/>
          </a:xfrm>
          <a:prstGeom prst="rect">
            <a:avLst/>
          </a:prstGeom>
        </p:spPr>
      </p:pic>
      <p:cxnSp>
        <p:nvCxnSpPr>
          <p:cNvPr id="14" name="Straight Connector 13">
            <a:extLst>
              <a:ext uri="{FF2B5EF4-FFF2-40B4-BE49-F238E27FC236}">
                <a16:creationId xmlns:a16="http://schemas.microsoft.com/office/drawing/2014/main" id="{5EDBBCE7-F4BC-4D1B-9CBD-C4CD409B591F}"/>
              </a:ext>
            </a:extLst>
          </p:cNvPr>
          <p:cNvCxnSpPr>
            <a:cxnSpLocks/>
          </p:cNvCxnSpPr>
          <p:nvPr/>
        </p:nvCxnSpPr>
        <p:spPr bwMode="auto">
          <a:xfrm flipH="1" flipV="1">
            <a:off x="4756585" y="4061053"/>
            <a:ext cx="1036734" cy="1285197"/>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id="{6A259687-DE25-40B5-812C-4BF6285BF383}"/>
              </a:ext>
            </a:extLst>
          </p:cNvPr>
          <p:cNvCxnSpPr>
            <a:cxnSpLocks/>
          </p:cNvCxnSpPr>
          <p:nvPr/>
        </p:nvCxnSpPr>
        <p:spPr bwMode="auto">
          <a:xfrm flipH="1" flipV="1">
            <a:off x="6889516" y="4026806"/>
            <a:ext cx="254243" cy="1319444"/>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id="{711C237C-E632-4B5C-95F2-4CCDAD9338AA}"/>
              </a:ext>
            </a:extLst>
          </p:cNvPr>
          <p:cNvCxnSpPr>
            <a:cxnSpLocks/>
          </p:cNvCxnSpPr>
          <p:nvPr/>
        </p:nvCxnSpPr>
        <p:spPr bwMode="auto">
          <a:xfrm flipV="1">
            <a:off x="8534400" y="4026806"/>
            <a:ext cx="152400" cy="1319444"/>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id="{8989FC17-804B-46A5-9A3A-D82C5639151F}"/>
              </a:ext>
            </a:extLst>
          </p:cNvPr>
          <p:cNvCxnSpPr>
            <a:cxnSpLocks/>
          </p:cNvCxnSpPr>
          <p:nvPr/>
        </p:nvCxnSpPr>
        <p:spPr bwMode="auto">
          <a:xfrm flipV="1">
            <a:off x="11314687" y="4026806"/>
            <a:ext cx="321011" cy="1319445"/>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E6D7E869-73B6-49B0-9D40-30EE87332168}"/>
              </a:ext>
            </a:extLst>
          </p:cNvPr>
          <p:cNvCxnSpPr>
            <a:cxnSpLocks/>
          </p:cNvCxnSpPr>
          <p:nvPr/>
        </p:nvCxnSpPr>
        <p:spPr bwMode="auto">
          <a:xfrm>
            <a:off x="838200" y="4876800"/>
            <a:ext cx="10723643" cy="0"/>
          </a:xfrm>
          <a:prstGeom prst="line">
            <a:avLst/>
          </a:prstGeom>
          <a:solidFill>
            <a:srgbClr val="00B8FF"/>
          </a:solidFill>
          <a:ln w="38100" cap="flat" cmpd="sng" algn="ctr">
            <a:solidFill>
              <a:schemeClr val="tx1"/>
            </a:solidFill>
            <a:prstDash val="dash"/>
            <a:round/>
            <a:headEnd type="none" w="med" len="med"/>
            <a:tailEnd type="none" w="med" len="med"/>
          </a:ln>
          <a:effectLst/>
        </p:spPr>
      </p:cxnSp>
      <p:sp>
        <p:nvSpPr>
          <p:cNvPr id="29" name="TextBox 28">
            <a:extLst>
              <a:ext uri="{FF2B5EF4-FFF2-40B4-BE49-F238E27FC236}">
                <a16:creationId xmlns:a16="http://schemas.microsoft.com/office/drawing/2014/main" id="{1118F4FC-9BBD-4054-A772-E4D08F438B44}"/>
              </a:ext>
            </a:extLst>
          </p:cNvPr>
          <p:cNvSpPr txBox="1"/>
          <p:nvPr/>
        </p:nvSpPr>
        <p:spPr>
          <a:xfrm>
            <a:off x="738444" y="4361597"/>
            <a:ext cx="2545890" cy="400110"/>
          </a:xfrm>
          <a:prstGeom prst="rect">
            <a:avLst/>
          </a:prstGeom>
          <a:noFill/>
        </p:spPr>
        <p:txBody>
          <a:bodyPr wrap="none" rtlCol="0">
            <a:spAutoFit/>
          </a:bodyPr>
          <a:lstStyle/>
          <a:p>
            <a:r>
              <a:rPr lang="en-US" sz="2000" dirty="0">
                <a:solidFill>
                  <a:schemeClr val="tx1"/>
                </a:solidFill>
              </a:rPr>
              <a:t>The proposed structure</a:t>
            </a:r>
          </a:p>
        </p:txBody>
      </p:sp>
      <p:sp>
        <p:nvSpPr>
          <p:cNvPr id="30" name="TextBox 29">
            <a:extLst>
              <a:ext uri="{FF2B5EF4-FFF2-40B4-BE49-F238E27FC236}">
                <a16:creationId xmlns:a16="http://schemas.microsoft.com/office/drawing/2014/main" id="{10FFB83D-07DA-43BE-8FF5-4E236DC520A6}"/>
              </a:ext>
            </a:extLst>
          </p:cNvPr>
          <p:cNvSpPr txBox="1"/>
          <p:nvPr/>
        </p:nvSpPr>
        <p:spPr>
          <a:xfrm>
            <a:off x="738444" y="4963485"/>
            <a:ext cx="2461058" cy="400110"/>
          </a:xfrm>
          <a:prstGeom prst="rect">
            <a:avLst/>
          </a:prstGeom>
          <a:noFill/>
        </p:spPr>
        <p:txBody>
          <a:bodyPr wrap="none" rtlCol="0">
            <a:spAutoFit/>
          </a:bodyPr>
          <a:lstStyle/>
          <a:p>
            <a:r>
              <a:rPr lang="en-US" sz="2000" dirty="0">
                <a:solidFill>
                  <a:schemeClr val="tx1"/>
                </a:solidFill>
              </a:rPr>
              <a:t>IEEE 802.11-2020 [7]</a:t>
            </a:r>
          </a:p>
        </p:txBody>
      </p:sp>
      <p:graphicFrame>
        <p:nvGraphicFramePr>
          <p:cNvPr id="36" name="Table 35">
            <a:extLst>
              <a:ext uri="{FF2B5EF4-FFF2-40B4-BE49-F238E27FC236}">
                <a16:creationId xmlns:a16="http://schemas.microsoft.com/office/drawing/2014/main" id="{85202E82-11B8-4595-8F7B-37A4677D3D1F}"/>
              </a:ext>
            </a:extLst>
          </p:cNvPr>
          <p:cNvGraphicFramePr>
            <a:graphicFrameLocks noGrp="1"/>
          </p:cNvGraphicFramePr>
          <p:nvPr>
            <p:extLst>
              <p:ext uri="{D42A27DB-BD31-4B8C-83A1-F6EECF244321}">
                <p14:modId xmlns:p14="http://schemas.microsoft.com/office/powerpoint/2010/main" val="3079501022"/>
              </p:ext>
            </p:extLst>
          </p:nvPr>
        </p:nvGraphicFramePr>
        <p:xfrm>
          <a:off x="1604516" y="3285127"/>
          <a:ext cx="5257800" cy="741680"/>
        </p:xfrm>
        <a:graphic>
          <a:graphicData uri="http://schemas.openxmlformats.org/drawingml/2006/table">
            <a:tbl>
              <a:tblPr firstRow="1" bandRow="1">
                <a:tableStyleId>{5940675A-B579-460E-94D1-54222C63F5DA}</a:tableStyleId>
              </a:tblPr>
              <a:tblGrid>
                <a:gridCol w="685800">
                  <a:extLst>
                    <a:ext uri="{9D8B030D-6E8A-4147-A177-3AD203B41FA5}">
                      <a16:colId xmlns:a16="http://schemas.microsoft.com/office/drawing/2014/main" val="3907276795"/>
                    </a:ext>
                  </a:extLst>
                </a:gridCol>
                <a:gridCol w="2438400">
                  <a:extLst>
                    <a:ext uri="{9D8B030D-6E8A-4147-A177-3AD203B41FA5}">
                      <a16:colId xmlns:a16="http://schemas.microsoft.com/office/drawing/2014/main" val="3807341723"/>
                    </a:ext>
                  </a:extLst>
                </a:gridCol>
                <a:gridCol w="2133600">
                  <a:extLst>
                    <a:ext uri="{9D8B030D-6E8A-4147-A177-3AD203B41FA5}">
                      <a16:colId xmlns:a16="http://schemas.microsoft.com/office/drawing/2014/main" val="983471270"/>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Extensible field/subfield</a:t>
                      </a:r>
                    </a:p>
                  </a:txBody>
                  <a:tcPr>
                    <a:lnL w="12700" cap="flat" cmpd="sng" algn="ctr">
                      <a:solidFill>
                        <a:schemeClr val="tx1"/>
                      </a:solidFill>
                      <a:prstDash val="solid"/>
                      <a:round/>
                      <a:headEnd type="none" w="med" len="med"/>
                      <a:tailEnd type="none" w="med" len="med"/>
                    </a:lnL>
                    <a:noFill/>
                  </a:tcPr>
                </a:tc>
                <a:tc>
                  <a:txBody>
                    <a:bodyPr/>
                    <a:lstStyle/>
                    <a:p>
                      <a:r>
                        <a:rPr lang="en-US" dirty="0"/>
                        <a:t>Extension Indication</a:t>
                      </a:r>
                    </a:p>
                  </a:txBody>
                  <a:tcPr>
                    <a:solidFill>
                      <a:schemeClr val="accent2">
                        <a:lumMod val="20000"/>
                        <a:lumOff val="80000"/>
                      </a:schemeClr>
                    </a:solidFill>
                  </a:tcPr>
                </a:tc>
                <a:extLst>
                  <a:ext uri="{0D108BD9-81ED-4DB2-BD59-A6C34878D82A}">
                    <a16:rowId xmlns:a16="http://schemas.microsoft.com/office/drawing/2014/main" val="1826613420"/>
                  </a:ext>
                </a:extLst>
              </a:tr>
              <a:tr h="370840">
                <a:tc>
                  <a:txBody>
                    <a:bodyPr/>
                    <a:lstStyle/>
                    <a:p>
                      <a:r>
                        <a:rPr lang="en-US" dirty="0"/>
                        <a:t>Bits:</a:t>
                      </a:r>
                    </a:p>
                  </a:txBody>
                  <a:tcP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dirty="0"/>
                        <a:t>Some fixed length</a:t>
                      </a:r>
                    </a:p>
                  </a:txBody>
                  <a:tcPr>
                    <a:lnL w="12700" cap="flat" cmpd="sng" algn="ctr">
                      <a:solidFill>
                        <a:schemeClr val="tx1"/>
                      </a:solidFill>
                      <a:prstDash val="solid"/>
                      <a:round/>
                      <a:headEnd type="none" w="med" len="med"/>
                      <a:tailEnd type="none" w="med" len="med"/>
                    </a:lnL>
                    <a:noFill/>
                  </a:tcPr>
                </a:tc>
                <a:tc>
                  <a:txBody>
                    <a:bodyPr/>
                    <a:lstStyle/>
                    <a:p>
                      <a:r>
                        <a:rPr lang="en-US" dirty="0"/>
                        <a:t>1</a:t>
                      </a:r>
                    </a:p>
                  </a:txBody>
                  <a:tcPr>
                    <a:solidFill>
                      <a:schemeClr val="accent2">
                        <a:lumMod val="20000"/>
                        <a:lumOff val="80000"/>
                      </a:schemeClr>
                    </a:solidFill>
                  </a:tcPr>
                </a:tc>
                <a:extLst>
                  <a:ext uri="{0D108BD9-81ED-4DB2-BD59-A6C34878D82A}">
                    <a16:rowId xmlns:a16="http://schemas.microsoft.com/office/drawing/2014/main" val="3787003763"/>
                  </a:ext>
                </a:extLst>
              </a:tr>
            </a:tbl>
          </a:graphicData>
        </a:graphic>
      </p:graphicFrame>
      <p:grpSp>
        <p:nvGrpSpPr>
          <p:cNvPr id="17" name="Group 16">
            <a:extLst>
              <a:ext uri="{FF2B5EF4-FFF2-40B4-BE49-F238E27FC236}">
                <a16:creationId xmlns:a16="http://schemas.microsoft.com/office/drawing/2014/main" id="{AFFD9E5E-C7E1-4414-BE61-D0D8AEC810C1}"/>
              </a:ext>
            </a:extLst>
          </p:cNvPr>
          <p:cNvGrpSpPr/>
          <p:nvPr/>
        </p:nvGrpSpPr>
        <p:grpSpPr>
          <a:xfrm>
            <a:off x="2290315" y="2685608"/>
            <a:ext cx="4572000" cy="606504"/>
            <a:chOff x="2294478" y="2791141"/>
            <a:chExt cx="4572000" cy="606504"/>
          </a:xfrm>
        </p:grpSpPr>
        <p:sp>
          <p:nvSpPr>
            <p:cNvPr id="37" name="Left Brace 36">
              <a:extLst>
                <a:ext uri="{FF2B5EF4-FFF2-40B4-BE49-F238E27FC236}">
                  <a16:creationId xmlns:a16="http://schemas.microsoft.com/office/drawing/2014/main" id="{3F308597-5F68-4703-ABD9-128895E8E9DC}"/>
                </a:ext>
              </a:extLst>
            </p:cNvPr>
            <p:cNvSpPr/>
            <p:nvPr/>
          </p:nvSpPr>
          <p:spPr bwMode="auto">
            <a:xfrm rot="5400000">
              <a:off x="4428079" y="959246"/>
              <a:ext cx="304798" cy="4572000"/>
            </a:xfrm>
            <a:prstGeom prst="leftBrac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39" name="TextBox 38">
              <a:extLst>
                <a:ext uri="{FF2B5EF4-FFF2-40B4-BE49-F238E27FC236}">
                  <a16:creationId xmlns:a16="http://schemas.microsoft.com/office/drawing/2014/main" id="{1BCD2B11-DA12-47F5-B842-4A79467D9F8A}"/>
                </a:ext>
              </a:extLst>
            </p:cNvPr>
            <p:cNvSpPr txBox="1"/>
            <p:nvPr/>
          </p:nvSpPr>
          <p:spPr>
            <a:xfrm>
              <a:off x="2888348" y="2791141"/>
              <a:ext cx="3384260" cy="369332"/>
            </a:xfrm>
            <a:prstGeom prst="rect">
              <a:avLst/>
            </a:prstGeom>
            <a:noFill/>
          </p:spPr>
          <p:txBody>
            <a:bodyPr wrap="none" rtlCol="0">
              <a:spAutoFit/>
            </a:bodyPr>
            <a:lstStyle/>
            <a:p>
              <a:r>
                <a:rPr lang="en-US" sz="1800" dirty="0">
                  <a:solidFill>
                    <a:schemeClr val="tx1"/>
                  </a:solidFill>
                </a:rPr>
                <a:t>Present in extensible field/subfield</a:t>
              </a:r>
            </a:p>
          </p:txBody>
        </p:sp>
      </p:grpSp>
      <p:grpSp>
        <p:nvGrpSpPr>
          <p:cNvPr id="15" name="Group 14">
            <a:extLst>
              <a:ext uri="{FF2B5EF4-FFF2-40B4-BE49-F238E27FC236}">
                <a16:creationId xmlns:a16="http://schemas.microsoft.com/office/drawing/2014/main" id="{F5494DC2-A374-4826-82C8-E5D63A81C5EA}"/>
              </a:ext>
            </a:extLst>
          </p:cNvPr>
          <p:cNvGrpSpPr/>
          <p:nvPr/>
        </p:nvGrpSpPr>
        <p:grpSpPr>
          <a:xfrm>
            <a:off x="6889516" y="2685608"/>
            <a:ext cx="4746182" cy="606504"/>
            <a:chOff x="6902205" y="2784155"/>
            <a:chExt cx="4746182" cy="606504"/>
          </a:xfrm>
        </p:grpSpPr>
        <p:sp>
          <p:nvSpPr>
            <p:cNvPr id="38" name="Left Brace 37">
              <a:extLst>
                <a:ext uri="{FF2B5EF4-FFF2-40B4-BE49-F238E27FC236}">
                  <a16:creationId xmlns:a16="http://schemas.microsoft.com/office/drawing/2014/main" id="{F96AEAB5-F447-4921-992B-3953A96A8468}"/>
                </a:ext>
              </a:extLst>
            </p:cNvPr>
            <p:cNvSpPr/>
            <p:nvPr/>
          </p:nvSpPr>
          <p:spPr bwMode="auto">
            <a:xfrm rot="5400000">
              <a:off x="9122897" y="865169"/>
              <a:ext cx="304798" cy="4746182"/>
            </a:xfrm>
            <a:prstGeom prst="leftBrac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40" name="TextBox 39">
              <a:extLst>
                <a:ext uri="{FF2B5EF4-FFF2-40B4-BE49-F238E27FC236}">
                  <a16:creationId xmlns:a16="http://schemas.microsoft.com/office/drawing/2014/main" id="{E3D4C3F5-1492-4A55-918D-E254B9872543}"/>
                </a:ext>
              </a:extLst>
            </p:cNvPr>
            <p:cNvSpPr txBox="1"/>
            <p:nvPr/>
          </p:nvSpPr>
          <p:spPr>
            <a:xfrm>
              <a:off x="7163179" y="2784155"/>
              <a:ext cx="4224233" cy="369332"/>
            </a:xfrm>
            <a:prstGeom prst="rect">
              <a:avLst/>
            </a:prstGeom>
            <a:noFill/>
          </p:spPr>
          <p:txBody>
            <a:bodyPr wrap="none" rtlCol="0">
              <a:spAutoFit/>
            </a:bodyPr>
            <a:lstStyle/>
            <a:p>
              <a:r>
                <a:rPr lang="en-US" sz="1800" dirty="0">
                  <a:solidFill>
                    <a:schemeClr val="tx1"/>
                  </a:solidFill>
                </a:rPr>
                <a:t>Present if Extension Indication subfield is 1</a:t>
              </a:r>
            </a:p>
          </p:txBody>
        </p:sp>
      </p:grpSp>
      <p:graphicFrame>
        <p:nvGraphicFramePr>
          <p:cNvPr id="41" name="Table 40">
            <a:extLst>
              <a:ext uri="{FF2B5EF4-FFF2-40B4-BE49-F238E27FC236}">
                <a16:creationId xmlns:a16="http://schemas.microsoft.com/office/drawing/2014/main" id="{CBEE8606-117B-4B8F-B5EA-BC80B6C84E56}"/>
              </a:ext>
            </a:extLst>
          </p:cNvPr>
          <p:cNvGraphicFramePr>
            <a:graphicFrameLocks noGrp="1"/>
          </p:cNvGraphicFramePr>
          <p:nvPr>
            <p:extLst>
              <p:ext uri="{D42A27DB-BD31-4B8C-83A1-F6EECF244321}">
                <p14:modId xmlns:p14="http://schemas.microsoft.com/office/powerpoint/2010/main" val="1359615450"/>
              </p:ext>
            </p:extLst>
          </p:nvPr>
        </p:nvGraphicFramePr>
        <p:xfrm>
          <a:off x="6898043" y="3285126"/>
          <a:ext cx="4746182" cy="741680"/>
        </p:xfrm>
        <a:graphic>
          <a:graphicData uri="http://schemas.openxmlformats.org/drawingml/2006/table">
            <a:tbl>
              <a:tblPr firstRow="1" bandRow="1">
                <a:tableStyleId>{5940675A-B579-460E-94D1-54222C63F5DA}</a:tableStyleId>
              </a:tblPr>
              <a:tblGrid>
                <a:gridCol w="1828800">
                  <a:extLst>
                    <a:ext uri="{9D8B030D-6E8A-4147-A177-3AD203B41FA5}">
                      <a16:colId xmlns:a16="http://schemas.microsoft.com/office/drawing/2014/main" val="1826382732"/>
                    </a:ext>
                  </a:extLst>
                </a:gridCol>
                <a:gridCol w="2917382">
                  <a:extLst>
                    <a:ext uri="{9D8B030D-6E8A-4147-A177-3AD203B41FA5}">
                      <a16:colId xmlns:a16="http://schemas.microsoft.com/office/drawing/2014/main" val="781808294"/>
                    </a:ext>
                  </a:extLst>
                </a:gridCol>
              </a:tblGrid>
              <a:tr h="370840">
                <a:tc>
                  <a:txBody>
                    <a:bodyPr/>
                    <a:lstStyle/>
                    <a:p>
                      <a:r>
                        <a:rPr lang="en-US" dirty="0"/>
                        <a:t>Length</a:t>
                      </a:r>
                    </a:p>
                  </a:txBody>
                  <a:tcPr>
                    <a:solidFill>
                      <a:schemeClr val="accent5"/>
                    </a:solidFill>
                  </a:tcPr>
                </a:tc>
                <a:tc>
                  <a:txBody>
                    <a:bodyPr/>
                    <a:lstStyle/>
                    <a:p>
                      <a:r>
                        <a:rPr lang="en-US" dirty="0"/>
                        <a:t>Extension Context</a:t>
                      </a:r>
                    </a:p>
                  </a:txBody>
                  <a:tcPr>
                    <a:solidFill>
                      <a:schemeClr val="accent5"/>
                    </a:solidFill>
                  </a:tcPr>
                </a:tc>
                <a:extLst>
                  <a:ext uri="{0D108BD9-81ED-4DB2-BD59-A6C34878D82A}">
                    <a16:rowId xmlns:a16="http://schemas.microsoft.com/office/drawing/2014/main" val="454905941"/>
                  </a:ext>
                </a:extLst>
              </a:tr>
              <a:tr h="370840">
                <a:tc>
                  <a:txBody>
                    <a:bodyPr/>
                    <a:lstStyle/>
                    <a:p>
                      <a:r>
                        <a:rPr lang="en-US" dirty="0"/>
                        <a:t>0 or TBD</a:t>
                      </a:r>
                    </a:p>
                  </a:txBody>
                  <a:tcPr>
                    <a:solidFill>
                      <a:schemeClr val="accent5"/>
                    </a:solidFill>
                  </a:tcPr>
                </a:tc>
                <a:tc>
                  <a:txBody>
                    <a:bodyPr/>
                    <a:lstStyle/>
                    <a:p>
                      <a:r>
                        <a:rPr lang="en-US" dirty="0"/>
                        <a:t>variable </a:t>
                      </a:r>
                    </a:p>
                  </a:txBody>
                  <a:tcPr>
                    <a:solidFill>
                      <a:schemeClr val="accent5"/>
                    </a:solidFill>
                  </a:tcPr>
                </a:tc>
                <a:extLst>
                  <a:ext uri="{0D108BD9-81ED-4DB2-BD59-A6C34878D82A}">
                    <a16:rowId xmlns:a16="http://schemas.microsoft.com/office/drawing/2014/main" val="1006359962"/>
                  </a:ext>
                </a:extLst>
              </a:tr>
            </a:tbl>
          </a:graphicData>
        </a:graphic>
      </p:graphicFrame>
    </p:spTree>
    <p:extLst>
      <p:ext uri="{BB962C8B-B14F-4D97-AF65-F5344CB8AC3E}">
        <p14:creationId xmlns:p14="http://schemas.microsoft.com/office/powerpoint/2010/main" val="4251578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64424-9BAF-414C-AEB4-B90A6449BC94}"/>
              </a:ext>
            </a:extLst>
          </p:cNvPr>
          <p:cNvSpPr>
            <a:spLocks noGrp="1"/>
          </p:cNvSpPr>
          <p:nvPr>
            <p:ph type="title"/>
          </p:nvPr>
        </p:nvSpPr>
        <p:spPr/>
        <p:txBody>
          <a:bodyPr/>
          <a:lstStyle/>
          <a:p>
            <a:r>
              <a:rPr lang="en-US" dirty="0"/>
              <a:t>Comparison with Information Elements (2/2)</a:t>
            </a:r>
          </a:p>
        </p:txBody>
      </p:sp>
      <p:sp>
        <p:nvSpPr>
          <p:cNvPr id="3" name="Content Placeholder 2">
            <a:extLst>
              <a:ext uri="{FF2B5EF4-FFF2-40B4-BE49-F238E27FC236}">
                <a16:creationId xmlns:a16="http://schemas.microsoft.com/office/drawing/2014/main" id="{178E7C7C-1B66-4C55-9B15-21A08A4B95F7}"/>
              </a:ext>
            </a:extLst>
          </p:cNvPr>
          <p:cNvSpPr>
            <a:spLocks noGrp="1"/>
          </p:cNvSpPr>
          <p:nvPr>
            <p:ph idx="1"/>
          </p:nvPr>
        </p:nvSpPr>
        <p:spPr/>
        <p:txBody>
          <a:bodyPr/>
          <a:lstStyle/>
          <a:p>
            <a:pPr>
              <a:buFont typeface="Arial" panose="020B0604020202020204" pitchFamily="34" charset="0"/>
              <a:buChar char="•"/>
            </a:pPr>
            <a:r>
              <a:rPr lang="en-US" sz="2000" b="0" dirty="0"/>
              <a:t>The proposed structure is not limited to management frames; can be used for any field/subfield of MAC header of any frame. May also work for certain PPDU fields in PHY header.</a:t>
            </a:r>
          </a:p>
          <a:p>
            <a:pPr lvl="1">
              <a:buFont typeface="Arial" panose="020B0604020202020204" pitchFamily="34" charset="0"/>
              <a:buChar char="•"/>
            </a:pPr>
            <a:r>
              <a:rPr lang="en-US" sz="1800" dirty="0"/>
              <a:t>E.g., if certain PPDU field has no difference between two generations, the Extension Indication is 0. Otherwise the Extension Indication is 1, followed by the Extension Context for the new generation.</a:t>
            </a:r>
            <a:endParaRPr lang="en-US" dirty="0"/>
          </a:p>
          <a:p>
            <a:pPr>
              <a:buFont typeface="Arial" panose="020B0604020202020204" pitchFamily="34" charset="0"/>
              <a:buChar char="•"/>
            </a:pPr>
            <a:r>
              <a:rPr lang="en-US" sz="2000" b="0" dirty="0"/>
              <a:t>Simple change with low overhead (as low as 1 bit)</a:t>
            </a:r>
          </a:p>
          <a:p>
            <a:pPr>
              <a:buFont typeface="Arial" panose="020B0604020202020204" pitchFamily="34" charset="0"/>
              <a:buChar char="•"/>
            </a:pPr>
            <a:r>
              <a:rPr lang="en-US" sz="2000" b="0" dirty="0"/>
              <a:t>Closely coupled with the specific field/subfield that is to be extended, which can be more efficient and effective for legacy STAs, UHR STAs and future generation STAs</a:t>
            </a:r>
          </a:p>
          <a:p>
            <a:pPr>
              <a:buFont typeface="Arial" panose="020B0604020202020204" pitchFamily="34" charset="0"/>
              <a:buChar char="•"/>
            </a:pPr>
            <a:r>
              <a:rPr lang="en-US" sz="2000" b="0" dirty="0"/>
              <a:t>Element ID is not needed and no need to occupy the Element ID or Element ID Extension space, although ID/type/version information can be included in the Extension Context</a:t>
            </a:r>
          </a:p>
          <a:p>
            <a:pPr lvl="1">
              <a:buFont typeface="Arial" panose="020B0604020202020204" pitchFamily="34" charset="0"/>
              <a:buChar char="•"/>
            </a:pPr>
            <a:r>
              <a:rPr lang="en-US" sz="1800" b="0" dirty="0"/>
              <a:t>If Extension Indication is 1, </a:t>
            </a:r>
            <a:r>
              <a:rPr lang="en-US" sz="1800" dirty="0"/>
              <a:t>The E</a:t>
            </a:r>
            <a:r>
              <a:rPr lang="en-US" sz="1800" b="0" dirty="0"/>
              <a:t>xtension</a:t>
            </a:r>
            <a:r>
              <a:rPr lang="en-US" sz="1800" dirty="0"/>
              <a:t> Context can be ignored by </a:t>
            </a:r>
            <a:r>
              <a:rPr lang="en-US" sz="1800" b="0" dirty="0"/>
              <a:t>certain STAs that do not understand or do not need the Extension Context</a:t>
            </a:r>
          </a:p>
          <a:p>
            <a:pPr>
              <a:buFont typeface="Arial" panose="020B0604020202020204" pitchFamily="34" charset="0"/>
              <a:buChar char="•"/>
            </a:pPr>
            <a:r>
              <a:rPr lang="en-US" sz="2000" b="0" dirty="0"/>
              <a:t>No need to follow the relative Order, check the capability for the presence of each Element, and try to match the Element ID to process each Element</a:t>
            </a:r>
          </a:p>
        </p:txBody>
      </p:sp>
      <p:sp>
        <p:nvSpPr>
          <p:cNvPr id="4" name="Slide Number Placeholder 3">
            <a:extLst>
              <a:ext uri="{FF2B5EF4-FFF2-40B4-BE49-F238E27FC236}">
                <a16:creationId xmlns:a16="http://schemas.microsoft.com/office/drawing/2014/main" id="{D0AAD57D-B2D3-4051-9FDE-B9304FA76823}"/>
              </a:ext>
            </a:extLst>
          </p:cNvPr>
          <p:cNvSpPr>
            <a:spLocks noGrp="1"/>
          </p:cNvSpPr>
          <p:nvPr>
            <p:ph type="sldNum" idx="12"/>
          </p:nvPr>
        </p:nvSpPr>
        <p:spPr/>
        <p:txBody>
          <a:bodyPr/>
          <a:lstStyle/>
          <a:p>
            <a:r>
              <a:rPr lang="en-GB"/>
              <a:t>Slide </a:t>
            </a:r>
            <a:fld id="{440F5867-744E-4AA6-B0ED-4C44D2DFBB7B}" type="slidenum">
              <a:rPr lang="en-GB" smtClean="0"/>
              <a:pPr/>
              <a:t>5</a:t>
            </a:fld>
            <a:endParaRPr lang="en-GB" dirty="0"/>
          </a:p>
        </p:txBody>
      </p:sp>
      <p:sp>
        <p:nvSpPr>
          <p:cNvPr id="5" name="Footer Placeholder 4">
            <a:extLst>
              <a:ext uri="{FF2B5EF4-FFF2-40B4-BE49-F238E27FC236}">
                <a16:creationId xmlns:a16="http://schemas.microsoft.com/office/drawing/2014/main" id="{9EEF84E8-F1D0-477F-90F6-048EF5853244}"/>
              </a:ext>
            </a:extLst>
          </p:cNvPr>
          <p:cNvSpPr>
            <a:spLocks noGrp="1"/>
          </p:cNvSpPr>
          <p:nvPr>
            <p:ph type="ftr" idx="14"/>
          </p:nvPr>
        </p:nvSpPr>
        <p:spPr/>
        <p:txBody>
          <a:bodyPr/>
          <a:lstStyle/>
          <a:p>
            <a:r>
              <a:rPr lang="da-DK"/>
              <a:t>Yongsen Ma et al., Samsung</a:t>
            </a:r>
            <a:endParaRPr lang="en-GB" dirty="0"/>
          </a:p>
        </p:txBody>
      </p:sp>
      <p:sp>
        <p:nvSpPr>
          <p:cNvPr id="6" name="Date Placeholder 5">
            <a:extLst>
              <a:ext uri="{FF2B5EF4-FFF2-40B4-BE49-F238E27FC236}">
                <a16:creationId xmlns:a16="http://schemas.microsoft.com/office/drawing/2014/main" id="{AC7D85CB-ACB0-482F-968E-48852A5ADA67}"/>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1955119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9C7B8-6420-4FD0-989A-6E913BBBB717}"/>
              </a:ext>
            </a:extLst>
          </p:cNvPr>
          <p:cNvSpPr>
            <a:spLocks noGrp="1"/>
          </p:cNvSpPr>
          <p:nvPr>
            <p:ph type="title"/>
          </p:nvPr>
        </p:nvSpPr>
        <p:spPr/>
        <p:txBody>
          <a:bodyPr/>
          <a:lstStyle/>
          <a:p>
            <a:r>
              <a:rPr lang="en-US" dirty="0"/>
              <a:t>Options for Multiple, Optional and Future Functions</a:t>
            </a:r>
          </a:p>
        </p:txBody>
      </p:sp>
      <p:sp>
        <p:nvSpPr>
          <p:cNvPr id="3" name="Content Placeholder 2">
            <a:extLst>
              <a:ext uri="{FF2B5EF4-FFF2-40B4-BE49-F238E27FC236}">
                <a16:creationId xmlns:a16="http://schemas.microsoft.com/office/drawing/2014/main" id="{4E62D48B-B976-43FC-B0DA-7CF9FCD8012F}"/>
              </a:ext>
            </a:extLst>
          </p:cNvPr>
          <p:cNvSpPr>
            <a:spLocks noGrp="1"/>
          </p:cNvSpPr>
          <p:nvPr>
            <p:ph idx="1"/>
          </p:nvPr>
        </p:nvSpPr>
        <p:spPr/>
        <p:txBody>
          <a:bodyPr/>
          <a:lstStyle/>
          <a:p>
            <a:pPr>
              <a:buFont typeface="Arial" panose="020B0604020202020204" pitchFamily="34" charset="0"/>
              <a:buChar char="•"/>
            </a:pPr>
            <a:r>
              <a:rPr lang="en-US" b="0" dirty="0"/>
              <a:t>Extend existing field to support multiple functions</a:t>
            </a:r>
          </a:p>
          <a:p>
            <a:pPr lvl="1">
              <a:buFont typeface="Arial" panose="020B0604020202020204" pitchFamily="34" charset="0"/>
              <a:buChar char="•"/>
            </a:pPr>
            <a:r>
              <a:rPr lang="en-US" dirty="0"/>
              <a:t>Extension Indication: reuse 1 bit in the existing field (reserved bit or multi-purpose bit). Set to false to disable Extension Context (baseline), set to true to support extended functions.</a:t>
            </a:r>
          </a:p>
          <a:p>
            <a:pPr lvl="1">
              <a:buFont typeface="Arial" panose="020B0604020202020204" pitchFamily="34" charset="0"/>
              <a:buChar char="•"/>
            </a:pPr>
            <a:r>
              <a:rPr lang="en-US" dirty="0"/>
              <a:t>Extension Context: ID/type information to identify different functions; Extension Context can also contain Extension Indication to be extended further in the future if needed.</a:t>
            </a:r>
          </a:p>
          <a:p>
            <a:pPr lvl="1">
              <a:buFont typeface="Arial" panose="020B0604020202020204" pitchFamily="34" charset="0"/>
              <a:buChar char="•"/>
            </a:pPr>
            <a:r>
              <a:rPr lang="en-US" dirty="0"/>
              <a:t>If the existing field has a subfield with variable length that can be matched with the Length subfield, the Extension Context can be appended right after the existing field. Otherwise, the Extension Context can be appended at the end of the MAC header.</a:t>
            </a:r>
          </a:p>
          <a:p>
            <a:pPr>
              <a:buFont typeface="Arial" panose="020B0604020202020204" pitchFamily="34" charset="0"/>
              <a:buChar char="•"/>
            </a:pPr>
            <a:r>
              <a:rPr lang="en-US" b="0" dirty="0"/>
              <a:t>Define new field to support optional functions and new functions in the future </a:t>
            </a:r>
          </a:p>
          <a:p>
            <a:pPr lvl="1">
              <a:buFont typeface="Arial" panose="020B0604020202020204" pitchFamily="34" charset="0"/>
              <a:buChar char="•"/>
            </a:pPr>
            <a:r>
              <a:rPr lang="en-US" dirty="0"/>
              <a:t>Extension Indication: 1 bit in 802.11bn fields for optional/future extensions. Set to false for basic 802.11bn functions, set to true for optional 802.11bn functions or for new functions for future 802.11 generations.</a:t>
            </a:r>
          </a:p>
          <a:p>
            <a:pPr lvl="1">
              <a:buFont typeface="Arial" panose="020B0604020202020204" pitchFamily="34" charset="0"/>
              <a:buChar char="•"/>
            </a:pPr>
            <a:r>
              <a:rPr lang="en-US" dirty="0"/>
              <a:t>Extension Context: present if optional or post-802.11bn functions are enabled.</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BCFA8114-09A5-4305-A30D-91629C928137}"/>
              </a:ext>
            </a:extLst>
          </p:cNvPr>
          <p:cNvSpPr>
            <a:spLocks noGrp="1"/>
          </p:cNvSpPr>
          <p:nvPr>
            <p:ph type="sldNum" idx="12"/>
          </p:nvPr>
        </p:nvSpPr>
        <p:spPr/>
        <p:txBody>
          <a:bodyPr/>
          <a:lstStyle/>
          <a:p>
            <a:r>
              <a:rPr lang="en-GB"/>
              <a:t>Slide </a:t>
            </a:r>
            <a:fld id="{440F5867-744E-4AA6-B0ED-4C44D2DFBB7B}" type="slidenum">
              <a:rPr lang="en-GB" smtClean="0"/>
              <a:pPr/>
              <a:t>6</a:t>
            </a:fld>
            <a:endParaRPr lang="en-GB" dirty="0"/>
          </a:p>
        </p:txBody>
      </p:sp>
      <p:sp>
        <p:nvSpPr>
          <p:cNvPr id="5" name="Footer Placeholder 4">
            <a:extLst>
              <a:ext uri="{FF2B5EF4-FFF2-40B4-BE49-F238E27FC236}">
                <a16:creationId xmlns:a16="http://schemas.microsoft.com/office/drawing/2014/main" id="{083756C8-93F3-4957-967D-6395878D90D1}"/>
              </a:ext>
            </a:extLst>
          </p:cNvPr>
          <p:cNvSpPr>
            <a:spLocks noGrp="1"/>
          </p:cNvSpPr>
          <p:nvPr>
            <p:ph type="ftr" idx="14"/>
          </p:nvPr>
        </p:nvSpPr>
        <p:spPr/>
        <p:txBody>
          <a:bodyPr/>
          <a:lstStyle/>
          <a:p>
            <a:r>
              <a:rPr lang="da-DK"/>
              <a:t>Yongsen Ma et al., Samsung</a:t>
            </a:r>
            <a:endParaRPr lang="en-GB" dirty="0"/>
          </a:p>
        </p:txBody>
      </p:sp>
      <p:sp>
        <p:nvSpPr>
          <p:cNvPr id="6" name="Date Placeholder 5">
            <a:extLst>
              <a:ext uri="{FF2B5EF4-FFF2-40B4-BE49-F238E27FC236}">
                <a16:creationId xmlns:a16="http://schemas.microsoft.com/office/drawing/2014/main" id="{4D0F4833-E7AB-456A-BE3C-64FB0BAC31EB}"/>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645392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755BF-69FB-4A79-B78C-53FD0163DD7A}"/>
              </a:ext>
            </a:extLst>
          </p:cNvPr>
          <p:cNvSpPr>
            <a:spLocks noGrp="1"/>
          </p:cNvSpPr>
          <p:nvPr>
            <p:ph type="title"/>
          </p:nvPr>
        </p:nvSpPr>
        <p:spPr/>
        <p:txBody>
          <a:bodyPr/>
          <a:lstStyle/>
          <a:p>
            <a:r>
              <a:rPr lang="en-US" dirty="0"/>
              <a:t>Options for Unicast and Broadcast/Multicast Frames</a:t>
            </a:r>
          </a:p>
        </p:txBody>
      </p:sp>
      <p:sp>
        <p:nvSpPr>
          <p:cNvPr id="3" name="Content Placeholder 2">
            <a:extLst>
              <a:ext uri="{FF2B5EF4-FFF2-40B4-BE49-F238E27FC236}">
                <a16:creationId xmlns:a16="http://schemas.microsoft.com/office/drawing/2014/main" id="{AB54569C-7EFB-426D-9E1F-BE3DCC3DAF3D}"/>
              </a:ext>
            </a:extLst>
          </p:cNvPr>
          <p:cNvSpPr>
            <a:spLocks noGrp="1"/>
          </p:cNvSpPr>
          <p:nvPr>
            <p:ph idx="1"/>
          </p:nvPr>
        </p:nvSpPr>
        <p:spPr/>
        <p:txBody>
          <a:bodyPr/>
          <a:lstStyle/>
          <a:p>
            <a:pPr>
              <a:buFont typeface="Arial" panose="020B0604020202020204" pitchFamily="34" charset="0"/>
              <a:buChar char="•"/>
            </a:pPr>
            <a:r>
              <a:rPr lang="en-US" sz="2000" b="0" dirty="0"/>
              <a:t>For unicast frames, STAs that understand the Extension Indication (for UHR and post-UHR STAs) can process or ignore the Extension Context. Do not send unicast frames with Extension Indication = 1 to legacy STAs, unless legacy STAs can skip the Extension Context properly.</a:t>
            </a:r>
          </a:p>
          <a:p>
            <a:pPr>
              <a:buFont typeface="Arial" panose="020B0604020202020204" pitchFamily="34" charset="0"/>
              <a:buChar char="•"/>
            </a:pPr>
            <a:r>
              <a:rPr lang="en-US" sz="2000" b="0" dirty="0"/>
              <a:t>For broadcast/multicast frames,</a:t>
            </a:r>
          </a:p>
          <a:p>
            <a:pPr lvl="1">
              <a:buFont typeface="Arial" panose="020B0604020202020204" pitchFamily="34" charset="0"/>
              <a:buChar char="•"/>
            </a:pPr>
            <a:r>
              <a:rPr lang="en-US" sz="1800" dirty="0"/>
              <a:t>For Management frames,</a:t>
            </a:r>
          </a:p>
          <a:p>
            <a:pPr lvl="2">
              <a:buFont typeface="Arial" panose="020B0604020202020204" pitchFamily="34" charset="0"/>
              <a:buChar char="•"/>
            </a:pPr>
            <a:r>
              <a:rPr lang="en-US" dirty="0"/>
              <a:t>Use certain reserved Element IDs, so legacy STAs can skip the Information field of the Element</a:t>
            </a:r>
          </a:p>
          <a:p>
            <a:pPr lvl="1">
              <a:buFont typeface="Arial" panose="020B0604020202020204" pitchFamily="34" charset="0"/>
              <a:buChar char="•"/>
            </a:pPr>
            <a:r>
              <a:rPr lang="en-US" sz="1800" dirty="0"/>
              <a:t>For Control frames,</a:t>
            </a:r>
          </a:p>
          <a:p>
            <a:pPr lvl="2">
              <a:buFont typeface="Arial" panose="020B0604020202020204" pitchFamily="34" charset="0"/>
              <a:buChar char="•"/>
            </a:pPr>
            <a:r>
              <a:rPr lang="en-US" dirty="0"/>
              <a:t>Use certain reserved type/subtype/AID values, so legacy STAs can skip the information/context associated with the type/subtype/AID </a:t>
            </a:r>
          </a:p>
          <a:p>
            <a:pPr lvl="1">
              <a:buFont typeface="Arial" panose="020B0604020202020204" pitchFamily="34" charset="0"/>
              <a:buChar char="•"/>
            </a:pPr>
            <a:r>
              <a:rPr lang="en-US" sz="1800" dirty="0"/>
              <a:t>For Data frames,</a:t>
            </a:r>
          </a:p>
          <a:p>
            <a:pPr lvl="2">
              <a:buFont typeface="Arial" panose="020B0604020202020204" pitchFamily="34" charset="0"/>
              <a:buChar char="•"/>
            </a:pPr>
            <a:r>
              <a:rPr lang="en-US" dirty="0"/>
              <a:t>Use certain reserved Control ID values of the A-Control subfield, so legacy STAs can skip the Control Information of the A-Control subfield</a:t>
            </a:r>
          </a:p>
        </p:txBody>
      </p:sp>
      <p:sp>
        <p:nvSpPr>
          <p:cNvPr id="4" name="Slide Number Placeholder 3">
            <a:extLst>
              <a:ext uri="{FF2B5EF4-FFF2-40B4-BE49-F238E27FC236}">
                <a16:creationId xmlns:a16="http://schemas.microsoft.com/office/drawing/2014/main" id="{615836DC-DE47-417F-BDDD-556699B85BE7}"/>
              </a:ext>
            </a:extLst>
          </p:cNvPr>
          <p:cNvSpPr>
            <a:spLocks noGrp="1"/>
          </p:cNvSpPr>
          <p:nvPr>
            <p:ph type="sldNum" idx="12"/>
          </p:nvPr>
        </p:nvSpPr>
        <p:spPr/>
        <p:txBody>
          <a:bodyPr/>
          <a:lstStyle/>
          <a:p>
            <a:r>
              <a:rPr lang="en-GB"/>
              <a:t>Slide </a:t>
            </a:r>
            <a:fld id="{440F5867-744E-4AA6-B0ED-4C44D2DFBB7B}" type="slidenum">
              <a:rPr lang="en-GB" smtClean="0"/>
              <a:pPr/>
              <a:t>7</a:t>
            </a:fld>
            <a:endParaRPr lang="en-GB" dirty="0"/>
          </a:p>
        </p:txBody>
      </p:sp>
      <p:sp>
        <p:nvSpPr>
          <p:cNvPr id="5" name="Footer Placeholder 4">
            <a:extLst>
              <a:ext uri="{FF2B5EF4-FFF2-40B4-BE49-F238E27FC236}">
                <a16:creationId xmlns:a16="http://schemas.microsoft.com/office/drawing/2014/main" id="{629BDA9E-5424-40A3-A9D8-01B975025FF8}"/>
              </a:ext>
            </a:extLst>
          </p:cNvPr>
          <p:cNvSpPr>
            <a:spLocks noGrp="1"/>
          </p:cNvSpPr>
          <p:nvPr>
            <p:ph type="ftr" idx="14"/>
          </p:nvPr>
        </p:nvSpPr>
        <p:spPr/>
        <p:txBody>
          <a:bodyPr/>
          <a:lstStyle/>
          <a:p>
            <a:r>
              <a:rPr lang="da-DK"/>
              <a:t>Yongsen Ma et al., Samsung</a:t>
            </a:r>
            <a:endParaRPr lang="en-GB" dirty="0"/>
          </a:p>
        </p:txBody>
      </p:sp>
      <p:sp>
        <p:nvSpPr>
          <p:cNvPr id="6" name="Date Placeholder 5">
            <a:extLst>
              <a:ext uri="{FF2B5EF4-FFF2-40B4-BE49-F238E27FC236}">
                <a16:creationId xmlns:a16="http://schemas.microsoft.com/office/drawing/2014/main" id="{70E9BF76-6165-4258-810B-FDA23DC59357}"/>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517182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83739-01D5-4BAB-A062-18D6132D7FFC}"/>
              </a:ext>
            </a:extLst>
          </p:cNvPr>
          <p:cNvSpPr>
            <a:spLocks noGrp="1"/>
          </p:cNvSpPr>
          <p:nvPr>
            <p:ph type="title"/>
          </p:nvPr>
        </p:nvSpPr>
        <p:spPr/>
        <p:txBody>
          <a:bodyPr/>
          <a:lstStyle/>
          <a:p>
            <a:r>
              <a:rPr lang="en-US" dirty="0"/>
              <a:t>Options for Frame Format</a:t>
            </a:r>
          </a:p>
        </p:txBody>
      </p:sp>
      <p:sp>
        <p:nvSpPr>
          <p:cNvPr id="3" name="Content Placeholder 2">
            <a:extLst>
              <a:ext uri="{FF2B5EF4-FFF2-40B4-BE49-F238E27FC236}">
                <a16:creationId xmlns:a16="http://schemas.microsoft.com/office/drawing/2014/main" id="{A60E44A1-86E3-4919-8DF6-6DD9AEC17EF7}"/>
              </a:ext>
            </a:extLst>
          </p:cNvPr>
          <p:cNvSpPr>
            <a:spLocks noGrp="1"/>
          </p:cNvSpPr>
          <p:nvPr>
            <p:ph idx="1"/>
          </p:nvPr>
        </p:nvSpPr>
        <p:spPr/>
        <p:txBody>
          <a:bodyPr/>
          <a:lstStyle/>
          <a:p>
            <a:pPr>
              <a:buFont typeface="Arial" panose="020B0604020202020204" pitchFamily="34" charset="0"/>
              <a:buChar char="•"/>
            </a:pPr>
            <a:r>
              <a:rPr lang="en-US" sz="2000" b="0" dirty="0"/>
              <a:t>Location of Extension Indication subfield</a:t>
            </a:r>
          </a:p>
          <a:p>
            <a:pPr lvl="1">
              <a:buFont typeface="Arial" panose="020B0604020202020204" pitchFamily="34" charset="0"/>
              <a:buChar char="•"/>
            </a:pPr>
            <a:r>
              <a:rPr lang="en-US" sz="1800" dirty="0"/>
              <a:t>At the end of the extensible field</a:t>
            </a:r>
          </a:p>
          <a:p>
            <a:pPr lvl="1">
              <a:buFont typeface="Arial" panose="020B0604020202020204" pitchFamily="34" charset="0"/>
              <a:buChar char="•"/>
            </a:pPr>
            <a:r>
              <a:rPr lang="en-US" sz="1800" dirty="0"/>
              <a:t>Anywhere of the extensible field that is unused/reserved/multi-purpose</a:t>
            </a:r>
          </a:p>
          <a:p>
            <a:pPr>
              <a:buFont typeface="Arial" panose="020B0604020202020204" pitchFamily="34" charset="0"/>
              <a:buChar char="•"/>
            </a:pPr>
            <a:r>
              <a:rPr lang="en-US" sz="2000" b="0" dirty="0"/>
              <a:t>Location of Length subfield and Extension Context subfield</a:t>
            </a:r>
          </a:p>
          <a:p>
            <a:pPr lvl="1">
              <a:buFont typeface="Arial" panose="020B0604020202020204" pitchFamily="34" charset="0"/>
              <a:buChar char="•"/>
            </a:pPr>
            <a:r>
              <a:rPr lang="en-US" sz="1800" dirty="0"/>
              <a:t>Right after the extensible field</a:t>
            </a:r>
          </a:p>
          <a:p>
            <a:pPr lvl="1">
              <a:buFont typeface="Arial" panose="020B0604020202020204" pitchFamily="34" charset="0"/>
              <a:buChar char="•"/>
            </a:pPr>
            <a:r>
              <a:rPr lang="en-US" sz="1800" dirty="0"/>
              <a:t>A dedicated part (e.g., at the end of MAC header) for a list of Length + Extension Context subfields, following the same order as the extensible fields</a:t>
            </a:r>
          </a:p>
          <a:p>
            <a:pPr>
              <a:buFont typeface="Arial" panose="020B0604020202020204" pitchFamily="34" charset="0"/>
              <a:buChar char="•"/>
            </a:pPr>
            <a:r>
              <a:rPr lang="en-US" sz="2000" b="0" dirty="0"/>
              <a:t>Content of Extension Indication subfield</a:t>
            </a:r>
          </a:p>
          <a:p>
            <a:pPr lvl="1">
              <a:buFont typeface="Arial" panose="020B0604020202020204" pitchFamily="34" charset="0"/>
              <a:buChar char="•"/>
            </a:pPr>
            <a:r>
              <a:rPr lang="en-US" sz="1800" dirty="0"/>
              <a:t>One bit in a extensible field</a:t>
            </a:r>
          </a:p>
          <a:p>
            <a:pPr lvl="2">
              <a:buFont typeface="Arial" panose="020B0604020202020204" pitchFamily="34" charset="0"/>
              <a:buChar char="•"/>
            </a:pPr>
            <a:r>
              <a:rPr lang="en-US" dirty="0"/>
              <a:t>For existing field/subfield: reuse reserved bit, or reuse certain multi-purpose subfield value</a:t>
            </a:r>
          </a:p>
          <a:p>
            <a:pPr lvl="2">
              <a:buFont typeface="Arial" panose="020B0604020202020204" pitchFamily="34" charset="0"/>
              <a:buChar char="•"/>
            </a:pPr>
            <a:r>
              <a:rPr lang="en-US" dirty="0"/>
              <a:t>For new field/subfield: define a dedicated bit for Extension Indication</a:t>
            </a:r>
          </a:p>
          <a:p>
            <a:pPr lvl="1">
              <a:buFont typeface="Arial" panose="020B0604020202020204" pitchFamily="34" charset="0"/>
              <a:buChar char="•"/>
            </a:pPr>
            <a:r>
              <a:rPr lang="en-US" sz="1800" dirty="0"/>
              <a:t>May have one bit to indicate whether a field is extensible or not</a:t>
            </a:r>
          </a:p>
          <a:p>
            <a:pPr>
              <a:buFont typeface="Arial" panose="020B0604020202020204" pitchFamily="34" charset="0"/>
              <a:buChar char="•"/>
            </a:pPr>
            <a:r>
              <a:rPr lang="en-US" sz="2000" b="0" dirty="0"/>
              <a:t>Content of Extension Context subfield: TBD. Size of Length subfield: one octet or TBD</a:t>
            </a:r>
          </a:p>
        </p:txBody>
      </p:sp>
      <p:sp>
        <p:nvSpPr>
          <p:cNvPr id="4" name="Slide Number Placeholder 3">
            <a:extLst>
              <a:ext uri="{FF2B5EF4-FFF2-40B4-BE49-F238E27FC236}">
                <a16:creationId xmlns:a16="http://schemas.microsoft.com/office/drawing/2014/main" id="{EE37FF7D-EA09-478C-842F-161098A07CA4}"/>
              </a:ext>
            </a:extLst>
          </p:cNvPr>
          <p:cNvSpPr>
            <a:spLocks noGrp="1"/>
          </p:cNvSpPr>
          <p:nvPr>
            <p:ph type="sldNum" idx="12"/>
          </p:nvPr>
        </p:nvSpPr>
        <p:spPr/>
        <p:txBody>
          <a:bodyPr/>
          <a:lstStyle/>
          <a:p>
            <a:r>
              <a:rPr lang="en-GB" dirty="0"/>
              <a:t>Slide </a:t>
            </a:r>
            <a:fld id="{440F5867-744E-4AA6-B0ED-4C44D2DFBB7B}" type="slidenum">
              <a:rPr lang="en-GB" smtClean="0"/>
              <a:pPr/>
              <a:t>8</a:t>
            </a:fld>
            <a:endParaRPr lang="en-GB" dirty="0"/>
          </a:p>
        </p:txBody>
      </p:sp>
      <p:sp>
        <p:nvSpPr>
          <p:cNvPr id="5" name="Footer Placeholder 4">
            <a:extLst>
              <a:ext uri="{FF2B5EF4-FFF2-40B4-BE49-F238E27FC236}">
                <a16:creationId xmlns:a16="http://schemas.microsoft.com/office/drawing/2014/main" id="{A831A607-DF1A-4F7D-8009-7539B466B031}"/>
              </a:ext>
            </a:extLst>
          </p:cNvPr>
          <p:cNvSpPr>
            <a:spLocks noGrp="1"/>
          </p:cNvSpPr>
          <p:nvPr>
            <p:ph type="ftr" idx="14"/>
          </p:nvPr>
        </p:nvSpPr>
        <p:spPr/>
        <p:txBody>
          <a:bodyPr/>
          <a:lstStyle/>
          <a:p>
            <a:r>
              <a:rPr lang="da-DK"/>
              <a:t>Yongsen Ma et al., Samsung</a:t>
            </a:r>
            <a:endParaRPr lang="en-GB" dirty="0"/>
          </a:p>
        </p:txBody>
      </p:sp>
      <p:sp>
        <p:nvSpPr>
          <p:cNvPr id="6" name="Date Placeholder 5">
            <a:extLst>
              <a:ext uri="{FF2B5EF4-FFF2-40B4-BE49-F238E27FC236}">
                <a16:creationId xmlns:a16="http://schemas.microsoft.com/office/drawing/2014/main" id="{79D072A7-62F8-4D0E-890B-C7BD26898F7F}"/>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3302033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Content Placeholder 62">
            <a:extLst>
              <a:ext uri="{FF2B5EF4-FFF2-40B4-BE49-F238E27FC236}">
                <a16:creationId xmlns:a16="http://schemas.microsoft.com/office/drawing/2014/main" id="{F98C5B68-13C4-455E-BC2B-549FB0945D65}"/>
              </a:ext>
            </a:extLst>
          </p:cNvPr>
          <p:cNvSpPr>
            <a:spLocks noGrp="1"/>
          </p:cNvSpPr>
          <p:nvPr>
            <p:ph idx="1"/>
          </p:nvPr>
        </p:nvSpPr>
        <p:spPr/>
        <p:txBody>
          <a:bodyPr/>
          <a:lstStyle/>
          <a:p>
            <a:pPr>
              <a:buFont typeface="Arial" panose="020B0604020202020204" pitchFamily="34" charset="0"/>
              <a:buChar char="•"/>
            </a:pPr>
            <a:r>
              <a:rPr lang="en-US" b="0" dirty="0"/>
              <a:t>Example 1: Extension Indication at the end of the extensible field, followed by Length and Extension Context</a:t>
            </a:r>
          </a:p>
          <a:p>
            <a:pPr>
              <a:buFont typeface="Arial" panose="020B0604020202020204" pitchFamily="34" charset="0"/>
              <a:buChar char="•"/>
            </a:pPr>
            <a:r>
              <a:rPr lang="en-US" b="0" dirty="0"/>
              <a:t>Example 2: Extension Indication at the middle of the extensible field, followed by Length and Extension Context</a:t>
            </a:r>
          </a:p>
          <a:p>
            <a:pPr>
              <a:buFont typeface="Arial" panose="020B0604020202020204" pitchFamily="34" charset="0"/>
              <a:buChar char="•"/>
            </a:pPr>
            <a:r>
              <a:rPr lang="en-US" b="0" dirty="0"/>
              <a:t>Example 3: Extension Indication at the middle of the extensible field, followed by other field(s) and then followed by Length and Extension Context</a:t>
            </a:r>
          </a:p>
          <a:p>
            <a:pPr>
              <a:buFont typeface="Arial" panose="020B0604020202020204" pitchFamily="34" charset="0"/>
              <a:buChar char="•"/>
            </a:pPr>
            <a:endParaRPr lang="en-US" b="0" dirty="0"/>
          </a:p>
        </p:txBody>
      </p:sp>
      <p:sp>
        <p:nvSpPr>
          <p:cNvPr id="2" name="Title 1">
            <a:extLst>
              <a:ext uri="{FF2B5EF4-FFF2-40B4-BE49-F238E27FC236}">
                <a16:creationId xmlns:a16="http://schemas.microsoft.com/office/drawing/2014/main" id="{7FA0AAA2-2F63-40B7-84A9-E1768245244F}"/>
              </a:ext>
            </a:extLst>
          </p:cNvPr>
          <p:cNvSpPr>
            <a:spLocks noGrp="1"/>
          </p:cNvSpPr>
          <p:nvPr>
            <p:ph type="title"/>
          </p:nvPr>
        </p:nvSpPr>
        <p:spPr/>
        <p:txBody>
          <a:bodyPr/>
          <a:lstStyle/>
          <a:p>
            <a:r>
              <a:rPr lang="en-US" dirty="0"/>
              <a:t>Examples (1/3)</a:t>
            </a:r>
          </a:p>
        </p:txBody>
      </p:sp>
      <p:sp>
        <p:nvSpPr>
          <p:cNvPr id="4" name="Slide Number Placeholder 3">
            <a:extLst>
              <a:ext uri="{FF2B5EF4-FFF2-40B4-BE49-F238E27FC236}">
                <a16:creationId xmlns:a16="http://schemas.microsoft.com/office/drawing/2014/main" id="{A3134BAB-2A87-4227-93C4-3B0908C80F2A}"/>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
        <p:nvSpPr>
          <p:cNvPr id="5" name="Footer Placeholder 4">
            <a:extLst>
              <a:ext uri="{FF2B5EF4-FFF2-40B4-BE49-F238E27FC236}">
                <a16:creationId xmlns:a16="http://schemas.microsoft.com/office/drawing/2014/main" id="{8BEBA03A-2014-4859-87B1-428A48FAD6E9}"/>
              </a:ext>
            </a:extLst>
          </p:cNvPr>
          <p:cNvSpPr>
            <a:spLocks noGrp="1"/>
          </p:cNvSpPr>
          <p:nvPr>
            <p:ph type="ftr" idx="14"/>
          </p:nvPr>
        </p:nvSpPr>
        <p:spPr/>
        <p:txBody>
          <a:bodyPr/>
          <a:lstStyle/>
          <a:p>
            <a:r>
              <a:rPr lang="da-DK"/>
              <a:t>Yongsen Ma et al., Samsung</a:t>
            </a:r>
            <a:endParaRPr lang="en-GB" dirty="0"/>
          </a:p>
        </p:txBody>
      </p:sp>
      <p:sp>
        <p:nvSpPr>
          <p:cNvPr id="6" name="Date Placeholder 5">
            <a:extLst>
              <a:ext uri="{FF2B5EF4-FFF2-40B4-BE49-F238E27FC236}">
                <a16:creationId xmlns:a16="http://schemas.microsoft.com/office/drawing/2014/main" id="{481557C7-3F32-4947-A8D8-D8B608EDA45F}"/>
              </a:ext>
            </a:extLst>
          </p:cNvPr>
          <p:cNvSpPr>
            <a:spLocks noGrp="1"/>
          </p:cNvSpPr>
          <p:nvPr>
            <p:ph type="dt" idx="15"/>
          </p:nvPr>
        </p:nvSpPr>
        <p:spPr/>
        <p:txBody>
          <a:bodyPr/>
          <a:lstStyle/>
          <a:p>
            <a:r>
              <a:rPr lang="en-US"/>
              <a:t>September 2024</a:t>
            </a:r>
            <a:endParaRPr lang="en-GB" dirty="0"/>
          </a:p>
        </p:txBody>
      </p:sp>
      <p:grpSp>
        <p:nvGrpSpPr>
          <p:cNvPr id="19" name="Group 18">
            <a:extLst>
              <a:ext uri="{FF2B5EF4-FFF2-40B4-BE49-F238E27FC236}">
                <a16:creationId xmlns:a16="http://schemas.microsoft.com/office/drawing/2014/main" id="{CB3B3533-A5F8-47AE-B265-BFF0510FD479}"/>
              </a:ext>
            </a:extLst>
          </p:cNvPr>
          <p:cNvGrpSpPr/>
          <p:nvPr/>
        </p:nvGrpSpPr>
        <p:grpSpPr>
          <a:xfrm>
            <a:off x="1135966" y="5165327"/>
            <a:ext cx="2486025" cy="1140857"/>
            <a:chOff x="1295400" y="1702224"/>
            <a:chExt cx="2486025" cy="1140857"/>
          </a:xfrm>
        </p:grpSpPr>
        <p:pic>
          <p:nvPicPr>
            <p:cNvPr id="8" name="Graphic 7">
              <a:extLst>
                <a:ext uri="{FF2B5EF4-FFF2-40B4-BE49-F238E27FC236}">
                  <a16:creationId xmlns:a16="http://schemas.microsoft.com/office/drawing/2014/main" id="{254D0629-3C5B-4B11-9976-6FD437C0CCBC}"/>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95400" y="1702224"/>
              <a:ext cx="2486025" cy="771525"/>
            </a:xfrm>
            <a:prstGeom prst="rect">
              <a:avLst/>
            </a:prstGeom>
          </p:spPr>
        </p:pic>
        <p:sp>
          <p:nvSpPr>
            <p:cNvPr id="17" name="TextBox 16">
              <a:extLst>
                <a:ext uri="{FF2B5EF4-FFF2-40B4-BE49-F238E27FC236}">
                  <a16:creationId xmlns:a16="http://schemas.microsoft.com/office/drawing/2014/main" id="{021D1558-B56D-45A2-B953-193BEA0D3FDB}"/>
                </a:ext>
              </a:extLst>
            </p:cNvPr>
            <p:cNvSpPr txBox="1"/>
            <p:nvPr/>
          </p:nvSpPr>
          <p:spPr>
            <a:xfrm>
              <a:off x="1949148" y="2473749"/>
              <a:ext cx="1178528" cy="369332"/>
            </a:xfrm>
            <a:prstGeom prst="rect">
              <a:avLst/>
            </a:prstGeom>
            <a:noFill/>
          </p:spPr>
          <p:txBody>
            <a:bodyPr wrap="none" rtlCol="0">
              <a:spAutoFit/>
            </a:bodyPr>
            <a:lstStyle/>
            <a:p>
              <a:r>
                <a:rPr lang="en-US" sz="1800" dirty="0">
                  <a:solidFill>
                    <a:schemeClr val="tx1"/>
                  </a:solidFill>
                </a:rPr>
                <a:t>Example 1</a:t>
              </a:r>
            </a:p>
          </p:txBody>
        </p:sp>
      </p:grpSp>
      <p:grpSp>
        <p:nvGrpSpPr>
          <p:cNvPr id="20" name="Group 19">
            <a:extLst>
              <a:ext uri="{FF2B5EF4-FFF2-40B4-BE49-F238E27FC236}">
                <a16:creationId xmlns:a16="http://schemas.microsoft.com/office/drawing/2014/main" id="{2ACD6AC3-5730-4F27-B0E6-2080CA989A17}"/>
              </a:ext>
            </a:extLst>
          </p:cNvPr>
          <p:cNvGrpSpPr/>
          <p:nvPr/>
        </p:nvGrpSpPr>
        <p:grpSpPr>
          <a:xfrm>
            <a:off x="4678137" y="5160528"/>
            <a:ext cx="2486025" cy="1141925"/>
            <a:chOff x="1319842" y="3652044"/>
            <a:chExt cx="2486025" cy="1141925"/>
          </a:xfrm>
        </p:grpSpPr>
        <p:pic>
          <p:nvPicPr>
            <p:cNvPr id="12" name="Graphic 11">
              <a:extLst>
                <a:ext uri="{FF2B5EF4-FFF2-40B4-BE49-F238E27FC236}">
                  <a16:creationId xmlns:a16="http://schemas.microsoft.com/office/drawing/2014/main" id="{CCC896D7-4605-450A-BDF3-0B4DF5491B3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19842" y="3652044"/>
              <a:ext cx="2486025" cy="771525"/>
            </a:xfrm>
            <a:prstGeom prst="rect">
              <a:avLst/>
            </a:prstGeom>
          </p:spPr>
        </p:pic>
        <p:sp>
          <p:nvSpPr>
            <p:cNvPr id="18" name="TextBox 17">
              <a:extLst>
                <a:ext uri="{FF2B5EF4-FFF2-40B4-BE49-F238E27FC236}">
                  <a16:creationId xmlns:a16="http://schemas.microsoft.com/office/drawing/2014/main" id="{6D1A503B-9FF7-42A6-BEF1-1331F88508AF}"/>
                </a:ext>
              </a:extLst>
            </p:cNvPr>
            <p:cNvSpPr txBox="1"/>
            <p:nvPr/>
          </p:nvSpPr>
          <p:spPr>
            <a:xfrm>
              <a:off x="1973590" y="4424637"/>
              <a:ext cx="1178528" cy="369332"/>
            </a:xfrm>
            <a:prstGeom prst="rect">
              <a:avLst/>
            </a:prstGeom>
            <a:noFill/>
          </p:spPr>
          <p:txBody>
            <a:bodyPr wrap="none" rtlCol="0">
              <a:spAutoFit/>
            </a:bodyPr>
            <a:lstStyle/>
            <a:p>
              <a:r>
                <a:rPr lang="en-US" sz="1800" dirty="0">
                  <a:solidFill>
                    <a:schemeClr val="tx1"/>
                  </a:solidFill>
                </a:rPr>
                <a:t>Example 2</a:t>
              </a:r>
            </a:p>
          </p:txBody>
        </p:sp>
      </p:grpSp>
      <p:grpSp>
        <p:nvGrpSpPr>
          <p:cNvPr id="67" name="Group 66">
            <a:extLst>
              <a:ext uri="{FF2B5EF4-FFF2-40B4-BE49-F238E27FC236}">
                <a16:creationId xmlns:a16="http://schemas.microsoft.com/office/drawing/2014/main" id="{26D94988-7147-4153-8C99-F4ED11278113}"/>
              </a:ext>
            </a:extLst>
          </p:cNvPr>
          <p:cNvGrpSpPr/>
          <p:nvPr/>
        </p:nvGrpSpPr>
        <p:grpSpPr>
          <a:xfrm>
            <a:off x="8217960" y="5160528"/>
            <a:ext cx="3057525" cy="1330322"/>
            <a:chOff x="7391400" y="4841877"/>
            <a:chExt cx="3057525" cy="1330322"/>
          </a:xfrm>
        </p:grpSpPr>
        <p:pic>
          <p:nvPicPr>
            <p:cNvPr id="65" name="Graphic 64">
              <a:extLst>
                <a:ext uri="{FF2B5EF4-FFF2-40B4-BE49-F238E27FC236}">
                  <a16:creationId xmlns:a16="http://schemas.microsoft.com/office/drawing/2014/main" id="{6E1BC800-D7C5-408A-AB8F-B3DB5E90EF7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391400" y="4841877"/>
              <a:ext cx="3057525" cy="962024"/>
            </a:xfrm>
            <a:prstGeom prst="rect">
              <a:avLst/>
            </a:prstGeom>
          </p:spPr>
        </p:pic>
        <p:sp>
          <p:nvSpPr>
            <p:cNvPr id="66" name="TextBox 65">
              <a:extLst>
                <a:ext uri="{FF2B5EF4-FFF2-40B4-BE49-F238E27FC236}">
                  <a16:creationId xmlns:a16="http://schemas.microsoft.com/office/drawing/2014/main" id="{46C6D9C1-C452-4EB9-A3BB-F5BDC9C1A78B}"/>
                </a:ext>
              </a:extLst>
            </p:cNvPr>
            <p:cNvSpPr txBox="1"/>
            <p:nvPr/>
          </p:nvSpPr>
          <p:spPr>
            <a:xfrm>
              <a:off x="8330898" y="5802867"/>
              <a:ext cx="1178528" cy="369332"/>
            </a:xfrm>
            <a:prstGeom prst="rect">
              <a:avLst/>
            </a:prstGeom>
            <a:noFill/>
          </p:spPr>
          <p:txBody>
            <a:bodyPr wrap="none" rtlCol="0">
              <a:spAutoFit/>
            </a:bodyPr>
            <a:lstStyle/>
            <a:p>
              <a:r>
                <a:rPr lang="en-US" sz="1800" dirty="0">
                  <a:solidFill>
                    <a:schemeClr val="tx1"/>
                  </a:solidFill>
                </a:rPr>
                <a:t>Example 3</a:t>
              </a:r>
            </a:p>
          </p:txBody>
        </p:sp>
      </p:grpSp>
    </p:spTree>
    <p:extLst>
      <p:ext uri="{BB962C8B-B14F-4D97-AF65-F5344CB8AC3E}">
        <p14:creationId xmlns:p14="http://schemas.microsoft.com/office/powerpoint/2010/main" val="4153731628"/>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3" id="{860FDAD1-6F23-4500-9334-C65701CEB699}" vid="{FB52B921-127D-47EB-9245-1BF53A8E91D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 802.11 templete1</Template>
  <TotalTime>12859</TotalTime>
  <Words>1727</Words>
  <Application>Microsoft Office PowerPoint</Application>
  <PresentationFormat>Widescreen</PresentationFormat>
  <Paragraphs>188</Paragraphs>
  <Slides>15</Slides>
  <Notes>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1" baseType="lpstr">
      <vt:lpstr>Arial Unicode MS</vt:lpstr>
      <vt:lpstr>MS Gothic</vt:lpstr>
      <vt:lpstr>Arial</vt:lpstr>
      <vt:lpstr>Times New Roman</vt:lpstr>
      <vt:lpstr>Office Theme</vt:lpstr>
      <vt:lpstr>Microsoft Word 97 - 2003 Document</vt:lpstr>
      <vt:lpstr>A Flexible Extension Structure</vt:lpstr>
      <vt:lpstr>Abstract</vt:lpstr>
      <vt:lpstr>Proposal: A Flexible Extension Structure</vt:lpstr>
      <vt:lpstr>Comparison with Information Elements (1/2)</vt:lpstr>
      <vt:lpstr>Comparison with Information Elements (2/2)</vt:lpstr>
      <vt:lpstr>Options for Multiple, Optional and Future Functions</vt:lpstr>
      <vt:lpstr>Options for Unicast and Broadcast/Multicast Frames</vt:lpstr>
      <vt:lpstr>Options for Frame Format</vt:lpstr>
      <vt:lpstr>Examples (1/3)</vt:lpstr>
      <vt:lpstr>Examples (2/3)</vt:lpstr>
      <vt:lpstr>Examples (3/3)</vt:lpstr>
      <vt:lpstr>Conclusion</vt:lpstr>
      <vt:lpstr>References</vt:lpstr>
      <vt:lpstr>Straw Polls</vt:lpstr>
      <vt:lpstr>Straw Polls</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Flexible Extension Structure</dc:title>
  <dc:creator>Yongsen Ma</dc:creator>
  <cp:keywords>doc.: IEEE 802.11-24/1449r0</cp:keywords>
  <cp:lastModifiedBy>Yongsen Ma</cp:lastModifiedBy>
  <cp:revision>318</cp:revision>
  <cp:lastPrinted>1601-01-01T00:00:00Z</cp:lastPrinted>
  <dcterms:created xsi:type="dcterms:W3CDTF">2024-08-27T21:42:11Z</dcterms:created>
  <dcterms:modified xsi:type="dcterms:W3CDTF">2024-09-06T16:23:09Z</dcterms:modified>
  <cp:category>Yongsen Ma, Samsung</cp:category>
</cp:coreProperties>
</file>