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40" r:id="rId3"/>
    <p:sldId id="358" r:id="rId4"/>
    <p:sldId id="347" r:id="rId5"/>
    <p:sldId id="368" r:id="rId6"/>
    <p:sldId id="370" r:id="rId7"/>
    <p:sldId id="348" r:id="rId8"/>
    <p:sldId id="363" r:id="rId9"/>
    <p:sldId id="367" r:id="rId10"/>
    <p:sldId id="357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/>
  <p:cmAuthor id="2" name="Shimi Shilo (TRC)" initials="SS(" lastIdx="1" clrIdx="1">
    <p:extLst>
      <p:ext uri="{19B8F6BF-5375-455C-9EA6-DF929625EA0E}">
        <p15:presenceInfo xmlns:p15="http://schemas.microsoft.com/office/powerpoint/2012/main" userId="S-1-5-21-147214757-305610072-1517763936-4623788" providerId="AD"/>
      </p:ext>
    </p:extLst>
  </p:cmAuthor>
  <p:cmAuthor id="3" name="Oded Redlich (TRC)" initials="OR(" lastIdx="4" clrIdx="2">
    <p:extLst>
      <p:ext uri="{19B8F6BF-5375-455C-9EA6-DF929625EA0E}">
        <p15:presenceInfo xmlns:p15="http://schemas.microsoft.com/office/powerpoint/2012/main" userId="S-1-5-21-147214757-305610072-1517763936-46233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00FF00"/>
    <a:srgbClr val="FFFF99"/>
    <a:srgbClr val="DFB7D9"/>
    <a:srgbClr val="C2C2FE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94660"/>
  </p:normalViewPr>
  <p:slideViewPr>
    <p:cSldViewPr>
      <p:cViewPr varScale="1">
        <p:scale>
          <a:sx n="42" d="100"/>
          <a:sy n="42" d="100"/>
        </p:scale>
        <p:origin x="114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304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51" y="332601"/>
            <a:ext cx="28213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802.11-24/1405r3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July 2024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/>
              <a:t>Arik Klein et al.,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rik.Klein@huawei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Oded.Redlich@huawei.com" TargetMode="External"/><Relationship Id="rId5" Type="http://schemas.openxmlformats.org/officeDocument/2006/relationships/hyperlink" Target="mailto:Shimi.Shilo@huawei.com" TargetMode="External"/><Relationship Id="rId4" Type="http://schemas.openxmlformats.org/officeDocument/2006/relationships/hyperlink" Target="mailto:Genadiy.tsodik@huawei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2800">
                <a:solidFill>
                  <a:schemeClr val="tx1"/>
                </a:solidFill>
              </a:rPr>
              <a:t>Discussion on aspects in DRU operation – follow up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2024-07-10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218159"/>
              </p:ext>
            </p:extLst>
          </p:nvPr>
        </p:nvGraphicFramePr>
        <p:xfrm>
          <a:off x="647700" y="2819400"/>
          <a:ext cx="8115299" cy="2199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5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84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0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/>
                        <a:t>Arik Klein</a:t>
                      </a:r>
                    </a:p>
                  </a:txBody>
                  <a:tcPr anchor="ctr"/>
                </a:tc>
                <a:tc rowSpan="6"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9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>
                          <a:hlinkClick r:id="rId3"/>
                        </a:rPr>
                        <a:t>Arik.Klein@huawei.com</a:t>
                      </a:r>
                      <a:endParaRPr lang="zh-CN" altLang="en-US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/>
                        <a:t>Genadiy Tsodik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>
                          <a:hlinkClick r:id="rId4"/>
                        </a:rPr>
                        <a:t>Genadiy.tsodik@huawei.com</a:t>
                      </a:r>
                      <a:endParaRPr lang="en-US" altLang="zh-CN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4788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/>
                        <a:t>Shimi Shilo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>
                          <a:hlinkClick r:id="rId5"/>
                        </a:rPr>
                        <a:t>Shimi.Shilo@huawei.com</a:t>
                      </a:r>
                      <a:endParaRPr lang="zh-CN" altLang="en-US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Oded Redlich</a:t>
                      </a:r>
                      <a:endParaRPr lang="zh-CN" altLang="en-U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>
                          <a:hlinkClick r:id="rId6"/>
                        </a:rPr>
                        <a:t>Oded.Redlich@huawei.com</a:t>
                      </a:r>
                      <a:endParaRPr lang="zh-CN" altLang="en-US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466724" y="1371600"/>
            <a:ext cx="8210551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US" sz="2000"/>
              <a:t>[1] 11-24/1058r0 Discussion on aspects in DRU operation  - Arik Klein, Huawei</a:t>
            </a:r>
          </a:p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US" sz="2000"/>
              <a:t>[2] 11-24/1124r2 Headroom Reason Reporting– B. Hart et al., Cisco</a:t>
            </a:r>
          </a:p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US" sz="2000"/>
              <a:t>[3] IEEE </a:t>
            </a:r>
            <a:r>
              <a:rPr lang="fr-FR" sz="2000"/>
              <a:t>802.11 </a:t>
            </a:r>
            <a:r>
              <a:rPr lang="fr-FR" sz="2000" err="1"/>
              <a:t>REVme</a:t>
            </a:r>
            <a:r>
              <a:rPr lang="fr-FR" sz="2000"/>
              <a:t> D6.0, section 27.3.15.2 Power Precorrection</a:t>
            </a:r>
            <a:endParaRPr lang="en-US" sz="200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>
                <a:latin typeface="FrutigerNext LT Medium" pitchFamily="34" charset="0"/>
              </a:rPr>
              <a:t>Reference</a:t>
            </a:r>
            <a:endParaRPr lang="zh-CN" altLang="en-US" kern="0"/>
          </a:p>
        </p:txBody>
      </p:sp>
    </p:spTree>
    <p:extLst>
      <p:ext uri="{BB962C8B-B14F-4D97-AF65-F5344CB8AC3E}">
        <p14:creationId xmlns:p14="http://schemas.microsoft.com/office/powerpoint/2010/main" val="2953767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479611" y="1366572"/>
            <a:ext cx="8001001" cy="4724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1800"/>
              <a:t>The Distributed tone RU (DRU) feature is widely discussed in TGbn PHY and has been accepted as a solution for the limit of maximal EIRP PSD regulation in the 6GHz band (TGbn SFD, Motion #1)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1600"/>
              <a:t>DRU is currently defined for UL transmissions (TB PPDUs)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1800"/>
              <a:t>This results in smaller number of tones within each 1MHz and thus the total transmitted power of the STA may increase while keeping the maximal (regulated) EIRP PSD value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>
                <a:latin typeface="FrutigerNext LT Medium" pitchFamily="34" charset="0"/>
              </a:rPr>
              <a:t>Recap – Distributed RU (DRU)</a:t>
            </a:r>
            <a:endParaRPr lang="zh-CN" altLang="en-US" kern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62AE912-FDD1-4D88-8395-8BC15039DE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6775" y="3803256"/>
            <a:ext cx="5084060" cy="2517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888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" name="内容占位符 1">
                <a:extLst>
                  <a:ext uri="{FF2B5EF4-FFF2-40B4-BE49-F238E27FC236}">
                    <a16:creationId xmlns:a16="http://schemas.microsoft.com/office/drawing/2014/main" id="{8F14C422-0918-4A9B-91A6-48C4E0D10BE8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491471" y="1154398"/>
                <a:ext cx="8001001" cy="47244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2075" tIns="46038" rIns="92075" bIns="46038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9pPr>
              </a:lstStyle>
              <a:p>
                <a:pPr>
                  <a:spcBef>
                    <a:spcPts val="1800"/>
                  </a:spcBef>
                  <a:spcAft>
                    <a:spcPts val="0"/>
                  </a:spcAft>
                </a:pPr>
                <a:r>
                  <a:rPr lang="en-US" sz="1800"/>
                  <a:t>In [1], [2] it has been shown that:</a:t>
                </a:r>
              </a:p>
              <a:p>
                <a:pPr lvl="1">
                  <a:spcBef>
                    <a:spcPts val="1800"/>
                  </a:spcBef>
                  <a:spcAft>
                    <a:spcPts val="0"/>
                  </a:spcAft>
                </a:pPr>
                <a:r>
                  <a:rPr lang="en-US" sz="1400"/>
                  <a:t>In an uplink MU transmission, the HE STA sets its actual transmit power, as the minimal value between the calculated Tx power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𝑻𝒙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𝒑𝒘𝒓</m:t>
                        </m:r>
                      </m:sub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𝑺𝑻𝑨</m:t>
                        </m:r>
                      </m:sup>
                    </m:sSubSup>
                  </m:oMath>
                </a14:m>
                <a:r>
                  <a:rPr lang="en-US" sz="1400"/>
                  <a:t> and the maximum Tx power defined by the Max EIRP PSD within the allocated BW (we denote it as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𝑻𝒙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𝒎𝒂𝒙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𝒑𝒘𝒓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𝑷𝑺𝑫</m:t>
                        </m:r>
                      </m:sub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𝑺𝑻𝑨</m:t>
                        </m:r>
                      </m:sup>
                    </m:sSubSup>
                  </m:oMath>
                </a14:m>
                <a:r>
                  <a:rPr lang="en-US" sz="1400"/>
                  <a:t>) </a:t>
                </a:r>
              </a:p>
              <a:p>
                <a:pPr lvl="1">
                  <a:spcBef>
                    <a:spcPts val="1800"/>
                  </a:spcBef>
                  <a:spcAft>
                    <a:spcPts val="0"/>
                  </a:spcAft>
                </a:pPr>
                <a:r>
                  <a:rPr lang="en-US" sz="1400"/>
                  <a:t>The transmit power calculations are carried out only </a:t>
                </a:r>
                <a:r>
                  <a:rPr lang="en-US" sz="1400" u="sng"/>
                  <a:t>at the non-AP STA side</a:t>
                </a:r>
                <a:r>
                  <a:rPr lang="en-US" sz="1400"/>
                  <a:t> </a:t>
                </a:r>
                <a:r>
                  <a:rPr lang="en-US" sz="1400" b="1"/>
                  <a:t>whereas the AP has no indication that the STA’s transmit power is uniquely bounded by the Max EIRP PSD </a:t>
                </a:r>
              </a:p>
              <a:p>
                <a:pPr lvl="2"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/>
                  <a:t>The UL Power Headroom is 0 in this case.</a:t>
                </a:r>
              </a:p>
              <a:p>
                <a:pPr lvl="2"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/>
                  <a:t>Target RSSI setting is bounded and may affect optimal &lt;MCS, NSS&gt; setting.</a:t>
                </a:r>
              </a:p>
              <a:p>
                <a:pPr lvl="1">
                  <a:spcBef>
                    <a:spcPts val="600"/>
                  </a:spcBef>
                  <a:spcAft>
                    <a:spcPts val="0"/>
                  </a:spcAft>
                </a:pPr>
                <a:endParaRPr lang="en-US" sz="1200"/>
              </a:p>
              <a:p>
                <a:pPr lvl="1">
                  <a:spcBef>
                    <a:spcPts val="1800"/>
                  </a:spcBef>
                  <a:spcAft>
                    <a:spcPts val="0"/>
                  </a:spcAft>
                </a:pPr>
                <a:endParaRPr lang="en-US" sz="1400"/>
              </a:p>
            </p:txBody>
          </p:sp>
        </mc:Choice>
        <mc:Fallback xmlns="">
          <p:sp>
            <p:nvSpPr>
              <p:cNvPr id="13" name="内容占位符 1">
                <a:extLst>
                  <a:ext uri="{FF2B5EF4-FFF2-40B4-BE49-F238E27FC236}">
                    <a16:creationId xmlns:a16="http://schemas.microsoft.com/office/drawing/2014/main" id="{8F14C422-0918-4A9B-91A6-48C4E0D10B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1471" y="1154398"/>
                <a:ext cx="8001001" cy="4724401"/>
              </a:xfrm>
              <a:prstGeom prst="rect">
                <a:avLst/>
              </a:prstGeom>
              <a:blipFill>
                <a:blip r:embed="rId2"/>
                <a:stretch>
                  <a:fillRect l="-534" t="-645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-76200" y="685800"/>
            <a:ext cx="92202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sz="2800" kern="0">
                <a:latin typeface="FrutigerNext LT Medium" pitchFamily="34" charset="0"/>
              </a:rPr>
              <a:t>Recap – DRU allocation Problem Statement</a:t>
            </a:r>
            <a:endParaRPr lang="zh-CN" altLang="en-US" sz="2800" kern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9AFB8EF-07E8-46FB-8343-E84189EF4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072" y="3706906"/>
            <a:ext cx="8631856" cy="2741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424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304800" y="1268320"/>
            <a:ext cx="8610600" cy="5132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2400"/>
              </a:spcBef>
              <a:spcAft>
                <a:spcPts val="0"/>
              </a:spcAft>
            </a:pPr>
            <a:r>
              <a:rPr lang="en-US" sz="1800">
                <a:solidFill>
                  <a:srgbClr val="FF0000"/>
                </a:solidFill>
              </a:rPr>
              <a:t>DRU allocation mandates all triggered UHR non-AP STAs to use this mode.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1400">
                <a:solidFill>
                  <a:srgbClr val="FF0000"/>
                </a:solidFill>
              </a:rPr>
              <a:t>It is preferred to efficiently allocate the DRU, only if is really needed by the UHR non-AP STA (i.e. the maximal TX power of the UHR non-AP STA is limited by the Max EIRP PSD within the allocated BW).</a:t>
            </a:r>
          </a:p>
          <a:p>
            <a:pPr>
              <a:spcBef>
                <a:spcPts val="2400"/>
              </a:spcBef>
              <a:spcAft>
                <a:spcPts val="0"/>
              </a:spcAft>
            </a:pPr>
            <a:r>
              <a:rPr lang="en-US" sz="1800">
                <a:solidFill>
                  <a:srgbClr val="FF0000"/>
                </a:solidFill>
              </a:rPr>
              <a:t>However, if we keep maintaining the AP unaware of the case when the UHR non-AP STA’s TX power is limited by the Max EIRP PSD, the following </a:t>
            </a:r>
            <a:r>
              <a:rPr lang="en-US" sz="1800" u="sng">
                <a:solidFill>
                  <a:srgbClr val="FF0000"/>
                </a:solidFill>
              </a:rPr>
              <a:t>inefficient</a:t>
            </a:r>
            <a:r>
              <a:rPr lang="en-US" sz="1800">
                <a:solidFill>
                  <a:srgbClr val="FF0000"/>
                </a:solidFill>
              </a:rPr>
              <a:t> options can be considered by the UHR AP for RRU or DRU allocation: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1600">
                <a:solidFill>
                  <a:srgbClr val="FF0000"/>
                </a:solidFill>
              </a:rPr>
              <a:t>Option 1: Always DRU - Simple and inflexible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1600">
                <a:solidFill>
                  <a:srgbClr val="FF0000"/>
                </a:solidFill>
              </a:rPr>
              <a:t>Drawbacks:</a:t>
            </a:r>
          </a:p>
          <a:p>
            <a:pPr lvl="2">
              <a:spcBef>
                <a:spcPts val="600"/>
              </a:spcBef>
              <a:spcAft>
                <a:spcPts val="0"/>
              </a:spcAft>
            </a:pPr>
            <a:r>
              <a:rPr lang="en-US" sz="1400">
                <a:solidFill>
                  <a:srgbClr val="FF0000"/>
                </a:solidFill>
              </a:rPr>
              <a:t>The same TF can’t include non-UHR non-AP STAs (that do not support DRU allocation).</a:t>
            </a:r>
          </a:p>
          <a:p>
            <a:pPr lvl="2">
              <a:spcBef>
                <a:spcPts val="600"/>
              </a:spcBef>
              <a:spcAft>
                <a:spcPts val="0"/>
              </a:spcAft>
            </a:pPr>
            <a:r>
              <a:rPr lang="en-US" sz="1400">
                <a:solidFill>
                  <a:srgbClr val="FF0000"/>
                </a:solidFill>
              </a:rPr>
              <a:t>Less flexible for channel conditions and real traffic needs of each UHR non-AP STA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1600">
                <a:solidFill>
                  <a:srgbClr val="FF0000"/>
                </a:solidFill>
              </a:rPr>
              <a:t>Option 2: trial and error for DRU allocation - Increase flexibility of link adaptation mechanism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1600">
                <a:solidFill>
                  <a:srgbClr val="FF0000"/>
                </a:solidFill>
              </a:rPr>
              <a:t>Drawbacks:</a:t>
            </a:r>
          </a:p>
          <a:p>
            <a:pPr lvl="2">
              <a:spcBef>
                <a:spcPts val="600"/>
              </a:spcBef>
              <a:spcAft>
                <a:spcPts val="0"/>
              </a:spcAft>
            </a:pPr>
            <a:r>
              <a:rPr lang="en-US" sz="1400">
                <a:solidFill>
                  <a:srgbClr val="FF0000"/>
                </a:solidFill>
              </a:rPr>
              <a:t>Complicates the AP scheduling, while convergence is not assured</a:t>
            </a:r>
          </a:p>
          <a:p>
            <a:pPr lvl="2">
              <a:spcBef>
                <a:spcPts val="600"/>
              </a:spcBef>
              <a:spcAft>
                <a:spcPts val="0"/>
              </a:spcAft>
            </a:pPr>
            <a:r>
              <a:rPr lang="en-US" sz="1400">
                <a:solidFill>
                  <a:srgbClr val="FF0000"/>
                </a:solidFill>
              </a:rPr>
              <a:t>Sub optimal solution: long convergence to the optimal size of DRU for the UHR non-AP STAs.</a:t>
            </a:r>
          </a:p>
          <a:p>
            <a:pPr lvl="2">
              <a:spcBef>
                <a:spcPts val="600"/>
              </a:spcBef>
              <a:spcAft>
                <a:spcPts val="0"/>
              </a:spcAft>
            </a:pPr>
            <a:r>
              <a:rPr lang="en-US" sz="1400">
                <a:solidFill>
                  <a:srgbClr val="FF0000"/>
                </a:solidFill>
              </a:rPr>
              <a:t>If not converged – it is not clear if the transition to DRU is the factor (for non-convergence).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endParaRPr lang="en-US" sz="160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>
                <a:solidFill>
                  <a:srgbClr val="FF0000"/>
                </a:solidFill>
                <a:latin typeface="FrutigerNext LT Medium" pitchFamily="34" charset="0"/>
              </a:rPr>
              <a:t>Inefficient RU allocation options for UHR AP</a:t>
            </a:r>
            <a:endParaRPr lang="zh-CN" altLang="en-US" ker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137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266700" y="1219200"/>
            <a:ext cx="86106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2400"/>
              </a:spcBef>
              <a:spcAft>
                <a:spcPts val="0"/>
              </a:spcAft>
            </a:pPr>
            <a:r>
              <a:rPr lang="en-US" sz="1800">
                <a:solidFill>
                  <a:srgbClr val="FF0000"/>
                </a:solidFill>
              </a:rPr>
              <a:t>In order to allow flexibility in RRU and DRU allocation and efficiently allocate the DRU only if it is required by the UHR non-AP STA, we propose to enable a UHR AP to use the following management frames with a UHR non-AP :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fr-FR" sz="1600">
                <a:solidFill>
                  <a:srgbClr val="FF0000"/>
                </a:solidFill>
              </a:rPr>
              <a:t>PSD Limit </a:t>
            </a:r>
            <a:r>
              <a:rPr lang="en-US" sz="1600">
                <a:solidFill>
                  <a:srgbClr val="FF0000"/>
                </a:solidFill>
              </a:rPr>
              <a:t>Request</a:t>
            </a:r>
            <a:r>
              <a:rPr lang="fr-FR" sz="1600">
                <a:solidFill>
                  <a:srgbClr val="FF0000"/>
                </a:solidFill>
              </a:rPr>
              <a:t> Action frame 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fr-FR" sz="1600">
                <a:solidFill>
                  <a:srgbClr val="FF0000"/>
                </a:solidFill>
              </a:rPr>
              <a:t>PSD Limit </a:t>
            </a:r>
            <a:r>
              <a:rPr lang="en-US" sz="1600">
                <a:solidFill>
                  <a:srgbClr val="FF0000"/>
                </a:solidFill>
              </a:rPr>
              <a:t>Response</a:t>
            </a:r>
            <a:r>
              <a:rPr lang="fr-FR" sz="1600">
                <a:solidFill>
                  <a:srgbClr val="FF0000"/>
                </a:solidFill>
              </a:rPr>
              <a:t> Action frame</a:t>
            </a:r>
            <a:endParaRPr lang="fr-FR" sz="1400">
              <a:solidFill>
                <a:srgbClr val="FF0000"/>
              </a:solidFill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endParaRPr lang="en-US" sz="2000">
              <a:solidFill>
                <a:srgbClr val="FF0000"/>
              </a:solidFill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endParaRPr lang="en-US" sz="2000">
              <a:solidFill>
                <a:srgbClr val="FF0000"/>
              </a:solidFill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2000">
                <a:solidFill>
                  <a:srgbClr val="FF0000"/>
                </a:solidFill>
              </a:rPr>
              <a:t>The above management frames may assist the UHR AP with a DRU allocation for the UHR non-AP STA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endParaRPr lang="en-US" sz="1600">
              <a:solidFill>
                <a:srgbClr val="FF0000"/>
              </a:solidFill>
            </a:endParaRPr>
          </a:p>
          <a:p>
            <a:pPr lvl="1">
              <a:spcBef>
                <a:spcPts val="1200"/>
              </a:spcBef>
              <a:spcAft>
                <a:spcPts val="0"/>
              </a:spcAft>
            </a:pPr>
            <a:endParaRPr lang="en-US" sz="160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>
                <a:solidFill>
                  <a:srgbClr val="FF0000"/>
                </a:solidFill>
                <a:latin typeface="FrutigerNext LT Medium" pitchFamily="34" charset="0"/>
              </a:rPr>
              <a:t>PSD Limit Request/ Response Action frames</a:t>
            </a:r>
            <a:endParaRPr lang="zh-CN" altLang="en-US" ker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559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" name="内容占位符 1">
                <a:extLst>
                  <a:ext uri="{FF2B5EF4-FFF2-40B4-BE49-F238E27FC236}">
                    <a16:creationId xmlns:a16="http://schemas.microsoft.com/office/drawing/2014/main" id="{8F14C422-0918-4A9B-91A6-48C4E0D10BE8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266700" y="1136469"/>
                <a:ext cx="8610600" cy="5264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2075" tIns="46038" rIns="92075" bIns="46038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9pPr>
              </a:lstStyle>
              <a:p>
                <a:pPr>
                  <a:spcBef>
                    <a:spcPts val="1200"/>
                  </a:spcBef>
                  <a:spcAft>
                    <a:spcPts val="0"/>
                  </a:spcAft>
                </a:pPr>
                <a:r>
                  <a:rPr lang="en-US" sz="1800" dirty="0">
                    <a:solidFill>
                      <a:srgbClr val="FF0000"/>
                    </a:solidFill>
                  </a:rPr>
                  <a:t>The PSD Limit Request Action frame will include the following parameters:</a:t>
                </a:r>
              </a:p>
              <a:p>
                <a:pPr lvl="1">
                  <a:spcBef>
                    <a:spcPts val="1200"/>
                  </a:spcBef>
                  <a:spcAft>
                    <a:spcPts val="0"/>
                  </a:spcAft>
                </a:pPr>
                <a:r>
                  <a:rPr lang="en-US" sz="1600" dirty="0">
                    <a:solidFill>
                      <a:srgbClr val="FF0000"/>
                    </a:solidFill>
                  </a:rPr>
                  <a:t>RU Size</a:t>
                </a:r>
              </a:p>
              <a:p>
                <a:pPr>
                  <a:spcBef>
                    <a:spcPts val="1200"/>
                  </a:spcBef>
                  <a:spcAft>
                    <a:spcPts val="0"/>
                  </a:spcAft>
                </a:pPr>
                <a:endParaRPr lang="en-US" sz="1800" dirty="0">
                  <a:solidFill>
                    <a:srgbClr val="FF0000"/>
                  </a:solidFill>
                </a:endParaRPr>
              </a:p>
              <a:p>
                <a:pPr>
                  <a:spcBef>
                    <a:spcPts val="1200"/>
                  </a:spcBef>
                  <a:spcAft>
                    <a:spcPts val="0"/>
                  </a:spcAft>
                </a:pPr>
                <a:r>
                  <a:rPr lang="en-US" sz="1800" dirty="0">
                    <a:solidFill>
                      <a:srgbClr val="FF0000"/>
                    </a:solidFill>
                  </a:rPr>
                  <a:t>The PSD Limit Response Action frame will include the following parameters:</a:t>
                </a:r>
              </a:p>
              <a:p>
                <a:pPr lvl="1">
                  <a:spcBef>
                    <a:spcPts val="1200"/>
                  </a:spcBef>
                  <a:spcAft>
                    <a:spcPts val="0"/>
                  </a:spcAft>
                </a:pPr>
                <a:r>
                  <a:rPr lang="en-US" sz="1600" dirty="0">
                    <a:solidFill>
                      <a:srgbClr val="FF0000"/>
                    </a:solidFill>
                  </a:rPr>
                  <a:t>“EIRP PSD limit flag” field (exact name – TBD)</a:t>
                </a:r>
              </a:p>
              <a:p>
                <a:pPr lvl="2">
                  <a:spcBef>
                    <a:spcPts val="120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FF0000"/>
                    </a:solidFill>
                  </a:rPr>
                  <a:t>Set to 1, if the maximal allowed transmit power equals to the value o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f</m:t>
                    </m:r>
                    <m:r>
                      <a:rPr lang="en-US" sz="1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𝑻𝒙</m:t>
                        </m:r>
                      </m:e>
                      <m:sub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𝒎𝒂𝒙</m:t>
                        </m:r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𝒑𝒘𝒓</m:t>
                        </m:r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𝑷𝑺𝑫</m:t>
                        </m:r>
                      </m:sub>
                      <m:sup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𝑺𝑻𝑨</m:t>
                        </m:r>
                      </m:sup>
                    </m:sSubSup>
                  </m:oMath>
                </a14:m>
                <a:r>
                  <a:rPr lang="en-US" sz="1400" dirty="0">
                    <a:solidFill>
                      <a:srgbClr val="FF0000"/>
                    </a:solidFill>
                  </a:rPr>
                  <a:t> (maximum Tx power defined by the Max EIRP PSD within the allocated BW ):</a:t>
                </a:r>
              </a:p>
              <a:p>
                <a:pPr lvl="3">
                  <a:spcBef>
                    <a:spcPts val="120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sSubSup>
                          <m:sSubSup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𝑇𝑥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𝑚𝑎𝑥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_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𝑝𝑤𝑟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_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𝑃𝑆𝐷</m:t>
                            </m:r>
                          </m:sub>
                          <m:sup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𝑆𝑇𝐴</m:t>
                            </m:r>
                          </m:sup>
                        </m:sSubSup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𝑀𝐴𝑋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_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𝐸𝐼𝑅𝑃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𝑃𝑆𝐷</m:t>
                        </m:r>
                      </m:sub>
                    </m:sSub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+10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𝑙𝑜𝑔</m:t>
                    </m:r>
                    <m:r>
                      <a:rPr lang="en-US" i="1" baseline="-2500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𝑅𝑈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_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𝑆𝑖𝑧𝑒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[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𝑀𝐻𝑧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</m:t>
                    </m:r>
                  </m:oMath>
                </a14:m>
                <a:endParaRPr lang="en-US" sz="1800" dirty="0">
                  <a:solidFill>
                    <a:srgbClr val="FF0000"/>
                  </a:solidFill>
                </a:endParaRPr>
              </a:p>
              <a:p>
                <a:pPr lvl="2">
                  <a:spcBef>
                    <a:spcPts val="120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FF0000"/>
                    </a:solidFill>
                  </a:rPr>
                  <a:t>Otherwise, this field should be set to 0.</a:t>
                </a:r>
              </a:p>
              <a:p>
                <a:pPr lvl="1">
                  <a:spcBef>
                    <a:spcPts val="1200"/>
                  </a:spcBef>
                  <a:spcAft>
                    <a:spcPts val="0"/>
                  </a:spcAft>
                </a:pPr>
                <a:r>
                  <a:rPr lang="en-US" sz="1800" dirty="0">
                    <a:solidFill>
                      <a:srgbClr val="FF0000"/>
                    </a:solidFill>
                  </a:rPr>
                  <a:t>Power Headroom</a:t>
                </a:r>
              </a:p>
              <a:p>
                <a:pPr lvl="2">
                  <a:spcBef>
                    <a:spcPts val="1200"/>
                  </a:spcBef>
                  <a:spcAft>
                    <a:spcPts val="0"/>
                  </a:spcAft>
                </a:pPr>
                <a:r>
                  <a:rPr lang="en-US" sz="1600" dirty="0">
                    <a:solidFill>
                      <a:srgbClr val="FF0000"/>
                    </a:solidFill>
                  </a:rPr>
                  <a:t>Indicates the gap (in dB) between the TX Power value of the transmitted PSD Limit Response Action frame and the Maximal allowed transmit power.</a:t>
                </a:r>
              </a:p>
              <a:p>
                <a:pPr lvl="2">
                  <a:spcBef>
                    <a:spcPts val="1200"/>
                  </a:spcBef>
                  <a:spcAft>
                    <a:spcPts val="0"/>
                  </a:spcAft>
                </a:pPr>
                <a:r>
                  <a:rPr lang="en-US" sz="1600" dirty="0">
                    <a:solidFill>
                      <a:srgbClr val="FF0000"/>
                    </a:solidFill>
                  </a:rPr>
                  <a:t>The value is required since the PSD Limit Response Action frame is not transmitted on the Max Power allowed for the non-AP STA.</a:t>
                </a:r>
              </a:p>
              <a:p>
                <a:pPr lvl="1">
                  <a:spcBef>
                    <a:spcPts val="1200"/>
                  </a:spcBef>
                  <a:spcAft>
                    <a:spcPts val="0"/>
                  </a:spcAft>
                </a:pPr>
                <a:endParaRPr lang="en-US" sz="1600" dirty="0"/>
              </a:p>
              <a:p>
                <a:pPr lvl="1">
                  <a:spcBef>
                    <a:spcPts val="1200"/>
                  </a:spcBef>
                  <a:spcAft>
                    <a:spcPts val="0"/>
                  </a:spcAft>
                </a:pPr>
                <a:endParaRPr lang="en-US" sz="1600" dirty="0"/>
              </a:p>
            </p:txBody>
          </p:sp>
        </mc:Choice>
        <mc:Fallback xmlns="">
          <p:sp>
            <p:nvSpPr>
              <p:cNvPr id="13" name="内容占位符 1">
                <a:extLst>
                  <a:ext uri="{FF2B5EF4-FFF2-40B4-BE49-F238E27FC236}">
                    <a16:creationId xmlns:a16="http://schemas.microsoft.com/office/drawing/2014/main" id="{8F14C422-0918-4A9B-91A6-48C4E0D10B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6700" y="1136469"/>
                <a:ext cx="8610600" cy="5264332"/>
              </a:xfrm>
              <a:prstGeom prst="rect">
                <a:avLst/>
              </a:prstGeom>
              <a:blipFill>
                <a:blip r:embed="rId2"/>
                <a:stretch>
                  <a:fillRect l="-496" t="-579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solidFill>
                  <a:srgbClr val="FF0000"/>
                </a:solidFill>
                <a:latin typeface="FrutigerNext LT Medium" pitchFamily="34" charset="0"/>
              </a:rPr>
              <a:t>PSD Limit Request/Response Action frame</a:t>
            </a:r>
            <a:endParaRPr lang="zh-CN" altLang="en-US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492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466724" y="1371600"/>
            <a:ext cx="8210551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The DRU feature is accepted in TGbn PHY as a solution for bounded uplink transmit power  due to Maximal EIRP PSD regulation in the 6GHz band</a:t>
            </a:r>
          </a:p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1800" dirty="0">
                <a:solidFill>
                  <a:srgbClr val="FF0000"/>
                </a:solidFill>
              </a:rPr>
              <a:t>In order to assist the UHR AP in allocating the DRU for a UHR non-AP STA </a:t>
            </a:r>
            <a:r>
              <a:rPr lang="en-US" sz="1800" u="sng" dirty="0">
                <a:solidFill>
                  <a:srgbClr val="FF0000"/>
                </a:solidFill>
              </a:rPr>
              <a:t>efficiently</a:t>
            </a:r>
            <a:r>
              <a:rPr lang="en-US" sz="1800" dirty="0">
                <a:solidFill>
                  <a:srgbClr val="FF0000"/>
                </a:solidFill>
              </a:rPr>
              <a:t>, we suggest to use </a:t>
            </a:r>
            <a:r>
              <a:rPr lang="fr-FR" sz="1800" dirty="0">
                <a:solidFill>
                  <a:srgbClr val="FF0000"/>
                </a:solidFill>
              </a:rPr>
              <a:t>PSD Limit </a:t>
            </a:r>
            <a:r>
              <a:rPr lang="en-US" sz="1800" dirty="0">
                <a:solidFill>
                  <a:srgbClr val="FF0000"/>
                </a:solidFill>
              </a:rPr>
              <a:t>Request</a:t>
            </a:r>
            <a:r>
              <a:rPr lang="fr-FR" sz="1800" dirty="0">
                <a:solidFill>
                  <a:srgbClr val="FF0000"/>
                </a:solidFill>
              </a:rPr>
              <a:t>/ Response Action frames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fr-FR" sz="1600" dirty="0">
                <a:solidFill>
                  <a:srgbClr val="FF0000"/>
                </a:solidFill>
              </a:rPr>
              <a:t>The management frame do not </a:t>
            </a:r>
            <a:r>
              <a:rPr lang="en-US" sz="1600" dirty="0">
                <a:solidFill>
                  <a:srgbClr val="FF0000"/>
                </a:solidFill>
              </a:rPr>
              <a:t>require</a:t>
            </a:r>
            <a:r>
              <a:rPr lang="fr-FR" sz="1600" dirty="0">
                <a:solidFill>
                  <a:srgbClr val="FF0000"/>
                </a:solidFill>
              </a:rPr>
              <a:t> real-time </a:t>
            </a:r>
            <a:r>
              <a:rPr lang="en-US" sz="1600" dirty="0">
                <a:solidFill>
                  <a:srgbClr val="FF0000"/>
                </a:solidFill>
              </a:rPr>
              <a:t>response</a:t>
            </a:r>
            <a:r>
              <a:rPr lang="fr-FR" sz="1600" dirty="0">
                <a:solidFill>
                  <a:srgbClr val="FF0000"/>
                </a:solidFill>
              </a:rPr>
              <a:t>.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fr-FR" sz="1600" dirty="0">
                <a:solidFill>
                  <a:srgbClr val="FF0000"/>
                </a:solidFill>
              </a:rPr>
              <a:t>The UHR AP </a:t>
            </a:r>
            <a:r>
              <a:rPr lang="fr-FR" sz="1600" dirty="0" err="1">
                <a:solidFill>
                  <a:srgbClr val="FF0000"/>
                </a:solidFill>
              </a:rPr>
              <a:t>will</a:t>
            </a:r>
            <a:r>
              <a:rPr lang="fr-FR" sz="1600" dirty="0">
                <a:solidFill>
                  <a:srgbClr val="FF0000"/>
                </a:solidFill>
              </a:rPr>
              <a:t> </a:t>
            </a:r>
            <a:r>
              <a:rPr lang="fr-FR" sz="1600" dirty="0" err="1">
                <a:solidFill>
                  <a:srgbClr val="FF0000"/>
                </a:solidFill>
              </a:rPr>
              <a:t>send</a:t>
            </a:r>
            <a:r>
              <a:rPr lang="fr-FR" sz="1600" dirty="0">
                <a:solidFill>
                  <a:srgbClr val="FF0000"/>
                </a:solidFill>
              </a:rPr>
              <a:t> the PSD Limit </a:t>
            </a:r>
            <a:r>
              <a:rPr lang="fr-FR" sz="1600" dirty="0" err="1">
                <a:solidFill>
                  <a:srgbClr val="FF0000"/>
                </a:solidFill>
              </a:rPr>
              <a:t>Request</a:t>
            </a:r>
            <a:r>
              <a:rPr lang="fr-FR" sz="1600" dirty="0">
                <a:solidFill>
                  <a:srgbClr val="FF0000"/>
                </a:solidFill>
              </a:rPr>
              <a:t> frame and the UHR non-AP STA </a:t>
            </a:r>
            <a:r>
              <a:rPr lang="fr-FR" sz="1600" dirty="0" err="1">
                <a:solidFill>
                  <a:srgbClr val="FF0000"/>
                </a:solidFill>
              </a:rPr>
              <a:t>will</a:t>
            </a:r>
            <a:r>
              <a:rPr lang="fr-FR" sz="1600" dirty="0">
                <a:solidFill>
                  <a:srgbClr val="FF0000"/>
                </a:solidFill>
              </a:rPr>
              <a:t> </a:t>
            </a:r>
            <a:r>
              <a:rPr lang="fr-FR" sz="1600" dirty="0" err="1">
                <a:solidFill>
                  <a:srgbClr val="FF0000"/>
                </a:solidFill>
              </a:rPr>
              <a:t>send</a:t>
            </a:r>
            <a:r>
              <a:rPr lang="fr-FR" sz="1600" dirty="0">
                <a:solidFill>
                  <a:srgbClr val="FF0000"/>
                </a:solidFill>
              </a:rPr>
              <a:t> the PSD Limit Response frame </a:t>
            </a:r>
          </a:p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2000" dirty="0">
                <a:solidFill>
                  <a:srgbClr val="FF0000"/>
                </a:solidFill>
              </a:rPr>
              <a:t>The “EIRP PSD limit flag” field (exact name – TBD) may assist the AP in RRU/DRU allocation for the non-AP STA.</a:t>
            </a:r>
          </a:p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2000" dirty="0">
                <a:solidFill>
                  <a:srgbClr val="FF0000"/>
                </a:solidFill>
              </a:rPr>
              <a:t>The Power Headroom value may assist the AP MLD in setting the Target RSSI for the non-AP STA in the next Triggered UL transmission.</a:t>
            </a:r>
            <a:endParaRPr lang="en-US" sz="14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b="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4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>
                <a:latin typeface="FrutigerNext LT Medium" pitchFamily="34" charset="0"/>
              </a:rPr>
              <a:t>Summary</a:t>
            </a:r>
            <a:endParaRPr lang="zh-CN" altLang="en-US" kern="0"/>
          </a:p>
        </p:txBody>
      </p:sp>
    </p:spTree>
    <p:extLst>
      <p:ext uri="{BB962C8B-B14F-4D97-AF65-F5344CB8AC3E}">
        <p14:creationId xmlns:p14="http://schemas.microsoft.com/office/powerpoint/2010/main" val="1326181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466724" y="1371600"/>
            <a:ext cx="8210551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Do you support adding the following to the TGbn SFD?</a:t>
            </a:r>
          </a:p>
          <a:p>
            <a:pPr lvl="1"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The 802.11bn amendment defines a mechanism for a UHR non-AP STA  to assist a UHR AP with a DRU allocation.</a:t>
            </a:r>
          </a:p>
          <a:p>
            <a:pPr lvl="1">
              <a:spcBef>
                <a:spcPts val="3000"/>
              </a:spcBef>
              <a:spcAft>
                <a:spcPts val="0"/>
              </a:spcAft>
            </a:pPr>
            <a:r>
              <a:rPr lang="en-US" sz="1800" dirty="0">
                <a:solidFill>
                  <a:srgbClr val="FF0000"/>
                </a:solidFill>
              </a:rPr>
              <a:t>NOTE: The mechanism will be based on management frames exchange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pt-BR" sz="1800" b="0" i="1" kern="0" dirty="0"/>
              <a:t>Supporting submissions: 11-24/1405r3</a:t>
            </a:r>
            <a:endParaRPr lang="en-US" sz="1800" b="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4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SP1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2595634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466724" y="1371600"/>
            <a:ext cx="8210551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Do you support adding the following to the TGbn SFD?</a:t>
            </a:r>
          </a:p>
          <a:p>
            <a:pPr lvl="1">
              <a:spcBef>
                <a:spcPts val="3000"/>
              </a:spcBef>
              <a:spcAft>
                <a:spcPts val="0"/>
              </a:spcAft>
            </a:pPr>
            <a:r>
              <a:rPr lang="en-US" sz="1800" dirty="0">
                <a:solidFill>
                  <a:srgbClr val="FF0000"/>
                </a:solidFill>
              </a:rPr>
              <a:t>The 802.11bn amendment defines the following management action frames to assist the UHR AP with a DRU allocation for the UHR non-AP STA </a:t>
            </a:r>
          </a:p>
          <a:p>
            <a:pPr lvl="2">
              <a:spcBef>
                <a:spcPts val="600"/>
              </a:spcBef>
              <a:spcAft>
                <a:spcPts val="0"/>
              </a:spcAft>
            </a:pPr>
            <a:r>
              <a:rPr lang="en-US" sz="1600" dirty="0">
                <a:solidFill>
                  <a:srgbClr val="FF0000"/>
                </a:solidFill>
              </a:rPr>
              <a:t>PSD Limit Request Action frame </a:t>
            </a:r>
          </a:p>
          <a:p>
            <a:pPr lvl="2">
              <a:spcBef>
                <a:spcPts val="600"/>
              </a:spcBef>
              <a:spcAft>
                <a:spcPts val="0"/>
              </a:spcAft>
            </a:pPr>
            <a:r>
              <a:rPr lang="en-US" sz="1600" dirty="0">
                <a:solidFill>
                  <a:srgbClr val="FF0000"/>
                </a:solidFill>
              </a:rPr>
              <a:t>PSD Limit Response Action frame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1800" dirty="0">
                <a:solidFill>
                  <a:srgbClr val="FF0000"/>
                </a:solidFill>
              </a:rPr>
              <a:t>NOTE: the exact details of management frames - TBD</a:t>
            </a:r>
          </a:p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pt-BR" sz="1800" b="0" i="1" kern="0" dirty="0"/>
              <a:t>Supporting submissions: 11-24/1405r3</a:t>
            </a:r>
            <a:endParaRPr lang="en-US" sz="1800" b="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4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27483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>
                <a:latin typeface="FrutigerNext LT Medium" pitchFamily="34" charset="0"/>
              </a:rPr>
              <a:t>SP2</a:t>
            </a:r>
            <a:endParaRPr lang="zh-CN" altLang="en-US" kern="0"/>
          </a:p>
        </p:txBody>
      </p:sp>
    </p:spTree>
    <p:extLst>
      <p:ext uri="{BB962C8B-B14F-4D97-AF65-F5344CB8AC3E}">
        <p14:creationId xmlns:p14="http://schemas.microsoft.com/office/powerpoint/2010/main" val="334314977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200748</TotalTime>
  <Words>1054</Words>
  <Application>Microsoft Office PowerPoint</Application>
  <PresentationFormat>On-screen Show (4:3)</PresentationFormat>
  <Paragraphs>107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Cambria Math</vt:lpstr>
      <vt:lpstr>FrutigerNext LT Medium</vt:lpstr>
      <vt:lpstr>Times New Roman</vt:lpstr>
      <vt:lpstr>802-11-Submission</vt:lpstr>
      <vt:lpstr>Discussion on aspects in DRU operation – follow up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Ross Jian Yu</dc:creator>
  <cp:lastModifiedBy>Arik Klein</cp:lastModifiedBy>
  <cp:revision>2088</cp:revision>
  <cp:lastPrinted>1998-02-10T13:28:06Z</cp:lastPrinted>
  <dcterms:created xsi:type="dcterms:W3CDTF">2013-11-12T18:41:50Z</dcterms:created>
  <dcterms:modified xsi:type="dcterms:W3CDTF">2025-06-12T17:20:33Z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(3)M98iPxa6ws/qCdQ01zWajJZmfRzAXGqS5htUZC187zCDi+To4RHA7y1L0G+S85UErKYgO6T1
4utgxu5JiuImiwyVW6YbkWr4lyI6pQ0ylI6RMpiLkesAGmTSxFsP3Vo+FNf5hHq0svepcVON
MxNDuplHnkuV16sb9MKL5Rydsu4+M7y90d/a/mW1lMSi2FS+btDXUPxlcf5LZRUtHsMEV47q
7vi2fi73DcEcEqmmi5</vt:lpwstr>
  </property>
  <property fmtid="{D5CDD505-2E9C-101B-9397-08002B2CF9AE}" pid="4" name="_2015_ms_pID_7253431">
    <vt:lpwstr>2pcyzaIYB8TpguGoeF7OoHWclRZhcnwDpfERVTweqHBxaXYtmmNO1B
i1rS2YVX6d3UZa8k9jJrdDe61ec9GIpJtPsJhWkPzsCRSXhauigkM25GXo26ZWOz9YwSpkgd
KZUaUyIE1g87+66PHNOKp8bMNIFUX448y5h+27ZuDcJMiYlThREieRE5nQsqNvT/bqIhxIRy
gGXpGLUdUyy3nAYrqJjTSma5vmA6gdZw10wK</vt:lpwstr>
  </property>
  <property fmtid="{D5CDD505-2E9C-101B-9397-08002B2CF9AE}" pid="5" name="_2015_ms_pID_7253432">
    <vt:lpwstr>EQ==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1698054819</vt:lpwstr>
  </property>
</Properties>
</file>