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366" r:id="rId5"/>
    <p:sldId id="267" r:id="rId6"/>
    <p:sldId id="268" r:id="rId7"/>
    <p:sldId id="269" r:id="rId8"/>
    <p:sldId id="270" r:id="rId9"/>
    <p:sldId id="271" r:id="rId10"/>
    <p:sldId id="272" r:id="rId11"/>
    <p:sldId id="273" r:id="rId12"/>
    <p:sldId id="274" r:id="rId13"/>
    <p:sldId id="275" r:id="rId14"/>
    <p:sldId id="276" r:id="rId15"/>
    <p:sldId id="2415" r:id="rId16"/>
    <p:sldId id="2423" r:id="rId17"/>
    <p:sldId id="2422" r:id="rId18"/>
    <p:sldId id="2421" r:id="rId19"/>
    <p:sldId id="2420" r:id="rId20"/>
    <p:sldId id="2418" r:id="rId21"/>
    <p:sldId id="2374" r:id="rId22"/>
    <p:sldId id="2377" r:id="rId23"/>
    <p:sldId id="2424"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23" autoAdjust="0"/>
    <p:restoredTop sz="94660"/>
  </p:normalViewPr>
  <p:slideViewPr>
    <p:cSldViewPr>
      <p:cViewPr varScale="1">
        <p:scale>
          <a:sx n="128" d="100"/>
          <a:sy n="128" d="100"/>
        </p:scale>
        <p:origin x="624" y="17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83801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30121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44991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2026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802.11-24/1383r7</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September 2024</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LBkME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September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2024-09-12</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marL="318239" indent="-314278">
              <a:spcBef>
                <a:spcPts val="600"/>
              </a:spcBef>
              <a:defRPr sz="1600" b="1" spc="-1">
                <a:latin typeface="Times New Roman"/>
                <a:ea typeface="Times New Roman"/>
                <a:cs typeface="Times New Roman"/>
                <a:sym typeface="Times New Roman"/>
              </a:defRPr>
            </a:pPr>
            <a:r>
              <a:rPr lang="en-US" dirty="0"/>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rPr lang="en-US" dirty="0"/>
              <a:t>•     </a:t>
            </a:r>
            <a:r>
              <a:rPr lang="en-US" i="0" dirty="0"/>
              <a:t>Participants in the IEEE standards development individual process shall act based on their qualifications and experience. (</a:t>
            </a:r>
            <a:r>
              <a:rPr lang="en-US" i="0" u="sng" dirty="0">
                <a:solidFill>
                  <a:srgbClr val="0000FF"/>
                </a:solidFill>
                <a:uFill>
                  <a:solidFill>
                    <a:srgbClr val="0000FF"/>
                  </a:solidFill>
                </a:uFill>
                <a:hlinkClick r:id="rId2"/>
              </a:rPr>
              <a:t>https://standards.ieee.org/develop/policies/bylaws/sb_bylaws.pdf</a:t>
            </a:r>
            <a:r>
              <a:rPr lang="en-US" i="0" u="sng" dirty="0">
                <a:solidFill>
                  <a:srgbClr val="CCCCFF"/>
                </a:solidFill>
              </a:rPr>
              <a:t> </a:t>
            </a:r>
            <a:r>
              <a:rPr lang="en-US" i="0" dirty="0"/>
              <a:t>section 5.2.1)</a:t>
            </a:r>
          </a:p>
          <a:p>
            <a:pPr marL="318239" indent="-314278">
              <a:spcBef>
                <a:spcPts val="600"/>
              </a:spcBef>
              <a:defRPr sz="1400" b="1" spc="-1">
                <a:latin typeface="Times New Roman"/>
                <a:ea typeface="Times New Roman"/>
                <a:cs typeface="Times New Roman"/>
                <a:sym typeface="Times New Roman"/>
              </a:defRPr>
            </a:pPr>
            <a:r>
              <a:rPr lang="en-US" dirty="0"/>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rPr lang="en-US" dirty="0"/>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rPr lang="en-US" dirty="0"/>
              <a:t>•    Participants shall not direct the actions or votes of any other member of an IEEE 802 Working Group or retaliate against any other member for their actions or votes within IEEE 802 Working Group meetings, see </a:t>
            </a:r>
            <a:r>
              <a:rPr lang="en-US" u="sng" dirty="0">
                <a:solidFill>
                  <a:srgbClr val="0000FF"/>
                </a:solidFill>
                <a:uFill>
                  <a:solidFill>
                    <a:srgbClr val="0000FF"/>
                  </a:solidFill>
                </a:uFill>
                <a:hlinkClick r:id="rId3"/>
              </a:rPr>
              <a:t>https://standards.ieee.org/develop/policies/bylaws/sb_bylaws.pdf </a:t>
            </a:r>
            <a:r>
              <a:rPr lang="en-US" dirty="0"/>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rPr lang="en-US" dirty="0"/>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rPr lang="en-US" dirty="0"/>
              <a:t>(Latest revision of IEEE 802 LMSC Working Group Policies and Procedures: </a:t>
            </a:r>
            <a:r>
              <a:rPr lang="en-US" u="sng" dirty="0">
                <a:solidFill>
                  <a:srgbClr val="0000FF"/>
                </a:solidFill>
                <a:uFill>
                  <a:solidFill>
                    <a:srgbClr val="0000FF"/>
                  </a:solidFill>
                </a:uFill>
                <a:hlinkClick r:id="rId4"/>
              </a:rPr>
              <a:t>http://www.ieee802.org/devdocs.shtml</a:t>
            </a:r>
            <a:r>
              <a:rPr lang="en-US" dirty="0"/>
              <a:t>)</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tx1"/>
                </a:solidFill>
              </a:rPr>
              <a:t>TGbi Agenda – September 12, 2024 – PM2</a:t>
            </a:r>
          </a:p>
        </p:txBody>
      </p:sp>
      <p:sp>
        <p:nvSpPr>
          <p:cNvPr id="9218" name="Rectangle 2"/>
          <p:cNvSpPr>
            <a:spLocks noGrp="1" noChangeArrowheads="1"/>
          </p:cNvSpPr>
          <p:nvPr>
            <p:ph idx="1"/>
          </p:nvPr>
        </p:nvSpPr>
        <p:spPr>
          <a:xfrm>
            <a:off x="914401" y="1338927"/>
            <a:ext cx="10361084" cy="4833271"/>
          </a:xfrm>
          <a:ln/>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 xx participants on-line, 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Teleconferences: October 2, 9, 16, 23, 30 – </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Assuming we stick with Wednesday, and may be superseded by Ad Hoc session</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Discussion of potential Ad Hoc session </a:t>
            </a:r>
          </a:p>
          <a:p>
            <a:pPr marL="457200" lvl="2" indent="-342900">
              <a:buFont typeface="Arial" panose="020B0604020202020204" pitchFamily="34" charset="0"/>
              <a:buChar char="•"/>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Times New Roman"/>
              </a:rPr>
              <a:t>Aside from latest CID resolutions approved, we have about 200 comments left (41%)</a:t>
            </a: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Motion for accepting comment resolutions that have </a:t>
            </a:r>
            <a:r>
              <a:rPr lang="en-US" sz="1800" spc="-1">
                <a:solidFill>
                  <a:schemeClr val="tx1"/>
                </a:solidFill>
                <a:latin typeface="Times New Roman" panose="02020603050405020304" pitchFamily="18" charset="0"/>
                <a:cs typeface="Times New Roman" panose="02020603050405020304" pitchFamily="18" charset="0"/>
                <a:sym typeface="Times New Roman"/>
              </a:rPr>
              <a:t>been straw-polled </a:t>
            </a:r>
            <a:r>
              <a:rPr lang="en-US" sz="1800" spc="-1" dirty="0">
                <a:solidFill>
                  <a:schemeClr val="tx1"/>
                </a:solidFill>
                <a:latin typeface="Times New Roman" panose="02020603050405020304" pitchFamily="18" charset="0"/>
                <a:cs typeface="Times New Roman" panose="02020603050405020304" pitchFamily="18" charset="0"/>
                <a:sym typeface="Times New Roman"/>
              </a:rPr>
              <a:t>(new draft)</a:t>
            </a: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pc="-1" dirty="0">
              <a:solidFill>
                <a:schemeClr val="tx1"/>
              </a:solidFill>
              <a:latin typeface="Times New Roman"/>
              <a:cs typeface="Times New Roman"/>
              <a:sym typeface="Times New Roman"/>
            </a:endParaRPr>
          </a:p>
          <a:p>
            <a:pPr lvl="2">
              <a:buClr>
                <a:srgbClr val="000000"/>
              </a:buClr>
              <a:buSzPct val="100000"/>
              <a:buFont typeface="Arial"/>
              <a:buChar char="•"/>
            </a:pPr>
            <a:r>
              <a:rPr lang="en-US" sz="1800" spc="-1" dirty="0">
                <a:latin typeface="Times New Roman" panose="02020603050405020304" pitchFamily="18" charset="0"/>
                <a:cs typeface="Times New Roman" panose="02020603050405020304" pitchFamily="18" charset="0"/>
                <a:sym typeface="Times New Roman"/>
              </a:rPr>
              <a:t>Thursday (PM2) – Jerome Henry (5 submissions), Antonio De la Oliva</a:t>
            </a:r>
          </a:p>
          <a:p>
            <a:pPr lvl="2">
              <a:buClr>
                <a:srgbClr val="000000"/>
              </a:buClr>
              <a:buSzPct val="100000"/>
              <a:buFont typeface="Arial"/>
              <a:buChar char="•"/>
            </a:pPr>
            <a:r>
              <a:rPr lang="en-US" spc="-1" dirty="0">
                <a:latin typeface="Times New Roman" panose="02020603050405020304" pitchFamily="18" charset="0"/>
                <a:cs typeface="Times New Roman" panose="02020603050405020304" pitchFamily="18" charset="0"/>
                <a:sym typeface="Times New Roman"/>
              </a:rPr>
              <a:t>Antonio to follow specific one of Jerome’s presentations</a:t>
            </a:r>
            <a:endParaRPr lang="en-US" sz="1800" spc="-1" dirty="0">
              <a:latin typeface="Times New Roman" panose="02020603050405020304" pitchFamily="18" charset="0"/>
              <a:cs typeface="Times New Roman" panose="02020603050405020304" pitchFamily="18" charset="0"/>
              <a:sym typeface="Times New Roman"/>
            </a:endParaRP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tx1"/>
                </a:solidFill>
              </a:rPr>
              <a:t>Adjourn</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11, 2024 – AM2</a:t>
            </a:r>
          </a:p>
        </p:txBody>
      </p:sp>
      <p:sp>
        <p:nvSpPr>
          <p:cNvPr id="9218" name="Rectangle 2"/>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( 16 participants on-line, 8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Po-Kai Huang SP run,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presented, Ph</a:t>
            </a:r>
            <a:r>
              <a:rPr lang="en-US" sz="1800" spc="-1" dirty="0">
                <a:solidFill>
                  <a:schemeClr val="bg1">
                    <a:lumMod val="50000"/>
                  </a:schemeClr>
                </a:solidFill>
                <a:latin typeface="Times New Roman" panose="02020603050405020304" pitchFamily="18" charset="0"/>
                <a:cs typeface="Times New Roman" panose="02020603050405020304" pitchFamily="18" charset="0"/>
              </a:rPr>
              <a:t>il Hawkes SP run,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presented, Jerome Henry presented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 Antonio De la Oliva</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4659029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AM2</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( 24 participants on-line, 7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 motion for accepting comment resolutions that have been straw polled (new draft)</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(1440r0) presented, Antonio de la Oliva (1623r0) presented, Phil Hawkes (1660r1) presented</a:t>
            </a: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a:t>
            </a:r>
            <a:r>
              <a:rPr lang="en-US" sz="1800" spc="-1" dirty="0">
                <a:solidFill>
                  <a:schemeClr val="bg1">
                    <a:lumMod val="50000"/>
                  </a:schemeClr>
                </a:solidFill>
                <a:latin typeface="Times New Roman" panose="02020603050405020304" pitchFamily="18" charset="0"/>
                <a:cs typeface="Times New Roman" panose="02020603050405020304" pitchFamily="18" charset="0"/>
              </a:rPr>
              <a:t>Phil Hawkes SP, Po-Kai Huang SP, </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Domenico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Ficara</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(5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extLst>
      <p:ext uri="{BB962C8B-B14F-4D97-AF65-F5344CB8AC3E}">
        <p14:creationId xmlns:p14="http://schemas.microsoft.com/office/powerpoint/2010/main" val="5606030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10, 2024 – AM1</a:t>
            </a:r>
          </a:p>
        </p:txBody>
      </p:sp>
      <p:sp>
        <p:nvSpPr>
          <p:cNvPr id="9218" name="Rectangle 2"/>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(26 participants on-line, 13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presented,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 Phil Hawkes SP</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78151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2024 September Interim</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September 9, 2024 – PM2</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8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(17 participants on-line, 9 participants in the room)</a:t>
            </a: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Approval of accumulated minutes – Motion #47 passed</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Plenary schedule: (to be updated)</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AM2 – </a:t>
            </a:r>
          </a:p>
          <a:p>
            <a:pPr marL="457200" lvl="2" indent="-342900">
              <a:buFont typeface="Arial" panose="020B0604020202020204" pitchFamily="34" charset="0"/>
              <a:buChar char="•"/>
              <a:defRPr sz="1500" spc="-1">
                <a:latin typeface="Arial"/>
                <a:ea typeface="Arial"/>
                <a:cs typeface="Arial"/>
                <a:sym typeface="Arial"/>
              </a:defRPr>
            </a:pPr>
            <a:r>
              <a:rPr lang="en-US"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Discussion of potential Ad Hoc session</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pc="-1" dirty="0">
              <a:solidFill>
                <a:schemeClr val="bg1">
                  <a:lumMod val="50000"/>
                </a:schemeClr>
              </a:solidFill>
              <a:latin typeface="Times New Roman"/>
              <a:cs typeface="Times New Roman"/>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rPr>
              <a:t>Monday (PM2) – 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a:t>
            </a:r>
            <a:r>
              <a:rPr lang="en-US" spc="-1" dirty="0">
                <a:solidFill>
                  <a:schemeClr val="bg1">
                    <a:lumMod val="50000"/>
                  </a:schemeClr>
                </a:solidFill>
                <a:latin typeface="Times New Roman" panose="02020603050405020304" pitchFamily="18" charset="0"/>
                <a:cs typeface="Times New Roman" panose="02020603050405020304" pitchFamily="18" charset="0"/>
              </a:rPr>
              <a:t>24/1581 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Po-Kai Huang </a:t>
            </a:r>
            <a:r>
              <a:rPr lang="en-US" spc="-1" dirty="0">
                <a:solidFill>
                  <a:schemeClr val="bg1">
                    <a:lumMod val="50000"/>
                  </a:schemeClr>
                </a:solidFill>
                <a:latin typeface="Times New Roman" panose="02020603050405020304" pitchFamily="18" charset="0"/>
                <a:cs typeface="Times New Roman" panose="02020603050405020304" pitchFamily="18" charset="0"/>
              </a:rPr>
              <a:t>presented</a:t>
            </a:r>
            <a:r>
              <a:rPr lang="en-US" sz="1800" spc="-1" dirty="0">
                <a:solidFill>
                  <a:schemeClr val="bg1">
                    <a:lumMod val="50000"/>
                  </a:schemeClr>
                </a:solidFill>
                <a:latin typeface="Times New Roman" panose="02020603050405020304" pitchFamily="18" charset="0"/>
                <a:cs typeface="Times New Roman" panose="02020603050405020304" pitchFamily="18" charset="0"/>
              </a:rPr>
              <a:t>, Phil Hawkes 24/1606r0</a:t>
            </a:r>
            <a:r>
              <a:rPr lang="en-US" spc="-1" dirty="0">
                <a:solidFill>
                  <a:schemeClr val="bg1">
                    <a:lumMod val="50000"/>
                  </a:schemeClr>
                </a:solidFill>
                <a:latin typeface="Times New Roman" panose="02020603050405020304" pitchFamily="18" charset="0"/>
                <a:cs typeface="Times New Roman" panose="02020603050405020304" pitchFamily="18" charset="0"/>
              </a:rPr>
              <a:t> presented (need SP)</a:t>
            </a:r>
            <a:endParaRPr lang="en-US" sz="1800" spc="-1" dirty="0">
              <a:solidFill>
                <a:schemeClr val="bg1">
                  <a:lumMod val="50000"/>
                </a:schemeClr>
              </a:solidFill>
              <a:latin typeface="Times New Roman" panose="02020603050405020304" pitchFamily="18" charset="0"/>
              <a:cs typeface="Times New Roman" panose="02020603050405020304" pitchFamily="18" charset="0"/>
            </a:endParaRPr>
          </a:p>
          <a:p>
            <a:pPr lvl="2">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(AM1) – Carol Ansley (24/1511r0, 24/796r1), SP 24/1429r1, Julien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Sevin</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Tuesday (AM2) – Antonio de la Oliva (1 submission), Phil Hawkes (1 submission)</a:t>
            </a: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Wednesday (AM 2) – Stephane Baron 1162r1?, </a:t>
            </a:r>
            <a:r>
              <a:rPr lang="en-US" sz="1800" spc="-1" dirty="0">
                <a:solidFill>
                  <a:schemeClr val="bg1">
                    <a:lumMod val="50000"/>
                  </a:schemeClr>
                </a:solidFill>
                <a:latin typeface="Times New Roman" panose="02020603050405020304" pitchFamily="18" charset="0"/>
                <a:cs typeface="Times New Roman" panose="02020603050405020304" pitchFamily="18" charset="0"/>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rPr>
              <a:t> BPE re-presentation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2">
              <a:buClr>
                <a:srgbClr val="000000"/>
              </a:buClr>
              <a:buSzPct val="100000"/>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Thursday (PM2) – Jerome Henry (3 submissions)</a:t>
            </a:r>
          </a:p>
          <a:p>
            <a:pPr marL="34290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585769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47</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24/1275r0 (July Plenary), 24/1406r0 (July 31 Telecon), 24/1407r0 (August 7 Telecon), 24/1423r0 (August 14 Telecon), 24/1436r0 (August 21 Telecon), 24/1521r1 (August 28 Telecon), 24/1522r0 (Sept. 4 Telecom)</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Po-Kai Huang</a:t>
            </a:r>
          </a:p>
          <a:p>
            <a:r>
              <a:rPr lang="en-US" sz="1800" b="0" dirty="0"/>
              <a:t>Approved by unanimous consent</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48</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a:xfrm>
            <a:off x="914401" y="1524001"/>
            <a:ext cx="10361084" cy="4570414"/>
          </a:xfrm>
        </p:spPr>
        <p:txBody>
          <a:bodyPr>
            <a:normAutofit fontScale="62500" lnSpcReduction="20000"/>
          </a:bodyPr>
          <a:lstStyle/>
          <a:p>
            <a:pPr marL="0" indent="0">
              <a:buNone/>
            </a:pPr>
            <a:r>
              <a:rPr lang="en-US" sz="1800" b="0" dirty="0">
                <a:solidFill>
                  <a:schemeClr val="tx1"/>
                </a:solidFill>
                <a:sym typeface="Arial"/>
              </a:rPr>
              <a:t>Approve directing the Editor to create a Draft 0.6 with the texts and CID resolutions that have reached consensus within the group during this plenary.</a:t>
            </a:r>
          </a:p>
          <a:p>
            <a:r>
              <a:rPr lang="en-US" sz="1800" b="0" dirty="0">
                <a:solidFill>
                  <a:schemeClr val="tx1"/>
                </a:solidFill>
                <a:sym typeface="Arial"/>
              </a:rPr>
              <a:t>Specifically: </a:t>
            </a:r>
          </a:p>
          <a:p>
            <a:pPr algn="l"/>
            <a:r>
              <a:rPr lang="en-US" sz="1800" b="0" i="0" dirty="0">
                <a:solidFill>
                  <a:schemeClr val="tx1"/>
                </a:solidFill>
                <a:effectLst/>
                <a:latin typeface="Segoe UI" panose="020B0502040204020203" pitchFamily="34" charset="0"/>
                <a:sym typeface="Arial"/>
              </a:rPr>
              <a:t>	</a:t>
            </a:r>
            <a:r>
              <a:rPr lang="en-US" sz="1800" b="0" i="0" u="none" strike="noStrike" dirty="0">
                <a:solidFill>
                  <a:srgbClr val="212121"/>
                </a:solidFill>
                <a:effectLst/>
                <a:latin typeface="Calibri" panose="020F0502020204030204" pitchFamily="34" charset="0"/>
              </a:rPr>
              <a:t>11-24/1121r3: (58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1155, 1426, 1428, 1429, 1430, 1431, 1432, 1433, 1434, 1435, 1436, 1437, 1438, 1439, 1440, 1441, 1181, 1390, 1393, 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1394, 1395, 1396, 1397, 1398, 1399, 1183, 1129, 1179, 1182, 1193, 1195, 1036, 1037, 1038, 1039, 1040, 1207, 1208, 1209, 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1130, 1047, 1196, 1197, 1220, 1210, 1211, 1212, 1403, 1213, </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1214, 1215, 1216, 1219, 1221, 1226, 1194, 1149, 1228 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11-24/1359r1: (12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Calibri" panose="020F0502020204030204" pitchFamily="34" charset="0"/>
              </a:rPr>
              <a:t>1328, 1011, 1077, 1079, 1012, 1081, 1021, 1330, 1168, 1063, 1020, 1332 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11-24/1371r2: (15 CIDs) 	1333, 1334, 1335, 1336, 1019, 1074, 1075, 1171, 1082, 1076, 1337, 1113, 1513, 1338, 1339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11-24/1128r3: (39 CIDs )</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1488, 1442, 1125, 1127, 1443, 1444, 1445, 1446, 1447, 1448, 1449, 1450, 1451, 1452, 1126, 1128, 1453, 1454, 1455, 1456, 1457, 1458, 1459, 1460, 1461, 1463, 1464, 1512, 1067, 1131, 1234, 1508, 1509, 1510, 1143, 1144, 1462, 1511, 1035</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11-24/1397r1: (10 CIDs )	1341, 1065, 1093, 1343, 1344, 1172, 1345, 1094, 1346, 1173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Calibri" panose="020F0502020204030204" pitchFamily="34" charset="0"/>
              </a:rPr>
              <a:t>	11-24/1402r1: (7 CIDs)</a:t>
            </a:r>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Calibri" panose="020F0502020204030204" pitchFamily="34" charset="0"/>
              </a:rPr>
              <a:t>1132, 1133, 1134, 1135, 1136, 1222, 1223</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11-24/1181r3: (2 CIDs)	1225, 1392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11-24/1291r2: (5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1362, 1363, 1364, 1365, 1366 </a:t>
            </a:r>
            <a:endParaRPr lang="en-US" sz="1400" b="0" dirty="0">
              <a:solidFill>
                <a:srgbClr val="212121"/>
              </a:solidFill>
              <a:latin typeface="Aptos" panose="020B0004020202020204" pitchFamily="34" charset="0"/>
            </a:endParaRPr>
          </a:p>
          <a:p>
            <a:pPr algn="l"/>
            <a:r>
              <a:rPr lang="en-US" sz="1400" b="0" i="0" u="none" strike="noStrike" dirty="0">
                <a:solidFill>
                  <a:srgbClr val="212121"/>
                </a:solidFill>
                <a:effectLst/>
                <a:latin typeface="Aptos" panose="020B0004020202020204" pitchFamily="34" charset="0"/>
              </a:rPr>
              <a:t>	</a:t>
            </a:r>
            <a:r>
              <a:rPr lang="en-US" sz="1800" b="0" i="0" u="none" strike="noStrike" dirty="0">
                <a:solidFill>
                  <a:srgbClr val="212121"/>
                </a:solidFill>
                <a:effectLst/>
                <a:latin typeface="Aptos" panose="020B0004020202020204" pitchFamily="34" charset="0"/>
              </a:rPr>
              <a:t>11-24/1429r1: (6 CIDs)</a:t>
            </a:r>
            <a:r>
              <a:rPr lang="en-US" sz="1400" b="0" dirty="0">
                <a:solidFill>
                  <a:srgbClr val="212121"/>
                </a:solidFill>
                <a:latin typeface="Aptos" panose="020B0004020202020204" pitchFamily="34" charset="0"/>
              </a:rPr>
              <a:t>	</a:t>
            </a:r>
            <a:r>
              <a:rPr lang="en-US" sz="1800" b="0" i="0" u="none" strike="noStrike" dirty="0">
                <a:solidFill>
                  <a:srgbClr val="212121"/>
                </a:solidFill>
                <a:effectLst/>
                <a:latin typeface="Aptos" panose="020B0004020202020204" pitchFamily="34" charset="0"/>
              </a:rPr>
              <a:t>1054, 1078, 1105, 1269, 1270, 1271 </a:t>
            </a:r>
            <a:endParaRPr lang="en-US" sz="1400" b="0" i="0" u="none" strike="noStrike" dirty="0">
              <a:solidFill>
                <a:srgbClr val="212121"/>
              </a:solidFill>
              <a:effectLst/>
              <a:latin typeface="Aptos" panose="020B0004020202020204" pitchFamily="34" charset="0"/>
            </a:endParaRPr>
          </a:p>
          <a:p>
            <a:pPr algn="l"/>
            <a:r>
              <a:rPr lang="en-US" sz="1800" b="0" i="0" u="none" strike="noStrike" dirty="0">
                <a:solidFill>
                  <a:srgbClr val="212121"/>
                </a:solidFill>
                <a:effectLst/>
                <a:latin typeface="Aptos" panose="020B0004020202020204" pitchFamily="34" charset="0"/>
              </a:rPr>
              <a:t>	11-24/1418r3: (26 CIDs)	1236, 1087, 1099, 1053, 1056, 1159, 1238, 1239, 1100, 1237, 1072, 1240, 1241, 1262, 1261, 1098, 1102, 1048, 1123, 1243, 1101, 1263, 1264, 1000, 1258, 1027</a:t>
            </a:r>
            <a:endParaRPr lang="en-US" sz="1800" b="0" dirty="0">
              <a:solidFill>
                <a:schemeClr val="tx1"/>
              </a:solidFill>
              <a:latin typeface="Segoe UI" panose="020B0502040204020203" pitchFamily="34" charset="0"/>
              <a:sym typeface="Arial"/>
            </a:endParaRPr>
          </a:p>
          <a:p>
            <a:pPr algn="l"/>
            <a:r>
              <a:rPr lang="en-US" sz="1800" b="0" i="0" u="none" strike="noStrike" dirty="0">
                <a:solidFill>
                  <a:srgbClr val="212121"/>
                </a:solidFill>
                <a:effectLst/>
                <a:latin typeface="Aptos" panose="020B0004020202020204" pitchFamily="34" charset="0"/>
              </a:rPr>
              <a:t>	11-24/1171r1: (24 CIDs)	1032, 1033, 1150, 1474, 1475, 1476, 1477, 1478, 1479, 1480, 1481, 1482, 1483, 1034, 1124, 1151, 1152, 1153, 1484, 1486, 1402, 1485, 1147, 1154</a:t>
            </a:r>
            <a:endParaRPr lang="en-US" sz="1400" b="0" i="0" u="none" strike="noStrike" dirty="0">
              <a:solidFill>
                <a:srgbClr val="212121"/>
              </a:solidFill>
              <a:effectLst/>
              <a:latin typeface="Aptos" panose="020B0004020202020204" pitchFamily="34" charset="0"/>
            </a:endParaRPr>
          </a:p>
          <a:p>
            <a:pPr algn="l"/>
            <a:r>
              <a:rPr lang="en-US" sz="1800" b="0" dirty="0">
                <a:solidFill>
                  <a:srgbClr val="212121"/>
                </a:solidFill>
                <a:latin typeface="Calibri" panose="020F0502020204030204" pitchFamily="34" charset="0"/>
              </a:rPr>
              <a:t>	</a:t>
            </a:r>
            <a:r>
              <a:rPr lang="en-US" sz="1800" b="0" i="0" u="none" strike="noStrike" dirty="0">
                <a:solidFill>
                  <a:srgbClr val="212121"/>
                </a:solidFill>
                <a:effectLst/>
                <a:latin typeface="Calibri" panose="020F0502020204030204" pitchFamily="34" charset="0"/>
              </a:rPr>
              <a:t>11-24/1606r3: (6 CIDs) 	1068, 1312, 1313, 1314, 1316, 1503</a:t>
            </a:r>
            <a:endParaRPr lang="en-US" sz="1800" b="0" dirty="0">
              <a:solidFill>
                <a:schemeClr val="tx1"/>
              </a:solidFill>
              <a:latin typeface="Segoe UI" panose="020B0502040204020203" pitchFamily="34" charset="0"/>
              <a:sym typeface="Arial"/>
            </a:endParaRPr>
          </a:p>
          <a:p>
            <a:r>
              <a:rPr lang="en-US" sz="1800" b="0" dirty="0"/>
              <a:t>Mover: 	</a:t>
            </a:r>
          </a:p>
          <a:p>
            <a:r>
              <a:rPr lang="en-US" sz="1800" b="0" dirty="0"/>
              <a:t>Second:    </a:t>
            </a:r>
          </a:p>
          <a:p>
            <a:r>
              <a:rPr lang="en-US" sz="1800" b="0" strike="sngStrike" dirty="0"/>
              <a:t>Approved by unanimous consent,   xx Yes, x No, x A Provisional until verified</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6650533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September Interim IEEE 802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September IEEE 802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t>	</a:t>
            </a:r>
            <a:r>
              <a:rPr lang="en-US" dirty="0">
                <a:hlinkClick r:id="rId2"/>
              </a:rPr>
              <a:t>https://cvent.me/LBkMEE</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a:t>
            </a:r>
          </a:p>
          <a:p>
            <a:pPr marL="0" indent="0"/>
            <a:r>
              <a:rPr lang="en-US" dirty="0"/>
              <a:t>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7292</TotalTime>
  <Words>3451</Words>
  <Application>Microsoft Macintosh PowerPoint</Application>
  <PresentationFormat>Widescreen</PresentationFormat>
  <Paragraphs>316</Paragraphs>
  <Slides>25</Slides>
  <Notes>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5" baseType="lpstr">
      <vt:lpstr>Aptos</vt:lpstr>
      <vt:lpstr>Arial</vt:lpstr>
      <vt:lpstr>Calibri</vt:lpstr>
      <vt:lpstr>Helvetica Neue</vt:lpstr>
      <vt:lpstr>Monotype Sorts</vt:lpstr>
      <vt:lpstr>Segoe UI</vt:lpstr>
      <vt:lpstr>Symbol</vt:lpstr>
      <vt:lpstr>Times New Roman</vt:lpstr>
      <vt:lpstr>Office Theme</vt:lpstr>
      <vt:lpstr>Document</vt:lpstr>
      <vt:lpstr>September Interim Session Agenda</vt:lpstr>
      <vt:lpstr>Abstract</vt:lpstr>
      <vt:lpstr>IEEE 802.11   Enhanced Data Privacy Task Group</vt:lpstr>
      <vt:lpstr>Registration for the September Interim IEEE 802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September 12, 2024 – PM2</vt:lpstr>
      <vt:lpstr>TGbi Agenda – September 11, 2024 – AM2</vt:lpstr>
      <vt:lpstr>TGbi Agenda – September 10, 2024 – AM2</vt:lpstr>
      <vt:lpstr>TGbi Agenda – September 10, 2024 – AM1</vt:lpstr>
      <vt:lpstr>TGbi Agenda – September 9, 2024 – PM2</vt:lpstr>
      <vt:lpstr>Timeline</vt:lpstr>
      <vt:lpstr>Motion # 47</vt:lpstr>
      <vt:lpstr>Motion # 48</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72</cp:revision>
  <cp:lastPrinted>1601-01-01T00:00:00Z</cp:lastPrinted>
  <dcterms:created xsi:type="dcterms:W3CDTF">2023-11-10T19:40:49Z</dcterms:created>
  <dcterms:modified xsi:type="dcterms:W3CDTF">2024-09-13T00:22:17Z</dcterms:modified>
  <cp:category>Name, Affiliation</cp:category>
</cp:coreProperties>
</file>