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6"/>
  </p:notesMasterIdLst>
  <p:handoutMasterIdLst>
    <p:handoutMasterId r:id="rId7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33" r:id="rId22"/>
    <p:sldId id="1234" r:id="rId23"/>
    <p:sldId id="1235" r:id="rId24"/>
    <p:sldId id="1236" r:id="rId25"/>
    <p:sldId id="1242" r:id="rId26"/>
    <p:sldId id="1238" r:id="rId27"/>
    <p:sldId id="1239" r:id="rId28"/>
    <p:sldId id="1240" r:id="rId29"/>
    <p:sldId id="1241" r:id="rId30"/>
    <p:sldId id="1244" r:id="rId31"/>
    <p:sldId id="1243" r:id="rId32"/>
    <p:sldId id="1248" r:id="rId33"/>
    <p:sldId id="1249" r:id="rId34"/>
    <p:sldId id="1137" r:id="rId35"/>
    <p:sldId id="1006" r:id="rId36"/>
    <p:sldId id="1178" r:id="rId37"/>
    <p:sldId id="1023" r:id="rId38"/>
    <p:sldId id="1028" r:id="rId39"/>
    <p:sldId id="1157" r:id="rId40"/>
    <p:sldId id="1158" r:id="rId41"/>
    <p:sldId id="1246" r:id="rId42"/>
    <p:sldId id="1245" r:id="rId43"/>
    <p:sldId id="1219" r:id="rId44"/>
    <p:sldId id="1220" r:id="rId45"/>
    <p:sldId id="1223" r:id="rId46"/>
    <p:sldId id="1224" r:id="rId47"/>
    <p:sldId id="1225" r:id="rId48"/>
    <p:sldId id="1257" r:id="rId49"/>
    <p:sldId id="1226" r:id="rId50"/>
    <p:sldId id="1250" r:id="rId51"/>
    <p:sldId id="1231" r:id="rId52"/>
    <p:sldId id="1232" r:id="rId53"/>
    <p:sldId id="1251" r:id="rId54"/>
    <p:sldId id="1252" r:id="rId55"/>
    <p:sldId id="1181" r:id="rId56"/>
    <p:sldId id="1024" r:id="rId57"/>
    <p:sldId id="1039" r:id="rId58"/>
    <p:sldId id="1253" r:id="rId59"/>
    <p:sldId id="1247" r:id="rId60"/>
    <p:sldId id="1227" r:id="rId61"/>
    <p:sldId id="1228" r:id="rId62"/>
    <p:sldId id="1254" r:id="rId63"/>
    <p:sldId id="1258" r:id="rId64"/>
    <p:sldId id="1229" r:id="rId65"/>
    <p:sldId id="1230" r:id="rId66"/>
    <p:sldId id="1255" r:id="rId67"/>
    <p:sldId id="356" r:id="rId68"/>
    <p:sldId id="1256" r:id="rId69"/>
    <p:sldId id="1182" r:id="rId70"/>
    <p:sldId id="1069" r:id="rId71"/>
    <p:sldId id="997" r:id="rId72"/>
    <p:sldId id="362" r:id="rId73"/>
    <p:sldId id="1034" r:id="rId74"/>
    <p:sldId id="323" r:id="rId7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725D23-625E-498B-87E0-2B1913CF0FE0}" v="424" dt="2024-09-09T19:37:22.6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09T19:38:48.947" v="6657" actId="6549"/>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08T18:03:58.520" v="5967" actId="20577"/>
        <pc:sldMkLst>
          <pc:docMk/>
          <pc:sldMk cId="3930036297" sldId="356"/>
        </pc:sldMkLst>
        <pc:spChg chg="mod">
          <ac:chgData name="Alfred Asterjadhi" userId="39de57b9-85c0-4fd1-aaac-8ca2b6560ad0" providerId="ADAL" clId="{E0725D23-625E-498B-87E0-2B1913CF0FE0}" dt="2024-09-07T19:56:20.886" v="1931" actId="13926"/>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8-05T20:11:13.910" v="631" actId="6264"/>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8-05T20:11:13.910" v="631" actId="6264"/>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8-05T20:11:04.686" v="621" actId="6264"/>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mod ord">
          <ac:chgData name="Alfred Asterjadhi" userId="39de57b9-85c0-4fd1-aaac-8ca2b6560ad0" providerId="ADAL" clId="{E0725D23-625E-498B-87E0-2B1913CF0FE0}" dt="2024-08-05T20:11:04.686" v="621" actId="6264"/>
          <ac:spMkLst>
            <pc:docMk/>
            <pc:sldMk cId="3140364693" sldId="997"/>
            <ac:spMk id="11" creationId="{7EC72086-D1FA-8844-986B-F59F77419C9B}"/>
          </ac:spMkLst>
        </pc:spChg>
      </pc:sldChg>
      <pc:sldChg chg="modSp mod">
        <pc:chgData name="Alfred Asterjadhi" userId="39de57b9-85c0-4fd1-aaac-8ca2b6560ad0" providerId="ADAL" clId="{E0725D23-625E-498B-87E0-2B1913CF0FE0}" dt="2024-09-09T04:47:44.554" v="6446" actId="21"/>
        <pc:sldMkLst>
          <pc:docMk/>
          <pc:sldMk cId="3233208257" sldId="1006"/>
        </pc:sldMkLst>
        <pc:spChg chg="mod">
          <ac:chgData name="Alfred Asterjadhi" userId="39de57b9-85c0-4fd1-aaac-8ca2b6560ad0" providerId="ADAL" clId="{E0725D23-625E-498B-87E0-2B1913CF0FE0}" dt="2024-09-08T02:00:14.239" v="4561"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add">
        <pc:chgData name="Alfred Asterjadhi" userId="39de57b9-85c0-4fd1-aaac-8ca2b6560ad0" providerId="ADAL" clId="{E0725D23-625E-498B-87E0-2B1913CF0FE0}" dt="2024-09-09T04:48:31.949" v="6449"/>
        <pc:sldMkLst>
          <pc:docMk/>
          <pc:sldMk cId="4168221453" sldId="1024"/>
        </pc:sldMkLst>
      </pc:sldChg>
      <pc:sldChg chg="addSp delSp modSp mod chgLayout">
        <pc:chgData name="Alfred Asterjadhi" userId="39de57b9-85c0-4fd1-aaac-8ca2b6560ad0" providerId="ADAL" clId="{E0725D23-625E-498B-87E0-2B1913CF0FE0}" dt="2024-09-09T19:32:56.173" v="6530"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19:32:56.173" v="6530"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08T01:38:07.009" v="2831" actId="20577"/>
        <pc:sldMkLst>
          <pc:docMk/>
          <pc:sldMk cId="2191704044" sldId="1039"/>
        </pc:sldMkLst>
        <pc:spChg chg="mod ord">
          <ac:chgData name="Alfred Asterjadhi" userId="39de57b9-85c0-4fd1-aaac-8ca2b6560ad0" providerId="ADAL" clId="{E0725D23-625E-498B-87E0-2B1913CF0FE0}" dt="2024-09-08T01:37:59.372" v="2829"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08T01:38:07.009" v="2831" actId="20577"/>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8-05T20:10:40.172" v="609" actId="207"/>
        <pc:sldMkLst>
          <pc:docMk/>
          <pc:sldMk cId="1268796722" sldId="1069"/>
        </pc:sldMkLst>
        <pc:spChg chg="mod">
          <ac:chgData name="Alfred Asterjadhi" userId="39de57b9-85c0-4fd1-aaac-8ca2b6560ad0" providerId="ADAL" clId="{E0725D23-625E-498B-87E0-2B1913CF0FE0}" dt="2024-08-05T20:10:40.172" v="609" actId="20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09T19:33:43.858" v="6539"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09T19:33:43.858" v="6539"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08T18:13:42.711" v="6010" actId="20577"/>
        <pc:sldMkLst>
          <pc:docMk/>
          <pc:sldMk cId="1686497341" sldId="1157"/>
        </pc:sldMkLst>
        <pc:spChg chg="mod">
          <ac:chgData name="Alfred Asterjadhi" userId="39de57b9-85c0-4fd1-aaac-8ca2b6560ad0" providerId="ADAL" clId="{E0725D23-625E-498B-87E0-2B1913CF0FE0}" dt="2024-09-07T19:14:44.385" v="1269"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08T18:13:42.711" v="6010"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09T03:49:24.489" v="6268" actId="20577"/>
        <pc:sldMkLst>
          <pc:docMk/>
          <pc:sldMk cId="1087777977" sldId="1158"/>
        </pc:sldMkLst>
        <pc:spChg chg="mod">
          <ac:chgData name="Alfred Asterjadhi" userId="39de57b9-85c0-4fd1-aaac-8ca2b6560ad0" providerId="ADAL" clId="{E0725D23-625E-498B-87E0-2B1913CF0FE0}" dt="2024-09-07T20:55:08.718" v="1943"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09T03:49:24.489" v="6268" actId="2057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09T04:48:00.203" v="6447"/>
        <pc:sldMkLst>
          <pc:docMk/>
          <pc:sldMk cId="1738592868" sldId="1181"/>
        </pc:sldMkLst>
        <pc:spChg chg="mod">
          <ac:chgData name="Alfred Asterjadhi" userId="39de57b9-85c0-4fd1-aaac-8ca2b6560ad0" providerId="ADAL" clId="{E0725D23-625E-498B-87E0-2B1913CF0FE0}" dt="2024-09-07T19:51:57.915" v="1881"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07T19:53:36.119" v="1928" actId="20577"/>
        <pc:sldMkLst>
          <pc:docMk/>
          <pc:sldMk cId="2152064426" sldId="1182"/>
        </pc:sldMkLst>
        <pc:spChg chg="mod ord">
          <ac:chgData name="Alfred Asterjadhi" userId="39de57b9-85c0-4fd1-aaac-8ca2b6560ad0" providerId="ADAL" clId="{E0725D23-625E-498B-87E0-2B1913CF0FE0}" dt="2024-09-07T19:53:36.119" v="1928"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mod ord">
          <ac:chgData name="Alfred Asterjadhi" userId="39de57b9-85c0-4fd1-aaac-8ca2b6560ad0" providerId="ADAL" clId="{E0725D23-625E-498B-87E0-2B1913CF0FE0}" dt="2024-08-05T20:10:53.849" v="618"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8-05T20:10:53.849" v="618"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8-05T20:10:53.849" v="618"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07T19:53:30.934" v="1914" actId="20577"/>
          <ac:spMkLst>
            <pc:docMk/>
            <pc:sldMk cId="2152064426" sldId="1182"/>
            <ac:spMk id="11" creationId="{FCB036F9-C53E-4FA7-0AA8-F449B171258B}"/>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07T19:27:36.523" v="1456" actId="20577"/>
        <pc:sldMkLst>
          <pc:docMk/>
          <pc:sldMk cId="4088868839" sldId="1219"/>
        </pc:sldMkLst>
        <pc:spChg chg="mod">
          <ac:chgData name="Alfred Asterjadhi" userId="39de57b9-85c0-4fd1-aaac-8ca2b6560ad0" providerId="ADAL" clId="{E0725D23-625E-498B-87E0-2B1913CF0FE0}" dt="2024-09-07T19:23:48.492" v="1396"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07T19:27:36.523" v="1456" actId="2057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09T03:48:01.175" v="6267" actId="20577"/>
        <pc:sldMkLst>
          <pc:docMk/>
          <pc:sldMk cId="3678236525" sldId="1220"/>
        </pc:sldMkLst>
        <pc:spChg chg="mod">
          <ac:chgData name="Alfred Asterjadhi" userId="39de57b9-85c0-4fd1-aaac-8ca2b6560ad0" providerId="ADAL" clId="{E0725D23-625E-498B-87E0-2B1913CF0FE0}" dt="2024-09-07T21:03:55.211" v="1981"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09T03:48:01.175" v="6267" actId="2057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07T19:30:32.383" v="1503" actId="20577"/>
        <pc:sldMkLst>
          <pc:docMk/>
          <pc:sldMk cId="3387728792" sldId="1223"/>
        </pc:sldMkLst>
        <pc:spChg chg="mod">
          <ac:chgData name="Alfred Asterjadhi" userId="39de57b9-85c0-4fd1-aaac-8ca2b6560ad0" providerId="ADAL" clId="{E0725D23-625E-498B-87E0-2B1913CF0FE0}" dt="2024-09-07T19:28:30.332" v="1457"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07T19:30:32.383" v="1503" actId="2057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07T21:06:13.551" v="1990" actId="403"/>
        <pc:sldMkLst>
          <pc:docMk/>
          <pc:sldMk cId="1373430212" sldId="1224"/>
        </pc:sldMkLst>
        <pc:spChg chg="mod">
          <ac:chgData name="Alfred Asterjadhi" userId="39de57b9-85c0-4fd1-aaac-8ca2b6560ad0" providerId="ADAL" clId="{E0725D23-625E-498B-87E0-2B1913CF0FE0}" dt="2024-09-07T21:06:00.253" v="1989"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07T21:06:13.551" v="1990" actId="403"/>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09T04:24:09.079" v="6317" actId="20577"/>
        <pc:sldMkLst>
          <pc:docMk/>
          <pc:sldMk cId="3702184137" sldId="1225"/>
        </pc:sldMkLst>
        <pc:spChg chg="mod">
          <ac:chgData name="Alfred Asterjadhi" userId="39de57b9-85c0-4fd1-aaac-8ca2b6560ad0" providerId="ADAL" clId="{E0725D23-625E-498B-87E0-2B1913CF0FE0}" dt="2024-09-07T19:35:13.010" v="1587"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09T04:24:09.079" v="6317" actId="2057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08T02:27:32.412" v="5716" actId="20577"/>
        <pc:sldMkLst>
          <pc:docMk/>
          <pc:sldMk cId="64688138" sldId="1226"/>
        </pc:sldMkLst>
        <pc:spChg chg="mod">
          <ac:chgData name="Alfred Asterjadhi" userId="39de57b9-85c0-4fd1-aaac-8ca2b6560ad0" providerId="ADAL" clId="{E0725D23-625E-498B-87E0-2B1913CF0FE0}" dt="2024-09-07T21:06:34.710" v="1991" actId="13926"/>
          <ac:spMkLst>
            <pc:docMk/>
            <pc:sldMk cId="64688138" sldId="1226"/>
            <ac:spMk id="2" creationId="{4B5F0D0E-8BB7-48AB-9160-728B8B3399A2}"/>
          </ac:spMkLst>
        </pc:spChg>
        <pc:spChg chg="mod">
          <ac:chgData name="Alfred Asterjadhi" userId="39de57b9-85c0-4fd1-aaac-8ca2b6560ad0" providerId="ADAL" clId="{E0725D23-625E-498B-87E0-2B1913CF0FE0}" dt="2024-09-08T02:27:32.412" v="5716" actId="2057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08T17:22:37.234" v="5955" actId="20577"/>
        <pc:sldMkLst>
          <pc:docMk/>
          <pc:sldMk cId="3384351993" sldId="1227"/>
        </pc:sldMkLst>
        <pc:spChg chg="mod">
          <ac:chgData name="Alfred Asterjadhi" userId="39de57b9-85c0-4fd1-aaac-8ca2b6560ad0" providerId="ADAL" clId="{E0725D23-625E-498B-87E0-2B1913CF0FE0}" dt="2024-09-07T19:43:07.781" v="1739"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08T17:22:37.234" v="5955" actId="2057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08T01:43:20.209" v="2851" actId="20577"/>
        <pc:sldMkLst>
          <pc:docMk/>
          <pc:sldMk cId="940992785" sldId="1228"/>
        </pc:sldMkLst>
        <pc:spChg chg="mod">
          <ac:chgData name="Alfred Asterjadhi" userId="39de57b9-85c0-4fd1-aaac-8ca2b6560ad0" providerId="ADAL" clId="{E0725D23-625E-498B-87E0-2B1913CF0FE0}" dt="2024-09-07T21:15:23.633" v="2121" actId="13926"/>
          <ac:spMkLst>
            <pc:docMk/>
            <pc:sldMk cId="940992785" sldId="1228"/>
            <ac:spMk id="2" creationId="{4B5F0D0E-8BB7-48AB-9160-728B8B3399A2}"/>
          </ac:spMkLst>
        </pc:spChg>
        <pc:spChg chg="mod">
          <ac:chgData name="Alfred Asterjadhi" userId="39de57b9-85c0-4fd1-aaac-8ca2b6560ad0" providerId="ADAL" clId="{E0725D23-625E-498B-87E0-2B1913CF0FE0}" dt="2024-09-08T01:43:20.209" v="2851"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07T19:44:58.720" v="1745" actId="13926"/>
        <pc:sldMkLst>
          <pc:docMk/>
          <pc:sldMk cId="1043595049" sldId="1229"/>
        </pc:sldMkLst>
        <pc:spChg chg="mod">
          <ac:chgData name="Alfred Asterjadhi" userId="39de57b9-85c0-4fd1-aaac-8ca2b6560ad0" providerId="ADAL" clId="{E0725D23-625E-498B-87E0-2B1913CF0FE0}" dt="2024-09-07T19:44:58.720" v="1745" actId="13926"/>
          <ac:spMkLst>
            <pc:docMk/>
            <pc:sldMk cId="1043595049" sldId="1229"/>
            <ac:spMk id="2" creationId="{4B5F0D0E-8BB7-48AB-9160-728B8B3399A2}"/>
          </ac:spMkLst>
        </pc:spChg>
        <pc:spChg chg="mod">
          <ac:chgData name="Alfred Asterjadhi" userId="39de57b9-85c0-4fd1-aaac-8ca2b6560ad0" providerId="ADAL" clId="{E0725D23-625E-498B-87E0-2B1913CF0FE0}" dt="2024-08-05T20:09:56.592" v="585" actId="2057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08T02:28:36.665" v="5774" actId="5793"/>
        <pc:sldMkLst>
          <pc:docMk/>
          <pc:sldMk cId="2178137531" sldId="1230"/>
        </pc:sldMkLst>
        <pc:spChg chg="mod">
          <ac:chgData name="Alfred Asterjadhi" userId="39de57b9-85c0-4fd1-aaac-8ca2b6560ad0" providerId="ADAL" clId="{E0725D23-625E-498B-87E0-2B1913CF0FE0}" dt="2024-09-07T21:18:16.172" v="2127"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08T02:28:36.665" v="5774" actId="5793"/>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09T04:23:41.018" v="6302" actId="20577"/>
        <pc:sldMkLst>
          <pc:docMk/>
          <pc:sldMk cId="174109028" sldId="1231"/>
        </pc:sldMkLst>
        <pc:spChg chg="mod">
          <ac:chgData name="Alfred Asterjadhi" userId="39de57b9-85c0-4fd1-aaac-8ca2b6560ad0" providerId="ADAL" clId="{E0725D23-625E-498B-87E0-2B1913CF0FE0}" dt="2024-09-07T19:40:12.455" v="166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09T04:23:41.018" v="6302" actId="2057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08T01:25:20.616" v="2438" actId="20577"/>
        <pc:sldMkLst>
          <pc:docMk/>
          <pc:sldMk cId="3589399835" sldId="1232"/>
        </pc:sldMkLst>
        <pc:spChg chg="mod">
          <ac:chgData name="Alfred Asterjadhi" userId="39de57b9-85c0-4fd1-aaac-8ca2b6560ad0" providerId="ADAL" clId="{E0725D23-625E-498B-87E0-2B1913CF0FE0}" dt="2024-09-07T21:09:15.014" v="2025"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08T01:25:20.616" v="2438" actId="20577"/>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08T00:56:14.042" v="220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ac:chgData name="Alfred Asterjadhi" userId="39de57b9-85c0-4fd1-aaac-8ca2b6560ad0" providerId="ADAL" clId="{E0725D23-625E-498B-87E0-2B1913CF0FE0}" dt="2024-09-08T00:56:14.042" v="220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09T04:40:12.161" v="6355" actId="20577"/>
        <pc:sldMkLst>
          <pc:docMk/>
          <pc:sldMk cId="920259370" sldId="1245"/>
        </pc:sldMkLst>
        <pc:spChg chg="mod">
          <ac:chgData name="Alfred Asterjadhi" userId="39de57b9-85c0-4fd1-aaac-8ca2b6560ad0" providerId="ADAL" clId="{E0725D23-625E-498B-87E0-2B1913CF0FE0}" dt="2024-09-09T04:40:12.161" v="6355" actId="20577"/>
          <ac:spMkLst>
            <pc:docMk/>
            <pc:sldMk cId="920259370" sldId="1245"/>
            <ac:spMk id="2" creationId="{4B5F0D0E-8BB7-48AB-9160-728B8B3399A2}"/>
          </ac:spMkLst>
        </pc:spChg>
        <pc:spChg chg="mod">
          <ac:chgData name="Alfred Asterjadhi" userId="39de57b9-85c0-4fd1-aaac-8ca2b6560ad0" providerId="ADAL" clId="{E0725D23-625E-498B-87E0-2B1913CF0FE0}" dt="2024-09-07T20:56:35.439" v="1948" actId="2057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09T04:40:09.017" v="6353" actId="6549"/>
        <pc:sldMkLst>
          <pc:docMk/>
          <pc:sldMk cId="1885086192" sldId="1246"/>
        </pc:sldMkLst>
        <pc:spChg chg="mod">
          <ac:chgData name="Alfred Asterjadhi" userId="39de57b9-85c0-4fd1-aaac-8ca2b6560ad0" providerId="ADAL" clId="{E0725D23-625E-498B-87E0-2B1913CF0FE0}" dt="2024-09-09T04:40:09.017" v="6353" actId="6549"/>
          <ac:spMkLst>
            <pc:docMk/>
            <pc:sldMk cId="1885086192" sldId="1246"/>
            <ac:spMk id="2" creationId="{4B5F0D0E-8BB7-48AB-9160-728B8B3399A2}"/>
          </ac:spMkLst>
        </pc:spChg>
        <pc:spChg chg="mod">
          <ac:chgData name="Alfred Asterjadhi" userId="39de57b9-85c0-4fd1-aaac-8ca2b6560ad0" providerId="ADAL" clId="{E0725D23-625E-498B-87E0-2B1913CF0FE0}" dt="2024-09-09T04:17:42.699" v="6284" actId="2057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09T19:32:32.154" v="6524" actId="400"/>
        <pc:sldMkLst>
          <pc:docMk/>
          <pc:sldMk cId="3400462390" sldId="1247"/>
        </pc:sldMkLst>
        <pc:spChg chg="mod">
          <ac:chgData name="Alfred Asterjadhi" userId="39de57b9-85c0-4fd1-aaac-8ca2b6560ad0" providerId="ADAL" clId="{E0725D23-625E-498B-87E0-2B1913CF0FE0}" dt="2024-09-09T19:32:32.154" v="6524" actId="400"/>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09T19:30:45.709" v="6513" actId="20577"/>
        <pc:sldMkLst>
          <pc:docMk/>
          <pc:sldMk cId="2720276386" sldId="1250"/>
        </pc:sldMkLst>
        <pc:spChg chg="mod ord">
          <ac:chgData name="Alfred Asterjadhi" userId="39de57b9-85c0-4fd1-aaac-8ca2b6560ad0" providerId="ADAL" clId="{E0725D23-625E-498B-87E0-2B1913CF0FE0}" dt="2024-09-08T01:19:49.381" v="2292" actId="6264"/>
          <ac:spMkLst>
            <pc:docMk/>
            <pc:sldMk cId="2720276386" sldId="1250"/>
            <ac:spMk id="2" creationId="{F8E71A1C-81DF-203F-67AF-C01DC9A16530}"/>
          </ac:spMkLst>
        </pc:spChg>
        <pc:spChg chg="mod ord">
          <ac:chgData name="Alfred Asterjadhi" userId="39de57b9-85c0-4fd1-aaac-8ca2b6560ad0" providerId="ADAL" clId="{E0725D23-625E-498B-87E0-2B1913CF0FE0}" dt="2024-09-09T19:30:45.709" v="6513"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09T04:43:14.735" v="6402" actId="20577"/>
        <pc:sldMkLst>
          <pc:docMk/>
          <pc:sldMk cId="2325061337" sldId="1251"/>
        </pc:sldMkLst>
        <pc:spChg chg="mod">
          <ac:chgData name="Alfred Asterjadhi" userId="39de57b9-85c0-4fd1-aaac-8ca2b6560ad0" providerId="ADAL" clId="{E0725D23-625E-498B-87E0-2B1913CF0FE0}" dt="2024-09-08T01:30:57.391" v="2703"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09T04:43:14.735" v="6402" actId="20577"/>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09T04:42:51.112" v="6388" actId="20577"/>
        <pc:sldMkLst>
          <pc:docMk/>
          <pc:sldMk cId="1728185655" sldId="1252"/>
        </pc:sldMkLst>
        <pc:spChg chg="mod ord">
          <ac:chgData name="Alfred Asterjadhi" userId="39de57b9-85c0-4fd1-aaac-8ca2b6560ad0" providerId="ADAL" clId="{E0725D23-625E-498B-87E0-2B1913CF0FE0}" dt="2024-09-08T01:30:49.746" v="2701" actId="20577"/>
          <ac:spMkLst>
            <pc:docMk/>
            <pc:sldMk cId="1728185655" sldId="1252"/>
            <ac:spMk id="2" creationId="{9E6E09B2-2194-DDE0-F9C9-F24960D4CD31}"/>
          </ac:spMkLst>
        </pc:spChg>
        <pc:spChg chg="mod ord">
          <ac:chgData name="Alfred Asterjadhi" userId="39de57b9-85c0-4fd1-aaac-8ca2b6560ad0" providerId="ADAL" clId="{E0725D23-625E-498B-87E0-2B1913CF0FE0}" dt="2024-09-09T04:42:51.112" v="6388" actId="20577"/>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09T19:36:52.688" v="6653" actId="20577"/>
        <pc:sldMkLst>
          <pc:docMk/>
          <pc:sldMk cId="1346084554" sldId="1253"/>
        </pc:sldMkLst>
        <pc:spChg chg="mod">
          <ac:chgData name="Alfred Asterjadhi" userId="39de57b9-85c0-4fd1-aaac-8ca2b6560ad0" providerId="ADAL" clId="{E0725D23-625E-498B-87E0-2B1913CF0FE0}" dt="2024-09-08T01:41:01.655" v="2834"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09T19:36:52.688" v="6653"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09T19:18:34.698" v="6492" actId="20577"/>
        <pc:sldMkLst>
          <pc:docMk/>
          <pc:sldMk cId="2820190702" sldId="1254"/>
        </pc:sldMkLst>
        <pc:spChg chg="mod ord">
          <ac:chgData name="Alfred Asterjadhi" userId="39de57b9-85c0-4fd1-aaac-8ca2b6560ad0" providerId="ADAL" clId="{E0725D23-625E-498B-87E0-2B1913CF0FE0}" dt="2024-09-09T19:18:34.698" v="6492" actId="20577"/>
          <ac:spMkLst>
            <pc:docMk/>
            <pc:sldMk cId="2820190702" sldId="1254"/>
            <ac:spMk id="2" creationId="{F69D7021-D59F-B49A-E32E-18A4891C7D5E}"/>
          </ac:spMkLst>
        </pc:spChg>
        <pc:spChg chg="mod ord">
          <ac:chgData name="Alfred Asterjadhi" userId="39de57b9-85c0-4fd1-aaac-8ca2b6560ad0" providerId="ADAL" clId="{E0725D23-625E-498B-87E0-2B1913CF0FE0}" dt="2024-09-09T19:18:26.197" v="6480" actId="2057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modSp add mod">
        <pc:chgData name="Alfred Asterjadhi" userId="39de57b9-85c0-4fd1-aaac-8ca2b6560ad0" providerId="ADAL" clId="{E0725D23-625E-498B-87E0-2B1913CF0FE0}" dt="2024-09-08T02:30:34.518" v="5784"/>
        <pc:sldMkLst>
          <pc:docMk/>
          <pc:sldMk cId="1547302789" sldId="1255"/>
        </pc:sldMkLst>
        <pc:spChg chg="mod">
          <ac:chgData name="Alfred Asterjadhi" userId="39de57b9-85c0-4fd1-aaac-8ca2b6560ad0" providerId="ADAL" clId="{E0725D23-625E-498B-87E0-2B1913CF0FE0}" dt="2024-09-08T02:30:34.518" v="5784"/>
          <ac:spMkLst>
            <pc:docMk/>
            <pc:sldMk cId="1547302789" sldId="1255"/>
            <ac:spMk id="6" creationId="{F635F079-7FE6-CA9A-2008-E6FCFA8B936A}"/>
          </ac:spMkLst>
        </pc:spChg>
      </pc:sldChg>
      <pc:sldChg chg="modSp add mod">
        <pc:chgData name="Alfred Asterjadhi" userId="39de57b9-85c0-4fd1-aaac-8ca2b6560ad0" providerId="ADAL" clId="{E0725D23-625E-498B-87E0-2B1913CF0FE0}" dt="2024-09-08T18:12:28.897" v="6009" actId="20577"/>
        <pc:sldMkLst>
          <pc:docMk/>
          <pc:sldMk cId="4212050258" sldId="1256"/>
        </pc:sldMkLst>
        <pc:spChg chg="mod">
          <ac:chgData name="Alfred Asterjadhi" userId="39de57b9-85c0-4fd1-aaac-8ca2b6560ad0" providerId="ADAL" clId="{E0725D23-625E-498B-87E0-2B1913CF0FE0}" dt="2024-09-08T18:12:28.897" v="6009" actId="20577"/>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09T04:25:14.832" v="6342"/>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09T04:25:14.832" v="6342"/>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09T19:19:00.318" v="6505" actId="114"/>
        <pc:sldMkLst>
          <pc:docMk/>
          <pc:sldMk cId="1964973028" sldId="1258"/>
        </pc:sldMkLst>
        <pc:spChg chg="mod">
          <ac:chgData name="Alfred Asterjadhi" userId="39de57b9-85c0-4fd1-aaac-8ca2b6560ad0" providerId="ADAL" clId="{E0725D23-625E-498B-87E0-2B1913CF0FE0}" dt="2024-09-09T19:18:38.294" v="6499"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09T19:19:00.318" v="6505" actId="114"/>
          <ac:spMkLst>
            <pc:docMk/>
            <pc:sldMk cId="1964973028" sldId="1258"/>
            <ac:spMk id="3" creationId="{BF0AB706-0204-17B0-0D09-E8B531BA18F2}"/>
          </ac:spMkLst>
        </pc:spChg>
      </pc:sldChg>
      <pc:sldMasterChg chg="modSp mod">
        <pc:chgData name="Alfred Asterjadhi" userId="39de57b9-85c0-4fd1-aaac-8ca2b6560ad0" providerId="ADAL" clId="{E0725D23-625E-498B-87E0-2B1913CF0FE0}" dt="2024-09-09T19:38:48.947" v="6657" actId="6549"/>
        <pc:sldMasterMkLst>
          <pc:docMk/>
          <pc:sldMasterMk cId="0" sldId="2147483648"/>
        </pc:sldMasterMkLst>
        <pc:spChg chg="mod">
          <ac:chgData name="Alfred Asterjadhi" userId="39de57b9-85c0-4fd1-aaac-8ca2b6560ad0" providerId="ADAL" clId="{E0725D23-625E-498B-87E0-2B1913CF0FE0}" dt="2024-09-09T19:38:48.947" v="6657" actId="6549"/>
          <ac:spMkLst>
            <pc:docMk/>
            <pc:sldMasterMk cId="0" sldId="2147483648"/>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802.11-24/1364r3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820-00-00bn-scs-proxy-for-relay.pptx" TargetMode="External"/><Relationship Id="rId3" Type="http://schemas.openxmlformats.org/officeDocument/2006/relationships/hyperlink" Target="https://mentor.ieee.org/802.11/dcn/24/11-24-0679-00-00bn-thoughts-on-functionality-and-security-architecture-for-uhr-seamless-roaming.pptx" TargetMode="External"/><Relationship Id="rId7" Type="http://schemas.openxmlformats.org/officeDocument/2006/relationships/hyperlink" Target="https://mentor.ieee.org/802.11/dcn/24/11-24-0818-01-00bn-low-latency-flow-treatment-triggered-by-upper-layer-including-ecn-indicators.pptx" TargetMode="External"/><Relationship Id="rId12" Type="http://schemas.openxmlformats.org/officeDocument/2006/relationships/hyperlink" Target="https://mentor.ieee.org/802.11/dcn/24/11-24-0868-00-00bn-additional-considerations-on-non-primary-channel-access.pptx" TargetMode="External"/><Relationship Id="rId2" Type="http://schemas.openxmlformats.org/officeDocument/2006/relationships/hyperlink" Target="https://mentor.ieee.org/802.11/dcn/24/11-24-0547-00-00bn-secure-control-frames-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17-01-00bn-opportunistic-transmission-in-c-tdma.pptx" TargetMode="External"/><Relationship Id="rId11" Type="http://schemas.openxmlformats.org/officeDocument/2006/relationships/hyperlink" Target="https://mentor.ieee.org/802.11/dcn/24/11-24-0866-00-00bn-preemption-for-c-tdma.pptx" TargetMode="External"/><Relationship Id="rId5" Type="http://schemas.openxmlformats.org/officeDocument/2006/relationships/hyperlink" Target="https://mentor.ieee.org/802.11/dcn/24/11-24-0782-00-00bn-ap-power-saving.pptx" TargetMode="External"/><Relationship Id="rId10" Type="http://schemas.openxmlformats.org/officeDocument/2006/relationships/hyperlink" Target="https://mentor.ieee.org/802.11/dcn/24/11-24-0852-00-00bn-timely-transmission-of-low-latency-traffic-with-reduced-preemption-occurance.pptx" TargetMode="External"/><Relationship Id="rId4" Type="http://schemas.openxmlformats.org/officeDocument/2006/relationships/hyperlink" Target="https://mentor.ieee.org/802.11/dcn/24/11-24-0737-00-00bn-cross-link-wake-up-to-go-deeper-in-power-save.pptx" TargetMode="External"/><Relationship Id="rId9" Type="http://schemas.openxmlformats.org/officeDocument/2006/relationships/hyperlink" Target="https://mentor.ieee.org/802.11/dcn/24/11-24-0844-00-00bn-padding-time-in-dynamic-power-sav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074-00-00bn-preemption-txop.pptx" TargetMode="External"/><Relationship Id="rId3" Type="http://schemas.openxmlformats.org/officeDocument/2006/relationships/hyperlink" Target="https://mentor.ieee.org/802.11/dcn/24/11-24-0067-01-00bn-range-expansion-via-repeated-transmission.pptx" TargetMode="External"/><Relationship Id="rId7" Type="http://schemas.openxmlformats.org/officeDocument/2006/relationships/hyperlink" Target="https://mentor.ieee.org/802.11/dcn/24/11-24-0949-00-00bn-service-period-based-dynamic-subband-operatio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43-00-00bn-some-details-on-txop-sharing-in-c-tdma.pptx" TargetMode="External"/><Relationship Id="rId5" Type="http://schemas.openxmlformats.org/officeDocument/2006/relationships/hyperlink" Target="https://mentor.ieee.org/802.11/dcn/24/11-24-0842-00-00bn-multi-ap-set-configuration-for-c-tdma.pptx" TargetMode="External"/><Relationship Id="rId4" Type="http://schemas.openxmlformats.org/officeDocument/2006/relationships/hyperlink" Target="https://mentor.ieee.org/802.11/dcn/24/11-24-0742-00-00bn-obss-twt-management-for-map.pptx" TargetMode="External"/><Relationship Id="rId9" Type="http://schemas.openxmlformats.org/officeDocument/2006/relationships/hyperlink" Target="https://mentor.ieee.org/802.11/dcn/24/11-24-1076-00-00bn-some-thoughts-on-preemptio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167-00-00bn-eml-sr-mr-based-dynamic-power-save-design.pptx" TargetMode="External"/><Relationship Id="rId3" Type="http://schemas.openxmlformats.org/officeDocument/2006/relationships/hyperlink" Target="https://mentor.ieee.org/802.11/dcn/24/11-24-1129-00-00bn-discussion-on-intermediate-fcs-signaling.pptx" TargetMode="External"/><Relationship Id="rId7" Type="http://schemas.openxmlformats.org/officeDocument/2006/relationships/hyperlink" Target="https://mentor.ieee.org/802.11/dcn/24/11-24-1166-00-00bn-twt-based-power-save-with-enhanced-flexibility.pptx" TargetMode="External"/><Relationship Id="rId2" Type="http://schemas.openxmlformats.org/officeDocument/2006/relationships/hyperlink" Target="https://mentor.ieee.org/802.11/dcn/24/11-24-1125-01-00bn-considerations-on-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7-00-00bn-discussions-on-dynamic-subchannel-operation.pptx" TargetMode="External"/><Relationship Id="rId11" Type="http://schemas.openxmlformats.org/officeDocument/2006/relationships/hyperlink" Target="https://mentor.ieee.org/802.11/dcn/24/11-24-1205-01-00bn-analysis-and-simulations-on-coordinated-spatial-reuse.pptx" TargetMode="External"/><Relationship Id="rId5" Type="http://schemas.openxmlformats.org/officeDocument/2006/relationships/hyperlink" Target="https://mentor.ieee.org/802.11/dcn/24/11-24-1155-00-00bn-further-discussions-on-npca.pptx" TargetMode="External"/><Relationship Id="rId10" Type="http://schemas.openxmlformats.org/officeDocument/2006/relationships/hyperlink" Target="https://mentor.ieee.org/802.11/dcn/24/11-24-1193-01-00bn-edca-for-high-priority-access.pptx" TargetMode="External"/><Relationship Id="rId4" Type="http://schemas.openxmlformats.org/officeDocument/2006/relationships/hyperlink" Target="https://mentor.ieee.org/802.11/dcn/24/11-24-1146-00-00bn-considerations-on-ap-power-save-mode.pptx" TargetMode="External"/><Relationship Id="rId9" Type="http://schemas.openxmlformats.org/officeDocument/2006/relationships/hyperlink" Target="https://mentor.ieee.org/802.11/dcn/24/11-24-1170-00-00bn-further-considerations-on-in-device-coexistenc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227-00-00bn-some-usage-of-intermediate-fcs.pptx" TargetMode="External"/><Relationship Id="rId3" Type="http://schemas.openxmlformats.org/officeDocument/2006/relationships/hyperlink" Target="https://mentor.ieee.org/802.11/dcn/24/11-24-1218-00-00bn-npca-next-level-discussions.pptx" TargetMode="External"/><Relationship Id="rId7" Type="http://schemas.openxmlformats.org/officeDocument/2006/relationships/hyperlink" Target="https://mentor.ieee.org/802.11/dcn/24/11-24-1226-00-00bn-icf-icr-design.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4-00-00bn-joint-medium-access-and-txop-sharing.pptx" TargetMode="External"/><Relationship Id="rId11" Type="http://schemas.openxmlformats.org/officeDocument/2006/relationships/hyperlink" Target="https://mentor.ieee.org/802.11/dcn/24/11-24-1247-00-00bn-icf-icr-design-for-coex.pptx" TargetMode="External"/><Relationship Id="rId5" Type="http://schemas.openxmlformats.org/officeDocument/2006/relationships/hyperlink" Target="https://mentor.ieee.org/802.11/dcn/24/11-24-1222-00-00bn-npca-follow-up.pptx" TargetMode="External"/><Relationship Id="rId10" Type="http://schemas.openxmlformats.org/officeDocument/2006/relationships/hyperlink" Target="https://mentor.ieee.org/802.11/dcn/24/11-24-1246-00-00bn-low-power-listening-mode-for-clients-follow-up.pptx" TargetMode="External"/><Relationship Id="rId4" Type="http://schemas.openxmlformats.org/officeDocument/2006/relationships/hyperlink" Target="https://mentor.ieee.org/802.11/dcn/24/11-24-1221-01-00bn-icf-icr-follow-up.pptx" TargetMode="External"/><Relationship Id="rId9" Type="http://schemas.openxmlformats.org/officeDocument/2006/relationships/hyperlink" Target="https://mentor.ieee.org/802.11/dcn/24/11-24-1243-00-00bn-100-mhz-ppdu.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259-02-00bn-sp-based-non-primary-channel-access-follow-up.pptx" TargetMode="External"/><Relationship Id="rId2" Type="http://schemas.openxmlformats.org/officeDocument/2006/relationships/hyperlink" Target="https://mentor.ieee.org/802.11/dcn/24/11-24-1256-00-00bn-the-padding-after-intermediate-fc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64-00-00bn-edca-enhancement-for-low-latency-traffic.pptx" TargetMode="External"/><Relationship Id="rId5" Type="http://schemas.openxmlformats.org/officeDocument/2006/relationships/hyperlink" Target="https://mentor.ieee.org/802.11/dcn/24/11-24-0743-00-00bn-simulation-results-for-map-obss-twt-management.pptx" TargetMode="External"/><Relationship Id="rId4" Type="http://schemas.openxmlformats.org/officeDocument/2006/relationships/hyperlink" Target="https://mentor.ieee.org/802.11/dcn/24/11-24-0243-01-00bn-protocol-design-for-ul-beamforming.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389-00-00bn-coordinated-spatial-reuse-design-details.pptx" TargetMode="External"/><Relationship Id="rId3" Type="http://schemas.openxmlformats.org/officeDocument/2006/relationships/hyperlink" Target="https://mentor.ieee.org/802.11/dcn/24/11-24-1124-00-00bn-headroom-reason-reporting.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1104-00-00bn-some-details-on-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92-01-00bn-selective-non-primary-channel-access.pptx" TargetMode="External"/><Relationship Id="rId4" Type="http://schemas.openxmlformats.org/officeDocument/2006/relationships/hyperlink" Target="https://mentor.ieee.org/802.11/dcn/24/11-24-1157-00-00bn-discussions-on-dynamic-subchannel-operation.pptx" TargetMode="External"/><Relationship Id="rId9" Type="http://schemas.openxmlformats.org/officeDocument/2006/relationships/hyperlink" Target="https://mentor.ieee.org/802.11/dcn/24/11-24-1394-00-00bn-npca-operation-issues.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414-00-00bn-channel-measurement-based-on-control-frame-exchange.pptx" TargetMode="External"/><Relationship Id="rId3" Type="http://schemas.openxmlformats.org/officeDocument/2006/relationships/hyperlink" Target="https://mentor.ieee.org/802.11/dcn/24/11-24-1404-00-00bn-discussion-on-channel-switching-for-npca.pptx" TargetMode="External"/><Relationship Id="rId7" Type="http://schemas.openxmlformats.org/officeDocument/2006/relationships/hyperlink" Target="https://mentor.ieee.org/802.11/dcn/24/11-24-1411-00-00bn-signaling-for-uhr-ppdu.pptx" TargetMode="External"/><Relationship Id="rId12" Type="http://schemas.openxmlformats.org/officeDocument/2006/relationships/hyperlink" Target="https://mentor.ieee.org/802.11/dcn/24/11-24-1435-00-00bn-uhr-multi-channel-access.pptx" TargetMode="External"/><Relationship Id="rId2" Type="http://schemas.openxmlformats.org/officeDocument/2006/relationships/hyperlink" Target="https://mentor.ieee.org/802.11/dcn/24/11-24-1403-00-00bn-some-thoughts-on-npca-op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10-00-00bn-legacy-preamble-for-elr-ppdu.pptx" TargetMode="External"/><Relationship Id="rId11"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09-00-00bn-unequal-pattern-discussion-follow-up.pptx" TargetMode="External"/><Relationship Id="rId10" Type="http://schemas.openxmlformats.org/officeDocument/2006/relationships/hyperlink" Target="https://mentor.ieee.org/802.11/dcn/24/11-24-1432-00-00bn-unified-cobf-and-mumimo-schemes-with-zero-mui.pptx" TargetMode="External"/><Relationship Id="rId4" Type="http://schemas.openxmlformats.org/officeDocument/2006/relationships/hyperlink" Target="https://mentor.ieee.org/802.11/dcn/24/11-24-1405-00-00bn-discussion-on-aspects-in-dru-operation-follow-up.pptx" TargetMode="External"/><Relationship Id="rId9" Type="http://schemas.openxmlformats.org/officeDocument/2006/relationships/hyperlink" Target="https://mentor.ieee.org/802.11/dcn/24/11-24-1431-00-00bn-a-unified-signaling-scheme-for-eqm-and-ueqm.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449-00-00bn-a-flexible-extension-structure.pptx" TargetMode="External"/><Relationship Id="rId13" Type="http://schemas.openxmlformats.org/officeDocument/2006/relationships/hyperlink" Target="https://mentor.ieee.org/802.11/dcn/24/11-24-1460-00-00bn-extension-of-txop-level-idc-to-mlo.pptx" TargetMode="External"/><Relationship Id="rId3" Type="http://schemas.openxmlformats.org/officeDocument/2006/relationships/hyperlink" Target="https://mentor.ieee.org/802.11/dcn/24/11-24-1439-00-00bn-dynamic-power-saving-in-mlo.pptx" TargetMode="External"/><Relationship Id="rId7" Type="http://schemas.openxmlformats.org/officeDocument/2006/relationships/hyperlink" Target="https://mentor.ieee.org/802.11/dcn/24/11-24-1447-00-00bn-in-device-coexistence-indication.pptx" TargetMode="External"/><Relationship Id="rId12" Type="http://schemas.openxmlformats.org/officeDocument/2006/relationships/hyperlink" Target="https://mentor.ieee.org/802.11/dcn/24/11-24-1456-00-00bn-discussion-on-dcm-of-dru.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45-00-00bn-indication-for-coex-event.pptx" TargetMode="External"/><Relationship Id="rId11" Type="http://schemas.openxmlformats.org/officeDocument/2006/relationships/hyperlink" Target="https://mentor.ieee.org/802.11/dcn/24/11-24-1455-00-00bn-discussion-on-tb-elr-ppdu.pptx" TargetMode="External"/><Relationship Id="rId5" Type="http://schemas.openxmlformats.org/officeDocument/2006/relationships/hyperlink" Target="https://mentor.ieee.org/802.11/dcn/24/11-24-1444-00-00bn-roaming-with-context-transfer.pptx" TargetMode="External"/><Relationship Id="rId10" Type="http://schemas.openxmlformats.org/officeDocument/2006/relationships/hyperlink" Target="https://mentor.ieee.org/802.11/dcn/24/11-24-1454-00-00bn-discussion-on-configuration-indication-of-elr-ppdu.pptx" TargetMode="External"/><Relationship Id="rId4" Type="http://schemas.openxmlformats.org/officeDocument/2006/relationships/hyperlink" Target="https://mentor.ieee.org/802.11/dcn/24/11-24-1443-00-00bn-dpwifi-reva.pptx" TargetMode="External"/><Relationship Id="rId9" Type="http://schemas.openxmlformats.org/officeDocument/2006/relationships/hyperlink" Target="https://mentor.ieee.org/802.11/dcn/24/11-24-1453-00-00bn-concurrent-messaging.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472-01-00bn-consideration-on-dru-for-11bn.pptx" TargetMode="External"/><Relationship Id="rId3" Type="http://schemas.openxmlformats.org/officeDocument/2006/relationships/hyperlink" Target="https://mentor.ieee.org/802.11/dcn/24/11-24-1463-01-00bn-robust-beamforming-nulling-for-cbf.pptx" TargetMode="External"/><Relationship Id="rId7" Type="http://schemas.openxmlformats.org/officeDocument/2006/relationships/hyperlink" Target="https://mentor.ieee.org/802.11/dcn/24/11-24-1469-00-00bn-phy-primitive-extension-for-npca.pptx" TargetMode="External"/><Relationship Id="rId2" Type="http://schemas.openxmlformats.org/officeDocument/2006/relationships/hyperlink" Target="https://mentor.ieee.org/802.11/dcn/24/11-24-1461-00-00bn-uhr-preamble-signal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68-00-00bn-credibility-criterion-for-txop-preemption.pptx" TargetMode="External"/><Relationship Id="rId5" Type="http://schemas.openxmlformats.org/officeDocument/2006/relationships/hyperlink" Target="https://mentor.ieee.org/802.11/dcn/24/11-24-1467-00-00bn-framework-of-multi-ap.pptx" TargetMode="External"/><Relationship Id="rId10" Type="http://schemas.openxmlformats.org/officeDocument/2006/relationships/hyperlink" Target="https://mentor.ieee.org/802.11/dcn/24/11-24-1477-00-00bn-operating-channel-validation-ocv-in-npca.pptx" TargetMode="External"/><Relationship Id="rId4" Type="http://schemas.openxmlformats.org/officeDocument/2006/relationships/hyperlink" Target="https://mentor.ieee.org/802.11/dcn/24/11-24-1465-01-00bn-updated-proposal-for-80mhz-dru-tone-plan.pptx" TargetMode="External"/><Relationship Id="rId9" Type="http://schemas.openxmlformats.org/officeDocument/2006/relationships/hyperlink" Target="https://mentor.ieee.org/802.11/dcn/24/11-24-1476-00-00bn-seamless-roaming-follow-up.ppt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4/11-24-1492-00-00bn-comparison-between-dynamic-and-fixed-start-csd-assignment.pptx" TargetMode="External"/><Relationship Id="rId3" Type="http://schemas.openxmlformats.org/officeDocument/2006/relationships/hyperlink" Target="https://mentor.ieee.org/802.11/dcn/24/11-24-1481-00-00bn-csma-with-enhanced-collision-avoidance-follow-up.pptx" TargetMode="External"/><Relationship Id="rId7"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1480-00-00bn-uhr-ltf-for-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87-00-00bn-ldpc-and-framing-settings-for-ultra-high-reliability.pptx" TargetMode="External"/><Relationship Id="rId5" Type="http://schemas.openxmlformats.org/officeDocument/2006/relationships/hyperlink" Target="https://mentor.ieee.org/802.11/dcn/24/11-24-1483-00-00bn-index-modulation-applied-to-the-dru.pptx" TargetMode="External"/><Relationship Id="rId10" Type="http://schemas.openxmlformats.org/officeDocument/2006/relationships/hyperlink" Target="https://mentor.ieee.org/802.11/dcn/24/11-24-1494-00-00bn-a-transmission-scheme-for-uhr.pptx" TargetMode="External"/><Relationship Id="rId4" Type="http://schemas.openxmlformats.org/officeDocument/2006/relationships/hyperlink" Target="https://mentor.ieee.org/802.11/dcn/24/11-24-1482-00-00bn-csma-with-enhanced-collision-avoidance-for-low-latency-traffic.pptx" TargetMode="External"/><Relationship Id="rId9" Type="http://schemas.openxmlformats.org/officeDocument/2006/relationships/hyperlink" Target="https://mentor.ieee.org/802.11/dcn/24/11-24-1493-00-00bn-tone-plan-shift-value-design.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1515-00-00bn-coordinated-beamforming-for-11bn-follow-up.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41-00-00bn-tone-distribution-in-dru-follow-up.pptx" TargetMode="External"/><Relationship Id="rId5" Type="http://schemas.openxmlformats.org/officeDocument/2006/relationships/hyperlink" Target="https://mentor.ieee.org/802.11/dcn/24/11-24-1540-00-00bn-power-imbalance-issue-analysis-for-dru.pptx" TargetMode="External"/><Relationship Id="rId4" Type="http://schemas.openxmlformats.org/officeDocument/2006/relationships/hyperlink" Target="https://mentor.ieee.org/802.11/dcn/24/11-24-1531-01-00bn-non-period-idc-signaling-enhancements.ppt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555-00-00bn-thought-on-pap-transmission-in-joint-transmission.pptx" TargetMode="External"/><Relationship Id="rId2" Type="http://schemas.openxmlformats.org/officeDocument/2006/relationships/hyperlink" Target="https://mentor.ieee.org/802.11/dcn/24/11-24-1552-00-00bn-uhr-ltf-design-for-dru-further-results.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1574-01-00bn-harmonization-of-11bn-simulation-assumptions.pptx" TargetMode="External"/><Relationship Id="rId2" Type="http://schemas.openxmlformats.org/officeDocument/2006/relationships/hyperlink" Target="https://mentor.ieee.org/802.11/dcn/24/11-24-1566-00-00bn-l4s-support-in-802-11b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580-00-00bn-considerations-on-the-cbf-smoothing.pptx"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1591-00-00bn-thoughts-on-seamless-roaming-and-npca.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830-01-00bn-improve-roaming-between-mlds-follow-up.pptx" TargetMode="External"/><Relationship Id="rId2" Type="http://schemas.openxmlformats.org/officeDocument/2006/relationships/hyperlink" Target="https://mentor.ieee.org/802.11/dcn/24/11-24-0984-01-00bn-epcs-priority-access-for-additional-use-cases.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144-01-00bn-hip-edca-proposal-follow.pptx" TargetMode="External"/><Relationship Id="rId4" Type="http://schemas.openxmlformats.org/officeDocument/2006/relationships/hyperlink" Target="https://mentor.ieee.org/802.11/dcn/24/11-24-0084-01-00bn-considerations-on-multi-ap-operation-follow-up.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1340-14-00bn-july-to-sept-tgbn-teleconference-agenda.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4/11-24-1124-00-00bn-headroom-reason-reporting.pptx" TargetMode="External"/><Relationship Id="rId2" Type="http://schemas.openxmlformats.org/officeDocument/2006/relationships/hyperlink" Target="https://mentor.ieee.org/802.11/dcn/24/11-24-0243-01-00bn-protocol-design-for-ul-beamfor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66-00-00bn-l4s-support-in-802-11bn.pptx" TargetMode="External"/><Relationship Id="rId5" Type="http://schemas.openxmlformats.org/officeDocument/2006/relationships/hyperlink" Target="https://mentor.ieee.org/802.11/dcn/24/11-24-1574-01-00bn-harmonization-of-11bn-simulation-assumptions.pptx" TargetMode="External"/><Relationship Id="rId4" Type="http://schemas.openxmlformats.org/officeDocument/2006/relationships/hyperlink" Target="https://mentor.ieee.org/802.11/dcn/24/11-24-1491-00-00bn-ru-adaptation-signaling-in-ul-tb-transmission.ppt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427-00-00bn-signaling-for-mcs-and-ueqm-in-11bn.pptx" TargetMode="External"/><Relationship Id="rId2" Type="http://schemas.openxmlformats.org/officeDocument/2006/relationships/hyperlink" Target="https://mentor.ieee.org/802.11/dcn/24/11-24-1409-00-00bn-unequal-pattern-discuss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51-02-00bn-ueqm-transmission-over-spatial-streams.pptx" TargetMode="External"/><Relationship Id="rId4" Type="http://schemas.openxmlformats.org/officeDocument/2006/relationships/hyperlink" Target="https://mentor.ieee.org/802.11/dcn/24/11-24-1431-00-00bn-a-unified-signaling-scheme-for-eqm-and-ueqm.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4/11-24-1146-00-00bn-considerations-on-ap-power-save-mode.pptx" TargetMode="External"/><Relationship Id="rId3" Type="http://schemas.openxmlformats.org/officeDocument/2006/relationships/hyperlink" Target="https://mentor.ieee.org/802.11/dcn/24/11-24-0544-00-00bn-power-save-protocols-for-uhr-follow-up.pptx" TargetMode="External"/><Relationship Id="rId7" Type="http://schemas.openxmlformats.org/officeDocument/2006/relationships/hyperlink" Target="https://mentor.ieee.org/802.11/dcn/24/11-24-1129-00-00bn-discussion-on-intermediate-fcs-signaling.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44-00-00bn-padding-time-in-dynamic-power-save.pptx" TargetMode="External"/><Relationship Id="rId5" Type="http://schemas.openxmlformats.org/officeDocument/2006/relationships/hyperlink" Target="https://mentor.ieee.org/802.11/dcn/24/11-24-0782-01-00bn-ap-power-saving.pptx" TargetMode="External"/><Relationship Id="rId4" Type="http://schemas.openxmlformats.org/officeDocument/2006/relationships/hyperlink" Target="https://mentor.ieee.org/802.11/dcn/24/11-24-0737-01-00bn-cross-link-wake-up-to-go-deeper-in-power-save.ppt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4/11-24-1571-00-00bn-extended-long-range-elr-mark-symbol-design.pptx" TargetMode="External"/><Relationship Id="rId3" Type="http://schemas.openxmlformats.org/officeDocument/2006/relationships/hyperlink" Target="https://mentor.ieee.org/802.11/dcn/24/11-24-1454-00-00bn-discussion-on-configuration-indication-of-elr-ppdu.pptx" TargetMode="External"/><Relationship Id="rId7" Type="http://schemas.openxmlformats.org/officeDocument/2006/relationships/hyperlink" Target="https://mentor.ieee.org/802.11/dcn/24/11-24-1488-00-00bn-elr-ppdu-transmission-design.pptx" TargetMode="External"/><Relationship Id="rId2" Type="http://schemas.openxmlformats.org/officeDocument/2006/relationships/hyperlink" Target="https://mentor.ieee.org/802.11/dcn/24/11-24-1410-00-00bn-legacy-preamble-for-elr-ppd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6-00-00bn-performance-evaluation-of-elr-transmission.pptx" TargetMode="External"/><Relationship Id="rId5" Type="http://schemas.openxmlformats.org/officeDocument/2006/relationships/hyperlink" Target="https://mentor.ieee.org/802.11/dcn/24/11-24-1485-00-00bn-considerations-for-elr-ppdu-format.pptx" TargetMode="External"/><Relationship Id="rId10" Type="http://schemas.openxmlformats.org/officeDocument/2006/relationships/hyperlink" Target="https://mentor.ieee.org/802.11/dcn/24/11-24-1592-00-00bn-usig-fields-in-an-elr-ppdu.pptx" TargetMode="External"/><Relationship Id="rId4" Type="http://schemas.openxmlformats.org/officeDocument/2006/relationships/hyperlink" Target="https://mentor.ieee.org/802.11/dcn/24/11-24-1478-00-00bn-elr-ppdu-design.pptx" TargetMode="External"/><Relationship Id="rId9" Type="http://schemas.openxmlformats.org/officeDocument/2006/relationships/hyperlink" Target="https://mentor.ieee.org/802.11/dcn/24/11-24-1573-00-00bn-an-elr-ppdu-follow-up.ppt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1166-00-00bn-twt-based-power-save-with-enhanced-flexibility.pptx" TargetMode="External"/><Relationship Id="rId7" Type="http://schemas.openxmlformats.org/officeDocument/2006/relationships/hyperlink" Target="https://mentor.ieee.org/802.11/dcn/24/11-24-1256-00-00bn-the-padding-after-intermediate-fcs.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46-00-00bn-low-power-listening-mode-for-clients-follow-up.pptx" TargetMode="External"/><Relationship Id="rId5" Type="http://schemas.openxmlformats.org/officeDocument/2006/relationships/hyperlink" Target="https://mentor.ieee.org/802.11/dcn/24/11-24-1227-00-00bn-some-usage-of-intermediate-fcs.pptx" TargetMode="External"/><Relationship Id="rId4" Type="http://schemas.openxmlformats.org/officeDocument/2006/relationships/hyperlink" Target="https://mentor.ieee.org/802.11/dcn/24/11-24-1167-00-00bn-eml-sr-mr-based-dynamic-power-save-design.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1411-00-00bn-signaling-for-uhr-ppdu.pptx" TargetMode="External"/><Relationship Id="rId7" Type="http://schemas.openxmlformats.org/officeDocument/2006/relationships/hyperlink" Target="https://mentor.ieee.org/802.11/dcn/24/11-24-1463-01-00bn-robust-beamforming-nulling-for-cbf.pptx" TargetMode="External"/><Relationship Id="rId2" Type="http://schemas.openxmlformats.org/officeDocument/2006/relationships/hyperlink" Target="https://mentor.ieee.org/802.11/dcn/24/11-24-1243-00-00bn-100-mhz-ppd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2-00-00bn-unified-cobf-and-mumimo-schemes-with-zero-mui.pptx" TargetMode="External"/><Relationship Id="rId5" Type="http://schemas.openxmlformats.org/officeDocument/2006/relationships/hyperlink" Target="https://mentor.ieee.org/802.11/dcn/24/11-24-1461-00-00bn-uhr-preamble-signaling.pptx" TargetMode="External"/><Relationship Id="rId4" Type="http://schemas.openxmlformats.org/officeDocument/2006/relationships/hyperlink" Target="https://mentor.ieee.org/802.11/dcn/24/11-24-1455-00-00bn-discussion-on-tb-elr-ppdu.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4/11-24-1205-01-00bn-analysis-and-simulations-on-coordinated-spatial-reuse.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66-00-00bn-preemption-for-c-tdma.pptx" TargetMode="External"/><Relationship Id="rId5" Type="http://schemas.openxmlformats.org/officeDocument/2006/relationships/hyperlink" Target="https://mentor.ieee.org/802.11/dcn/24/11-24-0817-01-00bn-opportunistic-transmission-in-c-tdma.pptx" TargetMode="External"/><Relationship Id="rId4" Type="http://schemas.openxmlformats.org/officeDocument/2006/relationships/hyperlink" Target="https://mentor.ieee.org/802.11/dcn/24/11-24-0742-00-00bn-obss-twt-management-for-map.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4/11-24-1515-00-00bn-coordinated-beamforming-for-11bn-follow-up.pptx" TargetMode="External"/><Relationship Id="rId7" Type="http://schemas.openxmlformats.org/officeDocument/2006/relationships/hyperlink" Target="https://mentor.ieee.org/802.11/dcn/24/11-24-1582-00-00bn-coordinated-sounding-for-cobf.pptx" TargetMode="External"/><Relationship Id="rId2" Type="http://schemas.openxmlformats.org/officeDocument/2006/relationships/hyperlink" Target="https://mentor.ieee.org/802.11/dcn/24/11-24-1484-00-00bn-coordinated-bf-figures-of-merit.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80-00-00bn-considerations-on-the-cbf-smoothing.pptx" TargetMode="External"/><Relationship Id="rId5" Type="http://schemas.openxmlformats.org/officeDocument/2006/relationships/hyperlink" Target="https://mentor.ieee.org/802.11/dcn/24/11-24-1568-00-00bn-sounding-design-for-c-bf.pptx" TargetMode="External"/><Relationship Id="rId4" Type="http://schemas.openxmlformats.org/officeDocument/2006/relationships/hyperlink" Target="https://mentor.ieee.org/802.11/dcn/24/11-24-1542-00-00bn-sounding-schemes-for-coordinated-beamforming.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4/11-24-0842-00-00bn-multi-ap-set-configuration-for-c-tdma.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843-00-00bn-some-details-on-txop-sharing-in-c-tdma.ppt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489-00-00bn-signaling-for-dru-transmission.pptx" TargetMode="External"/><Relationship Id="rId3" Type="http://schemas.openxmlformats.org/officeDocument/2006/relationships/hyperlink" Target="https://mentor.ieee.org/802.11/dcn/24/11-24-1483-00-00bn-index-modulation-applied-to-the-dru.pptx" TargetMode="External"/><Relationship Id="rId7" Type="http://schemas.openxmlformats.org/officeDocument/2006/relationships/hyperlink" Target="https://mentor.ieee.org/802.11/dcn/24/11-24-1471-00-00bn-signaling-for-dru-in-trigger-frame.pptx" TargetMode="External"/><Relationship Id="rId2" Type="http://schemas.openxmlformats.org/officeDocument/2006/relationships/hyperlink" Target="https://mentor.ieee.org/802.11/dcn/24/11-24-1456-00-00bn-discussion-on-dcm-of-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41-00-00bn-tone-distribution-in-dru-follow-up.pptx" TargetMode="External"/><Relationship Id="rId5" Type="http://schemas.openxmlformats.org/officeDocument/2006/relationships/hyperlink" Target="https://mentor.ieee.org/802.11/dcn/24/11-24-1470-00-00bn-proposal-for-dru-tone-pan.pptx" TargetMode="External"/><Relationship Id="rId4" Type="http://schemas.openxmlformats.org/officeDocument/2006/relationships/hyperlink" Target="https://mentor.ieee.org/802.11/dcn/24/11-24-1465-01-00bn-updated-proposal-for-80mhz-dru-tone-plan.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67-01-00bn-range-expansion-via-repeated-transmission.pptx" TargetMode="External"/><Relationship Id="rId4" Type="http://schemas.openxmlformats.org/officeDocument/2006/relationships/hyperlink" Target="https://mentor.ieee.org/802.11/dcn/24/11-24-0820-00-00bn-scs-proxy-for-relay.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4/11-24-1567-00-00bn-ltf-design-for-dru.pptx" TargetMode="External"/><Relationship Id="rId3" Type="http://schemas.openxmlformats.org/officeDocument/2006/relationships/hyperlink" Target="https://mentor.ieee.org/802.11/dcn/24/11-24-1510-00-00bn-open-issues-on-dru.pptx" TargetMode="External"/><Relationship Id="rId7" Type="http://schemas.openxmlformats.org/officeDocument/2006/relationships/hyperlink" Target="https://mentor.ieee.org/802.11/dcn/24/11-24-1552-00-00bn-uhr-ltf-design-for-dru-further-results.pptx" TargetMode="External"/><Relationship Id="rId2" Type="http://schemas.openxmlformats.org/officeDocument/2006/relationships/hyperlink" Target="https://mentor.ieee.org/802.11/dcn/24/11-24-1472-02-00bn-consideration-on-dru-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0-00-00bn-uhr-ltf-for-dru.pptx" TargetMode="External"/><Relationship Id="rId5" Type="http://schemas.openxmlformats.org/officeDocument/2006/relationships/hyperlink" Target="https://mentor.ieee.org/802.11/dcn/24/11-24-1556-00-00bn-thoughts-on-dru-availability-for-regulatory-compliance.pptx" TargetMode="External"/><Relationship Id="rId4" Type="http://schemas.openxmlformats.org/officeDocument/2006/relationships/hyperlink" Target="https://mentor.ieee.org/802.11/dcn/24/11-24-1540-00-00bn-power-imbalance-issue-analysis-for-dru.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852-01-00bn-timely-transmission-of-low-latency-traffic-with-reduced-preemption-occurance.pptx" TargetMode="External"/><Relationship Id="rId7" Type="http://schemas.openxmlformats.org/officeDocument/2006/relationships/hyperlink" Target="https://mentor.ieee.org/802.11/dcn/24/11-24-1207-00-00bn-preemption-session-set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76-00-00bn-some-thoughts-on-preemption.pptx" TargetMode="External"/><Relationship Id="rId5" Type="http://schemas.openxmlformats.org/officeDocument/2006/relationships/hyperlink" Target="https://mentor.ieee.org/802.11/dcn/24/11-24-1074-00-00bn-preemption-txop.pptx" TargetMode="External"/><Relationship Id="rId4" Type="http://schemas.openxmlformats.org/officeDocument/2006/relationships/hyperlink" Target="https://mentor.ieee.org/802.11/dcn/24/11-24-0870-00-00bn-further-considerations-on-preemption.pptx"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4/11-24-1392-02-00bn-tgbn-july-august-2024-teleconference-minutes.docx" TargetMode="External"/><Relationship Id="rId2" Type="http://schemas.openxmlformats.org/officeDocument/2006/relationships/hyperlink" Target="https://mentor.ieee.org/802.11/dcn/24/11-24-1391-01-00bn-tgbn-july-2024-meeting-minutes.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4/11-24-1124-00-00bn-headroom-reason-reporting.pptx" TargetMode="External"/><Relationship Id="rId2" Type="http://schemas.openxmlformats.org/officeDocument/2006/relationships/hyperlink" Target="https://mentor.ieee.org/802.11/dcn/24/11-24-1566-00-00bn-l4s-support-in-802-11b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469-00-00bn-phy-primitive-extension-for-npca.pptx" TargetMode="External"/><Relationship Id="rId4" Type="http://schemas.openxmlformats.org/officeDocument/2006/relationships/hyperlink" Target="https://mentor.ieee.org/802.11/dcn/24/11-24-1405-00-00bn-discussion-on-aspects-in-dru-operation-follow-up.ppt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1487-00-00bn-ldpc-and-framing-settings-for-ultra-high-reliability.pptx" TargetMode="External"/><Relationship Id="rId2" Type="http://schemas.openxmlformats.org/officeDocument/2006/relationships/hyperlink" Target="https://mentor.ieee.org/802.11/dcn/24/11-24-1443-00-00bn-dpwifi-reva.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55-00-00bn-thought-on-pap-transmission-in-joint-transmission.pptx" TargetMode="External"/><Relationship Id="rId5" Type="http://schemas.openxmlformats.org/officeDocument/2006/relationships/hyperlink" Target="https://mentor.ieee.org/802.11/dcn/24/11-24-1493-00-00bn-tone-plan-shift-value-design.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4/11-24-1259-02-00bn-sp-based-non-primary-channel-access-follow-up.pptx" TargetMode="External"/><Relationship Id="rId3" Type="http://schemas.openxmlformats.org/officeDocument/2006/relationships/hyperlink" Target="https://mentor.ieee.org/802.11/dcn/24/11-24-0868-00-00bn-additional-considerations-on-non-primary-channel-access.pptx" TargetMode="External"/><Relationship Id="rId7" Type="http://schemas.openxmlformats.org/officeDocument/2006/relationships/hyperlink" Target="https://mentor.ieee.org/802.11/dcn/24/11-24-1222-00-00bn-npca-follow-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18-00-00bn-npca-next-level-discussions.pptx" TargetMode="External"/><Relationship Id="rId5" Type="http://schemas.openxmlformats.org/officeDocument/2006/relationships/hyperlink" Target="https://mentor.ieee.org/802.11/dcn/24/11-24-1155-00-00bn-further-discussions-on-npca.pptx" TargetMode="External"/><Relationship Id="rId4" Type="http://schemas.openxmlformats.org/officeDocument/2006/relationships/hyperlink" Target="https://mentor.ieee.org/802.11/dcn/24/11-24-1125-01-00bn-considerations-on-switching-for-npca.pptx"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4/11-24-0679-00-00bn-thoughts-on-functionality-and-security-architecture-for-uhr-seamless-roaming.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4/11-24-1482-00-00bn-csma-with-enhanced-collision-avoidance-for-low-latency-traffic.pptx" TargetMode="External"/><Relationship Id="rId2" Type="http://schemas.openxmlformats.org/officeDocument/2006/relationships/hyperlink" Target="https://mentor.ieee.org/802.11/dcn/24/11-24-1481-00-00bn-csma-with-enhanced-collision-avoidance-follow-up.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September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2024 meeting, and conf calls</a:t>
            </a:r>
          </a:p>
          <a:p>
            <a:pPr>
              <a:buFont typeface="Arial" panose="020B0604020202020204" pitchFamily="34" charset="0"/>
              <a:buChar char="•"/>
            </a:pPr>
            <a:r>
              <a:rPr lang="en-US" sz="1800" dirty="0"/>
              <a:t>Approve TGbn minutes from July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November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AM2 (10:30-12:30)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July 2024 meeting, and conf calls</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buFont typeface="Arial" panose="020B0604020202020204" pitchFamily="34" charset="0"/>
              <a:buChar char="•"/>
            </a:pPr>
            <a:r>
              <a:rPr lang="en-US" altLang="en-US" sz="1100" dirty="0"/>
              <a:t>Approve TGbn minutes from July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dirty="0"/>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November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September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661792403"/>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tx1"/>
                          </a:solidFill>
                        </a:rPr>
                        <a:t>TGbn</a:t>
                      </a:r>
                      <a:endParaRPr lang="en-US" sz="1800" b="1" u="none"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08-13,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914856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24/0535</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BA, and BAR Protection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24/0544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 Protocols for UHR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24/0547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Abhishek Patil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R-TWT--Follow-Up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24/0679</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Functionality and Security Architecture for UHR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4"/>
                        </a:rPr>
                        <a:t>24/0737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Cross-link Wake-up to Go Deeper in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24/0782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Chaoming Luo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24/0817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Opportunistic Transmission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Taeyoung 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24/0818</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flow treatment triggered by upper-layer (including ECN) indicators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Maulik Vaidya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24/0820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SCS proxy for relay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 Yan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9"/>
                        </a:rPr>
                        <a:t>24/0844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Padding Time in Dynamic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0"/>
                        </a:rPr>
                        <a:t>24/0852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Timely-transmission-of-low-latency-traffic-with-reduced-preemption-occurance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1"/>
                        </a:rPr>
                        <a:t>24/0866</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for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2"/>
                        </a:rPr>
                        <a:t>24/0868</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Additional Considerations on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157437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2"/>
                        </a:rPr>
                        <a:t>24/0870</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Preemption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24/0888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gridSpan="6">
                  <a:txBody>
                    <a:bodyPr/>
                    <a:lstStyle/>
                    <a:p>
                      <a:pPr algn="ctr" fontAlgn="ctr"/>
                      <a:r>
                        <a:rPr lang="en-US" sz="800" b="1" i="0" u="none" strike="noStrike" dirty="0">
                          <a:solidFill>
                            <a:schemeClr val="tx1"/>
                          </a:solidFill>
                          <a:effectLst/>
                          <a:latin typeface="Times New Roman" panose="02020603050405020304" pitchFamily="18" charset="0"/>
                        </a:rPr>
                        <a:t>First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156585976"/>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24/0067</a:t>
                      </a:r>
                      <a:endParaRPr lang="en-US" sz="800" b="0" i="0" u="sng" strike="noStrike" dirty="0">
                        <a:solidFill>
                          <a:srgbClr val="0563C1"/>
                        </a:solidFill>
                        <a:effectLst/>
                        <a:latin typeface="Calibri" panose="020F0502020204030204" pitchFamily="34"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Range Expansion via Repeated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Nima Namvar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24/0660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 profiles with SCS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24/0729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24/0742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OBSS TWT management for MAP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VIGER Pascal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24/0815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bandwidth selection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24/0842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Multi-AP set configuration for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details on TXOP sharing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24/0949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Service Period based Dynamic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Subband</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Operation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 follow-up: Additional details on framing sequence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Calibri" panose="020F0502020204030204" pitchFamily="34" charset="0"/>
                        </a:rPr>
                        <a:t>24/1017</a:t>
                      </a:r>
                      <a:endParaRPr lang="en-US" sz="800" b="0" i="0" u="none" strike="noStrike">
                        <a:solidFill>
                          <a:srgbClr val="FF000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Mechanism for TXOP Return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Calibri" panose="020F0502020204030204" pitchFamily="34" charset="0"/>
                        </a:rPr>
                        <a:t>MAC</a:t>
                      </a:r>
                      <a:endParaRPr lang="en-US" sz="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LPI PPDU Puncturing</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8"/>
                        </a:rPr>
                        <a:t>24/1074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Preemption TXOP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24/1076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thoughts on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preemption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89891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0668247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Operating bandwidth indication for UHR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state transitions in DPS mode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Dongju Cha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24/1129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Intermediate FCS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24/1146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AP Power Save Mode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24/1155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discussions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Sanghyun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24/1157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24/1166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TWT-based Power Save with Enhanced Flexibility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24/1167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EML(SR/MR) Based Dynamic Power Save Design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24/1170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Further Considerations on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Jaheon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proxy SCS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24/1193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EDCA+ for High Priority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Mingyu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FF0000"/>
                          </a:solidFill>
                          <a:effectLst/>
                          <a:latin typeface="Times New Roman" panose="02020603050405020304" pitchFamily="18" charset="0"/>
                          <a:ea typeface="MS Gothic" panose="020B0609070205080204" pitchFamily="49" charset="-128"/>
                        </a:rPr>
                        <a:t>Issues on OBSS R-TWT Protection</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C-rTWT</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24/1205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Analysis and Simulations on Coordinated Spatial Reuse</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09154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126726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24/1207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24/1218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 next level discussions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24/1221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24/1222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6"/>
                        </a:rPr>
                        <a:t>24/1224</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Joint Medium Access and TXOP Sharing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Initial Control Frames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24/1226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24/1227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usage of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MAP</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9"/>
                        </a:rPr>
                        <a:t>24/1243</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100 MHz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24/1246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Low-power-listening-mode-for-clients-follow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15503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2453439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TXOP Allocation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padding after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24/1259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Sp-based non-primary channel access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Zhao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gridSpan="6">
                  <a:txBody>
                    <a:bodyPr/>
                    <a:lstStyle/>
                    <a:p>
                      <a:pPr algn="ctr" fontAlgn="ctr"/>
                      <a:r>
                        <a:rPr lang="en-US" sz="1100" b="1" i="0" u="none" strike="noStrike" dirty="0">
                          <a:solidFill>
                            <a:schemeClr val="tx1"/>
                          </a:solidFill>
                          <a:effectLst/>
                          <a:latin typeface="Calibri" panose="020F0502020204030204" pitchFamily="34" charset="0"/>
                        </a:rPr>
                        <a:t>Second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9306037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23/1452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Measurement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24/0243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Protocol Design for UL Beamforming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Jeon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24/0743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Simulation results for MAP OBSS TWT management</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Patrice NEZOU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6"/>
                        </a:rPr>
                        <a:t>24/0864</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EDCA enhancement for low latency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Yonggang Fang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24/1093</a:t>
                      </a: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Special scenarios in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46993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572390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24/1104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Some details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24/1124</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Headroom Reason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24/1157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Dynamic Subchannel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5"/>
                        </a:rPr>
                        <a:t>24/1192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Selective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24/1276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Transmission Enhancement for XR Use Case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24/1309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IDC Operation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L4S support implementation options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Lili Hervieu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L4S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24/1375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24/1377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TXOP Sharing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Jungjun Kim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TXOP sharing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24/1388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8"/>
                        </a:rPr>
                        <a:t>24/1389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Coordinated-Spatial-Reuse-Design-Details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24/1394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38761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983084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24/1401</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Coordinated TDMA for Coordinated R-TWT </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24/1403</a:t>
                      </a:r>
                      <a:endParaRPr lang="en-US"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Some thoughts on NPCA Operation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3"/>
                        </a:rPr>
                        <a:t>24/1404</a:t>
                      </a:r>
                      <a:endParaRPr lang="en-US"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Discussion on Channel Switching for NPCA</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24/1405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in DRU operation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612225573"/>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24/1409</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Unequal Pattern Discussion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536923307"/>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6"/>
                        </a:rPr>
                        <a:t>24/1410</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Legacy preamble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24/1411</a:t>
                      </a:r>
                      <a:endParaRPr lang="en-GB"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 for UHR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24/1414</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Measurement Based on Control Frame Exchange</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24/1421</a:t>
                      </a:r>
                    </a:p>
                  </a:txBody>
                  <a:tcPr marL="9525" marR="9525" marT="9525" marB="0" anchor="ctr">
                    <a:noFill/>
                  </a:tcPr>
                </a:tc>
                <a:tc>
                  <a:txBody>
                    <a:bodyPr/>
                    <a:lstStyle/>
                    <a:p>
                      <a:pPr algn="l" fontAlgn="ctr"/>
                      <a:r>
                        <a:rPr lang="en-US" sz="700" b="0" i="0" u="none" strike="noStrike" dirty="0">
                          <a:solidFill>
                            <a:srgbClr val="000000"/>
                          </a:solidFill>
                          <a:effectLst/>
                          <a:latin typeface="Verdana" panose="020B0604030504040204" pitchFamily="34" charset="0"/>
                        </a:rPr>
                        <a:t>Follow-up on Peer-to-Peer TWT for Handling Co-Ex</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24/1425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24/1427</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Signaling for MCS and UEQM in 11bn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noFill/>
                  </a:tcP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24/1431</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A-Unified-Signaling-Scheme-for-EQM-and-UEQM</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24/1432</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Unified-CoBF-and-MUMIMO-Schemes-with-Zero-MUI</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24/1433</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Enhancing-BF-Feedback-Mechanism-in-11bn</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Beamforming</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2"/>
                        </a:rPr>
                        <a:t>24/1435</a:t>
                      </a:r>
                      <a:endParaRPr lang="en-US"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UHR Multi-Channel Access</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Yanchun Li</a:t>
                      </a: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noFill/>
                  </a:tcP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73501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532514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24/1438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24/1439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saving in MLO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RevA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24/1444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24/1445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24/1449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 Flexible Extension Structure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UEQM Transmission over Spatial Streams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24/1453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24/1454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configuration/indication of ELR PPDU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TB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2"/>
                        </a:rPr>
                        <a:t>24/1456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DCM of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DRU-Modulation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13"/>
                        </a:rPr>
                        <a:t>24/1460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Extension of TXOP-level IDC to MLO</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Jaheon Gu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14494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2714009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24/1461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preamble signaling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24/1463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ICF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24/1465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Updated Proposal for 80MHz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Framework of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24/1468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24/1469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PHY primitive extension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 for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Signaling for DRU in Trigger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DRU-PPDU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24/1472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Consideration-on-DRU-for-11bn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Lei Zhou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co-EDCA to improve the performance of edging STA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DSO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24/1476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Channel Validation(OCV)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ELR-PPDU-design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53087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7473853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24/1480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DRU-LTF</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24/1481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24/1482</a:t>
                      </a:r>
                      <a:br>
                        <a:rPr lang="en-US" sz="800" b="0" i="0" u="none" strike="noStrike" dirty="0">
                          <a:solidFill>
                            <a:srgbClr val="FF0000"/>
                          </a:solidFill>
                          <a:effectLst/>
                          <a:latin typeface="Times New Roman" panose="02020603050405020304" pitchFamily="18" charset="0"/>
                        </a:rPr>
                      </a:b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24/1483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Index Modulation Applied to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DRU-Modulation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BF: Figures of Merit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Shimi Shilo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24/1485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ELR PPDU format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Performance evaluation of ELR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24/1487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LDPC and Framing Settings for Ultra High Reliability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More Consideration of ICR/CRF for in-device-coexistence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7"/>
                        </a:rPr>
                        <a:t>24/1491</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 adaptation signaling in UL TB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Yapu Li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24/1492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Comparison between Dynamic and Fixed Start CSD Assignment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CSD</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9"/>
                        </a:rPr>
                        <a:t>24/1493</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Plan Shift Value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dirty="0">
                          <a:solidFill>
                            <a:srgbClr val="0563C1"/>
                          </a:solidFill>
                          <a:effectLst/>
                          <a:latin typeface="Calibri" panose="020F0502020204030204" pitchFamily="34" charset="0"/>
                          <a:hlinkClick r:id="rId10"/>
                        </a:rPr>
                        <a:t>24/1494</a:t>
                      </a:r>
                      <a:endParaRPr lang="en-US" sz="8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A-transmission-scheme-for-UHR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Xiangxin Gu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BSS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Akira Kishida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24/1502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21468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https://cvent.me/LBkMEE</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2407362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Aperiodic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24/1505</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 TXOP bandwidth expansion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Bandwidth Expansion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UHR Trigger Frame Design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Mahmoud Hasabelnaby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24/1508</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Open-issues-on-DRU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DRU-Misc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b"/>
                      <a:r>
                        <a:rPr lang="en-US" sz="800" b="0" i="0" u="none" strike="noStrike">
                          <a:solidFill>
                            <a:srgbClr val="FF0000"/>
                          </a:solidFill>
                          <a:effectLst/>
                          <a:latin typeface="Times New Roman" panose="02020603050405020304" pitchFamily="18" charset="0"/>
                        </a:rPr>
                        <a:t>24/1512</a:t>
                      </a: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High-Capability Protection in DPS</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Maolin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rtl="0"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24/1515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Beamforming for 11bn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Insik Jung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24/1516</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Data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During Intra-BSS Traffic On Primary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Charlie Pettersson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Details-on-data-forwarding-for-seamless-roaming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4"/>
                        </a:rPr>
                        <a:t>24/1531</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Non-period IDC signaling enhancements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Michail Koundourakis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Resource management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Qi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5"/>
                        </a:rPr>
                        <a:t>24/1540</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Imbalance Issue Analysis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24/1541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distribution in DRU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Yan Xin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DRU-Tone Plan</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37694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208425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24/1542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Schemes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Providing Granular Transmit PSD Limits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Regulatory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for IDC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Abdel Karim Ajami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24/1552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Design for DRU - Further Results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Kamel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DRU-LTF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24/1555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 on PAP Transmission in Joint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Kazunobu Serizawa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DRU Availability for Regulatory Compliance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Yusuke Asai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 next steps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considerations on data unit delivery using relaying</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rtl="0"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24/1565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considerations on data unit delivery using relaying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104439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213011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24/1566</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L4S Support in 802.11bn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Prabodh Varshney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LTF Design for DRU</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DRU-LTF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Sounding  Design for C-BF</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24/1571</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Extended Long Range (ELR) Mark Symbol Design</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Rethna Pulikkoonattu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Relaying for 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Tuncer Baykas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An ELR PPDU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Wook Bong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24/1574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Harmonization of .11bn simulation assumptions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Klaus Doppler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Guard Interval Coordination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During R-TWT Coordination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Procedure for Relay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4"/>
                        </a:rPr>
                        <a:t>24/1580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cbf-smoothing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Xiaogang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Coordinated Sounding for CoBF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You-Wei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ICR transmission-follow-up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operation (NPCA)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Reducing CSD collisions for DRU STF,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DRU-STF</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805336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48939339"/>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DSO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DSO Configurations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Shubhodeep Adhikari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Subband Operation,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Morteza Mehrnoush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24/1591</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Seamless Roaming and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Ning Gao</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USIG fields in an ELR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Hari Ram</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dirty="0">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mn-lt"/>
                          <a:ea typeface="MS Gothic" panose="020B0609070205080204" pitchFamily="49" charset="-128"/>
                        </a:rPr>
                        <a:t>24/</a:t>
                      </a:r>
                      <a:r>
                        <a:rPr lang="en-US" sz="800" b="0" i="0" u="none" strike="noStrike" dirty="0">
                          <a:solidFill>
                            <a:srgbClr val="FF0000"/>
                          </a:solidFill>
                          <a:effectLst/>
                          <a:latin typeface="+mn-lt"/>
                        </a:rPr>
                        <a:t>1488</a:t>
                      </a:r>
                    </a:p>
                  </a:txBody>
                  <a:tcPr marL="9525" marR="9525" marT="9525" marB="0" anchor="ctr"/>
                </a:tc>
                <a:tc>
                  <a:txBody>
                    <a:bodyPr/>
                    <a:lstStyle/>
                    <a:p>
                      <a:pPr algn="l" fontAlgn="ctr"/>
                      <a:r>
                        <a:rPr lang="en-US" sz="800" b="0" i="0" u="none" strike="noStrike" dirty="0">
                          <a:solidFill>
                            <a:srgbClr val="000000"/>
                          </a:solidFill>
                          <a:effectLst/>
                          <a:latin typeface="+mn-lt"/>
                        </a:rPr>
                        <a:t>ELR PPDU Transmission Design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mn-lt"/>
                          <a:ea typeface="MS Gothic" panose="020B0609070205080204" pitchFamily="49" charset="-128"/>
                        </a:rPr>
                        <a:t>24/</a:t>
                      </a:r>
                      <a:r>
                        <a:rPr lang="en-US" sz="800" b="0" i="0" u="none" strike="noStrike" dirty="0">
                          <a:solidFill>
                            <a:srgbClr val="FF0000"/>
                          </a:solidFill>
                          <a:effectLst/>
                          <a:latin typeface="+mn-lt"/>
                        </a:rPr>
                        <a:t>1489</a:t>
                      </a:r>
                    </a:p>
                  </a:txBody>
                  <a:tcPr marL="9525" marR="9525" marT="9525" marB="0" anchor="ctr"/>
                </a:tc>
                <a:tc>
                  <a:txBody>
                    <a:bodyPr/>
                    <a:lstStyle/>
                    <a:p>
                      <a:pPr algn="l" fontAlgn="ctr"/>
                      <a:r>
                        <a:rPr lang="en-US" sz="800" b="0" i="0" u="none" strike="noStrike" dirty="0">
                          <a:solidFill>
                            <a:srgbClr val="000000"/>
                          </a:solidFill>
                          <a:effectLst/>
                          <a:latin typeface="+mn-lt"/>
                        </a:rPr>
                        <a:t>Signaling for DRU Transmission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rPr>
                        <a:t>24/1595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Scope of MAPC and Roaming Standardization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24/1596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 of MAP coordination on NPCA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kern="1200" dirty="0">
                          <a:solidFill>
                            <a:srgbClr val="FF0000"/>
                          </a:solidFill>
                          <a:effectLst/>
                          <a:latin typeface="Times New Roman" panose="02020603050405020304" pitchFamily="18" charset="0"/>
                          <a:ea typeface="+mn-ea"/>
                          <a:cs typeface="+mn-cs"/>
                        </a:rPr>
                        <a:t>24/1602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Power Save Enhancements in UHR</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kern="1200" dirty="0">
                          <a:solidFill>
                            <a:srgbClr val="FF0000"/>
                          </a:solidFill>
                          <a:effectLst/>
                          <a:latin typeface="Times New Roman" panose="02020603050405020304" pitchFamily="18" charset="0"/>
                          <a:ea typeface="+mn-ea"/>
                          <a:cs typeface="+mn-cs"/>
                        </a:rPr>
                        <a:t>24/1590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Enhanced Long Range Signaling</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432811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19906841"/>
              </p:ext>
            </p:extLst>
          </p:nvPr>
        </p:nvGraphicFramePr>
        <p:xfrm>
          <a:off x="851217" y="1587465"/>
          <a:ext cx="7736268" cy="445619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900" b="0" i="0" u="sng" strike="noStrike" dirty="0">
                        <a:solidFill>
                          <a:schemeClr val="tx1"/>
                        </a:solidFill>
                        <a:effectLst/>
                        <a:latin typeface="+mn-lt"/>
                      </a:endParaRPr>
                    </a:p>
                  </a:txBody>
                  <a:tcPr marL="9525" marR="9525" marT="9525" marB="0" anchor="ctr"/>
                </a:tc>
                <a:tc>
                  <a:txBody>
                    <a:bodyPr/>
                    <a:lstStyle/>
                    <a:p>
                      <a:pPr algn="l" fontAlgn="ctr"/>
                      <a:r>
                        <a:rPr lang="en-US" sz="900" b="0" i="0" kern="1200" dirty="0">
                          <a:solidFill>
                            <a:schemeClr val="tx1"/>
                          </a:solidFill>
                          <a:effectLst/>
                          <a:latin typeface="+mn-lt"/>
                          <a:ea typeface="+mn-ea"/>
                          <a:cs typeface="+mn-cs"/>
                          <a:hlinkClick r:id="rId2"/>
                        </a:rPr>
                        <a:t>24/984</a:t>
                      </a:r>
                      <a:endParaRPr lang="en-US" sz="900" b="0" i="0" u="none" strike="noStrike" dirty="0">
                        <a:solidFill>
                          <a:schemeClr val="tx1"/>
                        </a:solidFill>
                        <a:effectLst/>
                        <a:latin typeface="+mn-lt"/>
                      </a:endParaRPr>
                    </a:p>
                  </a:txBody>
                  <a:tcPr marL="85725" marR="9525" marT="9525" marB="0" anchor="ctr"/>
                </a:tc>
                <a:tc>
                  <a:txBody>
                    <a:bodyPr/>
                    <a:lstStyle/>
                    <a:p>
                      <a:pPr algn="l" fontAlgn="ctr"/>
                      <a:r>
                        <a:rPr lang="en-GB" sz="900" b="0" i="0" u="none" strike="noStrike" dirty="0">
                          <a:solidFill>
                            <a:schemeClr val="tx1"/>
                          </a:solidFill>
                          <a:effectLst/>
                          <a:latin typeface="+mn-lt"/>
                        </a:rPr>
                        <a:t>Subir Das</a:t>
                      </a:r>
                    </a:p>
                  </a:txBody>
                  <a:tcPr marL="85725" marR="9525" marT="9525" marB="0" anchor="ctr"/>
                </a:tc>
                <a:tc>
                  <a:txBody>
                    <a:bodyPr/>
                    <a:lstStyle/>
                    <a:p>
                      <a:pPr algn="ctr" fontAlgn="ctr"/>
                      <a:r>
                        <a:rPr lang="en-GB" sz="900" b="0" i="0" u="none" strike="noStrike" dirty="0">
                          <a:solidFill>
                            <a:schemeClr val="tx1"/>
                          </a:solidFill>
                          <a:effectLst/>
                          <a:latin typeface="+mn-lt"/>
                        </a:rPr>
                        <a:t>Pending (2 SP)</a:t>
                      </a:r>
                    </a:p>
                  </a:txBody>
                  <a:tcPr marL="9525" marR="9525" marT="9525" marB="0" anchor="ctr"/>
                </a:tc>
                <a:tc>
                  <a:txBody>
                    <a:bodyPr/>
                    <a:lstStyle/>
                    <a:p>
                      <a:pPr algn="ctr" fontAlgn="ctr"/>
                      <a:r>
                        <a:rPr lang="en-GB" sz="900" b="0" i="0" u="none" strike="noStrike" dirty="0">
                          <a:solidFill>
                            <a:schemeClr val="tx1"/>
                          </a:solidFill>
                          <a:effectLst/>
                          <a:latin typeface="+mn-lt"/>
                        </a:rPr>
                        <a:t>EPCS</a:t>
                      </a:r>
                    </a:p>
                  </a:txBody>
                  <a:tcPr marL="9525" marR="9525" marT="9525" marB="0" anchor="ctr"/>
                </a:tc>
                <a:tc>
                  <a:txBody>
                    <a:bodyPr/>
                    <a:lstStyle/>
                    <a:p>
                      <a:pPr algn="ctr" fontAlgn="ctr"/>
                      <a:r>
                        <a:rPr lang="en-GB" sz="900" b="0" i="0" u="sng"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900" b="0" i="0" u="sng" strike="noStrike" dirty="0">
                        <a:solidFill>
                          <a:schemeClr val="tx1"/>
                        </a:solidFill>
                        <a:effectLst/>
                        <a:latin typeface="+mn-lt"/>
                      </a:endParaRPr>
                    </a:p>
                  </a:txBody>
                  <a:tcPr marL="9525" marR="9525" marT="9525" marB="0" anchor="ctr"/>
                </a:tc>
                <a:tc>
                  <a:txBody>
                    <a:bodyPr/>
                    <a:lstStyle/>
                    <a:p>
                      <a:pPr algn="l" fontAlgn="ctr"/>
                      <a:r>
                        <a:rPr lang="en-US" sz="900" b="0" i="0" u="none" strike="noStrike" dirty="0">
                          <a:solidFill>
                            <a:schemeClr val="tx1"/>
                          </a:solidFill>
                          <a:effectLst/>
                          <a:latin typeface="+mn-lt"/>
                        </a:rPr>
                        <a:t>[23/0250, 23/1887, 23/1916, 23/1952, 23/1962, 23/2022, 23/2084, 24/0160, 24/0161, 24/0388, 24/0407]</a:t>
                      </a:r>
                    </a:p>
                  </a:txBody>
                  <a:tcPr marL="85725" marR="9525" marT="9525" marB="0" anchor="ctr"/>
                </a:tc>
                <a:tc>
                  <a:txBody>
                    <a:bodyPr/>
                    <a:lstStyle/>
                    <a:p>
                      <a:pPr algn="l" fontAlgn="ctr"/>
                      <a:r>
                        <a:rPr lang="en-GB" sz="900" b="0" i="0" u="none" strike="noStrike" dirty="0">
                          <a:solidFill>
                            <a:schemeClr val="tx1"/>
                          </a:solidFill>
                          <a:effectLst/>
                          <a:latin typeface="+mn-lt"/>
                        </a:rPr>
                        <a:t>Giovanni Chisci</a:t>
                      </a:r>
                    </a:p>
                  </a:txBody>
                  <a:tcPr marL="85725" marR="9525" marT="9525" marB="0" anchor="ctr"/>
                </a:tc>
                <a:tc>
                  <a:txBody>
                    <a:bodyPr/>
                    <a:lstStyle/>
                    <a:p>
                      <a:pPr algn="ctr" fontAlgn="ctr"/>
                      <a:r>
                        <a:rPr lang="en-GB" sz="900" b="0" i="0" u="none" strike="noStrike" dirty="0">
                          <a:solidFill>
                            <a:schemeClr val="tx1"/>
                          </a:solidFill>
                          <a:effectLst/>
                          <a:latin typeface="+mn-lt"/>
                        </a:rPr>
                        <a:t>Pending (1 SP)</a:t>
                      </a:r>
                    </a:p>
                  </a:txBody>
                  <a:tcPr marL="9525" marR="9525" marT="9525" marB="0" anchor="ctr"/>
                </a:tc>
                <a:tc>
                  <a:txBody>
                    <a:bodyPr/>
                    <a:lstStyle/>
                    <a:p>
                      <a:pPr algn="ctr" fontAlgn="ctr"/>
                      <a:r>
                        <a:rPr lang="en-GB" sz="900" b="0" i="0" u="none" strike="noStrike" dirty="0">
                          <a:solidFill>
                            <a:schemeClr val="tx1"/>
                          </a:solidFill>
                          <a:effectLst/>
                          <a:latin typeface="+mn-lt"/>
                        </a:rPr>
                        <a:t>C-rTWT</a:t>
                      </a:r>
                    </a:p>
                  </a:txBody>
                  <a:tcPr marL="9525" marR="9525" marT="9525" marB="0" anchor="ctr"/>
                </a:tc>
                <a:tc>
                  <a:txBody>
                    <a:bodyPr/>
                    <a:lstStyle/>
                    <a:p>
                      <a:pPr algn="ctr" fontAlgn="ctr"/>
                      <a:r>
                        <a:rPr lang="en-GB" sz="9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900" b="0" i="0" u="sng" strike="noStrike" dirty="0">
                        <a:solidFill>
                          <a:schemeClr val="tx1"/>
                        </a:solidFill>
                        <a:effectLst/>
                        <a:latin typeface="+mn-lt"/>
                      </a:endParaRPr>
                    </a:p>
                  </a:txBody>
                  <a:tcPr marL="9525" marR="9525" marT="9525" marB="0" anchor="ctr"/>
                </a:tc>
                <a:tc>
                  <a:txBody>
                    <a:bodyPr/>
                    <a:lstStyle/>
                    <a:p>
                      <a:pPr algn="l" fontAlgn="ctr"/>
                      <a:r>
                        <a:rPr lang="en-US" sz="900" b="0" i="0" u="none" strike="noStrike" dirty="0">
                          <a:solidFill>
                            <a:schemeClr val="tx1"/>
                          </a:solidFill>
                          <a:effectLst/>
                          <a:latin typeface="+mn-lt"/>
                          <a:hlinkClick r:id="rId3"/>
                        </a:rPr>
                        <a:t>24/830r1</a:t>
                      </a:r>
                      <a:endParaRPr lang="en-US" sz="900" b="0" i="0" u="none" strike="noStrike" dirty="0">
                        <a:solidFill>
                          <a:schemeClr val="tx1"/>
                        </a:solidFill>
                        <a:effectLst/>
                        <a:latin typeface="+mn-lt"/>
                      </a:endParaRPr>
                    </a:p>
                  </a:txBody>
                  <a:tcPr marL="85725" marR="9525" marT="9525" marB="0" anchor="ctr"/>
                </a:tc>
                <a:tc>
                  <a:txBody>
                    <a:bodyPr/>
                    <a:lstStyle/>
                    <a:p>
                      <a:pPr algn="l" fontAlgn="ctr"/>
                      <a:r>
                        <a:rPr lang="en-GB" sz="900" b="0" i="0" u="none" strike="noStrike" dirty="0">
                          <a:solidFill>
                            <a:schemeClr val="tx1"/>
                          </a:solidFill>
                          <a:effectLst/>
                          <a:latin typeface="+mn-lt"/>
                        </a:rPr>
                        <a:t>Po-Kai Huang</a:t>
                      </a:r>
                    </a:p>
                  </a:txBody>
                  <a:tcPr marL="85725" marR="9525" marT="9525" marB="0" anchor="ctr"/>
                </a:tc>
                <a:tc>
                  <a:txBody>
                    <a:bodyPr/>
                    <a:lstStyle/>
                    <a:p>
                      <a:pPr algn="ctr" fontAlgn="ctr"/>
                      <a:r>
                        <a:rPr lang="en-GB" sz="900" b="0" i="0" u="none" strike="noStrike" dirty="0">
                          <a:solidFill>
                            <a:schemeClr val="tx1"/>
                          </a:solidFill>
                          <a:effectLst/>
                          <a:latin typeface="+mn-lt"/>
                        </a:rPr>
                        <a:t>Pending (3 SP)</a:t>
                      </a:r>
                    </a:p>
                  </a:txBody>
                  <a:tcPr marL="9525" marR="9525" marT="9525" marB="0" anchor="ctr"/>
                </a:tc>
                <a:tc>
                  <a:txBody>
                    <a:bodyPr/>
                    <a:lstStyle/>
                    <a:p>
                      <a:pPr algn="ctr" fontAlgn="ctr"/>
                      <a:r>
                        <a:rPr lang="en-GB" sz="900" b="0" i="0" u="none" strike="noStrike" dirty="0">
                          <a:solidFill>
                            <a:schemeClr val="tx1"/>
                          </a:solidFill>
                          <a:effectLst/>
                          <a:latin typeface="+mn-lt"/>
                        </a:rPr>
                        <a:t>Roaming</a:t>
                      </a:r>
                    </a:p>
                  </a:txBody>
                  <a:tcPr marL="9525" marR="9525" marT="9525" marB="0" anchor="ctr"/>
                </a:tc>
                <a:tc>
                  <a:txBody>
                    <a:bodyPr/>
                    <a:lstStyle/>
                    <a:p>
                      <a:pPr algn="ctr" fontAlgn="ctr"/>
                      <a:r>
                        <a:rPr lang="en-GB" sz="9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0" i="0" u="none" strike="noStrike" dirty="0">
                          <a:solidFill>
                            <a:schemeClr val="tx1"/>
                          </a:solidFill>
                          <a:effectLst/>
                          <a:latin typeface="+mn-lt"/>
                          <a:hlinkClick r:id="rId4"/>
                        </a:rPr>
                        <a:t>24/0084</a:t>
                      </a:r>
                      <a:endParaRPr lang="en-US" sz="1000" b="0" i="0" u="none" strike="noStrike" dirty="0">
                        <a:solidFill>
                          <a:schemeClr val="tx1"/>
                        </a:solidFill>
                        <a:effectLst/>
                        <a:latin typeface="+mn-lt"/>
                      </a:endParaRPr>
                    </a:p>
                  </a:txBody>
                  <a:tcPr marL="85725" marR="9525" marT="9525" marB="0" anchor="ctr"/>
                </a:tc>
                <a:tc>
                  <a:txBody>
                    <a:bodyPr/>
                    <a:lstStyle/>
                    <a:p>
                      <a:pPr algn="l" fontAlgn="ctr"/>
                      <a:r>
                        <a:rPr lang="en-GB" sz="1000" dirty="0"/>
                        <a:t>Jiayi Zhang</a:t>
                      </a:r>
                      <a:endParaRPr lang="en-GB" sz="1000" b="0" i="0" u="none" strike="noStrike" dirty="0">
                        <a:solidFill>
                          <a:schemeClr val="tx1"/>
                        </a:solidFill>
                        <a:effectLst/>
                        <a:latin typeface="+mn-lt"/>
                      </a:endParaRPr>
                    </a:p>
                  </a:txBody>
                  <a:tcPr marL="85725" marR="9525" marT="9525" marB="0" anchor="ctr"/>
                </a:tc>
                <a:tc>
                  <a:txBody>
                    <a:bodyPr/>
                    <a:lstStyle/>
                    <a:p>
                      <a:pPr algn="ctr" fontAlgn="ctr"/>
                      <a:r>
                        <a:rPr lang="en-GB" sz="900" b="0" i="0" u="none" strike="noStrike" dirty="0">
                          <a:solidFill>
                            <a:schemeClr val="tx1"/>
                          </a:solidFill>
                          <a:effectLst/>
                          <a:latin typeface="+mn-lt"/>
                        </a:rPr>
                        <a:t>Pending (3 SP)</a:t>
                      </a:r>
                    </a:p>
                  </a:txBody>
                  <a:tcPr marL="9525" marR="9525" marT="9525" marB="0" anchor="ctr"/>
                </a:tc>
                <a:tc>
                  <a:txBody>
                    <a:bodyPr/>
                    <a:lstStyle/>
                    <a:p>
                      <a:pPr algn="ctr" fontAlgn="ctr"/>
                      <a:r>
                        <a:rPr lang="en-GB" sz="900" b="0" i="0" u="none" strike="noStrike" dirty="0">
                          <a:solidFill>
                            <a:schemeClr val="tx1"/>
                          </a:solidFill>
                          <a:effectLst/>
                          <a:latin typeface="+mn-lt"/>
                        </a:rPr>
                        <a:t>MAP</a:t>
                      </a:r>
                    </a:p>
                  </a:txBody>
                  <a:tcPr marL="9525" marR="9525" marT="9525" marB="0" anchor="ctr"/>
                </a:tc>
                <a:tc>
                  <a:txBody>
                    <a:bodyPr/>
                    <a:lstStyle/>
                    <a:p>
                      <a:pPr algn="ctr" fontAlgn="ctr"/>
                      <a:r>
                        <a:rPr lang="en-GB" sz="9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0" i="0" u="none" strike="noStrike" dirty="0">
                          <a:solidFill>
                            <a:schemeClr val="tx1"/>
                          </a:solidFill>
                          <a:effectLst/>
                          <a:latin typeface="+mn-lt"/>
                          <a:hlinkClick r:id="rId5"/>
                        </a:rPr>
                        <a:t>24/1144</a:t>
                      </a:r>
                      <a:endParaRPr lang="en-US" sz="1000" b="0" i="0" u="none" strike="noStrike" dirty="0">
                        <a:solidFill>
                          <a:schemeClr val="tx1"/>
                        </a:solidFill>
                        <a:effectLst/>
                        <a:latin typeface="+mn-lt"/>
                      </a:endParaRPr>
                    </a:p>
                  </a:txBody>
                  <a:tcPr marL="85725" marR="9525" marT="9525" marB="0" anchor="ctr"/>
                </a:tc>
                <a:tc>
                  <a:txBody>
                    <a:bodyPr/>
                    <a:lstStyle/>
                    <a:p>
                      <a:pPr algn="l" fontAlgn="ctr"/>
                      <a:r>
                        <a:rPr lang="en-GB" sz="1000" b="0" i="0" u="none" strike="noStrike" dirty="0">
                          <a:solidFill>
                            <a:schemeClr val="tx1"/>
                          </a:solidFill>
                          <a:effectLst/>
                          <a:latin typeface="+mn-lt"/>
                        </a:rPr>
                        <a:t>Dmitry Akhmetov</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000" b="0" i="0" u="none" strike="noStrike" dirty="0">
                          <a:solidFill>
                            <a:schemeClr val="tx1"/>
                          </a:solidFill>
                          <a:effectLst/>
                          <a:latin typeface="+mn-lt"/>
                        </a:rPr>
                        <a:t>Pending (2 SP)</a:t>
                      </a:r>
                    </a:p>
                  </a:txBody>
                  <a:tcPr marL="9525" marR="9525" marT="9525" marB="0" anchor="ctr"/>
                </a:tc>
                <a:tc>
                  <a:txBody>
                    <a:bodyPr/>
                    <a:lstStyle/>
                    <a:p>
                      <a:pPr algn="ctr" fontAlgn="ctr"/>
                      <a:r>
                        <a:rPr lang="en-GB" sz="1000" b="0" i="0" u="none" strike="noStrike" dirty="0">
                          <a:solidFill>
                            <a:schemeClr val="tx1"/>
                          </a:solidFill>
                          <a:effectLst/>
                          <a:latin typeface="+mn-lt"/>
                        </a:rPr>
                        <a:t>Channel Access</a:t>
                      </a:r>
                    </a:p>
                  </a:txBody>
                  <a:tcPr marL="9525" marR="9525" marT="9525" marB="0" anchor="ctr"/>
                </a:tc>
                <a:tc>
                  <a:txBody>
                    <a:bodyPr/>
                    <a:lstStyle/>
                    <a:p>
                      <a:pPr algn="ctr" fontAlgn="ctr"/>
                      <a:r>
                        <a:rPr lang="en-GB"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0" i="0" u="none" strike="noStrike" dirty="0">
                          <a:solidFill>
                            <a:schemeClr val="tx1"/>
                          </a:solidFill>
                          <a:effectLst/>
                          <a:latin typeface="+mn-lt"/>
                        </a:rPr>
                        <a:t>24/838r0, 24/1075r1</a:t>
                      </a:r>
                    </a:p>
                  </a:txBody>
                  <a:tcPr marL="85725" marR="9525" marT="9525" marB="0" anchor="ctr"/>
                </a:tc>
                <a:tc>
                  <a:txBody>
                    <a:bodyPr/>
                    <a:lstStyle/>
                    <a:p>
                      <a:pPr algn="l" fontAlgn="ctr"/>
                      <a:r>
                        <a:rPr lang="en-GB" sz="1000" b="0" i="0" u="none" strike="noStrike" dirty="0">
                          <a:solidFill>
                            <a:schemeClr val="tx1"/>
                          </a:solidFill>
                          <a:effectLst/>
                          <a:latin typeface="+mn-lt"/>
                        </a:rPr>
                        <a:t>Jay Yang</a:t>
                      </a:r>
                    </a:p>
                  </a:txBody>
                  <a:tcPr marL="85725" marR="9525" marT="9525" marB="0" anchor="ctr"/>
                </a:tc>
                <a:tc>
                  <a:txBody>
                    <a:bodyPr/>
                    <a:lstStyle/>
                    <a:p>
                      <a:pPr algn="ctr" fontAlgn="ctr"/>
                      <a:r>
                        <a:rPr lang="en-GB" sz="1000" b="0" i="0" u="none" strike="noStrike" dirty="0">
                          <a:solidFill>
                            <a:schemeClr val="tx1"/>
                          </a:solidFill>
                          <a:effectLst/>
                          <a:latin typeface="+mn-lt"/>
                        </a:rPr>
                        <a:t>Pending (2 SP)</a:t>
                      </a:r>
                    </a:p>
                  </a:txBody>
                  <a:tcPr marL="9525" marR="9525" marT="9525" marB="0" anchor="ctr"/>
                </a:tc>
                <a:tc>
                  <a:txBody>
                    <a:bodyPr/>
                    <a:lstStyle/>
                    <a:p>
                      <a:pPr algn="ctr" fontAlgn="ctr"/>
                      <a:r>
                        <a:rPr lang="en-GB" sz="1000" b="0" i="0" u="none" strike="noStrike" dirty="0">
                          <a:solidFill>
                            <a:schemeClr val="tx1"/>
                          </a:solidFill>
                          <a:effectLst/>
                          <a:latin typeface="+mn-lt"/>
                        </a:rPr>
                        <a:t>MAP</a:t>
                      </a:r>
                    </a:p>
                  </a:txBody>
                  <a:tcPr marL="9525" marR="9525" marT="9525" marB="0" anchor="ctr"/>
                </a:tc>
                <a:tc>
                  <a:txBody>
                    <a:bodyPr/>
                    <a:lstStyle/>
                    <a:p>
                      <a:pPr algn="ctr" fontAlgn="ctr"/>
                      <a:r>
                        <a:rPr lang="en-GB"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0" i="0" u="none" strike="noStrike" dirty="0">
                          <a:solidFill>
                            <a:schemeClr val="tx1"/>
                          </a:solidFill>
                          <a:effectLst/>
                          <a:latin typeface="+mn-lt"/>
                        </a:rPr>
                        <a:t>23/1837r2, 24/1389r0</a:t>
                      </a:r>
                    </a:p>
                  </a:txBody>
                  <a:tcPr marL="85725" marR="9525" marT="9525" marB="0" anchor="ctr"/>
                </a:tc>
                <a:tc>
                  <a:txBody>
                    <a:bodyPr/>
                    <a:lstStyle/>
                    <a:p>
                      <a:pPr algn="l" fontAlgn="ctr"/>
                      <a:r>
                        <a:rPr lang="en-GB" sz="1000" b="0" i="0" u="none" strike="noStrike" dirty="0">
                          <a:solidFill>
                            <a:schemeClr val="tx1"/>
                          </a:solidFill>
                          <a:effectLst/>
                          <a:latin typeface="+mn-lt"/>
                        </a:rPr>
                        <a:t>Jay Yang</a:t>
                      </a:r>
                    </a:p>
                  </a:txBody>
                  <a:tcPr marL="85725" marR="9525" marT="9525" marB="0" anchor="ctr"/>
                </a:tc>
                <a:tc>
                  <a:txBody>
                    <a:bodyPr/>
                    <a:lstStyle/>
                    <a:p>
                      <a:pPr algn="ctr" fontAlgn="ctr"/>
                      <a:r>
                        <a:rPr lang="en-GB" sz="1000" b="0" i="0" u="none" strike="noStrike" dirty="0">
                          <a:solidFill>
                            <a:schemeClr val="tx1"/>
                          </a:solidFill>
                          <a:effectLst/>
                          <a:latin typeface="+mn-lt"/>
                        </a:rPr>
                        <a:t>Pending (1 SP)</a:t>
                      </a:r>
                    </a:p>
                  </a:txBody>
                  <a:tcPr marL="9525" marR="9525" marT="9525" marB="0" anchor="ctr"/>
                </a:tc>
                <a:tc>
                  <a:txBody>
                    <a:bodyPr/>
                    <a:lstStyle/>
                    <a:p>
                      <a:pPr algn="ctr" fontAlgn="ctr"/>
                      <a:r>
                        <a:rPr lang="en-GB" sz="1000" b="0" i="0" u="none" strike="noStrike" dirty="0">
                          <a:solidFill>
                            <a:schemeClr val="tx1"/>
                          </a:solidFill>
                          <a:effectLst/>
                          <a:latin typeface="+mn-lt"/>
                        </a:rPr>
                        <a:t>MAP</a:t>
                      </a:r>
                    </a:p>
                  </a:txBody>
                  <a:tcPr marL="9525" marR="9525" marT="9525" marB="0" anchor="ctr"/>
                </a:tc>
                <a:tc>
                  <a:txBody>
                    <a:bodyPr/>
                    <a:lstStyle/>
                    <a:p>
                      <a:pPr algn="ctr" fontAlgn="ctr"/>
                      <a:r>
                        <a:rPr lang="en-GB"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0" i="0" u="none" strike="noStrike" dirty="0">
                          <a:solidFill>
                            <a:schemeClr val="tx1"/>
                          </a:solidFill>
                          <a:effectLst/>
                          <a:latin typeface="+mn-lt"/>
                        </a:rPr>
                        <a:t>1184r0</a:t>
                      </a:r>
                    </a:p>
                  </a:txBody>
                  <a:tcPr marL="85725" marR="9525" marT="9525" marB="0" anchor="ctr"/>
                </a:tc>
                <a:tc>
                  <a:txBody>
                    <a:bodyPr/>
                    <a:lstStyle/>
                    <a:p>
                      <a:pPr algn="l" fontAlgn="ctr"/>
                      <a:r>
                        <a:rPr lang="en-GB" sz="1000" b="0" i="0" u="none" strike="noStrike" dirty="0">
                          <a:solidFill>
                            <a:schemeClr val="tx1"/>
                          </a:solidFill>
                          <a:effectLst/>
                          <a:latin typeface="+mn-lt"/>
                        </a:rPr>
                        <a:t>Dongguk Lim</a:t>
                      </a:r>
                    </a:p>
                  </a:txBody>
                  <a:tcPr marL="85725" marR="9525" marT="9525" marB="0" anchor="ctr"/>
                </a:tc>
                <a:tc>
                  <a:txBody>
                    <a:bodyPr/>
                    <a:lstStyle/>
                    <a:p>
                      <a:pPr algn="ctr" fontAlgn="ctr"/>
                      <a:r>
                        <a:rPr lang="en-GB" sz="1000" b="0" i="0" u="none" strike="noStrike" dirty="0">
                          <a:solidFill>
                            <a:schemeClr val="tx1"/>
                          </a:solidFill>
                          <a:effectLst/>
                          <a:latin typeface="+mn-lt"/>
                        </a:rPr>
                        <a:t>Pending (1 SP)</a:t>
                      </a:r>
                    </a:p>
                  </a:txBody>
                  <a:tcPr marL="9525" marR="9525" marT="9525" marB="0" anchor="ctr"/>
                </a:tc>
                <a:tc>
                  <a:txBody>
                    <a:bodyPr/>
                    <a:lstStyle/>
                    <a:p>
                      <a:pPr algn="ctr" fontAlgn="ctr"/>
                      <a:r>
                        <a:rPr lang="en-GB" sz="1000" b="0" i="0" u="none" strike="noStrike" dirty="0">
                          <a:solidFill>
                            <a:schemeClr val="tx1"/>
                          </a:solidFill>
                          <a:effectLst/>
                          <a:latin typeface="+mn-lt"/>
                        </a:rPr>
                        <a:t>ELR</a:t>
                      </a:r>
                    </a:p>
                  </a:txBody>
                  <a:tcPr marL="9525" marR="9525" marT="9525" marB="0" anchor="ctr"/>
                </a:tc>
                <a:tc>
                  <a:txBody>
                    <a:bodyPr/>
                    <a:lstStyle/>
                    <a:p>
                      <a:pPr algn="ctr" fontAlgn="ctr"/>
                      <a:r>
                        <a:rPr lang="en-GB"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1000" b="0" i="0" u="none" strike="noStrike" dirty="0">
                          <a:solidFill>
                            <a:schemeClr val="tx1"/>
                          </a:solidFill>
                          <a:effectLst/>
                          <a:latin typeface="+mn-lt"/>
                        </a:rPr>
                        <a:t>Liwen Chu</a:t>
                      </a:r>
                    </a:p>
                  </a:txBody>
                  <a:tcPr marL="85725" marR="9525" marT="9525" marB="0" anchor="ctr"/>
                </a:tc>
                <a:tc>
                  <a:txBody>
                    <a:bodyPr/>
                    <a:lstStyle/>
                    <a:p>
                      <a:pPr algn="ctr" fontAlgn="ctr"/>
                      <a:r>
                        <a:rPr lang="en-GB" sz="1000" b="0" i="0" u="none" strike="noStrike" dirty="0">
                          <a:solidFill>
                            <a:schemeClr val="tx1"/>
                          </a:solidFill>
                          <a:effectLst/>
                          <a:latin typeface="+mn-lt"/>
                        </a:rPr>
                        <a:t>Pending (1 SP)</a:t>
                      </a:r>
                    </a:p>
                  </a:txBody>
                  <a:tcPr marL="9525" marR="9525" marT="9525" marB="0" anchor="ctr"/>
                </a:tc>
                <a:tc>
                  <a:txBody>
                    <a:bodyPr/>
                    <a:lstStyle/>
                    <a:p>
                      <a:pPr algn="ctr" fontAlgn="ctr"/>
                      <a:r>
                        <a:rPr lang="en-GB" sz="1000" b="0" i="0" u="none" strike="noStrike" dirty="0">
                          <a:solidFill>
                            <a:schemeClr val="tx1"/>
                          </a:solidFill>
                          <a:effectLst/>
                          <a:latin typeface="+mn-lt"/>
                        </a:rPr>
                        <a:t>Control</a:t>
                      </a:r>
                    </a:p>
                  </a:txBody>
                  <a:tcPr marL="9525" marR="9525" marT="9525" marB="0" anchor="ctr"/>
                </a:tc>
                <a:tc>
                  <a:txBody>
                    <a:bodyPr/>
                    <a:lstStyle/>
                    <a:p>
                      <a:pPr algn="ctr" fontAlgn="ctr"/>
                      <a:r>
                        <a:rPr lang="en-GB"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1000" b="0" i="0" u="none" strike="noStrike" dirty="0">
                          <a:solidFill>
                            <a:schemeClr val="tx1"/>
                          </a:solidFill>
                          <a:effectLst/>
                          <a:latin typeface="+mn-lt"/>
                        </a:rPr>
                        <a:t>Abdel Ajami</a:t>
                      </a:r>
                    </a:p>
                  </a:txBody>
                  <a:tcPr marL="85725" marR="9525" marT="9525" marB="0" anchor="ctr"/>
                </a:tc>
                <a:tc>
                  <a:txBody>
                    <a:bodyPr/>
                    <a:lstStyle/>
                    <a:p>
                      <a:pPr algn="ctr" fontAlgn="ctr"/>
                      <a:r>
                        <a:rPr lang="en-GB" sz="1000" b="0" i="0" u="none" strike="noStrike" dirty="0">
                          <a:solidFill>
                            <a:schemeClr val="tx1"/>
                          </a:solidFill>
                          <a:effectLst/>
                          <a:latin typeface="+mn-lt"/>
                        </a:rPr>
                        <a:t>Pending (1 SP)</a:t>
                      </a:r>
                    </a:p>
                  </a:txBody>
                  <a:tcPr marL="9525" marR="9525" marT="9525" marB="0" anchor="ctr"/>
                </a:tc>
                <a:tc>
                  <a:txBody>
                    <a:bodyPr/>
                    <a:lstStyle/>
                    <a:p>
                      <a:pPr algn="ctr" fontAlgn="ctr"/>
                      <a:r>
                        <a:rPr lang="en-GB" sz="1000" b="0" i="0" u="none" strike="noStrike" dirty="0">
                          <a:solidFill>
                            <a:schemeClr val="tx1"/>
                          </a:solidFill>
                          <a:effectLst/>
                          <a:latin typeface="+mn-lt"/>
                        </a:rPr>
                        <a:t>Coex</a:t>
                      </a:r>
                    </a:p>
                  </a:txBody>
                  <a:tcPr marL="9525" marR="9525" marT="9525" marB="0" anchor="ctr"/>
                </a:tc>
                <a:tc>
                  <a:txBody>
                    <a:bodyPr/>
                    <a:lstStyle/>
                    <a:p>
                      <a:pPr algn="ctr" fontAlgn="ctr"/>
                      <a:r>
                        <a:rPr lang="en-GB"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23/1871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 Coordinated Transmission framework</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(S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July 2024 meeting,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Queues and agendas are organized following the usual routines:</a:t>
            </a:r>
          </a:p>
          <a:p>
            <a:pPr marL="800100" lvl="1" indent="-342900">
              <a:buFont typeface="Arial" panose="020B0604020202020204" pitchFamily="34" charset="0"/>
              <a:buChar char="•"/>
            </a:pPr>
            <a:r>
              <a:rPr lang="en-US" sz="1400" dirty="0"/>
              <a:t>Submissions ordered per-DCN, and distribution is on a per-topic basis</a:t>
            </a:r>
          </a:p>
          <a:p>
            <a:pPr marL="800100" lvl="1" indent="-342900">
              <a:buFont typeface="Arial" panose="020B0604020202020204" pitchFamily="34" charset="0"/>
              <a:buChar char="•"/>
            </a:pPr>
            <a:r>
              <a:rPr lang="en-US" sz="1400" dirty="0"/>
              <a:t>Sunday (start of each F2F) deadline used to determine the cut-offs</a:t>
            </a:r>
          </a:p>
          <a:p>
            <a:pPr>
              <a:buFont typeface="Arial" panose="020B0604020202020204" pitchFamily="34" charset="0"/>
              <a:buChar char="•"/>
            </a:pPr>
            <a:r>
              <a:rPr lang="en-US" sz="1600" dirty="0"/>
              <a:t>Queue Status and Plans for this F2F:</a:t>
            </a:r>
          </a:p>
          <a:p>
            <a:pPr marL="800100" lvl="1" indent="-342900">
              <a:buFont typeface="Arial" panose="020B0604020202020204" pitchFamily="34" charset="0"/>
              <a:buChar char="•"/>
            </a:pPr>
            <a:r>
              <a:rPr lang="en-US" sz="1400" dirty="0"/>
              <a:t>Still a lot of MAC submissions up to second cut-off to cover</a:t>
            </a:r>
          </a:p>
          <a:p>
            <a:pPr marL="1200150" lvl="2" indent="-285750">
              <a:buFont typeface="Arial" panose="020B0604020202020204" pitchFamily="34" charset="0"/>
              <a:buChar char="•"/>
            </a:pPr>
            <a:r>
              <a:rPr lang="en-US" sz="1200" dirty="0"/>
              <a:t>Intent is to cover (at least part of) the 1st &amp; 2nd cut-off during this F2F meeting</a:t>
            </a:r>
          </a:p>
          <a:p>
            <a:pPr marL="800100" lvl="1" indent="-342900">
              <a:buFont typeface="Arial" panose="020B0604020202020204" pitchFamily="34" charset="0"/>
              <a:buChar char="•"/>
            </a:pPr>
            <a:r>
              <a:rPr lang="en-US" sz="1400" dirty="0"/>
              <a:t>Good total number of PHY/Joint submissions</a:t>
            </a:r>
          </a:p>
          <a:p>
            <a:pPr marL="1200150" lvl="2" indent="-285750">
              <a:buFont typeface="Arial" panose="020B0604020202020204" pitchFamily="34" charset="0"/>
              <a:buChar char="•"/>
            </a:pPr>
            <a:r>
              <a:rPr lang="en-US" sz="1200" dirty="0"/>
              <a:t>Intent is to cover as many as possible during this F2F meeting</a:t>
            </a:r>
            <a:endParaRPr lang="en-US" sz="1600" dirty="0"/>
          </a:p>
          <a:p>
            <a:pPr marL="800100" lvl="1" indent="-342900">
              <a:buFont typeface="Arial" panose="020B0604020202020204" pitchFamily="34" charset="0"/>
              <a:buChar char="•"/>
            </a:pPr>
            <a:r>
              <a:rPr lang="en-US" sz="1400" dirty="0"/>
              <a:t>Allocating 45’ at the start of each MAC/Joint/PHY session for SPs</a:t>
            </a:r>
          </a:p>
          <a:p>
            <a:pPr marL="1200150" lvl="2" indent="-285750">
              <a:buFont typeface="Arial" panose="020B0604020202020204" pitchFamily="34" charset="0"/>
              <a:buChar char="•"/>
            </a:pPr>
            <a:r>
              <a:rPr lang="en-US" sz="1200" dirty="0"/>
              <a:t>These start from Wednesday’s sessions to allow for discussions and consensus building</a:t>
            </a:r>
          </a:p>
          <a:p>
            <a:pPr marL="400050">
              <a:buFont typeface="Arial" panose="020B0604020202020204" pitchFamily="34" charset="0"/>
              <a:buChar char="•"/>
            </a:pPr>
            <a:r>
              <a:rPr lang="en-US" sz="1600" dirty="0"/>
              <a:t>Requests to members:</a:t>
            </a:r>
          </a:p>
          <a:p>
            <a:pPr marL="800100" lvl="1" indent="-342900">
              <a:buFont typeface="Arial" panose="020B0604020202020204" pitchFamily="34" charset="0"/>
              <a:buChar char="•"/>
            </a:pPr>
            <a:r>
              <a:rPr lang="en-US" sz="1400" dirty="0"/>
              <a:t>Please make sure that submissions are uploaded asap and no later than 24 hours before the allocated slot (those that were not in the server have the DCN in </a:t>
            </a:r>
            <a:r>
              <a:rPr lang="en-US" sz="1400" dirty="0">
                <a:solidFill>
                  <a:srgbClr val="FF0000"/>
                </a:solidFill>
              </a:rPr>
              <a:t>red font</a:t>
            </a:r>
            <a:r>
              <a:rPr lang="en-US" sz="1400" dirty="0"/>
              <a:t>)</a:t>
            </a:r>
          </a:p>
          <a:p>
            <a:pPr marL="800100" lvl="1">
              <a:buFont typeface="Arial" panose="020B0604020202020204" pitchFamily="34" charset="0"/>
              <a:buChar char="•"/>
            </a:pPr>
            <a:r>
              <a:rPr lang="en-US" sz="1400" dirty="0"/>
              <a:t>Please review submissions of other members in the same topic, if there are similarities check, if there is room for harmonization/consolidation (co-authoring, harmonized SPs, etc.)</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a:t>Summary from July 2024 meeting</a:t>
            </a:r>
            <a:endParaRPr lang="en-US" dirty="0"/>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Since the July plenary </a:t>
            </a:r>
          </a:p>
          <a:p>
            <a:pPr marL="800100" lvl="1">
              <a:buFont typeface="Arial" panose="020B0604020202020204" pitchFamily="34" charset="0"/>
              <a:buChar char="•"/>
            </a:pPr>
            <a:r>
              <a:rPr lang="en-US" sz="1800" dirty="0"/>
              <a:t>Held </a:t>
            </a:r>
            <a:r>
              <a:rPr lang="en-US" sz="1800" dirty="0">
                <a:solidFill>
                  <a:srgbClr val="FF0000"/>
                </a:solidFill>
              </a:rPr>
              <a:t>9</a:t>
            </a:r>
            <a:r>
              <a:rPr lang="en-US" sz="1800" dirty="0"/>
              <a:t> teleconferences between July &amp; September 2024 (</a:t>
            </a:r>
            <a:r>
              <a:rPr lang="en-US" sz="1800" dirty="0">
                <a:solidFill>
                  <a:srgbClr val="CCCCFF"/>
                </a:solidFill>
                <a:hlinkClick r:id="rId2">
                  <a:extLst>
                    <a:ext uri="{A12FA001-AC4F-418D-AE19-62706E023703}">
                      <ahyp:hlinkClr xmlns:ahyp="http://schemas.microsoft.com/office/drawing/2018/hyperlinkcolor" val="tx"/>
                    </a:ext>
                  </a:extLst>
                </a:hlinkClick>
              </a:rPr>
              <a:t>11-24/1340r14</a:t>
            </a:r>
            <a:r>
              <a:rPr lang="en-US" sz="1800" dirty="0"/>
              <a:t>)</a:t>
            </a:r>
          </a:p>
          <a:p>
            <a:pPr marL="1200150" lvl="2">
              <a:buFont typeface="Arial" panose="020B0604020202020204" pitchFamily="34" charset="0"/>
              <a:buChar char="•"/>
            </a:pPr>
            <a:r>
              <a:rPr lang="en-US" sz="1600" dirty="0"/>
              <a:t>The group discussed </a:t>
            </a:r>
            <a:r>
              <a:rPr lang="en-US" sz="1600" dirty="0">
                <a:solidFill>
                  <a:srgbClr val="FF0000"/>
                </a:solidFill>
              </a:rPr>
              <a:t>41</a:t>
            </a:r>
            <a:r>
              <a:rPr lang="en-US" sz="1600" dirty="0">
                <a:solidFill>
                  <a:schemeClr val="tx1"/>
                </a:solidFill>
              </a:rPr>
              <a:t> </a:t>
            </a:r>
            <a:r>
              <a:rPr lang="en-US" sz="1600" dirty="0"/>
              <a:t>submissions covering a variety of topics</a:t>
            </a:r>
          </a:p>
          <a:p>
            <a:pPr marL="1657350" lvl="3" indent="-285750">
              <a:buFont typeface="Arial" panose="020B0604020202020204" pitchFamily="34" charset="0"/>
              <a:buChar char="•"/>
            </a:pPr>
            <a:r>
              <a:rPr lang="en-US" sz="1200" dirty="0">
                <a:solidFill>
                  <a:schemeClr val="tx1"/>
                </a:solidFill>
              </a:rPr>
              <a:t>Improving reliability, low latency, coordinated beamforming, relay operation, roaming, </a:t>
            </a:r>
          </a:p>
          <a:p>
            <a:pPr marL="1657350" lvl="3" indent="-285750">
              <a:buFont typeface="Arial" panose="020B0604020202020204" pitchFamily="34" charset="0"/>
              <a:buChar char="•"/>
            </a:pPr>
            <a:r>
              <a:rPr lang="en-US" sz="1200" dirty="0">
                <a:solidFill>
                  <a:schemeClr val="tx1"/>
                </a:solidFill>
              </a:rPr>
              <a:t>Multi-AP (MAP) coordination, dynamic subchannel operation (DSO), coordinated r-TWT, </a:t>
            </a:r>
          </a:p>
          <a:p>
            <a:pPr marL="1657350" lvl="3" indent="-285750">
              <a:buFont typeface="Arial" panose="020B0604020202020204" pitchFamily="34" charset="0"/>
              <a:buChar char="•"/>
            </a:pPr>
            <a:r>
              <a:rPr lang="en-US" sz="1200" dirty="0">
                <a:solidFill>
                  <a:schemeClr val="tx1"/>
                </a:solidFill>
              </a:rPr>
              <a:t>TXOP sharing, non-primary channel access (NPCA),  distributed RUs (DRU), etc.</a:t>
            </a:r>
          </a:p>
          <a:p>
            <a:pPr marL="1200150" lvl="2" indent="-285750">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dirty="0"/>
              <a:t>Targets for the September interim</a:t>
            </a:r>
          </a:p>
          <a:p>
            <a:pPr marL="800100" lvl="1">
              <a:buFont typeface="Arial" panose="020B0604020202020204" pitchFamily="34" charset="0"/>
              <a:buChar char="•"/>
            </a:pPr>
            <a:r>
              <a:rPr lang="en-US" sz="1800" dirty="0"/>
              <a:t>Presentation of technical submissions</a:t>
            </a:r>
          </a:p>
          <a:p>
            <a:pPr marL="1200150" lvl="2">
              <a:buFont typeface="Arial" panose="020B0604020202020204" pitchFamily="34" charset="0"/>
              <a:buChar char="•"/>
            </a:pPr>
            <a:r>
              <a:rPr lang="en-US" sz="1600" dirty="0">
                <a:solidFill>
                  <a:srgbClr val="FF0000"/>
                </a:solidFill>
              </a:rPr>
              <a:t>~200 </a:t>
            </a:r>
            <a:r>
              <a:rPr lang="en-US" sz="1600" dirty="0"/>
              <a:t>pending submissions </a:t>
            </a:r>
            <a:r>
              <a:rPr lang="en-US" sz="1600" dirty="0">
                <a:solidFill>
                  <a:srgbClr val="FF0000"/>
                </a:solidFill>
              </a:rPr>
              <a:t>(by EOB of Sept 08)</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a:t>September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(B.forming + Misc.)</a:t>
            </a:r>
          </a:p>
        </p:txBody>
      </p:sp>
      <p:sp>
        <p:nvSpPr>
          <p:cNvPr id="10" name="Content Placeholder 9">
            <a:extLst>
              <a:ext uri="{FF2B5EF4-FFF2-40B4-BE49-F238E27FC236}">
                <a16:creationId xmlns:a16="http://schemas.microsoft.com/office/drawing/2014/main" id="{E3804790-C915-D0B1-4B78-4B556E2219B2}"/>
              </a:ext>
            </a:extLst>
          </p:cNvPr>
          <p:cNvSpPr>
            <a:spLocks noGrp="1"/>
          </p:cNvSpPr>
          <p:nvPr>
            <p:ph idx="1"/>
          </p:nvPr>
        </p:nvSpPr>
        <p:spPr/>
        <p:txBody>
          <a:bodyPr/>
          <a:lstStyle/>
          <a:p>
            <a:r>
              <a:rPr lang="en-US" sz="1400" b="0" i="0" u="none" strike="noStrike" dirty="0">
                <a:solidFill>
                  <a:srgbClr val="FF0000"/>
                </a:solidFill>
                <a:effectLst/>
                <a:hlinkClick r:id="rId2"/>
              </a:rPr>
              <a:t>24/0243</a:t>
            </a:r>
            <a:r>
              <a:rPr lang="en-US" sz="1400" dirty="0"/>
              <a:t> </a:t>
            </a:r>
            <a:r>
              <a:rPr lang="en-US" sz="1400" b="0" i="0" u="none" strike="noStrike" dirty="0">
                <a:solidFill>
                  <a:srgbClr val="000000"/>
                </a:solidFill>
                <a:effectLst/>
              </a:rPr>
              <a:t>Protocol Design for UL Beamforming</a:t>
            </a:r>
            <a:r>
              <a:rPr lang="en-US" sz="1400" dirty="0"/>
              <a:t> 					</a:t>
            </a:r>
            <a:r>
              <a:rPr lang="en-US" sz="1400" b="0" i="0" u="none" strike="noStrike" dirty="0">
                <a:solidFill>
                  <a:srgbClr val="000000"/>
                </a:solidFill>
                <a:effectLst/>
              </a:rPr>
              <a:t>Eunsung Jeon</a:t>
            </a:r>
          </a:p>
          <a:p>
            <a:r>
              <a:rPr lang="en-US" sz="1400" b="0" i="0" u="sng" strike="sngStrike" kern="1200" dirty="0">
                <a:solidFill>
                  <a:srgbClr val="0563C1"/>
                </a:solidFill>
                <a:effectLst/>
                <a:ea typeface="MS Gothic" panose="020B0609070205080204" pitchFamily="49" charset="-128"/>
                <a:hlinkClick r:id="rId3"/>
              </a:rPr>
              <a:t>24/1124</a:t>
            </a:r>
            <a:r>
              <a:rPr lang="en-US" sz="1400" strike="sngStrike" dirty="0"/>
              <a:t> </a:t>
            </a:r>
            <a:r>
              <a:rPr lang="en-US" sz="1400" b="0" i="0" u="none" strike="sngStrike" kern="1200" dirty="0">
                <a:solidFill>
                  <a:srgbClr val="000000"/>
                </a:solidFill>
                <a:effectLst/>
                <a:ea typeface="MS Gothic" panose="020B0609070205080204" pitchFamily="49" charset="-128"/>
              </a:rPr>
              <a:t>Headroom Reason Reporting</a:t>
            </a:r>
            <a:r>
              <a:rPr lang="en-US" sz="1400" strike="sngStrike" dirty="0"/>
              <a:t> 						</a:t>
            </a:r>
            <a:r>
              <a:rPr lang="en-US" sz="1400" b="0" i="0" u="none" strike="sngStrike" kern="1200" dirty="0">
                <a:solidFill>
                  <a:srgbClr val="000000"/>
                </a:solidFill>
                <a:effectLst/>
                <a:ea typeface="MS Gothic" panose="020B0609070205080204" pitchFamily="49" charset="-128"/>
              </a:rPr>
              <a:t>Brian Hart</a:t>
            </a:r>
            <a:endParaRPr lang="en-US" sz="1400" b="0" strike="sngStrike" kern="1200" dirty="0">
              <a:ea typeface="MS Gothic" panose="020B0609070205080204" pitchFamily="49" charset="-128"/>
            </a:endParaRPr>
          </a:p>
          <a:p>
            <a:r>
              <a:rPr lang="en-US" sz="1400" b="0" i="0" u="sng" strike="noStrike" dirty="0">
                <a:solidFill>
                  <a:srgbClr val="0563C1"/>
                </a:solidFill>
                <a:effectLst/>
                <a:hlinkClick r:id="rId4"/>
              </a:rPr>
              <a:t>24/1491</a:t>
            </a:r>
            <a:r>
              <a:rPr lang="en-US" sz="1400" dirty="0"/>
              <a:t> </a:t>
            </a:r>
            <a:r>
              <a:rPr lang="en-US" sz="1400" b="0" i="0" u="none" strike="noStrike" dirty="0">
                <a:solidFill>
                  <a:srgbClr val="000000"/>
                </a:solidFill>
                <a:effectLst/>
              </a:rPr>
              <a:t>RU adaptation signaling in UL TB transmission</a:t>
            </a:r>
            <a:r>
              <a:rPr lang="en-US" sz="1400" dirty="0"/>
              <a:t> 			</a:t>
            </a:r>
            <a:r>
              <a:rPr lang="en-US" sz="1400" b="0" i="0" u="none" strike="noStrike" dirty="0">
                <a:solidFill>
                  <a:srgbClr val="000000"/>
                </a:solidFill>
                <a:effectLst/>
              </a:rPr>
              <a:t>Yapu Li</a:t>
            </a:r>
            <a:endParaRPr lang="en-US" sz="1400" b="0" i="0" u="none" strike="noStrike" kern="1200" dirty="0">
              <a:solidFill>
                <a:srgbClr val="000000"/>
              </a:solidFill>
              <a:effectLst/>
              <a:ea typeface="MS Gothic" panose="020B0609070205080204" pitchFamily="49" charset="-128"/>
            </a:endParaRPr>
          </a:p>
          <a:p>
            <a:r>
              <a:rPr lang="en-US" sz="1400" b="0" i="0" u="none" strike="noStrike" dirty="0">
                <a:solidFill>
                  <a:srgbClr val="FF0000"/>
                </a:solidFill>
                <a:effectLst/>
                <a:hlinkClick r:id="rId5"/>
              </a:rPr>
              <a:t>24/1574</a:t>
            </a:r>
            <a:r>
              <a:rPr lang="en-US" sz="1400" dirty="0"/>
              <a:t> </a:t>
            </a:r>
            <a:r>
              <a:rPr lang="en-US" sz="1400" b="0" i="0" u="none" strike="noStrike" dirty="0">
                <a:solidFill>
                  <a:srgbClr val="000000"/>
                </a:solidFill>
                <a:effectLst/>
              </a:rPr>
              <a:t>Harmonization of .11bn simulation assumptions</a:t>
            </a:r>
            <a:r>
              <a:rPr lang="en-US" sz="1400" dirty="0"/>
              <a:t> 			</a:t>
            </a:r>
            <a:r>
              <a:rPr lang="en-US" sz="1400" b="0" i="0" u="none" strike="noStrike" dirty="0">
                <a:solidFill>
                  <a:srgbClr val="000000"/>
                </a:solidFill>
                <a:effectLst/>
              </a:rPr>
              <a:t>Klaus Doppler</a:t>
            </a:r>
          </a:p>
          <a:p>
            <a:r>
              <a:rPr lang="en-US" sz="1400" b="0" i="0" u="sng" strike="noStrike" dirty="0">
                <a:solidFill>
                  <a:srgbClr val="0563C1"/>
                </a:solidFill>
                <a:effectLst/>
                <a:hlinkClick r:id="rId6"/>
              </a:rPr>
              <a:t>24/1566</a:t>
            </a:r>
            <a:r>
              <a:rPr lang="en-US" sz="1400" u="sng" dirty="0"/>
              <a:t> </a:t>
            </a:r>
            <a:r>
              <a:rPr lang="en-US" sz="1400" b="0" i="0" u="sng" strike="noStrike" dirty="0">
                <a:solidFill>
                  <a:srgbClr val="000000"/>
                </a:solidFill>
                <a:effectLst/>
              </a:rPr>
              <a:t>L4S Support in 802.11bn</a:t>
            </a:r>
            <a:r>
              <a:rPr lang="en-US" sz="1400" u="sng" dirty="0"/>
              <a:t> 							</a:t>
            </a:r>
            <a:r>
              <a:rPr lang="en-US" sz="1400" b="0" i="0" u="sng" strike="noStrike" dirty="0">
                <a:solidFill>
                  <a:srgbClr val="000000"/>
                </a:solidFill>
                <a:effectLst/>
              </a:rPr>
              <a:t>Prabodh Varshney</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 UEQM + Beamforming</a:t>
            </a:r>
            <a:endParaRPr lang="en-GB" sz="1000" strike="sngStrike" dirty="0">
              <a:solidFill>
                <a:schemeClr val="bg1">
                  <a:lumMod val="65000"/>
                </a:schemeClr>
              </a:solidFill>
            </a:endParaRP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2"/>
              </a:rPr>
              <a:t>24/1409</a:t>
            </a:r>
            <a:r>
              <a:rPr lang="en-US" sz="1400" dirty="0"/>
              <a:t> </a:t>
            </a:r>
            <a:r>
              <a:rPr lang="en-US" sz="1400" b="0" i="0" u="none" strike="noStrike" kern="1200" dirty="0">
                <a:solidFill>
                  <a:srgbClr val="000000"/>
                </a:solidFill>
                <a:effectLst/>
                <a:ea typeface="MS Gothic" panose="020B0609070205080204" pitchFamily="49" charset="-128"/>
              </a:rPr>
              <a:t>Unequal Pattern Discussion Follow up</a:t>
            </a:r>
            <a:r>
              <a:rPr lang="en-US" sz="1400" dirty="0"/>
              <a:t> 				</a:t>
            </a:r>
            <a:r>
              <a:rPr lang="en-US" sz="1400" b="0" i="0" u="none" strike="noStrike" kern="1200" dirty="0">
                <a:solidFill>
                  <a:srgbClr val="000000"/>
                </a:solidFill>
                <a:effectLst/>
                <a:ea typeface="MS Gothic" panose="020B0609070205080204" pitchFamily="49" charset="-128"/>
              </a:rPr>
              <a:t>Ross Jian Yu</a:t>
            </a:r>
            <a:r>
              <a:rPr lang="en-US" sz="1400" dirty="0"/>
              <a:t> </a:t>
            </a:r>
          </a:p>
          <a:p>
            <a:pPr lvl="1">
              <a:buFont typeface="Arial" panose="020B0604020202020204" pitchFamily="34" charset="0"/>
              <a:buChar char="•"/>
            </a:pPr>
            <a:r>
              <a:rPr lang="en-US" sz="1400" b="0" i="0" u="none" strike="noStrike" dirty="0">
                <a:solidFill>
                  <a:srgbClr val="FF0000"/>
                </a:solidFill>
                <a:effectLst/>
                <a:hlinkClick r:id="rId3"/>
              </a:rPr>
              <a:t>24/1427</a:t>
            </a:r>
            <a:r>
              <a:rPr lang="en-US" sz="1400" dirty="0"/>
              <a:t> </a:t>
            </a:r>
            <a:r>
              <a:rPr lang="en-US" sz="1400" b="0" i="0" u="none" strike="noStrike" dirty="0">
                <a:solidFill>
                  <a:srgbClr val="000000"/>
                </a:solidFill>
                <a:effectLst/>
              </a:rPr>
              <a:t>Signaling for MCS and UEQM in 11bn</a:t>
            </a:r>
            <a:r>
              <a:rPr lang="en-US" sz="1400" dirty="0"/>
              <a:t> 				</a:t>
            </a:r>
            <a:r>
              <a:rPr lang="en-US" sz="1400" b="0" i="0" u="none" strike="noStrike" dirty="0">
                <a:solidFill>
                  <a:srgbClr val="000000"/>
                </a:solidFill>
                <a:effectLst/>
              </a:rPr>
              <a:t>Dongguk Lim</a:t>
            </a:r>
            <a:r>
              <a:rPr lang="en-US" sz="1400" dirty="0"/>
              <a:t> </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4"/>
              </a:rPr>
              <a:t>24/1431</a:t>
            </a:r>
            <a:r>
              <a:rPr lang="en-GB" sz="1400" dirty="0"/>
              <a:t> </a:t>
            </a:r>
            <a:r>
              <a:rPr lang="en-GB" sz="1400" b="0" i="0" u="none" strike="noStrike" kern="1200" dirty="0">
                <a:solidFill>
                  <a:srgbClr val="000000"/>
                </a:solidFill>
                <a:effectLst/>
                <a:ea typeface="MS Gothic" panose="020B0609070205080204" pitchFamily="49" charset="-128"/>
              </a:rPr>
              <a:t>A-Unified-</a:t>
            </a:r>
            <a:r>
              <a:rPr lang="en-GB" sz="1400" b="0" i="0" u="none" strike="noStrike" kern="1200" dirty="0" err="1">
                <a:solidFill>
                  <a:srgbClr val="000000"/>
                </a:solidFill>
                <a:effectLst/>
                <a:ea typeface="MS Gothic" panose="020B0609070205080204" pitchFamily="49" charset="-128"/>
              </a:rPr>
              <a:t>Signaling</a:t>
            </a:r>
            <a:r>
              <a:rPr lang="en-GB" sz="1400" b="0" i="0" u="none" strike="noStrike" kern="1200" dirty="0">
                <a:solidFill>
                  <a:srgbClr val="000000"/>
                </a:solidFill>
                <a:effectLst/>
                <a:ea typeface="MS Gothic" panose="020B0609070205080204" pitchFamily="49" charset="-128"/>
              </a:rPr>
              <a:t>-Scheme-for-EQM-and-UEQM</a:t>
            </a:r>
            <a:r>
              <a:rPr lang="en-GB" sz="1400" dirty="0"/>
              <a:t> 		</a:t>
            </a:r>
            <a:r>
              <a:rPr lang="en-GB" sz="1400" b="0" i="0" u="none" strike="noStrike" kern="1200" dirty="0">
                <a:solidFill>
                  <a:srgbClr val="000000"/>
                </a:solidFill>
                <a:effectLst/>
                <a:ea typeface="MS Gothic" panose="020B0609070205080204" pitchFamily="49" charset="-128"/>
              </a:rPr>
              <a:t>Aiguo Yan</a:t>
            </a:r>
          </a:p>
          <a:p>
            <a:pPr lvl="1">
              <a:buFont typeface="Arial" panose="020B0604020202020204" pitchFamily="34" charset="0"/>
              <a:buChar char="•"/>
            </a:pPr>
            <a:r>
              <a:rPr lang="en-US" sz="1400" b="0" i="0" u="none" strike="noStrike" dirty="0">
                <a:solidFill>
                  <a:srgbClr val="FF0000"/>
                </a:solidFill>
                <a:effectLst/>
                <a:hlinkClick r:id="rId5"/>
              </a:rPr>
              <a:t>24/1451</a:t>
            </a:r>
            <a:r>
              <a:rPr lang="en-US" sz="1400" dirty="0"/>
              <a:t> </a:t>
            </a:r>
            <a:r>
              <a:rPr lang="en-US" sz="1400" b="0" i="0" u="none" strike="noStrike" dirty="0">
                <a:solidFill>
                  <a:srgbClr val="000000"/>
                </a:solidFill>
                <a:effectLst/>
              </a:rPr>
              <a:t>UEQM Transmission over Spatial Streams</a:t>
            </a:r>
            <a:r>
              <a:rPr lang="en-US" sz="1400" dirty="0"/>
              <a:t> 				</a:t>
            </a:r>
            <a:r>
              <a:rPr lang="en-US" sz="1400" b="0" i="0" u="none" strike="noStrike" dirty="0">
                <a:solidFill>
                  <a:srgbClr val="000000"/>
                </a:solidFill>
                <a:effectLst/>
              </a:rPr>
              <a:t>Ying Wang</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6"/>
              </a:rPr>
              <a:t>24/1433</a:t>
            </a:r>
            <a:r>
              <a:rPr lang="en-GB" sz="1400" dirty="0"/>
              <a:t> </a:t>
            </a:r>
            <a:r>
              <a:rPr lang="en-GB" sz="1400" b="0" i="0" u="none" strike="noStrike" kern="1200" dirty="0">
                <a:solidFill>
                  <a:srgbClr val="000000"/>
                </a:solidFill>
                <a:effectLst/>
                <a:ea typeface="MS Gothic" panose="020B0609070205080204" pitchFamily="49" charset="-128"/>
              </a:rPr>
              <a:t>Enhancing-BF-Feedback-Mechanism-in-11bn</a:t>
            </a:r>
            <a:r>
              <a:rPr lang="en-GB" sz="1400" dirty="0"/>
              <a:t> 			</a:t>
            </a:r>
            <a:r>
              <a:rPr lang="en-GB" sz="1400" b="0" i="0" u="none" strike="noStrike" kern="1200" dirty="0">
                <a:solidFill>
                  <a:srgbClr val="000000"/>
                </a:solidFill>
                <a:effectLst/>
                <a:ea typeface="MS Gothic" panose="020B0609070205080204" pitchFamily="49" charset="-128"/>
              </a:rPr>
              <a:t>Aiguo Yan</a:t>
            </a:r>
            <a:endParaRPr lang="en-GB" sz="1400" dirty="0"/>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686497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1</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FF0000"/>
                </a:solidFill>
                <a:hlinkClick r:id="rId3"/>
              </a:rPr>
              <a:t>24/0544</a:t>
            </a:r>
            <a:r>
              <a:rPr lang="en-GB" sz="1400" dirty="0"/>
              <a:t>	 Power Save Protocols for UHR - follow up			Sherief Helwa</a:t>
            </a:r>
          </a:p>
          <a:p>
            <a:pPr lvl="1">
              <a:buFont typeface="Arial" panose="020B0604020202020204" pitchFamily="34" charset="0"/>
              <a:buChar char="•"/>
            </a:pPr>
            <a:r>
              <a:rPr lang="en-GB" sz="1400" dirty="0">
                <a:hlinkClick r:id="rId4"/>
              </a:rPr>
              <a:t>24/0737</a:t>
            </a:r>
            <a:r>
              <a:rPr lang="en-GB" sz="1400" dirty="0"/>
              <a:t>	Cross-link Wake-up to Go Deeper in Power Save		Yuxin Lu</a:t>
            </a:r>
          </a:p>
          <a:p>
            <a:pPr lvl="1">
              <a:buFont typeface="Arial" panose="020B0604020202020204" pitchFamily="34" charset="0"/>
              <a:buChar char="•"/>
            </a:pPr>
            <a:r>
              <a:rPr lang="en-GB" sz="1400" dirty="0">
                <a:hlinkClick r:id="rId5"/>
              </a:rPr>
              <a:t>24/0782</a:t>
            </a:r>
            <a:r>
              <a:rPr lang="en-GB" sz="1400" dirty="0"/>
              <a:t>	AP power saving							Chaoming Luo</a:t>
            </a:r>
          </a:p>
          <a:p>
            <a:pPr lvl="1">
              <a:buFont typeface="Arial" panose="020B0604020202020204" pitchFamily="34" charset="0"/>
              <a:buChar char="•"/>
            </a:pPr>
            <a:r>
              <a:rPr lang="en-GB" sz="1400" dirty="0">
                <a:hlinkClick r:id="rId6"/>
              </a:rPr>
              <a:t>24/0844</a:t>
            </a:r>
            <a:r>
              <a:rPr lang="en-GB" sz="1400" dirty="0"/>
              <a:t>	Padding Time in Dynamic Power Save			</a:t>
            </a:r>
            <a:r>
              <a:rPr lang="en-GB" sz="1400" dirty="0" err="1"/>
              <a:t>Maolin</a:t>
            </a:r>
            <a:r>
              <a:rPr lang="en-GB" sz="1400" dirty="0"/>
              <a:t> Zhang</a:t>
            </a:r>
          </a:p>
          <a:p>
            <a:pPr lvl="1">
              <a:buFont typeface="Arial" panose="020B0604020202020204" pitchFamily="34" charset="0"/>
              <a:buChar char="•"/>
            </a:pPr>
            <a:r>
              <a:rPr lang="en-GB" sz="1400" dirty="0">
                <a:hlinkClick r:id="rId7"/>
              </a:rPr>
              <a:t>24/1129</a:t>
            </a:r>
            <a:r>
              <a:rPr lang="en-GB" sz="1400" dirty="0"/>
              <a:t>	Discussion on Intermediate FCS </a:t>
            </a:r>
            <a:r>
              <a:rPr lang="en-GB" sz="1400" dirty="0" err="1"/>
              <a:t>Signaling</a:t>
            </a:r>
            <a:r>
              <a:rPr lang="en-GB" sz="1400" dirty="0"/>
              <a:t>			</a:t>
            </a:r>
            <a:r>
              <a:rPr lang="en-GB" sz="1400" dirty="0" err="1"/>
              <a:t>SunHee</a:t>
            </a:r>
            <a:r>
              <a:rPr lang="en-GB" sz="1400" dirty="0"/>
              <a:t> Baek</a:t>
            </a:r>
          </a:p>
          <a:p>
            <a:pPr lvl="1">
              <a:buFont typeface="Arial" panose="020B0604020202020204" pitchFamily="34" charset="0"/>
              <a:buChar char="•"/>
            </a:pPr>
            <a:r>
              <a:rPr lang="en-GB" sz="1400" dirty="0">
                <a:hlinkClick r:id="rId8"/>
              </a:rPr>
              <a:t>24/1146</a:t>
            </a:r>
            <a:r>
              <a:rPr lang="en-GB" sz="1400" dirty="0"/>
              <a:t>	Considerations on AP Power Save Mode			Jerome Gu</a:t>
            </a:r>
          </a:p>
          <a:p>
            <a:pPr lvl="0">
              <a:buFont typeface="Arial" panose="020B0604020202020204" pitchFamily="34" charset="0"/>
              <a:buChar char="•"/>
            </a:pPr>
            <a:r>
              <a:rPr lang="en-GB" sz="1800" dirty="0" err="1"/>
              <a:t>AoB</a:t>
            </a:r>
            <a:r>
              <a:rPr lang="en-GB" sz="1800" dirty="0"/>
              <a:t>:</a:t>
            </a:r>
          </a:p>
          <a:p>
            <a:pPr>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877779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24/1410</a:t>
            </a:r>
            <a:r>
              <a:rPr lang="en-GB" sz="1400" dirty="0"/>
              <a:t> </a:t>
            </a:r>
            <a:r>
              <a:rPr lang="en-GB" sz="1400" b="0" i="0" u="none" strike="noStrike" kern="1200" dirty="0">
                <a:solidFill>
                  <a:srgbClr val="000000"/>
                </a:solidFill>
                <a:effectLst/>
                <a:ea typeface="MS Gothic" panose="020B0609070205080204" pitchFamily="49" charset="-128"/>
              </a:rPr>
              <a:t>Legacy preamble for ELR PPDU</a:t>
            </a:r>
            <a:r>
              <a:rPr lang="en-GB" sz="1400" dirty="0"/>
              <a:t> 				</a:t>
            </a:r>
            <a:r>
              <a:rPr lang="en-GB" sz="1400" b="0" i="0" u="none" strike="noStrike" kern="1200" dirty="0">
                <a:solidFill>
                  <a:srgbClr val="000000"/>
                </a:solidFill>
                <a:effectLst/>
                <a:ea typeface="MS Gothic" panose="020B0609070205080204" pitchFamily="49" charset="-128"/>
              </a:rPr>
              <a:t>Ross Jian Yu</a:t>
            </a:r>
          </a:p>
          <a:p>
            <a:pPr lvl="1">
              <a:buFont typeface="Arial" panose="020B0604020202020204" pitchFamily="34" charset="0"/>
              <a:buChar char="•"/>
            </a:pPr>
            <a:r>
              <a:rPr lang="en-GB" sz="1400" dirty="0">
                <a:hlinkClick r:id="rId3"/>
              </a:rPr>
              <a:t>24/1454</a:t>
            </a:r>
            <a:r>
              <a:rPr lang="en-GB" sz="1400" dirty="0"/>
              <a:t>	Discussion on configuration/indication of ELR PPDU	Ke Zhong</a:t>
            </a:r>
          </a:p>
          <a:p>
            <a:pPr lvl="1">
              <a:buFont typeface="Arial" panose="020B0604020202020204" pitchFamily="34" charset="0"/>
              <a:buChar char="•"/>
            </a:pPr>
            <a:r>
              <a:rPr lang="en-GB" sz="1400" dirty="0">
                <a:solidFill>
                  <a:srgbClr val="FF0000"/>
                </a:solidFill>
                <a:hlinkClick r:id="rId4"/>
              </a:rPr>
              <a:t>24/1478</a:t>
            </a:r>
            <a:r>
              <a:rPr lang="en-GB" sz="1400" dirty="0"/>
              <a:t>	ELR-PPDU-design						Lin Yang</a:t>
            </a:r>
          </a:p>
          <a:p>
            <a:pPr lvl="1">
              <a:buFont typeface="Arial" panose="020B0604020202020204" pitchFamily="34" charset="0"/>
              <a:buChar char="•"/>
            </a:pPr>
            <a:r>
              <a:rPr lang="en-GB" sz="1400" dirty="0">
                <a:solidFill>
                  <a:srgbClr val="FF0000"/>
                </a:solidFill>
                <a:hlinkClick r:id="rId5"/>
              </a:rPr>
              <a:t>24/1485</a:t>
            </a:r>
            <a:r>
              <a:rPr lang="en-GB" sz="1400" dirty="0"/>
              <a:t>	Considerations for ELR PPDU format 			Dongguk Lim</a:t>
            </a:r>
          </a:p>
          <a:p>
            <a:pPr lvl="1">
              <a:buFont typeface="Arial" panose="020B0604020202020204" pitchFamily="34" charset="0"/>
              <a:buChar char="•"/>
            </a:pPr>
            <a:r>
              <a:rPr lang="en-GB" sz="1400" dirty="0">
                <a:solidFill>
                  <a:srgbClr val="FF0000"/>
                </a:solidFill>
                <a:hlinkClick r:id="rId6"/>
              </a:rPr>
              <a:t>24/1486</a:t>
            </a:r>
            <a:r>
              <a:rPr lang="en-GB" sz="1400" dirty="0"/>
              <a:t>	Performance evaluation of ELR transmission		Dongguk Lim</a:t>
            </a:r>
            <a:endParaRPr lang="en-GB" sz="1400" b="1" dirty="0"/>
          </a:p>
          <a:p>
            <a:pPr lvl="1">
              <a:buFont typeface="Arial" panose="020B0604020202020204" pitchFamily="34" charset="0"/>
              <a:buChar char="•"/>
            </a:pPr>
            <a:r>
              <a:rPr lang="en-GB" sz="1400" b="0" i="0" strike="noStrike" kern="1200" dirty="0">
                <a:solidFill>
                  <a:srgbClr val="FF0000"/>
                </a:solidFill>
                <a:effectLst/>
                <a:ea typeface="MS Gothic" panose="020B0609070205080204" pitchFamily="49" charset="-128"/>
                <a:hlinkClick r:id="rId7"/>
              </a:rPr>
              <a:t>24/</a:t>
            </a:r>
            <a:r>
              <a:rPr lang="en-US" sz="1400" b="0" i="0" strike="noStrike" kern="1200" dirty="0">
                <a:solidFill>
                  <a:srgbClr val="FF0000"/>
                </a:solidFill>
                <a:effectLst/>
                <a:ea typeface="MS Gothic" panose="020B0609070205080204" pitchFamily="49" charset="-128"/>
                <a:hlinkClick r:id="rId7"/>
              </a:rPr>
              <a:t>1488</a:t>
            </a:r>
            <a:r>
              <a:rPr lang="en-US" sz="1400" b="0" i="0" strike="noStrike" kern="1200" dirty="0">
                <a:solidFill>
                  <a:srgbClr val="FF0000"/>
                </a:solidFill>
                <a:effectLst/>
                <a:ea typeface="MS Gothic" panose="020B0609070205080204" pitchFamily="49" charset="-128"/>
              </a:rPr>
              <a:t> </a:t>
            </a:r>
            <a:r>
              <a:rPr lang="en-US" sz="1400" b="0" i="0" strike="noStrike" kern="1200" dirty="0">
                <a:solidFill>
                  <a:srgbClr val="000000"/>
                </a:solidFill>
                <a:effectLst/>
                <a:ea typeface="MS Gothic" panose="020B0609070205080204" pitchFamily="49" charset="-128"/>
              </a:rPr>
              <a:t>ELR PPDU Transmission Design 				Shengquan Hu</a:t>
            </a:r>
            <a:endParaRPr lang="en-US" sz="1400" dirty="0"/>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8"/>
              </a:rPr>
              <a:t>24/1571</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Extended Long Range (ELR) Mark Symbol Design 	Rethna Pulikkoonattu</a:t>
            </a:r>
            <a:endParaRPr lang="en-GB" sz="1400" dirty="0">
              <a:solidFill>
                <a:srgbClr val="FF0000"/>
              </a:solidFill>
              <a:hlinkClick r:id="rId9"/>
            </a:endParaRPr>
          </a:p>
          <a:p>
            <a:pPr lvl="1">
              <a:buFont typeface="Arial" panose="020B0604020202020204" pitchFamily="34" charset="0"/>
              <a:buChar char="•"/>
            </a:pPr>
            <a:r>
              <a:rPr lang="en-GB" sz="1400" dirty="0">
                <a:solidFill>
                  <a:srgbClr val="FF0000"/>
                </a:solidFill>
                <a:hlinkClick r:id="rId9"/>
              </a:rPr>
              <a:t>24/1573</a:t>
            </a:r>
            <a:r>
              <a:rPr lang="en-GB" sz="1400" dirty="0"/>
              <a:t>	An ELR PPDU Follow Up					Wook Bong Lee</a:t>
            </a:r>
          </a:p>
          <a:p>
            <a:pPr lvl="1">
              <a:buFont typeface="Arial" panose="020B0604020202020204" pitchFamily="34" charset="0"/>
              <a:buChar char="•"/>
            </a:pPr>
            <a:r>
              <a:rPr lang="en-US" sz="1400" b="0" i="0" u="none" strike="noStrike" dirty="0">
                <a:solidFill>
                  <a:srgbClr val="FF0000"/>
                </a:solidFill>
                <a:effectLst/>
                <a:hlinkClick r:id="rId10"/>
              </a:rPr>
              <a:t>24/1592</a:t>
            </a:r>
            <a:r>
              <a:rPr lang="en-US" sz="1400" dirty="0"/>
              <a:t> </a:t>
            </a:r>
            <a:r>
              <a:rPr lang="en-US" sz="1400" b="0" i="0" u="none" strike="noStrike" dirty="0">
                <a:solidFill>
                  <a:srgbClr val="000000"/>
                </a:solidFill>
                <a:effectLst/>
              </a:rPr>
              <a:t>USIG fields in an ELR PPDU</a:t>
            </a:r>
            <a:r>
              <a:rPr lang="en-US" sz="1400" dirty="0"/>
              <a:t> </a:t>
            </a:r>
            <a:r>
              <a:rPr lang="en-US" sz="1400" b="0" i="0" u="none" strike="noStrike" dirty="0">
                <a:solidFill>
                  <a:srgbClr val="000000"/>
                </a:solidFill>
                <a:effectLst/>
              </a:rPr>
              <a:t> 					Hari Ram</a:t>
            </a:r>
            <a:r>
              <a:rPr lang="en-US" sz="1400" dirty="0"/>
              <a:t> </a:t>
            </a:r>
            <a:endParaRPr lang="en-GB" sz="14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885086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2</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hlinkClick r:id="rId3"/>
              </a:rPr>
              <a:t>24/1166</a:t>
            </a:r>
            <a:r>
              <a:rPr lang="en-GB" sz="1400" dirty="0"/>
              <a:t>	TWT-based Power Save with Enhanced Flexibility 		Qing Xia</a:t>
            </a:r>
          </a:p>
          <a:p>
            <a:pPr lvl="1">
              <a:buFont typeface="Arial" panose="020B0604020202020204" pitchFamily="34" charset="0"/>
              <a:buChar char="•"/>
            </a:pPr>
            <a:r>
              <a:rPr lang="en-GB" sz="1400" dirty="0">
                <a:hlinkClick r:id="rId4"/>
              </a:rPr>
              <a:t>24/1167</a:t>
            </a:r>
            <a:r>
              <a:rPr lang="en-GB" sz="1400" dirty="0"/>
              <a:t>	EML(SR/MR) Based Dynamic Power Save Design 		Qing Xia</a:t>
            </a:r>
          </a:p>
          <a:p>
            <a:pPr lvl="1">
              <a:buFont typeface="Arial" panose="020B0604020202020204" pitchFamily="34" charset="0"/>
              <a:buChar char="•"/>
            </a:pPr>
            <a:r>
              <a:rPr lang="en-GB" sz="1400" dirty="0">
                <a:hlinkClick r:id="rId5"/>
              </a:rPr>
              <a:t>24/1227</a:t>
            </a:r>
            <a:r>
              <a:rPr lang="en-GB" sz="1400" dirty="0"/>
              <a:t>	Some usage of intermediate FCS					Cariou, Laurent</a:t>
            </a:r>
          </a:p>
          <a:p>
            <a:pPr lvl="1">
              <a:buFont typeface="Arial" panose="020B0604020202020204" pitchFamily="34" charset="0"/>
              <a:buChar char="•"/>
            </a:pPr>
            <a:r>
              <a:rPr lang="en-GB" sz="1400" dirty="0">
                <a:solidFill>
                  <a:srgbClr val="FF0000"/>
                </a:solidFill>
              </a:rPr>
              <a:t>24/1240</a:t>
            </a:r>
            <a:r>
              <a:rPr lang="en-GB" sz="1400" dirty="0"/>
              <a:t>	Thoughts on AP Power Saving						Rubayet Shafin</a:t>
            </a:r>
          </a:p>
          <a:p>
            <a:pPr lvl="1">
              <a:buFont typeface="Arial" panose="020B0604020202020204" pitchFamily="34" charset="0"/>
              <a:buChar char="•"/>
            </a:pPr>
            <a:r>
              <a:rPr lang="en-GB" sz="1400" dirty="0">
                <a:hlinkClick r:id="rId6"/>
              </a:rPr>
              <a:t>24/1246</a:t>
            </a:r>
            <a:r>
              <a:rPr lang="en-GB" sz="1400" dirty="0"/>
              <a:t>	Low-power-listening-mode-for-clients-follow up			Ming Gan</a:t>
            </a:r>
          </a:p>
          <a:p>
            <a:pPr lvl="1">
              <a:buFont typeface="Arial" panose="020B0604020202020204" pitchFamily="34" charset="0"/>
              <a:buChar char="•"/>
            </a:pPr>
            <a:r>
              <a:rPr lang="en-GB" sz="1400" dirty="0">
                <a:hlinkClick r:id="rId7"/>
              </a:rPr>
              <a:t>24/1256</a:t>
            </a:r>
            <a:r>
              <a:rPr lang="en-GB" sz="1400" dirty="0"/>
              <a:t>	The padding after intermediate FCS					Yunbo Li</a:t>
            </a:r>
          </a:p>
          <a:p>
            <a:pPr lvl="1">
              <a:buFont typeface="Arial" panose="020B0604020202020204" pitchFamily="34" charset="0"/>
              <a:buChar char="•"/>
            </a:pPr>
            <a:r>
              <a:rPr lang="en-GB" sz="1400" dirty="0">
                <a:solidFill>
                  <a:srgbClr val="FF0000"/>
                </a:solidFill>
              </a:rPr>
              <a:t>24/1261</a:t>
            </a:r>
            <a:r>
              <a:rPr lang="en-GB" sz="1400" dirty="0"/>
              <a:t>	Considerations on Client Power Save for 11bn			Liuming Lu</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202593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PPDU + Preamble + CBF Part 1</a:t>
            </a:r>
            <a:endParaRPr lang="en-GB" sz="1000" strike="sngStrike" dirty="0">
              <a:solidFill>
                <a:schemeClr val="bg1">
                  <a:lumMod val="65000"/>
                </a:schemeClr>
              </a:solidFill>
            </a:endParaRP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24/1243</a:t>
            </a:r>
            <a:r>
              <a:rPr lang="en-GB" sz="1400" dirty="0"/>
              <a:t> </a:t>
            </a:r>
            <a:r>
              <a:rPr lang="en-GB" sz="1400" b="0" i="0" u="none" strike="noStrike" kern="1200" dirty="0">
                <a:solidFill>
                  <a:srgbClr val="000000"/>
                </a:solidFill>
                <a:effectLst/>
                <a:ea typeface="MS Gothic" panose="020B0609070205080204" pitchFamily="49" charset="-128"/>
              </a:rPr>
              <a:t>100 MHz PPDU</a:t>
            </a:r>
            <a:r>
              <a:rPr lang="en-GB" sz="1400" dirty="0"/>
              <a:t> 								</a:t>
            </a:r>
            <a:r>
              <a:rPr lang="en-GB" sz="1400" b="0" i="0" u="none" strike="noStrike" kern="1200" dirty="0">
                <a:solidFill>
                  <a:srgbClr val="000000"/>
                </a:solidFill>
                <a:effectLst/>
                <a:ea typeface="MS Gothic" panose="020B0609070205080204" pitchFamily="49" charset="-128"/>
              </a:rPr>
              <a:t>Ross Jian Yu</a:t>
            </a:r>
          </a:p>
          <a:p>
            <a:pPr lvl="1">
              <a:buFont typeface="Arial" panose="020B0604020202020204" pitchFamily="34" charset="0"/>
              <a:buChar char="•"/>
            </a:pPr>
            <a:r>
              <a:rPr lang="nb-NO" sz="1400" b="0" i="0" u="sng" strike="noStrike" kern="1200" dirty="0">
                <a:solidFill>
                  <a:srgbClr val="0563C1"/>
                </a:solidFill>
                <a:effectLst/>
                <a:ea typeface="MS Gothic" panose="020B0609070205080204" pitchFamily="49" charset="-128"/>
                <a:hlinkClick r:id="rId3"/>
              </a:rPr>
              <a:t>24/1411</a:t>
            </a:r>
            <a:r>
              <a:rPr lang="nb-NO" sz="1400" dirty="0"/>
              <a:t> </a:t>
            </a:r>
            <a:r>
              <a:rPr lang="nb-NO" sz="1400" b="0" i="0" u="none" strike="noStrike" kern="1200" dirty="0">
                <a:solidFill>
                  <a:srgbClr val="000000"/>
                </a:solidFill>
                <a:effectLst/>
                <a:ea typeface="MS Gothic" panose="020B0609070205080204" pitchFamily="49" charset="-128"/>
              </a:rPr>
              <a:t>Signaling for UHR PPDU</a:t>
            </a:r>
            <a:r>
              <a:rPr lang="nb-NO" sz="1400" dirty="0"/>
              <a:t> 						</a:t>
            </a:r>
            <a:r>
              <a:rPr lang="nb-NO" sz="1400" b="0" i="0" u="none" strike="noStrike" kern="1200" dirty="0">
                <a:solidFill>
                  <a:srgbClr val="000000"/>
                </a:solidFill>
                <a:effectLst/>
                <a:ea typeface="MS Gothic" panose="020B0609070205080204" pitchFamily="49" charset="-128"/>
              </a:rPr>
              <a:t>Ross Jian Yu</a:t>
            </a:r>
            <a:r>
              <a:rPr lang="nb-NO" sz="1400" dirty="0"/>
              <a:t> </a:t>
            </a:r>
            <a:endParaRPr lang="en-GB" sz="1400" kern="1200" dirty="0">
              <a:ea typeface="MS Gothic" panose="020B0609070205080204" pitchFamily="49" charset="-128"/>
            </a:endParaRP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4"/>
              </a:rPr>
              <a:t>24/1455</a:t>
            </a:r>
            <a:r>
              <a:rPr lang="en-GB" sz="1400" dirty="0"/>
              <a:t> </a:t>
            </a:r>
            <a:r>
              <a:rPr lang="en-GB" sz="1400" b="0" i="0" u="none" strike="noStrike" kern="1200" dirty="0">
                <a:solidFill>
                  <a:srgbClr val="000000"/>
                </a:solidFill>
                <a:effectLst/>
                <a:ea typeface="MS Gothic" panose="020B0609070205080204" pitchFamily="49" charset="-128"/>
              </a:rPr>
              <a:t>Discussion on TB ELR PPDU</a:t>
            </a:r>
            <a:r>
              <a:rPr lang="en-GB" sz="1400" dirty="0"/>
              <a:t> 						</a:t>
            </a:r>
            <a:r>
              <a:rPr lang="en-GB" sz="1400" b="0" i="0" u="none" strike="noStrike" kern="1200" dirty="0">
                <a:solidFill>
                  <a:srgbClr val="000000"/>
                </a:solidFill>
                <a:effectLst/>
                <a:ea typeface="MS Gothic" panose="020B0609070205080204" pitchFamily="49" charset="-128"/>
              </a:rPr>
              <a:t>Mengshi Hu</a:t>
            </a:r>
            <a:r>
              <a:rPr lang="en-GB" sz="1400" dirty="0"/>
              <a:t> </a:t>
            </a:r>
          </a:p>
          <a:p>
            <a:pPr lvl="1">
              <a:buFont typeface="Arial" panose="020B0604020202020204" pitchFamily="34" charset="0"/>
              <a:buChar char="•"/>
            </a:pPr>
            <a:r>
              <a:rPr lang="en-US" sz="1400" b="0" i="0" u="none" strike="noStrike" dirty="0">
                <a:solidFill>
                  <a:srgbClr val="FF0000"/>
                </a:solidFill>
                <a:effectLst/>
                <a:hlinkClick r:id="rId5"/>
              </a:rPr>
              <a:t>24/1461</a:t>
            </a:r>
            <a:r>
              <a:rPr lang="en-US" sz="1400" dirty="0"/>
              <a:t> </a:t>
            </a:r>
            <a:r>
              <a:rPr lang="en-US" sz="1400" b="0" i="0" u="none" strike="noStrike" dirty="0">
                <a:solidFill>
                  <a:srgbClr val="000000"/>
                </a:solidFill>
                <a:effectLst/>
              </a:rPr>
              <a:t>UHR preamble signaling</a:t>
            </a:r>
            <a:r>
              <a:rPr lang="en-US" sz="1400" dirty="0"/>
              <a:t> 						</a:t>
            </a:r>
            <a:r>
              <a:rPr lang="en-US" sz="1400" b="0" i="0" u="none" strike="noStrike" dirty="0">
                <a:solidFill>
                  <a:srgbClr val="000000"/>
                </a:solidFill>
                <a:effectLst/>
              </a:rPr>
              <a:t>Sigurd Schelstraete</a:t>
            </a:r>
            <a:r>
              <a:rPr lang="en-US" sz="1400" dirty="0"/>
              <a:t> </a:t>
            </a:r>
          </a:p>
          <a:p>
            <a:pPr lvl="1">
              <a:buFont typeface="Arial" panose="020B0604020202020204" pitchFamily="34" charset="0"/>
              <a:buChar char="•"/>
            </a:pPr>
            <a:r>
              <a:rPr lang="en-US" sz="1400" b="0" i="0" u="none" strike="noStrike" dirty="0">
                <a:solidFill>
                  <a:schemeClr val="tx1"/>
                </a:solidFill>
                <a:effectLst/>
                <a:hlinkClick r:id="rId6"/>
              </a:rPr>
              <a:t>24/1432</a:t>
            </a:r>
            <a:r>
              <a:rPr lang="en-US" sz="1400" b="0" i="0" u="none" strike="noStrike" dirty="0">
                <a:solidFill>
                  <a:schemeClr val="tx1"/>
                </a:solidFill>
                <a:effectLst/>
              </a:rPr>
              <a:t>	Unified-</a:t>
            </a:r>
            <a:r>
              <a:rPr lang="en-US" sz="1400" b="0" i="0" u="none" strike="noStrike" dirty="0" err="1">
                <a:solidFill>
                  <a:schemeClr val="tx1"/>
                </a:solidFill>
                <a:effectLst/>
              </a:rPr>
              <a:t>CoBF</a:t>
            </a:r>
            <a:r>
              <a:rPr lang="en-US" sz="1400" b="0" i="0" u="none" strike="noStrike" dirty="0">
                <a:solidFill>
                  <a:schemeClr val="tx1"/>
                </a:solidFill>
                <a:effectLst/>
              </a:rPr>
              <a:t>-and-MUMIMO-Schemes-with-Zero-MUI	Aiguo Yan</a:t>
            </a:r>
          </a:p>
          <a:p>
            <a:pPr lvl="1">
              <a:buFont typeface="Arial" panose="020B0604020202020204" pitchFamily="34" charset="0"/>
              <a:buChar char="•"/>
            </a:pPr>
            <a:r>
              <a:rPr lang="en-US" sz="1400" b="0" i="0" u="none" strike="noStrike" dirty="0">
                <a:solidFill>
                  <a:schemeClr val="tx1"/>
                </a:solidFill>
                <a:effectLst/>
                <a:hlinkClick r:id="rId7"/>
              </a:rPr>
              <a:t>24/1463</a:t>
            </a:r>
            <a:r>
              <a:rPr lang="en-US" sz="1400" b="0" i="0" u="none" strike="noStrike" dirty="0">
                <a:solidFill>
                  <a:schemeClr val="tx1"/>
                </a:solidFill>
                <a:effectLst/>
              </a:rPr>
              <a:t>	Robust Beamforming Nulling for CBF				Ken Tanaka</a:t>
            </a:r>
            <a:endParaRPr lang="en-GB" sz="14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088868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MAP + C-RTWT + C-TDMA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24/0677</a:t>
            </a:r>
            <a:r>
              <a:rPr lang="en-US" sz="1400" dirty="0"/>
              <a:t> </a:t>
            </a:r>
            <a:r>
              <a:rPr lang="en-US" sz="1400" b="0" i="0" u="none" strike="noStrike" kern="1200" dirty="0">
                <a:solidFill>
                  <a:srgbClr val="000000"/>
                </a:solidFill>
                <a:effectLst/>
                <a:ea typeface="MS Gothic" panose="020B0609070205080204" pitchFamily="49" charset="-128"/>
              </a:rPr>
              <a:t>TWT Information Sharing in MAP Operation</a:t>
            </a:r>
            <a:r>
              <a:rPr lang="en-US" sz="1400" dirty="0"/>
              <a:t> 			</a:t>
            </a:r>
            <a:r>
              <a:rPr lang="en-US" sz="1400" b="0" i="0" u="none" strike="noStrike" kern="1200" dirty="0">
                <a:solidFill>
                  <a:srgbClr val="000000"/>
                </a:solidFill>
                <a:effectLst/>
                <a:ea typeface="MS Gothic" panose="020B0609070205080204" pitchFamily="49" charset="-128"/>
              </a:rPr>
              <a:t>Rubayet Shafin</a:t>
            </a:r>
            <a:r>
              <a:rPr lang="en-US" sz="1400" dirty="0"/>
              <a:t> </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3"/>
              </a:rPr>
              <a:t>24/1205</a:t>
            </a:r>
            <a:r>
              <a:rPr lang="en-GB"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Analysis and Simulations on Coordinated Spatial Reuse 		</a:t>
            </a:r>
            <a:r>
              <a:rPr lang="en-GB" sz="1400" b="0" i="0" u="none" strike="noStrike" kern="1200" dirty="0">
                <a:solidFill>
                  <a:srgbClr val="000000"/>
                </a:solidFill>
                <a:effectLst/>
                <a:ea typeface="MS Gothic" panose="020B0609070205080204" pitchFamily="49" charset="-128"/>
              </a:rPr>
              <a:t>Jason Y. Guo </a:t>
            </a:r>
            <a:endParaRPr lang="en-US" sz="1400" b="0" i="0" u="none" strike="noStrike" kern="1200" dirty="0">
              <a:solidFill>
                <a:srgbClr val="FF0000"/>
              </a:solidFill>
              <a:effectLst/>
              <a:ea typeface="MS Gothic" panose="020B0609070205080204" pitchFamily="49" charset="-128"/>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24/1239</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MAP Framework--Follow-up</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Rubayet Shafin</a:t>
            </a:r>
            <a:r>
              <a:rPr lang="en-US" sz="1400" dirty="0">
                <a:solidFill>
                  <a:schemeClr val="tx1"/>
                </a:solidFill>
              </a:rPr>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24/0678</a:t>
            </a:r>
            <a:r>
              <a:rPr lang="en-US" sz="1400" dirty="0"/>
              <a:t> </a:t>
            </a:r>
            <a:r>
              <a:rPr lang="en-US" sz="1400" b="0" i="0" u="none" strike="noStrike" kern="1200" dirty="0">
                <a:solidFill>
                  <a:srgbClr val="000000"/>
                </a:solidFill>
                <a:effectLst/>
                <a:ea typeface="MS Gothic" panose="020B0609070205080204" pitchFamily="49" charset="-128"/>
              </a:rPr>
              <a:t>Coordinated R-TWT--Follow-Up</a:t>
            </a:r>
            <a:r>
              <a:rPr lang="en-US" sz="1400" dirty="0"/>
              <a:t> 					</a:t>
            </a:r>
            <a:r>
              <a:rPr lang="en-US" sz="1400" b="0" i="0" u="none" strike="noStrike" kern="1200" dirty="0">
                <a:solidFill>
                  <a:srgbClr val="000000"/>
                </a:solidFill>
                <a:effectLst/>
                <a:ea typeface="MS Gothic" panose="020B0609070205080204" pitchFamily="49" charset="-128"/>
              </a:rPr>
              <a:t>Rubayet Shafin</a:t>
            </a:r>
            <a:r>
              <a:rPr lang="en-US" sz="1400" dirty="0"/>
              <a:t> </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4"/>
              </a:rPr>
              <a:t>24/0742</a:t>
            </a:r>
            <a:r>
              <a:rPr lang="en-GB" sz="1400" dirty="0"/>
              <a:t> </a:t>
            </a:r>
            <a:r>
              <a:rPr lang="en-GB" sz="1400" b="0" i="0" u="none" strike="noStrike" kern="1200" dirty="0">
                <a:solidFill>
                  <a:srgbClr val="000000"/>
                </a:solidFill>
                <a:effectLst/>
                <a:ea typeface="MS Gothic" panose="020B0609070205080204" pitchFamily="49" charset="-128"/>
              </a:rPr>
              <a:t>OBSS TWT management for MAP</a:t>
            </a:r>
            <a:r>
              <a:rPr lang="en-GB" sz="1400" dirty="0"/>
              <a:t> 					</a:t>
            </a:r>
            <a:r>
              <a:rPr lang="en-GB" sz="1400" b="0" i="0" u="none" strike="noStrike" kern="1200" dirty="0">
                <a:solidFill>
                  <a:srgbClr val="000000"/>
                </a:solidFill>
                <a:effectLst/>
                <a:ea typeface="MS Gothic" panose="020B0609070205080204" pitchFamily="49" charset="-128"/>
              </a:rPr>
              <a:t>VIGER Pascal</a:t>
            </a:r>
            <a:r>
              <a:rPr lang="en-GB" sz="1400" dirty="0"/>
              <a:t> </a:t>
            </a:r>
            <a:endParaRPr lang="en-US" sz="1400" dirty="0"/>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24/1196</a:t>
            </a:r>
            <a:r>
              <a:rPr lang="en-US" sz="1400" dirty="0"/>
              <a:t> </a:t>
            </a:r>
            <a:r>
              <a:rPr lang="en-US" sz="1400" b="0" i="0" u="none" strike="noStrike" kern="1200" dirty="0">
                <a:solidFill>
                  <a:schemeClr val="tx1"/>
                </a:solidFill>
                <a:effectLst/>
                <a:ea typeface="MS Gothic" panose="020B0609070205080204" pitchFamily="49" charset="-128"/>
              </a:rPr>
              <a:t>Issues on OBSS R-TWT Protection</a:t>
            </a:r>
            <a:r>
              <a:rPr lang="en-US" sz="1400" dirty="0">
                <a:solidFill>
                  <a:schemeClr val="tx1"/>
                </a:solidFill>
              </a:rPr>
              <a:t> 					</a:t>
            </a:r>
            <a:r>
              <a:rPr lang="en-US" sz="1400" b="0" i="0" u="none" strike="noStrike" kern="1200" dirty="0" err="1">
                <a:solidFill>
                  <a:schemeClr val="tx1"/>
                </a:solidFill>
                <a:effectLst/>
                <a:ea typeface="MS Gothic" panose="020B0609070205080204" pitchFamily="49" charset="-128"/>
              </a:rPr>
              <a:t>Gwangho</a:t>
            </a:r>
            <a:r>
              <a:rPr lang="en-US" sz="1400" b="0" i="0" u="none" strike="noStrike" kern="1200" dirty="0">
                <a:solidFill>
                  <a:schemeClr val="tx1"/>
                </a:solidFill>
                <a:effectLst/>
                <a:ea typeface="MS Gothic" panose="020B0609070205080204" pitchFamily="49" charset="-128"/>
              </a:rPr>
              <a:t> Lee</a:t>
            </a:r>
            <a:r>
              <a:rPr lang="en-US" sz="1400" dirty="0">
                <a:solidFill>
                  <a:schemeClr val="tx1"/>
                </a:solidFill>
              </a:rPr>
              <a:t> </a:t>
            </a:r>
          </a:p>
          <a:p>
            <a:pPr lvl="1">
              <a:buFont typeface="Arial" panose="020B0604020202020204" pitchFamily="34" charset="0"/>
              <a:buChar char="•"/>
            </a:pPr>
            <a:r>
              <a:rPr lang="en-US" sz="1400" dirty="0">
                <a:hlinkClick r:id="rId5"/>
              </a:rPr>
              <a:t>24/0817</a:t>
            </a:r>
            <a:r>
              <a:rPr lang="en-US" sz="1400" dirty="0"/>
              <a:t>	Opportunistic Transmission in C-TDMA				</a:t>
            </a:r>
            <a:r>
              <a:rPr lang="en-US" sz="1400" dirty="0" err="1"/>
              <a:t>Taeyoung</a:t>
            </a:r>
            <a:r>
              <a:rPr lang="en-US" sz="1400" dirty="0"/>
              <a:t> Ha</a:t>
            </a:r>
          </a:p>
          <a:p>
            <a:pPr lvl="1">
              <a:buFont typeface="Arial" panose="020B0604020202020204" pitchFamily="34" charset="0"/>
              <a:buChar char="•"/>
            </a:pPr>
            <a:r>
              <a:rPr lang="en-US" sz="1400" dirty="0">
                <a:hlinkClick r:id="rId6"/>
              </a:rPr>
              <a:t>24/0866</a:t>
            </a:r>
            <a:r>
              <a:rPr lang="en-US" sz="1400" dirty="0"/>
              <a:t>	Preemption for C-TDMA						Jiayi Zhang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6782365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CBF Part 2</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dirty="0">
                <a:solidFill>
                  <a:srgbClr val="FF0000"/>
                </a:solidFill>
                <a:effectLst/>
                <a:hlinkClick r:id="rId2"/>
              </a:rPr>
              <a:t>24/1484</a:t>
            </a:r>
            <a:r>
              <a:rPr lang="en-US" sz="1400" b="0" i="0" u="none" strike="noStrike" dirty="0">
                <a:solidFill>
                  <a:schemeClr val="tx1"/>
                </a:solidFill>
                <a:effectLst/>
              </a:rPr>
              <a:t>	Coordinated BF: Figures of Merit					Shimi Shilo</a:t>
            </a:r>
          </a:p>
          <a:p>
            <a:pPr lvl="1">
              <a:buFont typeface="Arial" panose="020B0604020202020204" pitchFamily="34" charset="0"/>
              <a:buChar char="•"/>
            </a:pPr>
            <a:r>
              <a:rPr lang="en-US" sz="1400" b="0" i="0" u="none" strike="noStrike" dirty="0">
                <a:solidFill>
                  <a:schemeClr val="tx1"/>
                </a:solidFill>
                <a:effectLst/>
                <a:hlinkClick r:id="rId3"/>
              </a:rPr>
              <a:t>24/1515</a:t>
            </a:r>
            <a:r>
              <a:rPr lang="en-US" sz="1400" b="0" i="0" u="none" strike="noStrike" dirty="0">
                <a:solidFill>
                  <a:schemeClr val="tx1"/>
                </a:solidFill>
                <a:effectLst/>
              </a:rPr>
              <a:t>	Coordinated Beamforming for 11bn – Follow Up			Insik Jung</a:t>
            </a:r>
          </a:p>
          <a:p>
            <a:pPr lvl="1">
              <a:buFont typeface="Arial" panose="020B0604020202020204" pitchFamily="34" charset="0"/>
              <a:buChar char="•"/>
            </a:pPr>
            <a:r>
              <a:rPr lang="en-US" sz="1400" b="0" i="0" u="none" strike="noStrike" dirty="0">
                <a:solidFill>
                  <a:srgbClr val="FF0000"/>
                </a:solidFill>
                <a:effectLst/>
                <a:hlinkClick r:id="rId4"/>
              </a:rPr>
              <a:t>24/1542</a:t>
            </a:r>
            <a:r>
              <a:rPr lang="en-US" sz="1400" b="0" i="0" u="none" strike="noStrike" dirty="0">
                <a:solidFill>
                  <a:schemeClr val="tx1"/>
                </a:solidFill>
                <a:effectLst/>
              </a:rPr>
              <a:t>	Sounding Schemes for Coordinated Beamforming			Sameer Vermani</a:t>
            </a:r>
          </a:p>
          <a:p>
            <a:pPr lvl="1">
              <a:buFont typeface="Arial" panose="020B0604020202020204" pitchFamily="34" charset="0"/>
              <a:buChar char="•"/>
            </a:pPr>
            <a:r>
              <a:rPr lang="en-US" sz="1400" b="0" i="0" u="none" strike="noStrike" dirty="0">
                <a:solidFill>
                  <a:srgbClr val="FF0000"/>
                </a:solidFill>
                <a:effectLst/>
                <a:hlinkClick r:id="rId5"/>
              </a:rPr>
              <a:t>24/1568</a:t>
            </a:r>
            <a:r>
              <a:rPr lang="en-US" sz="1400" b="0" i="0" u="none" strike="noStrike" dirty="0">
                <a:solidFill>
                  <a:schemeClr val="tx1"/>
                </a:solidFill>
                <a:effectLst/>
              </a:rPr>
              <a:t>	Sounding  Design for C-BF						Ron Porat</a:t>
            </a:r>
          </a:p>
          <a:p>
            <a:pPr lvl="1">
              <a:buFont typeface="Arial" panose="020B0604020202020204" pitchFamily="34" charset="0"/>
              <a:buChar char="•"/>
            </a:pPr>
            <a:r>
              <a:rPr lang="en-US" sz="1400" b="0" i="0" u="none" strike="noStrike" dirty="0">
                <a:solidFill>
                  <a:srgbClr val="FF0000"/>
                </a:solidFill>
                <a:effectLst/>
              </a:rPr>
              <a:t>24/1575</a:t>
            </a:r>
            <a:r>
              <a:rPr lang="en-US" sz="1400" b="0" i="0" u="none" strike="noStrike" dirty="0">
                <a:solidFill>
                  <a:schemeClr val="tx1"/>
                </a:solidFill>
                <a:effectLst/>
              </a:rPr>
              <a:t>	Guard Interval Coordination for Coordinated Beamforming	Jiayi Zhang</a:t>
            </a:r>
          </a:p>
          <a:p>
            <a:pPr lvl="1">
              <a:buFont typeface="Arial" panose="020B0604020202020204" pitchFamily="34" charset="0"/>
              <a:buChar char="•"/>
            </a:pPr>
            <a:r>
              <a:rPr lang="en-US" sz="1400" b="0" i="0" u="none" strike="noStrike" dirty="0">
                <a:solidFill>
                  <a:schemeClr val="tx1"/>
                </a:solidFill>
                <a:effectLst/>
                <a:hlinkClick r:id="rId6"/>
              </a:rPr>
              <a:t>24/1580</a:t>
            </a:r>
            <a:r>
              <a:rPr lang="en-US" sz="1400" b="0" i="0" u="none" strike="noStrike" dirty="0">
                <a:solidFill>
                  <a:schemeClr val="tx1"/>
                </a:solidFill>
                <a:effectLst/>
              </a:rPr>
              <a:t>	</a:t>
            </a:r>
            <a:r>
              <a:rPr lang="en-US" sz="1400" b="0" i="0" u="none" strike="noStrike" dirty="0" err="1">
                <a:solidFill>
                  <a:schemeClr val="tx1"/>
                </a:solidFill>
                <a:effectLst/>
              </a:rPr>
              <a:t>cbf</a:t>
            </a:r>
            <a:r>
              <a:rPr lang="en-US" sz="1400" b="0" i="0" u="none" strike="noStrike" dirty="0">
                <a:solidFill>
                  <a:schemeClr val="tx1"/>
                </a:solidFill>
                <a:effectLst/>
              </a:rPr>
              <a:t>-smoothing								Xiaogang Chen</a:t>
            </a:r>
          </a:p>
          <a:p>
            <a:pPr lvl="1">
              <a:buFont typeface="Arial" panose="020B0604020202020204" pitchFamily="34" charset="0"/>
              <a:buChar char="•"/>
            </a:pPr>
            <a:r>
              <a:rPr lang="en-US" sz="1400" b="0" i="0" u="none" strike="noStrike" dirty="0">
                <a:solidFill>
                  <a:srgbClr val="FF0000"/>
                </a:solidFill>
                <a:effectLst/>
                <a:hlinkClick r:id="rId7"/>
              </a:rPr>
              <a:t>24/1582</a:t>
            </a:r>
            <a:r>
              <a:rPr lang="en-US" sz="1400" b="0" i="0" u="none" strike="noStrike" dirty="0">
                <a:solidFill>
                  <a:schemeClr val="tx1"/>
                </a:solidFill>
                <a:effectLst/>
              </a:rPr>
              <a:t>	Coordinated Sounding for </a:t>
            </a:r>
            <a:r>
              <a:rPr lang="en-US" sz="1400" b="0" i="0" u="none" strike="noStrike" dirty="0" err="1">
                <a:solidFill>
                  <a:schemeClr val="tx1"/>
                </a:solidFill>
                <a:effectLst/>
              </a:rPr>
              <a:t>CoBF</a:t>
            </a:r>
            <a:r>
              <a:rPr lang="en-US" sz="1400" b="0" i="0" u="none" strike="noStrike" dirty="0">
                <a:solidFill>
                  <a:schemeClr val="tx1"/>
                </a:solidFill>
                <a:effectLst/>
              </a:rPr>
              <a:t>					You-Wei Chen</a:t>
            </a:r>
            <a:endParaRPr lang="en-GB" sz="14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77287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C-TDMA Part 2</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hlinkClick r:id="rId3"/>
              </a:rPr>
              <a:t>24/0842</a:t>
            </a:r>
            <a:r>
              <a:rPr lang="en-GB" sz="1400" dirty="0"/>
              <a:t>	Multi-AP set configuration for C-TDMA				</a:t>
            </a:r>
            <a:r>
              <a:rPr lang="en-GB" sz="1400" dirty="0" err="1"/>
              <a:t>GeonHwan</a:t>
            </a:r>
            <a:r>
              <a:rPr lang="en-GB" sz="1400" dirty="0"/>
              <a:t> Kim</a:t>
            </a:r>
          </a:p>
          <a:p>
            <a:pPr lvl="1">
              <a:buFont typeface="Arial" panose="020B0604020202020204" pitchFamily="34" charset="0"/>
              <a:buChar char="•"/>
            </a:pPr>
            <a:r>
              <a:rPr lang="en-GB" sz="1400" dirty="0">
                <a:hlinkClick r:id="rId4"/>
              </a:rPr>
              <a:t>24/0843</a:t>
            </a:r>
            <a:r>
              <a:rPr lang="en-GB" sz="1400" dirty="0"/>
              <a:t>	Some details on TXOP sharing in C-TDMA				</a:t>
            </a:r>
            <a:r>
              <a:rPr lang="en-GB" sz="1400" dirty="0" err="1"/>
              <a:t>GeonHwan</a:t>
            </a:r>
            <a:r>
              <a:rPr lang="en-GB" sz="1400" dirty="0"/>
              <a:t> Kim</a:t>
            </a:r>
          </a:p>
          <a:p>
            <a:pPr lvl="1">
              <a:buFont typeface="Arial" panose="020B0604020202020204" pitchFamily="34" charset="0"/>
              <a:buChar char="•"/>
            </a:pPr>
            <a:r>
              <a:rPr lang="en-GB" sz="1400" dirty="0">
                <a:solidFill>
                  <a:srgbClr val="FF0000"/>
                </a:solidFill>
              </a:rPr>
              <a:t>24/1016</a:t>
            </a:r>
            <a:r>
              <a:rPr lang="en-GB" sz="1400" dirty="0"/>
              <a:t>	C-TDMA follow-up: Additional details on framing sequence	Sanket Kalamkar</a:t>
            </a:r>
          </a:p>
          <a:p>
            <a:pPr lvl="1">
              <a:buFont typeface="Arial" panose="020B0604020202020204" pitchFamily="34" charset="0"/>
              <a:buChar char="•"/>
            </a:pPr>
            <a:r>
              <a:rPr lang="en-GB" sz="1400" dirty="0">
                <a:solidFill>
                  <a:srgbClr val="FF0000"/>
                </a:solidFill>
              </a:rPr>
              <a:t>24/1017</a:t>
            </a:r>
            <a:r>
              <a:rPr lang="en-GB" sz="1400" dirty="0"/>
              <a:t>	Mechanism for TXOP Return in C-TDMA				Sanket Kalamkar</a:t>
            </a:r>
          </a:p>
          <a:p>
            <a:pPr lvl="1">
              <a:buFont typeface="Arial" panose="020B0604020202020204" pitchFamily="34" charset="0"/>
              <a:buChar char="•"/>
            </a:pPr>
            <a:r>
              <a:rPr lang="en-GB" sz="1400" dirty="0">
                <a:solidFill>
                  <a:srgbClr val="FF0000"/>
                </a:solidFill>
              </a:rPr>
              <a:t>24/1225</a:t>
            </a:r>
            <a:r>
              <a:rPr lang="en-GB" sz="1400" dirty="0"/>
              <a:t>	Initial Control Frames in C-TDMA					Sanket Kalamkar</a:t>
            </a:r>
          </a:p>
          <a:p>
            <a:pPr lvl="1">
              <a:buFont typeface="Arial" panose="020B0604020202020204" pitchFamily="34" charset="0"/>
              <a:buChar char="•"/>
            </a:pPr>
            <a:r>
              <a:rPr lang="en-GB" sz="1400" dirty="0">
                <a:solidFill>
                  <a:srgbClr val="FF0000"/>
                </a:solidFill>
              </a:rPr>
              <a:t>24/1250</a:t>
            </a:r>
            <a:r>
              <a:rPr lang="en-GB" sz="1400" dirty="0"/>
              <a:t>	Discussion on TXOP Allocation in C-TDMA			Serhat Erkucuk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3734302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DRU (Modulation, Tone Plan, PPDU)</a:t>
            </a:r>
            <a:endParaRPr lang="en-GB" sz="1000" strike="sngStrike" dirty="0">
              <a:solidFill>
                <a:schemeClr val="bg1">
                  <a:lumMod val="65000"/>
                </a:schemeClr>
              </a:solidFill>
            </a:endParaRPr>
          </a:p>
          <a:p>
            <a:pPr lvl="1">
              <a:buFont typeface="Arial" panose="020B0604020202020204" pitchFamily="34" charset="0"/>
              <a:buChar char="•"/>
            </a:pPr>
            <a:r>
              <a:rPr lang="en-US" sz="1400" dirty="0">
                <a:hlinkClick r:id="rId2"/>
              </a:rPr>
              <a:t>24/1456</a:t>
            </a:r>
            <a:r>
              <a:rPr lang="en-US" sz="1400" dirty="0"/>
              <a:t>	Discussion on DCM of DRU					Mengshi Hu</a:t>
            </a:r>
          </a:p>
          <a:p>
            <a:pPr lvl="1">
              <a:buFont typeface="Arial" panose="020B0604020202020204" pitchFamily="34" charset="0"/>
              <a:buChar char="•"/>
            </a:pPr>
            <a:r>
              <a:rPr lang="en-US" sz="1400" dirty="0">
                <a:hlinkClick r:id="rId3"/>
              </a:rPr>
              <a:t>24/1483</a:t>
            </a:r>
            <a:r>
              <a:rPr lang="en-US" sz="1400" dirty="0"/>
              <a:t>	Index Modulation Applied to DRU				Junghoon Suh</a:t>
            </a:r>
          </a:p>
          <a:p>
            <a:pPr lvl="1">
              <a:buFont typeface="Arial" panose="020B0604020202020204" pitchFamily="34" charset="0"/>
              <a:buChar char="•"/>
            </a:pPr>
            <a:r>
              <a:rPr lang="en-US" sz="1400" dirty="0">
                <a:hlinkClick r:id="rId4"/>
              </a:rPr>
              <a:t>24/1465</a:t>
            </a:r>
            <a:r>
              <a:rPr lang="en-US" sz="1400" dirty="0"/>
              <a:t>	Updated Proposal for 80MHz DRU Tone Plan		</a:t>
            </a:r>
            <a:r>
              <a:rPr lang="en-US" sz="1400" dirty="0" err="1"/>
              <a:t>Chenchen</a:t>
            </a:r>
            <a:r>
              <a:rPr lang="en-US" sz="1400" dirty="0"/>
              <a:t> Liu</a:t>
            </a:r>
          </a:p>
          <a:p>
            <a:pPr lvl="1">
              <a:buFont typeface="Arial" panose="020B0604020202020204" pitchFamily="34" charset="0"/>
              <a:buChar char="•"/>
            </a:pPr>
            <a:r>
              <a:rPr lang="en-US" sz="1400" dirty="0">
                <a:solidFill>
                  <a:srgbClr val="FF0000"/>
                </a:solidFill>
                <a:hlinkClick r:id="rId5"/>
              </a:rPr>
              <a:t>24/1470</a:t>
            </a:r>
            <a:r>
              <a:rPr lang="en-US" sz="1400" dirty="0"/>
              <a:t>	Proposal for DRU Tone Plan					Eunsung Park</a:t>
            </a:r>
          </a:p>
          <a:p>
            <a:pPr lvl="1">
              <a:buFont typeface="Arial" panose="020B0604020202020204" pitchFamily="34" charset="0"/>
              <a:buChar char="•"/>
            </a:pPr>
            <a:r>
              <a:rPr lang="en-US" sz="1400" dirty="0">
                <a:hlinkClick r:id="rId6"/>
              </a:rPr>
              <a:t>24/1541</a:t>
            </a:r>
            <a:r>
              <a:rPr lang="en-US" sz="1400" dirty="0"/>
              <a:t>	Tone distribution in DRU - follow up				Yan Xin</a:t>
            </a:r>
          </a:p>
          <a:p>
            <a:pPr lvl="1">
              <a:buFont typeface="Arial" panose="020B0604020202020204" pitchFamily="34" charset="0"/>
              <a:buChar char="•"/>
            </a:pPr>
            <a:r>
              <a:rPr lang="en-US" sz="1400" b="0" i="0" u="none" strike="noStrike" dirty="0">
                <a:solidFill>
                  <a:srgbClr val="FF0000"/>
                </a:solidFill>
                <a:effectLst/>
                <a:hlinkClick r:id="rId7"/>
              </a:rPr>
              <a:t>24/1471</a:t>
            </a:r>
            <a:r>
              <a:rPr lang="en-US" sz="1400" dirty="0"/>
              <a:t> </a:t>
            </a:r>
            <a:r>
              <a:rPr lang="en-US" sz="1400" b="0" i="0" u="none" strike="noStrike" dirty="0">
                <a:solidFill>
                  <a:srgbClr val="000000"/>
                </a:solidFill>
                <a:effectLst/>
              </a:rPr>
              <a:t>Signaling for DRU in Trigger Frame</a:t>
            </a:r>
            <a:r>
              <a:rPr lang="en-US" sz="1400" dirty="0"/>
              <a:t> 				</a:t>
            </a:r>
            <a:r>
              <a:rPr lang="en-US" sz="1400" b="0" i="0" u="none" strike="noStrike" dirty="0">
                <a:solidFill>
                  <a:srgbClr val="000000"/>
                </a:solidFill>
                <a:effectLst/>
              </a:rPr>
              <a:t>Eunsung Park</a:t>
            </a:r>
            <a:endParaRPr lang="en-US" sz="1400" dirty="0"/>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8"/>
              </a:rPr>
              <a:t>24/</a:t>
            </a:r>
            <a:r>
              <a:rPr lang="en-US" sz="1400" b="0" i="0" u="none" strike="noStrike" kern="1200" dirty="0">
                <a:solidFill>
                  <a:srgbClr val="FF0000"/>
                </a:solidFill>
                <a:effectLst/>
                <a:ea typeface="MS Gothic" panose="020B0609070205080204" pitchFamily="49" charset="-128"/>
                <a:hlinkClick r:id="rId8"/>
              </a:rPr>
              <a:t>1489</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Signaling for DRU Transmission 				Shengquan Hu</a:t>
            </a:r>
            <a:endParaRPr lang="en-US" sz="14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7021841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Do you agree that ELR PPDU starts with a legacy preamble in the PPDU for the ELR transmission?</a:t>
            </a:r>
          </a:p>
          <a:p>
            <a:r>
              <a:rPr lang="en-US" sz="1200" dirty="0"/>
              <a:t>–      The legacy preamble contains the L-STF, L-LTF, L-SIG, RL-SIG, and U-SIG.</a:t>
            </a:r>
            <a:endParaRPr lang="en-US" sz="1200" b="0" dirty="0"/>
          </a:p>
          <a:p>
            <a:r>
              <a:rPr lang="en-US" sz="1200" b="0" i="1" dirty="0"/>
              <a:t>Supporting list: [24/1184r0]</a:t>
            </a:r>
          </a:p>
          <a:p>
            <a:r>
              <a:rPr lang="en-US" sz="1200" dirty="0"/>
              <a:t>Result: </a:t>
            </a: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6542793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 – QoS + Relay</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24/0818</a:t>
            </a:r>
            <a:r>
              <a:rPr lang="en-US" sz="1400" dirty="0"/>
              <a:t> </a:t>
            </a:r>
            <a:r>
              <a:rPr lang="en-US" sz="1400" b="0" i="0" u="none" strike="noStrike" kern="1200" dirty="0">
                <a:solidFill>
                  <a:srgbClr val="000000"/>
                </a:solidFill>
                <a:effectLst/>
                <a:ea typeface="MS Gothic" panose="020B0609070205080204" pitchFamily="49" charset="-128"/>
              </a:rPr>
              <a:t>LL flow treatment triggered by upper-layer (incl. ECN) indicators	Maulik Vaidya</a:t>
            </a:r>
            <a:r>
              <a:rPr lang="en-US" sz="1400" dirty="0"/>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24/0660</a:t>
            </a:r>
            <a:r>
              <a:rPr lang="en-US" sz="1400" dirty="0"/>
              <a:t> </a:t>
            </a:r>
            <a:r>
              <a:rPr lang="en-US" sz="1400" b="0" i="0" u="none" strike="noStrike" kern="1200" dirty="0">
                <a:solidFill>
                  <a:srgbClr val="000000"/>
                </a:solidFill>
                <a:effectLst/>
                <a:ea typeface="MS Gothic" panose="020B0609070205080204" pitchFamily="49" charset="-128"/>
              </a:rPr>
              <a:t>Dynamic QoS profiles with SCS</a:t>
            </a:r>
            <a:r>
              <a:rPr lang="en-US" sz="1400" dirty="0"/>
              <a:t> 						</a:t>
            </a:r>
            <a:r>
              <a:rPr lang="en-US" sz="1400" b="0" i="0" u="none" strike="noStrike" kern="1200" dirty="0">
                <a:solidFill>
                  <a:srgbClr val="000000"/>
                </a:solidFill>
                <a:effectLst/>
                <a:ea typeface="MS Gothic" panose="020B0609070205080204" pitchFamily="49" charset="-128"/>
              </a:rPr>
              <a:t>Binita Gupta</a:t>
            </a:r>
            <a:r>
              <a:rPr lang="en-US" sz="1400" dirty="0"/>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4"/>
              </a:rPr>
              <a:t>24/0820</a:t>
            </a:r>
            <a:r>
              <a:rPr lang="en-US" sz="1400" dirty="0"/>
              <a:t> </a:t>
            </a:r>
            <a:r>
              <a:rPr lang="en-US" sz="1400" b="0" i="0" u="none" strike="noStrike" kern="1200" dirty="0">
                <a:solidFill>
                  <a:srgbClr val="000000"/>
                </a:solidFill>
                <a:effectLst/>
                <a:ea typeface="MS Gothic" panose="020B0609070205080204" pitchFamily="49" charset="-128"/>
              </a:rPr>
              <a:t>SCS proxy for relay</a:t>
            </a:r>
            <a:r>
              <a:rPr lang="en-US" sz="1400" dirty="0"/>
              <a:t> 								</a:t>
            </a:r>
            <a:r>
              <a:rPr lang="en-US" sz="1400" b="0" i="0" u="none" strike="noStrike" kern="1200" dirty="0">
                <a:solidFill>
                  <a:srgbClr val="000000"/>
                </a:solidFill>
                <a:effectLst/>
                <a:ea typeface="MS Gothic" panose="020B0609070205080204" pitchFamily="49" charset="-128"/>
              </a:rPr>
              <a:t>Li Yan</a:t>
            </a:r>
            <a:r>
              <a:rPr lang="en-US" sz="1400" dirty="0"/>
              <a:t> </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5"/>
              </a:rPr>
              <a:t>24/0067</a:t>
            </a:r>
            <a:r>
              <a:rPr lang="en-US" sz="1400" dirty="0">
                <a:effectLst/>
              </a:rPr>
              <a:t> </a:t>
            </a:r>
            <a:r>
              <a:rPr lang="en-GB" sz="1400" b="0" i="0" u="none" strike="noStrike" kern="1200" dirty="0">
                <a:solidFill>
                  <a:srgbClr val="000000"/>
                </a:solidFill>
                <a:effectLst/>
                <a:ea typeface="MS Gothic" panose="020B0609070205080204" pitchFamily="49" charset="-128"/>
              </a:rPr>
              <a:t>Range Expansion via Repeated Transmission</a:t>
            </a:r>
            <a:r>
              <a:rPr lang="en-US" sz="1400" dirty="0">
                <a:effectLst/>
              </a:rPr>
              <a:t> 				</a:t>
            </a:r>
            <a:r>
              <a:rPr lang="en-GB" sz="1400" b="0" i="0" u="none" strike="noStrike" kern="1200" dirty="0">
                <a:solidFill>
                  <a:srgbClr val="000000"/>
                </a:solidFill>
                <a:effectLst/>
                <a:ea typeface="MS Gothic" panose="020B0609070205080204" pitchFamily="49" charset="-128"/>
              </a:rPr>
              <a:t>Nima Namvar</a:t>
            </a:r>
            <a:r>
              <a:rPr lang="en-US" sz="1400" dirty="0">
                <a:effectLst/>
              </a:rPr>
              <a:t> </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6468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(45’)</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a:t>
            </a:r>
            <a:r>
              <a:rPr lang="en-US" sz="1200" b="0" dirty="0"/>
              <a:t>Do you agree to define mechanism(s) that enable APs to assign priority channel access to EPCS </a:t>
            </a:r>
          </a:p>
          <a:p>
            <a:r>
              <a:rPr lang="en-US" sz="1200" b="0" i="1" dirty="0"/>
              <a:t>Supporting list: [24/984]</a:t>
            </a:r>
          </a:p>
          <a:p>
            <a:r>
              <a:rPr lang="en-US" sz="1200" dirty="0"/>
              <a:t>Result: </a:t>
            </a:r>
          </a:p>
          <a:p>
            <a:r>
              <a:rPr lang="en-US" sz="1200" dirty="0"/>
              <a:t>SP2: </a:t>
            </a:r>
            <a:r>
              <a:rPr lang="en-US" sz="1200" b="0" dirty="0"/>
              <a:t>Do you agree to define mechanism(s) that enable APs to preempt STAs to better support EPCS authorized STAs?</a:t>
            </a:r>
          </a:p>
          <a:p>
            <a:r>
              <a:rPr lang="en-US" sz="1200" b="0" dirty="0"/>
              <a:t>Note: Preempted STAs could include non-EPCS and lower priority EPCS STAs</a:t>
            </a:r>
          </a:p>
          <a:p>
            <a:r>
              <a:rPr lang="en-US" sz="1200" b="0" i="1" dirty="0"/>
              <a:t>Supporting list: [24/984]</a:t>
            </a:r>
          </a:p>
          <a:p>
            <a:r>
              <a:rPr lang="en-US" sz="1200" dirty="0"/>
              <a:t>Result:</a:t>
            </a:r>
          </a:p>
          <a:p>
            <a:r>
              <a:rPr lang="en-US" sz="1200" dirty="0"/>
              <a:t>SP3: </a:t>
            </a:r>
            <a:r>
              <a:rPr lang="en-US" sz="1200" b="0" dirty="0"/>
              <a:t>Do you agree to define mechanisms that enable APs operating on the same channel to coordinate their respective rTWT schedules and/or to ensure that one AP extends the protection of the rTWT schedule of the other AP.</a:t>
            </a:r>
          </a:p>
          <a:p>
            <a:r>
              <a:rPr lang="en-US" sz="1200" b="0" dirty="0"/>
              <a:t>NOTE – TBD mechanisms including negotiation between 2 APs and advertisement.</a:t>
            </a:r>
          </a:p>
          <a:p>
            <a:r>
              <a:rPr lang="en-US" sz="1200" b="0" i="1" dirty="0"/>
              <a:t>Supporting list: [23/0250, 23/1887, 23/1916, 23/1952, 23/1962, 23/2022, 23/2084, 24/0160, 24/0161, 24/0388, 24/0407, 24/827]</a:t>
            </a:r>
          </a:p>
          <a:p>
            <a:r>
              <a:rPr lang="en-US" sz="1200" dirty="0"/>
              <a:t>Result:</a:t>
            </a:r>
          </a:p>
          <a:p>
            <a:r>
              <a:rPr lang="en-US" sz="1200" dirty="0">
                <a:solidFill>
                  <a:schemeClr val="tx1"/>
                </a:solidFill>
              </a:rPr>
              <a:t>SP4:</a:t>
            </a:r>
            <a:r>
              <a:rPr lang="en-US" sz="1200" b="0" dirty="0">
                <a:solidFill>
                  <a:schemeClr val="tx1"/>
                </a:solidFill>
              </a:rPr>
              <a:t> Do you agree the AP ID in TBD field of a TBD Trigger frame is used to identify each participator AP for coordination transmission?</a:t>
            </a:r>
          </a:p>
          <a:p>
            <a:r>
              <a:rPr lang="en-US" sz="1200" b="0" i="1" dirty="0"/>
              <a:t>Supporting list: [23/1837r2, 24/1389r0]</a:t>
            </a:r>
          </a:p>
          <a:p>
            <a:r>
              <a:rPr lang="en-US" sz="1200" dirty="0"/>
              <a:t>Result:</a:t>
            </a: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7202763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DRU (Miscellaneous, LTF, STF)</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24/1472</a:t>
            </a:r>
            <a:r>
              <a:rPr lang="en-GB" sz="1400" dirty="0"/>
              <a:t>	Consideration-on-DRU-for-11bn					Lei Zhou</a:t>
            </a:r>
          </a:p>
          <a:p>
            <a:pPr lvl="1">
              <a:buFont typeface="Arial" panose="020B0604020202020204" pitchFamily="34" charset="0"/>
              <a:buChar char="•"/>
            </a:pPr>
            <a:r>
              <a:rPr lang="en-GB" sz="1400" dirty="0">
                <a:solidFill>
                  <a:srgbClr val="FF0000"/>
                </a:solidFill>
                <a:hlinkClick r:id="rId3"/>
              </a:rPr>
              <a:t>24/1510</a:t>
            </a:r>
            <a:r>
              <a:rPr lang="en-GB" sz="1400" dirty="0"/>
              <a:t>	Open-issues-on-DRU							Lin Yang</a:t>
            </a:r>
          </a:p>
          <a:p>
            <a:pPr lvl="1">
              <a:buFont typeface="Arial" panose="020B0604020202020204" pitchFamily="34" charset="0"/>
              <a:buChar char="•"/>
            </a:pPr>
            <a:r>
              <a:rPr lang="en-GB" sz="1400" dirty="0">
                <a:hlinkClick r:id="rId4"/>
              </a:rPr>
              <a:t>24/1540</a:t>
            </a:r>
            <a:r>
              <a:rPr lang="en-GB" sz="1400" dirty="0"/>
              <a:t>	Power Imbalance Issue Analysis for DRU				Bo Gong</a:t>
            </a:r>
          </a:p>
          <a:p>
            <a:pPr lvl="1">
              <a:buFont typeface="Arial" panose="020B0604020202020204" pitchFamily="34" charset="0"/>
              <a:buChar char="•"/>
            </a:pPr>
            <a:r>
              <a:rPr lang="en-GB" sz="1400" dirty="0">
                <a:solidFill>
                  <a:srgbClr val="FF0000"/>
                </a:solidFill>
                <a:hlinkClick r:id="rId5"/>
              </a:rPr>
              <a:t>24/1556</a:t>
            </a:r>
            <a:r>
              <a:rPr lang="en-GB" sz="1400" dirty="0"/>
              <a:t>	Thoughts on DRU Availability for Regulatory Compliance	Yusuke Asai</a:t>
            </a:r>
          </a:p>
          <a:p>
            <a:pPr lvl="1">
              <a:buFont typeface="Arial" panose="020B0604020202020204" pitchFamily="34" charset="0"/>
              <a:buChar char="•"/>
            </a:pPr>
            <a:r>
              <a:rPr lang="en-GB" sz="1400" dirty="0">
                <a:hlinkClick r:id="rId6"/>
              </a:rPr>
              <a:t>24/1480</a:t>
            </a:r>
            <a:r>
              <a:rPr lang="en-GB" sz="1400" dirty="0"/>
              <a:t>	UHR-LTF for DRU							Sigurd Schelstraete</a:t>
            </a:r>
          </a:p>
          <a:p>
            <a:pPr lvl="1">
              <a:buFont typeface="Arial" panose="020B0604020202020204" pitchFamily="34" charset="0"/>
              <a:buChar char="•"/>
            </a:pPr>
            <a:r>
              <a:rPr lang="en-GB" sz="1400" dirty="0">
                <a:hlinkClick r:id="rId7"/>
              </a:rPr>
              <a:t>24/1552</a:t>
            </a:r>
            <a:r>
              <a:rPr lang="en-GB" sz="1400" dirty="0"/>
              <a:t>	UHR-LTF Design for DRU - Further Results			Mahmoud Kamel</a:t>
            </a:r>
          </a:p>
          <a:p>
            <a:pPr lvl="1">
              <a:buFont typeface="Arial" panose="020B0604020202020204" pitchFamily="34" charset="0"/>
              <a:buChar char="•"/>
            </a:pPr>
            <a:r>
              <a:rPr lang="en-GB" sz="1400" dirty="0">
                <a:solidFill>
                  <a:srgbClr val="FF0000"/>
                </a:solidFill>
                <a:hlinkClick r:id="rId8"/>
              </a:rPr>
              <a:t>24/1567</a:t>
            </a:r>
            <a:r>
              <a:rPr lang="en-GB" sz="1400" dirty="0"/>
              <a:t>	LTF Design for DRU							Ron Porat</a:t>
            </a:r>
          </a:p>
          <a:p>
            <a:pPr lvl="1">
              <a:buFont typeface="Arial" panose="020B0604020202020204" pitchFamily="34" charset="0"/>
              <a:buChar char="•"/>
            </a:pPr>
            <a:r>
              <a:rPr lang="en-GB" sz="1400" dirty="0">
                <a:solidFill>
                  <a:srgbClr val="FF0000"/>
                </a:solidFill>
              </a:rPr>
              <a:t>24/1586</a:t>
            </a:r>
            <a:r>
              <a:rPr lang="en-GB" sz="1400" dirty="0"/>
              <a:t>	Reducing CSD collisions for DRU STF				Leonardo </a:t>
            </a:r>
            <a:r>
              <a:rPr lang="en-GB" sz="1400" dirty="0" err="1"/>
              <a:t>Lanante</a:t>
            </a:r>
            <a:endParaRPr lang="en-GB" sz="12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741090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sz="1600" dirty="0"/>
              <a:t>Straw Polls</a:t>
            </a:r>
            <a:endParaRPr lang="en-GB" sz="1600" dirty="0"/>
          </a:p>
          <a:p>
            <a:pPr>
              <a:buFont typeface="Arial" panose="020B0604020202020204" pitchFamily="34" charset="0"/>
              <a:buChar char="•"/>
            </a:pPr>
            <a:r>
              <a:rPr lang="en-GB" sz="1600" dirty="0"/>
              <a:t>Submissions – Preemption</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hlinkClick r:id="rId3"/>
              </a:rPr>
              <a:t>24/0852</a:t>
            </a:r>
            <a:r>
              <a:rPr lang="en-US" sz="1400" dirty="0"/>
              <a:t>	Timely TX of LL traffic with reduced preemption occurance	Jerome Gu</a:t>
            </a:r>
          </a:p>
          <a:p>
            <a:pPr lvl="1">
              <a:buFont typeface="Arial" panose="020B0604020202020204" pitchFamily="34" charset="0"/>
              <a:buChar char="•"/>
            </a:pPr>
            <a:r>
              <a:rPr lang="en-US" sz="1400" dirty="0">
                <a:hlinkClick r:id="rId4"/>
              </a:rPr>
              <a:t>24/0870</a:t>
            </a:r>
            <a:r>
              <a:rPr lang="en-US" sz="1400" dirty="0"/>
              <a:t>	Further Considerations on Preemption				Serhat Erkucuk</a:t>
            </a:r>
          </a:p>
          <a:p>
            <a:pPr lvl="1">
              <a:buFont typeface="Arial" panose="020B0604020202020204" pitchFamily="34" charset="0"/>
              <a:buChar char="•"/>
            </a:pPr>
            <a:r>
              <a:rPr lang="en-GB" sz="1400" dirty="0">
                <a:solidFill>
                  <a:srgbClr val="FF0000"/>
                </a:solidFill>
              </a:rPr>
              <a:t>24/0729</a:t>
            </a:r>
            <a:r>
              <a:rPr lang="en-GB" sz="1400" dirty="0"/>
              <a:t>	Thoughts on </a:t>
            </a:r>
            <a:r>
              <a:rPr lang="en-GB" sz="1400" dirty="0" err="1"/>
              <a:t>preemption</a:t>
            </a:r>
            <a:r>
              <a:rPr lang="en-GB" sz="1400" dirty="0"/>
              <a:t>							Binita Gupta</a:t>
            </a:r>
          </a:p>
          <a:p>
            <a:pPr lvl="1">
              <a:buFont typeface="Arial" panose="020B0604020202020204" pitchFamily="34" charset="0"/>
              <a:buChar char="•"/>
            </a:pPr>
            <a:r>
              <a:rPr lang="en-GB" sz="1400" dirty="0">
                <a:hlinkClick r:id="rId5"/>
              </a:rPr>
              <a:t>24/1074</a:t>
            </a:r>
            <a:r>
              <a:rPr lang="en-GB" sz="1400" dirty="0"/>
              <a:t>	Preemption TXOP								Yuxin Lu</a:t>
            </a:r>
          </a:p>
          <a:p>
            <a:pPr lvl="1">
              <a:buFont typeface="Arial" panose="020B0604020202020204" pitchFamily="34" charset="0"/>
              <a:buChar char="•"/>
            </a:pPr>
            <a:r>
              <a:rPr lang="en-GB" sz="1400" dirty="0">
                <a:hlinkClick r:id="rId6"/>
              </a:rPr>
              <a:t>24/1076</a:t>
            </a:r>
            <a:r>
              <a:rPr lang="en-GB" sz="1400" dirty="0"/>
              <a:t>	Some thoughts on </a:t>
            </a:r>
            <a:r>
              <a:rPr lang="en-GB" sz="1400" dirty="0" err="1"/>
              <a:t>preemption</a:t>
            </a:r>
            <a:r>
              <a:rPr lang="en-GB" sz="1400" dirty="0"/>
              <a:t>						Jay Yang</a:t>
            </a:r>
          </a:p>
          <a:p>
            <a:pPr lvl="1">
              <a:buFont typeface="Arial" panose="020B0604020202020204" pitchFamily="34" charset="0"/>
              <a:buChar char="•"/>
            </a:pPr>
            <a:r>
              <a:rPr lang="en-GB" sz="1400" dirty="0">
                <a:hlinkClick r:id="rId7"/>
              </a:rPr>
              <a:t>24/1207</a:t>
            </a:r>
            <a:r>
              <a:rPr lang="en-GB" sz="1400" dirty="0"/>
              <a:t>	Preemption Session Setup						Jason Y. Guo</a:t>
            </a:r>
          </a:p>
          <a:p>
            <a:pPr lvl="1">
              <a:buFont typeface="Arial" panose="020B0604020202020204" pitchFamily="34" charset="0"/>
              <a:buChar char="•"/>
            </a:pPr>
            <a:r>
              <a:rPr lang="en-GB" sz="1400" dirty="0">
                <a:solidFill>
                  <a:srgbClr val="FF0000"/>
                </a:solidFill>
              </a:rPr>
              <a:t>24/1257</a:t>
            </a:r>
            <a:r>
              <a:rPr lang="en-GB" sz="1400" dirty="0"/>
              <a:t>	Preemption Procedure and Indication- follow up			Yunbo Li</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5893998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p:txBody>
          <a:bodyPr/>
          <a:lstStyle/>
          <a:p>
            <a:r>
              <a:rPr lang="en-US" dirty="0"/>
              <a:t>Straw Polls Part 1 (23’)</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200"/>
            <a:ext cx="7770813" cy="4494213"/>
          </a:xfrm>
        </p:spPr>
        <p:txBody>
          <a:bodyPr/>
          <a:lstStyle/>
          <a:p>
            <a:pPr marL="0" indent="0"/>
            <a:r>
              <a:rPr lang="en-US" sz="1050" dirty="0"/>
              <a:t>SP1: Do you support the following:</a:t>
            </a:r>
          </a:p>
          <a:p>
            <a:pPr lvl="1">
              <a:buFont typeface="Arial" panose="020B0604020202020204" pitchFamily="34" charset="0"/>
              <a:buChar char="•"/>
            </a:pPr>
            <a:r>
              <a:rPr lang="en-US" sz="1000" dirty="0"/>
              <a:t>Define a request frame sent by a non-AP MLD in state 4 to initiate the roaming procedure</a:t>
            </a:r>
          </a:p>
          <a:p>
            <a:pPr lvl="1">
              <a:buFont typeface="Arial" panose="020B0604020202020204" pitchFamily="34" charset="0"/>
              <a:buChar char="•"/>
            </a:pPr>
            <a:r>
              <a:rPr lang="en-US" sz="1000" dirty="0"/>
              <a:t>The roaming procedure performs context transfer to the target AP MLD and changes the DS mapping from the current AP MLD to the target AP MLD</a:t>
            </a:r>
          </a:p>
          <a:p>
            <a:pPr lvl="1">
              <a:buFont typeface="Arial" panose="020B0604020202020204" pitchFamily="34" charset="0"/>
              <a:buChar char="•"/>
            </a:pPr>
            <a:r>
              <a:rPr lang="en-US" sz="1000" dirty="0"/>
              <a:t>Define a response frame sent to the non-AP MLD to indicate readiness for the non-AP MLD to send class 3 frames to the target AP MLD</a:t>
            </a:r>
          </a:p>
          <a:p>
            <a:pPr lvl="1">
              <a:buFont typeface="Arial" panose="020B0604020202020204" pitchFamily="34" charset="0"/>
              <a:buChar char="•"/>
            </a:pPr>
            <a:r>
              <a:rPr lang="en-US" sz="1000" dirty="0"/>
              <a:t>TBD on data transmission from non-AP MLD to current AP MLD during the request/response frame exchange</a:t>
            </a:r>
          </a:p>
          <a:p>
            <a:pPr lvl="1">
              <a:buFont typeface="Arial" panose="020B0604020202020204" pitchFamily="34" charset="0"/>
              <a:buChar char="•"/>
            </a:pPr>
            <a:r>
              <a:rPr lang="en-US" sz="1000" dirty="0"/>
              <a:t>NOTE - What context is transferred is TBD.    </a:t>
            </a:r>
          </a:p>
          <a:p>
            <a:pPr marL="57150" indent="0"/>
            <a:r>
              <a:rPr lang="en-US" sz="1050" b="0" i="1" dirty="0"/>
              <a:t>Supporting list:</a:t>
            </a:r>
          </a:p>
          <a:p>
            <a:pPr marL="57150" indent="0"/>
            <a:r>
              <a:rPr lang="en-US" sz="1050" dirty="0"/>
              <a:t>Result:</a:t>
            </a:r>
          </a:p>
          <a:p>
            <a:pPr marL="0" indent="0"/>
            <a:r>
              <a:rPr lang="en-US" sz="1050" dirty="0"/>
              <a:t>SP2: Do you support the following:</a:t>
            </a:r>
          </a:p>
          <a:p>
            <a:pPr lvl="1">
              <a:buFont typeface="Arial" panose="020B0604020202020204" pitchFamily="34" charset="0"/>
              <a:buChar char="•"/>
            </a:pPr>
            <a:r>
              <a:rPr lang="en-US" sz="1000" dirty="0"/>
              <a:t>At the time the response frame to initiate the roaming procedure is sent, the following shall be complete</a:t>
            </a:r>
          </a:p>
          <a:p>
            <a:pPr lvl="1">
              <a:buFont typeface="Arial" panose="020B0604020202020204" pitchFamily="34" charset="0"/>
              <a:buChar char="•"/>
            </a:pPr>
            <a:r>
              <a:rPr lang="en-US" sz="1000" dirty="0"/>
              <a:t>The non-AP MLD context that is required for resuming operation with the target AP MLD shall be transferred to the target AP MLD</a:t>
            </a:r>
          </a:p>
          <a:p>
            <a:pPr lvl="1">
              <a:buFont typeface="Arial" panose="020B0604020202020204" pitchFamily="34" charset="0"/>
              <a:buChar char="•"/>
            </a:pPr>
            <a:r>
              <a:rPr lang="en-US" sz="1000" dirty="0"/>
              <a:t>After this request/response frame exchange to initiate the roaming procedure,</a:t>
            </a:r>
          </a:p>
          <a:p>
            <a:pPr lvl="1">
              <a:buFont typeface="Arial" panose="020B0604020202020204" pitchFamily="34" charset="0"/>
              <a:buChar char="•"/>
            </a:pPr>
            <a:r>
              <a:rPr lang="en-US" sz="1000" dirty="0"/>
              <a:t>If DS is not already notified about the update of the destination mapping for the non-AP MLD, DS is notified about the update of the destination mapping for the non-AP MLD</a:t>
            </a:r>
          </a:p>
          <a:p>
            <a:pPr lvl="1">
              <a:buFont typeface="Arial" panose="020B0604020202020204" pitchFamily="34" charset="0"/>
              <a:buChar char="•"/>
            </a:pPr>
            <a:r>
              <a:rPr lang="en-US" sz="1000" dirty="0"/>
              <a:t>After DS is notified about the update of the destination mapping for the non-AP MLD, the current AP MLD shall not pass up any user data in the received reorder buffer to the next MAC process.</a:t>
            </a:r>
          </a:p>
          <a:p>
            <a:pPr lvl="1">
              <a:buFont typeface="Arial" panose="020B0604020202020204" pitchFamily="34" charset="0"/>
              <a:buChar char="•"/>
            </a:pPr>
            <a:r>
              <a:rPr lang="en-US" sz="1000" dirty="0"/>
              <a:t>NOTE - What context is transferred is TBD.    </a:t>
            </a:r>
          </a:p>
          <a:p>
            <a:pPr marL="0" indent="0"/>
            <a:r>
              <a:rPr lang="en-US" sz="1050" b="0" i="1" dirty="0"/>
              <a:t>Supporting list: </a:t>
            </a:r>
          </a:p>
          <a:p>
            <a:pPr marL="0" indent="0"/>
            <a:r>
              <a:rPr lang="en-US" sz="1050" dirty="0"/>
              <a:t>Result:</a:t>
            </a:r>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3250613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a:xfrm>
            <a:off x="685800" y="685800"/>
            <a:ext cx="7770813" cy="1065213"/>
          </a:xfrm>
        </p:spPr>
        <p:txBody>
          <a:bodyPr/>
          <a:lstStyle/>
          <a:p>
            <a:r>
              <a:rPr lang="en-US" dirty="0"/>
              <a:t>Straw Polls Part 2 (22’)</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200"/>
            <a:ext cx="7770813" cy="4113213"/>
          </a:xfrm>
        </p:spPr>
        <p:txBody>
          <a:bodyPr/>
          <a:lstStyle/>
          <a:p>
            <a:pPr marL="0" indent="0"/>
            <a:r>
              <a:rPr lang="en-US" sz="1400" dirty="0"/>
              <a:t>SP3: Do you support to enable the following contexts to be transferred to target AP MLD to preserve the data exchange context for the non-AP MLD?</a:t>
            </a:r>
          </a:p>
          <a:p>
            <a:pPr marL="800100" lvl="1" indent="-342900">
              <a:buFont typeface="Arial" panose="020B0604020202020204" pitchFamily="34" charset="0"/>
              <a:buChar char="•"/>
            </a:pPr>
            <a:r>
              <a:rPr lang="en-US" sz="1200" dirty="0"/>
              <a:t>Block Ack Parameters and Block Ack Timeout Value indicated by the non-AP MLD for existing BA agreement of a TID</a:t>
            </a:r>
          </a:p>
          <a:p>
            <a:pPr marL="800100" lvl="1" indent="-342900">
              <a:buFont typeface="Arial" panose="020B0604020202020204" pitchFamily="34" charset="0"/>
              <a:buChar char="•"/>
            </a:pPr>
            <a:r>
              <a:rPr lang="en-US" sz="1200" dirty="0"/>
              <a:t>Next SN to be assigned for DL individually addressed data frame of each TID</a:t>
            </a:r>
          </a:p>
          <a:p>
            <a:pPr marL="800100" lvl="1" indent="-342900">
              <a:buFont typeface="Arial" panose="020B0604020202020204" pitchFamily="34" charset="0"/>
              <a:buChar char="•"/>
            </a:pPr>
            <a:r>
              <a:rPr lang="en-US" sz="1200" dirty="0"/>
              <a:t>Latest duplicate receiver cache for TID without BA agreement</a:t>
            </a:r>
          </a:p>
          <a:p>
            <a:pPr marL="800100" lvl="1" indent="-342900">
              <a:buFont typeface="Arial" panose="020B0604020202020204" pitchFamily="34" charset="0"/>
              <a:buChar char="•"/>
            </a:pPr>
            <a:r>
              <a:rPr lang="en-US" sz="1200" dirty="0"/>
              <a:t>latest SN that has been pass up for TID with UL BA agreement</a:t>
            </a:r>
          </a:p>
          <a:p>
            <a:pPr marL="800100" lvl="1" indent="-342900">
              <a:buFont typeface="Arial" panose="020B0604020202020204" pitchFamily="34" charset="0"/>
              <a:buChar char="•"/>
            </a:pPr>
            <a:r>
              <a:rPr lang="en-US" sz="1200" dirty="0"/>
              <a:t>TBD for other contexts</a:t>
            </a:r>
          </a:p>
          <a:p>
            <a:pPr marL="800100" lvl="1" indent="-342900">
              <a:buFont typeface="Arial" panose="020B0604020202020204" pitchFamily="34" charset="0"/>
              <a:buChar char="•"/>
            </a:pPr>
            <a:r>
              <a:rPr lang="en-US" sz="1200" dirty="0"/>
              <a:t>TBD on the agreed buffer size with the target AP MLD</a:t>
            </a:r>
          </a:p>
          <a:p>
            <a:pPr marL="57150" indent="0"/>
            <a:r>
              <a:rPr lang="en-US" sz="1400" b="0" i="1" dirty="0"/>
              <a:t>Supporting list: </a:t>
            </a:r>
          </a:p>
          <a:p>
            <a:pPr marL="57150" indent="0"/>
            <a:r>
              <a:rPr lang="en-US" sz="1400" dirty="0"/>
              <a:t>Result:</a:t>
            </a:r>
          </a:p>
          <a:p>
            <a:pPr marL="57150" indent="0"/>
            <a:endParaRPr lang="en-US" sz="1400" dirty="0"/>
          </a:p>
          <a:p>
            <a:pPr marL="57150" indent="0"/>
            <a:r>
              <a:rPr lang="en-US" sz="1400" dirty="0"/>
              <a:t>SP4: Do you support to use M-STA BA for Initial Control Response frame (ICR) for DL and UL, at least when carrying feedbacks (i.e. unavailability feedback)?</a:t>
            </a:r>
          </a:p>
          <a:p>
            <a:pPr marL="57150" indent="0"/>
            <a:r>
              <a:rPr lang="en-US" sz="1400" b="0" i="1" dirty="0"/>
              <a:t>Supporting list: [11-24/543, 11-24/857, 11-24/1226, 11-24/1247]</a:t>
            </a:r>
          </a:p>
          <a:p>
            <a:pPr marL="57150" indent="0"/>
            <a:r>
              <a:rPr lang="en-US" sz="1400" dirty="0"/>
              <a:t>Result:</a:t>
            </a:r>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281856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US" altLang="en-US" sz="1600" dirty="0"/>
              <a:t>Approve TG minutes from July 2024, and conf calls</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https://mentor.ieee.org/802.11/dcn/24/11-24-1391-</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-00bn-tgbn-july-2024-meeting-minutes.docx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https://mentor.ieee.org/802.11/dcn/24/11-24-1392-</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-00bn-tgbn-july-august-2024-teleconference-minutes.docx</a:t>
            </a:r>
            <a:endParaRPr lang="en-US" sz="1800" dirty="0">
              <a:solidFill>
                <a:schemeClr val="tx1"/>
              </a:solidFill>
            </a:endParaRP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1682214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1 (23 mins)</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SP1: Do you support the following text?</a:t>
            </a:r>
          </a:p>
          <a:p>
            <a:pPr marL="402336"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b="0" dirty="0"/>
              <a:t>The TGbn will allow more than one multi-AP transmission schemes in multi-AP operation.</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Note: the multi-AP transmission schemes may include but not limited to C-TDMA, CBF, CSR, C-FDMA, JT/JR, etc.</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SP2: Do you support the following text?</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A shared AP may provide a sharing AP a preferred multi-AP transmission scheme of the shared AP, when the shared AP supports more than one multi-AP transmission schemes.</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Note: the multi-AP transmission schemes may include but not limited to C-TDMA, CBF, CSR, C-FDMA, JT/JR, etc.</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endParaRPr lang="en-US" sz="1200" dirty="0"/>
          </a:p>
          <a:p>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2 (22 mins)</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SP3: Do you support the following text?</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A sharing AP may coordinate with a shared AP an availability/unavailability period used for performing a multi-AP transmission. </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endParaRPr lang="en-US" sz="12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chemeClr val="tx1"/>
                </a:solidFill>
              </a:rPr>
              <a:t>SP4: Do you support defining a common framework of a M-AP Coordinated transmission for various coordination schemes?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solidFill>
                  <a:schemeClr val="tx1"/>
                </a:solidFill>
              </a:rPr>
              <a:t>NOTE: Coordination schemes such as: Co-SR (TXOP-based with power control), Co-BF, </a:t>
            </a:r>
            <a:br>
              <a:rPr lang="en-US" sz="1200" b="0" dirty="0">
                <a:solidFill>
                  <a:schemeClr val="tx1"/>
                </a:solidFill>
              </a:rPr>
            </a:br>
            <a:r>
              <a:rPr lang="en-US" sz="1200" b="0" dirty="0">
                <a:solidFill>
                  <a:schemeClr val="tx1"/>
                </a:solidFill>
              </a:rPr>
              <a:t>TBD Co-TDMA , TBD C-RTWT, etc.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i="1" dirty="0">
                <a:solidFill>
                  <a:schemeClr val="tx1"/>
                </a:solidFill>
              </a:rPr>
              <a:t>Supporting doc: [24/1981r4]</a:t>
            </a:r>
            <a:endParaRPr lang="en-US" sz="1400" dirty="0"/>
          </a:p>
          <a:p>
            <a:r>
              <a:rPr lang="en-US" sz="1200" dirty="0"/>
              <a:t>SP5: </a:t>
            </a:r>
            <a:r>
              <a:rPr lang="en-US" sz="1200" b="0" dirty="0"/>
              <a:t>Do you support defining a common framework of a M-AP Coordinated transmission that includes the following stages:</a:t>
            </a:r>
          </a:p>
          <a:p>
            <a:r>
              <a:rPr lang="en-US" sz="1200" b="0" dirty="0"/>
              <a:t>	Stage 1: M-AP Discovery</a:t>
            </a:r>
          </a:p>
          <a:p>
            <a:r>
              <a:rPr lang="en-US" sz="1200" b="0" dirty="0"/>
              <a:t>	Stage 2: M-AP Coordination agreement setting</a:t>
            </a:r>
          </a:p>
          <a:p>
            <a:r>
              <a:rPr lang="en-US" sz="1200" b="0" dirty="0"/>
              <a:t>	Note: The phases are provisioned for the framework. Mandatory / Optional - TBD</a:t>
            </a:r>
          </a:p>
          <a:p>
            <a:r>
              <a:rPr lang="en-US" sz="1200" b="0" i="1" dirty="0">
                <a:solidFill>
                  <a:schemeClr val="tx1"/>
                </a:solidFill>
              </a:rPr>
              <a:t>Supporting doc: [24/1981r4]</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3460845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(L4S, DRU, NPCA)</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p:txBody>
          <a:bodyPr/>
          <a:lstStyle/>
          <a:p>
            <a:r>
              <a:rPr lang="en-US" sz="1400" b="0" i="0" u="sng" strike="sngStrike" dirty="0">
                <a:solidFill>
                  <a:srgbClr val="0563C1"/>
                </a:solidFill>
                <a:effectLst/>
                <a:hlinkClick r:id="rId2"/>
              </a:rPr>
              <a:t>24/1566</a:t>
            </a:r>
            <a:r>
              <a:rPr lang="en-US" sz="1400" strike="sngStrike" dirty="0"/>
              <a:t> </a:t>
            </a:r>
            <a:r>
              <a:rPr lang="en-US" sz="1400" b="0" i="0" u="none" strike="sngStrike" dirty="0">
                <a:solidFill>
                  <a:srgbClr val="000000"/>
                </a:solidFill>
                <a:effectLst/>
              </a:rPr>
              <a:t>L4S Support in 802.11bn</a:t>
            </a:r>
            <a:r>
              <a:rPr lang="en-US" sz="1400" strike="sngStrike" dirty="0"/>
              <a:t> 						</a:t>
            </a:r>
            <a:r>
              <a:rPr lang="en-US" sz="1400" b="0" i="0" u="none" strike="sngStrike" dirty="0">
                <a:solidFill>
                  <a:srgbClr val="000000"/>
                </a:solidFill>
                <a:effectLst/>
              </a:rPr>
              <a:t>Prabodh Varshney</a:t>
            </a:r>
          </a:p>
          <a:p>
            <a:r>
              <a:rPr lang="en-US" sz="1400" b="0" i="0" u="sng" strike="noStrike" kern="1200" dirty="0">
                <a:solidFill>
                  <a:srgbClr val="0563C1"/>
                </a:solidFill>
                <a:effectLst/>
                <a:ea typeface="MS Gothic" panose="020B0609070205080204" pitchFamily="49" charset="-128"/>
                <a:hlinkClick r:id="rId3"/>
              </a:rPr>
              <a:t>24/1124</a:t>
            </a:r>
            <a:r>
              <a:rPr lang="en-US" sz="1400" u="sng" dirty="0"/>
              <a:t> </a:t>
            </a:r>
            <a:r>
              <a:rPr lang="en-US" sz="1400" b="0" i="0" u="sng" strike="noStrike" kern="1200" dirty="0">
                <a:solidFill>
                  <a:srgbClr val="000000"/>
                </a:solidFill>
                <a:effectLst/>
                <a:ea typeface="MS Gothic" panose="020B0609070205080204" pitchFamily="49" charset="-128"/>
              </a:rPr>
              <a:t>Headroom Reason Reporting</a:t>
            </a:r>
            <a:r>
              <a:rPr lang="en-US" sz="1400" u="sng" dirty="0"/>
              <a:t> 						</a:t>
            </a:r>
            <a:r>
              <a:rPr lang="en-US" sz="1400" b="0" i="0" u="sng" strike="noStrike" kern="1200" dirty="0">
                <a:solidFill>
                  <a:srgbClr val="000000"/>
                </a:solidFill>
                <a:effectLst/>
                <a:ea typeface="MS Gothic" panose="020B0609070205080204" pitchFamily="49" charset="-128"/>
              </a:rPr>
              <a:t>Brian Hart</a:t>
            </a:r>
            <a:endParaRPr lang="en-US" sz="1400" b="0" u="sng" kern="1200" dirty="0">
              <a:ea typeface="MS Gothic" panose="020B0609070205080204" pitchFamily="49" charset="-128"/>
            </a:endParaRPr>
          </a:p>
          <a:p>
            <a:r>
              <a:rPr lang="en-US" sz="1400" b="0" i="0" u="none" strike="noStrike" kern="1200" dirty="0">
                <a:solidFill>
                  <a:srgbClr val="FF0000"/>
                </a:solidFill>
                <a:effectLst/>
                <a:ea typeface="MS Gothic" panose="020B0609070205080204" pitchFamily="49" charset="-128"/>
                <a:hlinkClick r:id="rId4"/>
              </a:rPr>
              <a:t>24/1405</a:t>
            </a:r>
            <a:r>
              <a:rPr lang="en-US" sz="1400" dirty="0"/>
              <a:t> </a:t>
            </a:r>
            <a:r>
              <a:rPr lang="en-US" sz="1400" b="0" i="0" u="none" strike="noStrike" kern="1200" dirty="0">
                <a:solidFill>
                  <a:srgbClr val="000000"/>
                </a:solidFill>
                <a:effectLst/>
                <a:ea typeface="MS Gothic" panose="020B0609070205080204" pitchFamily="49" charset="-128"/>
              </a:rPr>
              <a:t>Discussion on aspects in DRU operation - follow up</a:t>
            </a:r>
            <a:r>
              <a:rPr lang="en-US" sz="1400" dirty="0"/>
              <a:t> 		</a:t>
            </a:r>
            <a:r>
              <a:rPr lang="en-US" sz="1400" b="0" i="0" u="none" strike="noStrike" kern="1200" dirty="0">
                <a:solidFill>
                  <a:srgbClr val="000000"/>
                </a:solidFill>
                <a:effectLst/>
                <a:ea typeface="MS Gothic" panose="020B0609070205080204" pitchFamily="49" charset="-128"/>
              </a:rPr>
              <a:t>Arik Klein</a:t>
            </a:r>
            <a:endParaRPr lang="fr-FR" sz="1400" b="0" i="0" u="none" strike="noStrike" kern="1200" dirty="0">
              <a:solidFill>
                <a:srgbClr val="000000"/>
              </a:solidFill>
              <a:effectLst/>
              <a:ea typeface="MS Gothic" panose="020B0609070205080204" pitchFamily="49" charset="-128"/>
            </a:endParaRPr>
          </a:p>
          <a:p>
            <a:r>
              <a:rPr lang="en-GB" sz="1400" b="0" i="0" u="none" kern="1200" dirty="0">
                <a:solidFill>
                  <a:srgbClr val="FF0000"/>
                </a:solidFill>
                <a:effectLst/>
                <a:ea typeface="MS Gothic" panose="020B0609070205080204" pitchFamily="49" charset="-128"/>
                <a:hlinkClick r:id="rId5"/>
              </a:rPr>
              <a:t>24/1469</a:t>
            </a:r>
            <a:r>
              <a:rPr lang="en-GB" sz="1400" dirty="0"/>
              <a:t> </a:t>
            </a:r>
            <a:r>
              <a:rPr lang="en-GB" sz="1400" b="0" i="0" u="none" kern="1200" dirty="0">
                <a:solidFill>
                  <a:srgbClr val="000000"/>
                </a:solidFill>
                <a:effectLst/>
                <a:ea typeface="MS Gothic" panose="020B0609070205080204" pitchFamily="49" charset="-128"/>
              </a:rPr>
              <a:t>PHY primitive extension for NPCA</a:t>
            </a:r>
            <a:r>
              <a:rPr lang="en-GB" sz="1400" dirty="0"/>
              <a:t> 				</a:t>
            </a:r>
            <a:r>
              <a:rPr lang="en-GB" sz="1400" b="0" i="0" u="none" kern="1200" dirty="0">
                <a:solidFill>
                  <a:srgbClr val="000000"/>
                </a:solidFill>
                <a:effectLst/>
                <a:ea typeface="MS Gothic" panose="020B0609070205080204" pitchFamily="49" charset="-128"/>
              </a:rPr>
              <a:t>Yan Li</a:t>
            </a: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00462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2</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2"/>
              </a:rPr>
              <a:t>24/1443</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DPWiFi</a:t>
            </a:r>
            <a:r>
              <a:rPr lang="en-US" sz="1400" b="0" i="0" u="none" strike="noStrike" kern="1200" dirty="0">
                <a:solidFill>
                  <a:srgbClr val="00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RevA</a:t>
            </a:r>
            <a:r>
              <a:rPr lang="en-US" sz="1400" b="0" i="0" u="none" strike="noStrike" kern="1200" dirty="0">
                <a:solidFill>
                  <a:srgbClr val="000000"/>
                </a:solidFill>
                <a:effectLst/>
                <a:ea typeface="MS Gothic" panose="020B0609070205080204" pitchFamily="49" charset="-128"/>
              </a:rPr>
              <a:t> 								Carlos Rios</a:t>
            </a:r>
            <a:endParaRPr lang="en-US" sz="1400" b="0" i="0" u="none" strike="noStrike" dirty="0">
              <a:effectLst/>
            </a:endParaRPr>
          </a:p>
          <a:p>
            <a:pPr lvl="1">
              <a:buFont typeface="Arial" panose="020B0604020202020204" pitchFamily="34" charset="0"/>
              <a:buChar char="•"/>
            </a:pPr>
            <a:r>
              <a:rPr lang="en-US" sz="1400" b="0" i="0" u="none" strike="noStrike" dirty="0">
                <a:solidFill>
                  <a:srgbClr val="FF0000"/>
                </a:solidFill>
                <a:effectLst/>
                <a:hlinkClick r:id="rId3"/>
              </a:rPr>
              <a:t>24/1487</a:t>
            </a:r>
            <a:r>
              <a:rPr lang="en-US" sz="1400" dirty="0"/>
              <a:t> </a:t>
            </a:r>
            <a:r>
              <a:rPr lang="en-US" sz="1400" b="0" i="0" u="none" strike="noStrike" dirty="0">
                <a:solidFill>
                  <a:srgbClr val="000000"/>
                </a:solidFill>
                <a:effectLst/>
              </a:rPr>
              <a:t>LDPC and Framing Settings for Ultra High Reliability</a:t>
            </a:r>
            <a:r>
              <a:rPr lang="en-US" sz="1400" dirty="0"/>
              <a:t> 		</a:t>
            </a:r>
            <a:r>
              <a:rPr lang="en-US" sz="1400" b="0" i="0" u="none" strike="noStrike" dirty="0">
                <a:solidFill>
                  <a:srgbClr val="000000"/>
                </a:solidFill>
                <a:effectLst/>
              </a:rPr>
              <a:t>Rainer Strobel</a:t>
            </a:r>
            <a:r>
              <a:rPr lang="en-US" sz="1400" dirty="0"/>
              <a:t> </a:t>
            </a:r>
          </a:p>
          <a:p>
            <a:pPr lvl="1">
              <a:buFont typeface="Arial" panose="020B0604020202020204" pitchFamily="34" charset="0"/>
              <a:buChar char="•"/>
            </a:pPr>
            <a:r>
              <a:rPr lang="en-US" sz="1400" dirty="0">
                <a:hlinkClick r:id="rId4"/>
              </a:rPr>
              <a:t>24/1492</a:t>
            </a:r>
            <a:r>
              <a:rPr lang="en-US" sz="1400" dirty="0"/>
              <a:t>	Comp. between Dynamic &amp; Fixed Start CSD Assignment	Bo Gong</a:t>
            </a:r>
          </a:p>
          <a:p>
            <a:pPr lvl="1">
              <a:buFont typeface="Arial" panose="020B0604020202020204" pitchFamily="34" charset="0"/>
              <a:buChar char="•"/>
            </a:pPr>
            <a:r>
              <a:rPr lang="en-US" sz="1400" dirty="0">
                <a:hlinkClick r:id="rId5"/>
              </a:rPr>
              <a:t>24/1493</a:t>
            </a:r>
            <a:r>
              <a:rPr lang="en-US" sz="1400" dirty="0"/>
              <a:t>	Tone Plan Shift Value Design						Bo Gong</a:t>
            </a:r>
          </a:p>
          <a:p>
            <a:pPr lvl="1">
              <a:buFont typeface="Arial" panose="020B0604020202020204" pitchFamily="34" charset="0"/>
              <a:buChar char="•"/>
            </a:pPr>
            <a:r>
              <a:rPr lang="en-US" sz="1400" b="0" i="0" u="none" strike="noStrike" dirty="0">
                <a:solidFill>
                  <a:srgbClr val="FF0000"/>
                </a:solidFill>
                <a:effectLst/>
                <a:hlinkClick r:id="rId6"/>
              </a:rPr>
              <a:t>24/1555</a:t>
            </a:r>
            <a:r>
              <a:rPr lang="en-US" sz="1400" dirty="0"/>
              <a:t> </a:t>
            </a:r>
            <a:r>
              <a:rPr lang="en-US" sz="1400" b="0" i="0" u="none" strike="noStrike" dirty="0">
                <a:solidFill>
                  <a:srgbClr val="000000"/>
                </a:solidFill>
                <a:effectLst/>
              </a:rPr>
              <a:t>Thought on PAP Transmission in Joint Transmission</a:t>
            </a:r>
            <a:r>
              <a:rPr lang="en-US" sz="1400" dirty="0"/>
              <a:t> 		</a:t>
            </a:r>
            <a:r>
              <a:rPr lang="en-US" sz="1400" b="0" i="0" u="none" strike="noStrike" dirty="0" err="1">
                <a:solidFill>
                  <a:srgbClr val="000000"/>
                </a:solidFill>
                <a:effectLst/>
              </a:rPr>
              <a:t>Kazunobu</a:t>
            </a:r>
            <a:r>
              <a:rPr lang="en-US" sz="1400" b="0" i="0" u="none" strike="noStrike" dirty="0">
                <a:solidFill>
                  <a:srgbClr val="000000"/>
                </a:solidFill>
                <a:effectLst/>
              </a:rPr>
              <a:t> Serizawa</a:t>
            </a:r>
          </a:p>
          <a:p>
            <a:pPr lvl="1">
              <a:buFont typeface="Arial" panose="020B0604020202020204" pitchFamily="34" charset="0"/>
              <a:buChar char="•"/>
            </a:pPr>
            <a:endParaRPr lang="en-US" sz="1400" b="0" i="0" u="none" strike="noStrike" dirty="0">
              <a:solidFill>
                <a:srgbClr val="000000"/>
              </a:solidFill>
              <a:effectLst/>
            </a:endParaRP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43519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 – NPCA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24/0868</a:t>
            </a:r>
            <a:r>
              <a:rPr lang="en-GB" sz="1400" dirty="0"/>
              <a:t> </a:t>
            </a:r>
            <a:r>
              <a:rPr lang="en-GB" sz="1400" b="0" i="0" u="none" strike="noStrike" kern="1200" dirty="0">
                <a:solidFill>
                  <a:srgbClr val="000000"/>
                </a:solidFill>
                <a:effectLst/>
                <a:ea typeface="MS Gothic" panose="020B0609070205080204" pitchFamily="49" charset="-128"/>
              </a:rPr>
              <a:t>Additional Considerations on Non-Primary Channel Access</a:t>
            </a:r>
            <a:r>
              <a:rPr lang="en-GB" sz="1400" dirty="0"/>
              <a:t> 	</a:t>
            </a:r>
            <a:r>
              <a:rPr lang="en-GB" sz="1400" b="0" i="0" u="none" strike="noStrike" kern="1200" dirty="0">
                <a:solidFill>
                  <a:srgbClr val="000000"/>
                </a:solidFill>
                <a:effectLst/>
                <a:ea typeface="MS Gothic" panose="020B0609070205080204" pitchFamily="49" charset="-128"/>
              </a:rPr>
              <a:t>Leonardo </a:t>
            </a:r>
            <a:r>
              <a:rPr lang="en-GB" sz="1400" b="0" i="0" u="none" strike="noStrike" kern="1200" dirty="0" err="1">
                <a:solidFill>
                  <a:srgbClr val="000000"/>
                </a:solidFill>
                <a:effectLst/>
                <a:ea typeface="MS Gothic" panose="020B0609070205080204" pitchFamily="49" charset="-128"/>
              </a:rPr>
              <a:t>Lanante</a:t>
            </a:r>
            <a:r>
              <a:rPr lang="en-GB" sz="1400" dirty="0"/>
              <a:t> </a:t>
            </a:r>
          </a:p>
          <a:p>
            <a:pPr lvl="1">
              <a:buFont typeface="Arial" panose="020B0604020202020204" pitchFamily="34" charset="0"/>
              <a:buChar char="•"/>
            </a:pPr>
            <a:r>
              <a:rPr lang="en-GB" sz="1400" dirty="0">
                <a:hlinkClick r:id="rId4"/>
              </a:rPr>
              <a:t>24/1125</a:t>
            </a:r>
            <a:r>
              <a:rPr lang="en-GB" sz="1400" dirty="0"/>
              <a:t>	Considerations on switching for NPCA				</a:t>
            </a:r>
            <a:r>
              <a:rPr lang="en-GB" sz="1400" dirty="0" err="1"/>
              <a:t>Dongju</a:t>
            </a:r>
            <a:r>
              <a:rPr lang="en-GB" sz="1400" dirty="0"/>
              <a:t> Cha</a:t>
            </a:r>
          </a:p>
          <a:p>
            <a:pPr lvl="1">
              <a:buFont typeface="Arial" panose="020B0604020202020204" pitchFamily="34" charset="0"/>
              <a:buChar char="•"/>
            </a:pPr>
            <a:r>
              <a:rPr lang="en-GB" sz="1400" dirty="0">
                <a:hlinkClick r:id="rId5"/>
              </a:rPr>
              <a:t>24/1155</a:t>
            </a:r>
            <a:r>
              <a:rPr lang="en-GB" sz="1400" dirty="0"/>
              <a:t>	Further discussions on NPCA	  					</a:t>
            </a:r>
            <a:r>
              <a:rPr lang="en-GB" sz="1400" dirty="0" err="1"/>
              <a:t>Sanghyun</a:t>
            </a:r>
            <a:r>
              <a:rPr lang="en-GB" sz="1400" dirty="0"/>
              <a:t> Kim</a:t>
            </a:r>
          </a:p>
          <a:p>
            <a:pPr lvl="1">
              <a:buFont typeface="Arial" panose="020B0604020202020204" pitchFamily="34" charset="0"/>
              <a:buChar char="•"/>
            </a:pPr>
            <a:r>
              <a:rPr lang="en-GB" sz="1400" dirty="0">
                <a:hlinkClick r:id="rId6"/>
              </a:rPr>
              <a:t>24/1218</a:t>
            </a:r>
            <a:r>
              <a:rPr lang="en-GB" sz="1400" dirty="0"/>
              <a:t>	NPCA - next level discussions						Gaurang Naik</a:t>
            </a:r>
          </a:p>
          <a:p>
            <a:pPr lvl="1">
              <a:buFont typeface="Arial" panose="020B0604020202020204" pitchFamily="34" charset="0"/>
              <a:buChar char="•"/>
            </a:pPr>
            <a:r>
              <a:rPr lang="en-GB" sz="1400" dirty="0">
                <a:hlinkClick r:id="rId7"/>
              </a:rPr>
              <a:t>24/1222</a:t>
            </a:r>
            <a:r>
              <a:rPr lang="en-GB" sz="1400" dirty="0"/>
              <a:t>	NPCA Follow up								Liwen Chu</a:t>
            </a:r>
          </a:p>
          <a:p>
            <a:pPr lvl="1">
              <a:buFont typeface="Arial" panose="020B0604020202020204" pitchFamily="34" charset="0"/>
              <a:buChar char="•"/>
            </a:pPr>
            <a:r>
              <a:rPr lang="en-GB" sz="1400" dirty="0">
                <a:solidFill>
                  <a:srgbClr val="FF0000"/>
                </a:solidFill>
              </a:rPr>
              <a:t>24/1229</a:t>
            </a:r>
            <a:r>
              <a:rPr lang="en-GB" sz="1400" dirty="0"/>
              <a:t>	NPCA follow-up								Cariou, Laurent</a:t>
            </a:r>
          </a:p>
          <a:p>
            <a:pPr lvl="1">
              <a:buFont typeface="Arial" panose="020B0604020202020204" pitchFamily="34" charset="0"/>
              <a:buChar char="•"/>
            </a:pPr>
            <a:r>
              <a:rPr lang="en-GB" sz="1400" dirty="0">
                <a:hlinkClick r:id="rId8"/>
              </a:rPr>
              <a:t>24/1259</a:t>
            </a:r>
            <a:r>
              <a:rPr lang="en-GB" sz="1400" dirty="0"/>
              <a:t>	SP-based non-primary channel access follow-up			Yue Zhao</a:t>
            </a:r>
          </a:p>
          <a:p>
            <a:pPr lvl="1">
              <a:buFont typeface="Arial" panose="020B0604020202020204" pitchFamily="34" charset="0"/>
              <a:buChar char="•"/>
            </a:pPr>
            <a:r>
              <a:rPr lang="en-GB" sz="1400" dirty="0">
                <a:solidFill>
                  <a:srgbClr val="FF0000"/>
                </a:solidFill>
              </a:rPr>
              <a:t>24/1260</a:t>
            </a:r>
            <a:r>
              <a:rPr lang="en-GB" sz="1400" dirty="0"/>
              <a:t>	Further considerations on NPCA					Liuming Lu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409927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1(23’)</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113213"/>
          </a:xfrm>
        </p:spPr>
        <p:txBody>
          <a:bodyPr/>
          <a:lstStyle/>
          <a:p>
            <a:r>
              <a:rPr lang="en-US" sz="1400" dirty="0"/>
              <a:t>SP1: Do you support to include the following in the 11bn SFD :</a:t>
            </a:r>
          </a:p>
          <a:p>
            <a:pPr>
              <a:buFont typeface="Arial" panose="020B0604020202020204" pitchFamily="34" charset="0"/>
              <a:buChar char="•"/>
            </a:pPr>
            <a:r>
              <a:rPr lang="en-US" sz="1400" b="0" dirty="0"/>
              <a:t>In MAP coordination scheme, the initiator AP and the responder AP may have different P20 channels. And the P20 channel of initiator AP shall be within the BSS operating channel bandwidth of the responder APs , vice versa.</a:t>
            </a:r>
          </a:p>
          <a:p>
            <a:pPr marL="0" indent="0"/>
            <a:r>
              <a:rPr lang="en-US" sz="1400" b="0" i="1" dirty="0"/>
              <a:t>Supporting list: [24/838r0, 24/1075r1]</a:t>
            </a:r>
            <a:endParaRPr lang="en-US" sz="1400" dirty="0"/>
          </a:p>
          <a:p>
            <a:r>
              <a:rPr lang="en-US" sz="1400" dirty="0"/>
              <a:t>Result:</a:t>
            </a:r>
          </a:p>
          <a:p>
            <a:r>
              <a:rPr lang="en-US" sz="1400" dirty="0"/>
              <a:t>SP2: Do you support to include the following in the 11bn SFD :</a:t>
            </a:r>
          </a:p>
          <a:p>
            <a:pPr>
              <a:buFont typeface="Arial" panose="020B0604020202020204" pitchFamily="34" charset="0"/>
              <a:buChar char="•"/>
            </a:pPr>
            <a:r>
              <a:rPr lang="en-US" sz="1400" b="0" dirty="0"/>
              <a:t>The initiator AP that operates on different P20 channel from the responder AP should transmit its control frame and MGMT . frame in non-HT duplicate PPDU covering the P20 channel of the responder AP.</a:t>
            </a:r>
          </a:p>
          <a:p>
            <a:r>
              <a:rPr lang="en-US" sz="1400" b="0" i="1" dirty="0"/>
              <a:t>Supporting list: [24/838r0, 24/1075r1]</a:t>
            </a:r>
          </a:p>
          <a:p>
            <a:r>
              <a:rPr lang="en-US" sz="1400" dirty="0"/>
              <a:t>Result:</a:t>
            </a: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8201907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2 (45’)</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113213"/>
          </a:xfrm>
        </p:spPr>
        <p:txBody>
          <a:bodyPr/>
          <a:lstStyle/>
          <a:p>
            <a:r>
              <a:rPr lang="en-US" sz="1400" dirty="0"/>
              <a:t>SP3: </a:t>
            </a:r>
            <a:r>
              <a:rPr lang="en-US" sz="1400" b="0" dirty="0"/>
              <a:t>Do you support that a non-AP STA can request its associated AP to initiate TXOPs/frame exchanges with the STA with an initial control frame that enables the non-AP STA to include unavailability feedback in the initial response frame?</a:t>
            </a:r>
          </a:p>
          <a:p>
            <a:r>
              <a:rPr lang="en-US" sz="1400" b="0" i="1" dirty="0"/>
              <a:t>Supporting list: [11-24/543, 11-24/857, 11-24/1226, 11-24/1247]</a:t>
            </a:r>
          </a:p>
          <a:p>
            <a:r>
              <a:rPr lang="en-US" sz="1400" dirty="0"/>
              <a:t>SP4: ??</a:t>
            </a: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9649730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435950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a:t>
            </a:r>
          </a:p>
          <a:p>
            <a:pPr>
              <a:buFont typeface="Arial" panose="020B0604020202020204" pitchFamily="34" charset="0"/>
              <a:buChar char="•"/>
            </a:pPr>
            <a:r>
              <a:rPr lang="en-GB" sz="1600" dirty="0"/>
              <a:t>Submissions – Roaming + SR</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24/0679</a:t>
            </a:r>
            <a:r>
              <a:rPr lang="en-US" sz="1400" dirty="0"/>
              <a:t> </a:t>
            </a:r>
            <a:r>
              <a:rPr lang="en-US" sz="1400" b="0" i="0" u="none" strike="noStrike" kern="1200" dirty="0">
                <a:solidFill>
                  <a:srgbClr val="000000"/>
                </a:solidFill>
                <a:effectLst/>
                <a:ea typeface="MS Gothic" panose="020B0609070205080204" pitchFamily="49" charset="-128"/>
              </a:rPr>
              <a:t>Thoughts on Functionality and Security Architecture for UHR Seamless Roaming</a:t>
            </a:r>
            <a:r>
              <a:rPr lang="en-US" sz="1400" dirty="0"/>
              <a:t> 												</a:t>
            </a:r>
            <a:r>
              <a:rPr lang="en-US" sz="1400" b="0" i="0" u="none" strike="noStrike" kern="1200" dirty="0">
                <a:solidFill>
                  <a:srgbClr val="000000"/>
                </a:solidFill>
                <a:effectLst/>
                <a:ea typeface="MS Gothic" panose="020B0609070205080204" pitchFamily="49" charset="-128"/>
              </a:rPr>
              <a:t>Thomas Derham</a:t>
            </a:r>
            <a:r>
              <a:rPr lang="en-US" sz="1400" dirty="0"/>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24/0888</a:t>
            </a:r>
            <a:r>
              <a:rPr lang="en-US" sz="1400" dirty="0"/>
              <a:t> </a:t>
            </a:r>
            <a:r>
              <a:rPr lang="en-US" sz="1400" b="0" i="0" u="none" strike="noStrike" kern="1200" dirty="0">
                <a:solidFill>
                  <a:srgbClr val="000000"/>
                </a:solidFill>
                <a:effectLst/>
                <a:ea typeface="MS Gothic" panose="020B0609070205080204" pitchFamily="49" charset="-128"/>
              </a:rPr>
              <a:t>Trigger-based spatial reuse and P2P transmission</a:t>
            </a:r>
            <a:r>
              <a:rPr lang="en-US" sz="1400" dirty="0"/>
              <a:t> 			</a:t>
            </a:r>
            <a:r>
              <a:rPr lang="en-US" sz="1400" b="0" i="0" u="none" strike="noStrike" kern="1200" dirty="0">
                <a:solidFill>
                  <a:srgbClr val="000000"/>
                </a:solidFill>
                <a:effectLst/>
                <a:ea typeface="MS Gothic" panose="020B0609070205080204" pitchFamily="49" charset="-128"/>
              </a:rPr>
              <a:t>Liuming Lu</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17813753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p:txBody>
          <a:bodyPr/>
          <a:lstStyle/>
          <a:p>
            <a:r>
              <a:rPr lang="en-US" dirty="0"/>
              <a:t>Straw Polls (45’)</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5473027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November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(45’)</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Do you agree to improve EDCA to reduce tail access delay of Low Latency traffic in multi-BSS dense scenarios in presence of best effort traffic?</a:t>
            </a:r>
          </a:p>
          <a:p>
            <a:pPr lvl="1"/>
            <a:r>
              <a:rPr lang="en-US" sz="1050" b="0" dirty="0"/>
              <a:t>•	The solution to improve EDCA is distributed</a:t>
            </a:r>
          </a:p>
          <a:p>
            <a:pPr lvl="1"/>
            <a:r>
              <a:rPr lang="en-US" sz="1050" b="0" dirty="0"/>
              <a:t>•	The impact on legacy device has to be balanced</a:t>
            </a:r>
          </a:p>
          <a:p>
            <a:pPr lvl="1"/>
            <a:r>
              <a:rPr lang="en-US" sz="1050" b="0" dirty="0"/>
              <a:t>•	Low Latency traffic is treated as AC_VO traffic. Other cases are TBD</a:t>
            </a:r>
            <a:endParaRPr lang="en-US" sz="1400" b="0" dirty="0"/>
          </a:p>
          <a:p>
            <a:r>
              <a:rPr lang="en-US" sz="1000" b="0" dirty="0"/>
              <a:t> </a:t>
            </a:r>
            <a:r>
              <a:rPr lang="en-US" sz="1000" b="0" i="1" dirty="0"/>
              <a:t>Supporting list: [24/1144]</a:t>
            </a:r>
          </a:p>
          <a:p>
            <a:r>
              <a:rPr lang="en-US" sz="1000" dirty="0"/>
              <a:t>Result: </a:t>
            </a:r>
          </a:p>
          <a:p>
            <a:pPr marL="0">
              <a:spcBef>
                <a:spcPts val="0"/>
              </a:spcBef>
            </a:pPr>
            <a:r>
              <a:rPr lang="en-US" sz="1200" dirty="0"/>
              <a:t>SP2: Do you agree to define HIP EDCA in UHR where a STA with Low Latency traffic may be allowed, based on TBD conditions, to send a Defer Signal (e.g. CTS frame or RTS) to start a protected short contention for pending LL data</a:t>
            </a:r>
          </a:p>
          <a:p>
            <a:pPr marR="0" lvl="1" indent="-342900">
              <a:spcBef>
                <a:spcPts val="0"/>
              </a:spcBef>
              <a:buFont typeface="Arial" panose="020B0604020202020204" pitchFamily="34" charset="0"/>
              <a:buChar char="•"/>
              <a:tabLst>
                <a:tab pos="457200" algn="l"/>
              </a:tabLst>
            </a:pPr>
            <a:r>
              <a:rPr lang="en-US" sz="1050" dirty="0"/>
              <a:t>Conditions to be allowed to send a Defer Signal is TBD</a:t>
            </a:r>
          </a:p>
          <a:p>
            <a:pPr marR="0" lvl="1" indent="-342900">
              <a:spcBef>
                <a:spcPts val="0"/>
              </a:spcBef>
              <a:buFont typeface="Arial" panose="020B0604020202020204" pitchFamily="34" charset="0"/>
              <a:buChar char="•"/>
              <a:tabLst>
                <a:tab pos="457200" algn="l"/>
              </a:tabLst>
            </a:pPr>
            <a:r>
              <a:rPr lang="en-US" sz="1050" dirty="0"/>
              <a:t>STA in </a:t>
            </a:r>
            <a:r>
              <a:rPr lang="en-US" sz="1050" dirty="0" err="1"/>
              <a:t>HiP</a:t>
            </a:r>
            <a:r>
              <a:rPr lang="en-US" sz="1050" dirty="0"/>
              <a:t> EDCA always use RTS/CTS as initial frame exchange and retry.</a:t>
            </a:r>
          </a:p>
          <a:p>
            <a:pPr marR="0" lvl="1" indent="-342900">
              <a:spcBef>
                <a:spcPts val="0"/>
              </a:spcBef>
              <a:buFont typeface="Arial" panose="020B0604020202020204" pitchFamily="34" charset="0"/>
              <a:buChar char="•"/>
              <a:tabLst>
                <a:tab pos="457200" algn="l"/>
              </a:tabLst>
            </a:pPr>
            <a:r>
              <a:rPr lang="en-US" sz="1050" dirty="0"/>
              <a:t>Duration of protected short contention is TBD.</a:t>
            </a:r>
          </a:p>
          <a:p>
            <a:pPr marR="0" lvl="1" indent="-342900">
              <a:spcBef>
                <a:spcPts val="0"/>
              </a:spcBef>
              <a:buFont typeface="Arial" panose="020B0604020202020204" pitchFamily="34" charset="0"/>
              <a:buChar char="•"/>
              <a:tabLst>
                <a:tab pos="457200" algn="l"/>
              </a:tabLst>
            </a:pPr>
            <a:r>
              <a:rPr lang="en-US" sz="1050" dirty="0"/>
              <a:t>Access parameters (AIFSN, CW and the expansion rules) used to transmit the Defer Signal are TBD. The retry count where the Defer Signal is allowed to be sent is TBD</a:t>
            </a:r>
          </a:p>
          <a:p>
            <a:pPr marR="0" lvl="1" indent="-342900">
              <a:spcBef>
                <a:spcPts val="0"/>
              </a:spcBef>
              <a:buFont typeface="Arial" panose="020B0604020202020204" pitchFamily="34" charset="0"/>
              <a:buChar char="•"/>
              <a:tabLst>
                <a:tab pos="457200" algn="l"/>
              </a:tabLst>
            </a:pPr>
            <a:r>
              <a:rPr lang="en-US" sz="1050" dirty="0"/>
              <a:t>Contention parameters for the protected short contention are TBD. The STAs that transmitted a Defer Signal but did not win the protected short contention will initiate a new retry.</a:t>
            </a:r>
          </a:p>
          <a:p>
            <a:pPr marR="0" lvl="1" indent="-342900">
              <a:spcBef>
                <a:spcPts val="0"/>
              </a:spcBef>
              <a:buFont typeface="Arial" panose="020B0604020202020204" pitchFamily="34" charset="0"/>
              <a:buChar char="•"/>
              <a:tabLst>
                <a:tab pos="457200" algn="l"/>
              </a:tabLst>
            </a:pPr>
            <a:r>
              <a:rPr lang="en-US" sz="1050" dirty="0"/>
              <a:t>Low Latency traffic is treated as AC_VO traffic. Other cases are TBD.</a:t>
            </a:r>
          </a:p>
          <a:p>
            <a:pPr marR="0" lvl="1" indent="-342900">
              <a:spcBef>
                <a:spcPts val="0"/>
              </a:spcBef>
              <a:buFont typeface="Arial" panose="020B0604020202020204" pitchFamily="34" charset="0"/>
              <a:buChar char="•"/>
              <a:tabLst>
                <a:tab pos="457200" algn="l"/>
              </a:tabLst>
            </a:pPr>
            <a:r>
              <a:rPr lang="en-US" sz="1050" dirty="0"/>
              <a:t>The solution would provide control on the degree of collisions that may occur while using it and, allows for autonomous randomness or/and controlled by the AP      </a:t>
            </a:r>
          </a:p>
          <a:p>
            <a:pPr marR="0" lvl="1" indent="-342900">
              <a:spcBef>
                <a:spcPts val="0"/>
              </a:spcBef>
              <a:buFont typeface="Arial" panose="020B0604020202020204" pitchFamily="34" charset="0"/>
              <a:buChar char="•"/>
              <a:tabLst>
                <a:tab pos="457200" algn="l"/>
              </a:tabLst>
            </a:pPr>
            <a:r>
              <a:rPr lang="en-US" sz="1050" dirty="0"/>
              <a:t>No new synchronization requirement on STA side</a:t>
            </a:r>
          </a:p>
          <a:p>
            <a:r>
              <a:rPr lang="en-US" sz="1000" b="0" i="1" dirty="0"/>
              <a:t>Supporting list: [24/1144]</a:t>
            </a:r>
          </a:p>
          <a:p>
            <a:r>
              <a:rPr lang="en-US" sz="1000" dirty="0"/>
              <a:t>Result:</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a:t>
            </a:r>
          </a:p>
        </p:txBody>
      </p:sp>
      <p:sp>
        <p:nvSpPr>
          <p:cNvPr id="11" name="Content Placeholder 10">
            <a:extLst>
              <a:ext uri="{FF2B5EF4-FFF2-40B4-BE49-F238E27FC236}">
                <a16:creationId xmlns:a16="http://schemas.microsoft.com/office/drawing/2014/main" id="{FCB036F9-C53E-4FA7-0AA8-F449B171258B}"/>
              </a:ext>
            </a:extLst>
          </p:cNvPr>
          <p:cNvSpPr>
            <a:spLocks noGrp="1"/>
          </p:cNvSpPr>
          <p:nvPr>
            <p:ph idx="1"/>
          </p:nvPr>
        </p:nvSpPr>
        <p:spPr/>
        <p:txBody>
          <a:bodyPr/>
          <a:lstStyle/>
          <a:p>
            <a:r>
              <a:rPr lang="en-US" sz="1400" b="0" dirty="0">
                <a:hlinkClick r:id="rId2"/>
              </a:rPr>
              <a:t>24/1481</a:t>
            </a:r>
            <a:r>
              <a:rPr lang="en-US" sz="1400" b="0" dirty="0"/>
              <a:t> CSMA with enhanced Collision Avoidance - follow-up			Sigurd Schelstraete</a:t>
            </a:r>
          </a:p>
          <a:p>
            <a:r>
              <a:rPr lang="en-US" sz="1400" b="0" dirty="0">
                <a:hlinkClick r:id="rId3"/>
              </a:rPr>
              <a:t>24/1482</a:t>
            </a:r>
            <a:r>
              <a:rPr lang="en-US" sz="1400" b="0" dirty="0"/>
              <a:t> CSMA with enhanced Collision Avoidance for Low-Latency traffic	Sigurd Schelstraete</a:t>
            </a:r>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rgbClr val="FF0000"/>
                </a:solidFill>
              </a:rPr>
              <a:t>24/171rX</a:t>
            </a:r>
            <a:r>
              <a:rPr lang="en-US" sz="2000" dirty="0">
                <a:solidFill>
                  <a:schemeClr val="tx1"/>
                </a:solidFill>
              </a:rPr>
              <a:t>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7EC72086-D1FA-8844-986B-F59F77419C9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November 2024</a:t>
            </a:r>
          </a:p>
        </p:txBody>
      </p:sp>
      <p:sp>
        <p:nvSpPr>
          <p:cNvPr id="10" name="Content Placeholder 9">
            <a:extLst>
              <a:ext uri="{FF2B5EF4-FFF2-40B4-BE49-F238E27FC236}">
                <a16:creationId xmlns:a16="http://schemas.microsoft.com/office/drawing/2014/main" id="{CC600E6A-60A7-51A7-399C-0D96A989FDD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6" name="Content Placeholder 15">
            <a:extLst>
              <a:ext uri="{FF2B5EF4-FFF2-40B4-BE49-F238E27FC236}">
                <a16:creationId xmlns:a16="http://schemas.microsoft.com/office/drawing/2014/main" id="{6A3D1F61-C70B-527B-6469-4EC643FA23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221930</TotalTime>
  <Words>9554</Words>
  <Application>Microsoft Office PowerPoint</Application>
  <PresentationFormat>On-screen Show (4:3)</PresentationFormat>
  <Paragraphs>2252</Paragraphs>
  <Slides>74</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85" baseType="lpstr">
      <vt:lpstr>MS Gothic</vt:lpstr>
      <vt:lpstr>Arial</vt:lpstr>
      <vt:lpstr>Arial Black</vt:lpstr>
      <vt:lpstr>Arial Unicode MS</vt:lpstr>
      <vt:lpstr>Calibri</vt:lpstr>
      <vt:lpstr>Monotype Sorts</vt:lpstr>
      <vt:lpstr>Times New Roman</vt:lpstr>
      <vt:lpstr>Verdana</vt:lpstr>
      <vt:lpstr>Wingdings</vt:lpstr>
      <vt:lpstr>Office Theme</vt:lpstr>
      <vt:lpstr>Document</vt:lpstr>
      <vt:lpstr>TGbn September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12</vt:lpstr>
      <vt:lpstr>Submissions List – Pending SPs</vt:lpstr>
      <vt:lpstr>Monday Joint Agenda-AM2</vt:lpstr>
      <vt:lpstr>Announcements</vt:lpstr>
      <vt:lpstr>Summary from July 2024 meeting</vt:lpstr>
      <vt:lpstr>Submissions (B.forming + Misc.)</vt:lpstr>
      <vt:lpstr>Monday PHY Agenda–PM2</vt:lpstr>
      <vt:lpstr>Monday MAC Agenda–PM2</vt:lpstr>
      <vt:lpstr>Tuesday PHY Agenda–AM2</vt:lpstr>
      <vt:lpstr>Tuesday MAC Agenda–AM2</vt:lpstr>
      <vt:lpstr>Tuesday PHY Agenda–PM1</vt:lpstr>
      <vt:lpstr>Tuesday MAC Agenda–PM1</vt:lpstr>
      <vt:lpstr>Tuesday PHY Agenda–PM2</vt:lpstr>
      <vt:lpstr>Tuesday MAC Agenda–PM2</vt:lpstr>
      <vt:lpstr>Wednesday PHY Agenda–AM1</vt:lpstr>
      <vt:lpstr>Straw Polls</vt:lpstr>
      <vt:lpstr>Wednesday MAC Agenda–AM1</vt:lpstr>
      <vt:lpstr>Straw Polls (45’)</vt:lpstr>
      <vt:lpstr>Wednesday PHY Agenda–AM2</vt:lpstr>
      <vt:lpstr>Wednesday MAC Agenda–AM2</vt:lpstr>
      <vt:lpstr>Straw Polls Part 1 (23’)</vt:lpstr>
      <vt:lpstr>Straw Polls Part 2 (22’)</vt:lpstr>
      <vt:lpstr>Wednesday Joint Agenda-PM2</vt:lpstr>
      <vt:lpstr>Approve TG Minutes</vt:lpstr>
      <vt:lpstr>Straw Polls – Part 1 (23 mins)</vt:lpstr>
      <vt:lpstr>Straw Polls – Part 2 (22 mins)</vt:lpstr>
      <vt:lpstr>Submissions (L4S, DRU, NPCA)</vt:lpstr>
      <vt:lpstr>Thursday PHY Agenda–AM1</vt:lpstr>
      <vt:lpstr>Thursday MAC Agenda–AM1</vt:lpstr>
      <vt:lpstr>Straw Polls Part 1(23’)</vt:lpstr>
      <vt:lpstr>Straw Polls Part 2 (45’)</vt:lpstr>
      <vt:lpstr>Thursday PHY Agenda–AM2</vt:lpstr>
      <vt:lpstr>Thursday MAC Agenda–AM2</vt:lpstr>
      <vt:lpstr>Straw Polls (45’)</vt:lpstr>
      <vt:lpstr>Thursday Joint Agenda-PM2</vt:lpstr>
      <vt:lpstr>Straw Polls (45’)</vt:lpstr>
      <vt:lpstr>Submissions (Channel Access)</vt:lpstr>
      <vt:lpstr>Motions</vt:lpstr>
      <vt:lpstr>Teleconference Plan</vt:lpstr>
      <vt:lpstr>Goals for November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2024-09-09T19:38:51Z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