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50" r:id="rId25"/>
    <p:sldId id="569" r:id="rId26"/>
    <p:sldId id="489" r:id="rId27"/>
    <p:sldId id="458" r:id="rId28"/>
    <p:sldId id="562"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EC28F-C178-42EE-AC71-BB2F1848D7FD}" v="57" dt="2024-09-06T21:08:00.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25</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September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September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4"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802.11-24/1362r1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September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private/liaison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1361" TargetMode="External"/><Relationship Id="rId7" Type="http://schemas.openxmlformats.org/officeDocument/2006/relationships/hyperlink" Target="https://mentor.ieee.org/802.11/dcn/24/11-24-1424" TargetMode="External"/><Relationship Id="rId12" Type="http://schemas.openxmlformats.org/officeDocument/2006/relationships/hyperlink" Target="https://mentor.ieee.org/802.11/dcn/24/11-24-138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1400" TargetMode="External"/><Relationship Id="rId11" Type="http://schemas.openxmlformats.org/officeDocument/2006/relationships/hyperlink" Target="https://mentor.ieee.org/802.11/dcn/24/11-24-1519" TargetMode="External"/><Relationship Id="rId5" Type="http://schemas.openxmlformats.org/officeDocument/2006/relationships/hyperlink" Target="https://mentor.ieee.org/802.11/dcn/24/11-24-1518" TargetMode="External"/><Relationship Id="rId10" Type="http://schemas.openxmlformats.org/officeDocument/2006/relationships/hyperlink" Target="https://mentor.ieee.org/802.11/dcn/24/11-24-1368" TargetMode="External"/><Relationship Id="rId4" Type="http://schemas.openxmlformats.org/officeDocument/2006/relationships/hyperlink" Target="https://mentor.ieee.org/802.11/dcn/24/11-24-1362" TargetMode="External"/><Relationship Id="rId9" Type="http://schemas.openxmlformats.org/officeDocument/2006/relationships/hyperlink" Target="https://mentor.ieee.org/802.11/dcn/24/11-24-13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September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2024-09-09</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September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2368658416"/>
              </p:ext>
            </p:extLst>
          </p:nvPr>
        </p:nvGraphicFramePr>
        <p:xfrm>
          <a:off x="1981200" y="2348999"/>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48999"/>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2024-09-09 6:30pm and Thursday 2024-09-12 6:30pm</a:t>
            </a: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September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1455645959"/>
              </p:ext>
            </p:extLst>
          </p:nvPr>
        </p:nvGraphicFramePr>
        <p:xfrm>
          <a:off x="533401" y="3962400"/>
          <a:ext cx="5181600" cy="227266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Light Communications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7751461"/>
              </p:ext>
            </p:extLst>
          </p:nvPr>
        </p:nvGraphicFramePr>
        <p:xfrm>
          <a:off x="6248400" y="1719575"/>
          <a:ext cx="5744499" cy="291083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62011228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REVme</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September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53000" y="5537331"/>
            <a:ext cx="6761338" cy="369332"/>
          </a:xfrm>
          <a:prstGeom prst="rect">
            <a:avLst/>
          </a:prstGeom>
          <a:solidFill>
            <a:schemeClr val="accent4"/>
          </a:solidFill>
        </p:spPr>
        <p:txBody>
          <a:bodyPr wrap="none" rtlCol="0">
            <a:spAutoFit/>
          </a:bodyPr>
          <a:lstStyle/>
          <a:p>
            <a:r>
              <a:rPr lang="en-US" sz="1800" dirty="0">
                <a:highlight>
                  <a:srgbClr val="FFFF00"/>
                </a:highlight>
              </a:rPr>
              <a:t>PAR Extension Request – on </a:t>
            </a:r>
            <a:r>
              <a:rPr lang="en-US" sz="1800" dirty="0" err="1">
                <a:highlight>
                  <a:srgbClr val="FFFF00"/>
                </a:highlight>
              </a:rPr>
              <a:t>NesCom</a:t>
            </a:r>
            <a:r>
              <a:rPr lang="en-US" sz="1800" dirty="0">
                <a:highlight>
                  <a:srgbClr val="FFFF00"/>
                </a:highlight>
              </a:rPr>
              <a:t> agenda for September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Authority – Robert Stacey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September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September 2024</a:t>
            </a:r>
            <a:endParaRPr lang="en-US" dirty="0"/>
          </a:p>
        </p:txBody>
      </p:sp>
      <p:sp>
        <p:nvSpPr>
          <p:cNvPr id="4" name="TextBox 3"/>
          <p:cNvSpPr txBox="1"/>
          <p:nvPr/>
        </p:nvSpPr>
        <p:spPr>
          <a:xfrm>
            <a:off x="9719940" y="6097516"/>
            <a:ext cx="216726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1111038793"/>
              </p:ext>
            </p:extLst>
          </p:nvPr>
        </p:nvGraphicFramePr>
        <p:xfrm>
          <a:off x="152400" y="897598"/>
          <a:ext cx="11734800" cy="508120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Jay YANG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Kiseon RYU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Rakesh TAORI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ELC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AUTO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61666469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Robert Stacey, Intel</a:t>
            </a:r>
          </a:p>
        </p:txBody>
      </p:sp>
      <p:sp>
        <p:nvSpPr>
          <p:cNvPr id="7" name="Date Placeholder 6"/>
          <p:cNvSpPr>
            <a:spLocks noGrp="1"/>
          </p:cNvSpPr>
          <p:nvPr>
            <p:ph type="dt" sz="half" idx="10"/>
          </p:nvPr>
        </p:nvSpPr>
        <p:spPr/>
        <p:txBody>
          <a:bodyPr/>
          <a:lstStyle/>
          <a:p>
            <a:pPr>
              <a:defRPr/>
            </a:pPr>
            <a:r>
              <a:rPr lang="en-US"/>
              <a:t>September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2675004"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2988100"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998373" y="4278274"/>
            <a:ext cx="990600" cy="40457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998373" y="4728709"/>
            <a:ext cx="990600" cy="44693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10291989"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September 2024</a:t>
            </a:r>
            <a:endParaRPr lang="en-US" dirty="0"/>
          </a:p>
        </p:txBody>
      </p:sp>
      <p:sp>
        <p:nvSpPr>
          <p:cNvPr id="44" name="AutoShape 46"/>
          <p:cNvSpPr>
            <a:spLocks noChangeArrowheads="1"/>
          </p:cNvSpPr>
          <p:nvPr/>
        </p:nvSpPr>
        <p:spPr bwMode="auto">
          <a:xfrm>
            <a:off x="9001205" y="2527023"/>
            <a:ext cx="990600" cy="4715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986477" y="3064040"/>
            <a:ext cx="987652" cy="43407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7828039" y="3808413"/>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7812056"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9011073" y="1923837"/>
            <a:ext cx="990600" cy="53440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 + COR2</a:t>
            </a:r>
          </a:p>
        </p:txBody>
      </p:sp>
      <p:sp>
        <p:nvSpPr>
          <p:cNvPr id="39" name="AutoShape 46"/>
          <p:cNvSpPr>
            <a:spLocks noChangeArrowheads="1"/>
          </p:cNvSpPr>
          <p:nvPr/>
        </p:nvSpPr>
        <p:spPr bwMode="auto">
          <a:xfrm>
            <a:off x="9001321" y="5213350"/>
            <a:ext cx="987652"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988512" y="3816746"/>
            <a:ext cx="1007374" cy="4238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 </a:t>
            </a:r>
          </a:p>
        </p:txBody>
      </p:sp>
      <p:sp>
        <p:nvSpPr>
          <p:cNvPr id="41" name="AutoShape 46"/>
          <p:cNvSpPr>
            <a:spLocks noChangeArrowheads="1"/>
          </p:cNvSpPr>
          <p:nvPr/>
        </p:nvSpPr>
        <p:spPr bwMode="auto">
          <a:xfrm>
            <a:off x="5288130"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810771" y="5035364"/>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1295400"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1302173"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288130"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47" name="AutoShape 46"/>
          <p:cNvSpPr>
            <a:spLocks noChangeArrowheads="1"/>
          </p:cNvSpPr>
          <p:nvPr/>
        </p:nvSpPr>
        <p:spPr bwMode="auto">
          <a:xfrm>
            <a:off x="9023938" y="1397930"/>
            <a:ext cx="965035" cy="45902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5279990"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6510296" y="288260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4029944"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7810771" y="442735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8" name="TextBox 7">
            <a:extLst>
              <a:ext uri="{FF2B5EF4-FFF2-40B4-BE49-F238E27FC236}">
                <a16:creationId xmlns:a16="http://schemas.microsoft.com/office/drawing/2014/main" id="{D2DAA90C-0E6A-ACB4-A2C9-BA8B958F7FFF}"/>
              </a:ext>
            </a:extLst>
          </p:cNvPr>
          <p:cNvSpPr txBox="1"/>
          <p:nvPr/>
        </p:nvSpPr>
        <p:spPr>
          <a:xfrm rot="18741476">
            <a:off x="8050458" y="2280038"/>
            <a:ext cx="1062275" cy="461665"/>
          </a:xfrm>
          <a:prstGeom prst="rect">
            <a:avLst/>
          </a:prstGeom>
          <a:noFill/>
        </p:spPr>
        <p:txBody>
          <a:bodyPr wrap="square" rtlCol="0">
            <a:spAutoFit/>
          </a:bodyPr>
          <a:lstStyle/>
          <a:p>
            <a:pPr algn="ctr"/>
            <a:r>
              <a:rPr lang="en-US" sz="1200" dirty="0">
                <a:solidFill>
                  <a:srgbClr val="FF0000"/>
                </a:solidFill>
              </a:rPr>
              <a:t>Rolled into </a:t>
            </a:r>
            <a:r>
              <a:rPr lang="en-US" sz="1200" dirty="0" err="1">
                <a:solidFill>
                  <a:srgbClr val="FF0000"/>
                </a:solidFill>
              </a:rPr>
              <a:t>REVme</a:t>
            </a:r>
            <a:endParaRPr lang="en-US" sz="1200" dirty="0">
              <a:solidFill>
                <a:srgbClr val="FF0000"/>
              </a:solidFill>
            </a:endParaRPr>
          </a:p>
        </p:txBody>
      </p:sp>
      <p:sp>
        <p:nvSpPr>
          <p:cNvPr id="26" name="Rectángulo 25">
            <a:extLst>
              <a:ext uri="{FF2B5EF4-FFF2-40B4-BE49-F238E27FC236}">
                <a16:creationId xmlns:a16="http://schemas.microsoft.com/office/drawing/2014/main" id="{6E5DEFD6-FCE7-4FCE-A14F-045B4C016621}"/>
              </a:ext>
            </a:extLst>
          </p:cNvPr>
          <p:cNvSpPr/>
          <p:nvPr/>
        </p:nvSpPr>
        <p:spPr>
          <a:xfrm>
            <a:off x="8901360" y="1328039"/>
            <a:ext cx="2432283" cy="4452047"/>
          </a:xfrm>
          <a:prstGeom prst="rect">
            <a:avLst/>
          </a:prstGeom>
          <a:solidFill>
            <a:srgbClr val="E71224">
              <a:alpha val="5000"/>
            </a:srgbClr>
          </a:solidFill>
          <a:ln w="12600">
            <a:solidFill>
              <a:srgbClr val="E71224"/>
            </a:solidFill>
          </a:ln>
        </p:spPr>
        <p:txBody>
          <a:bodyPr wrap="none" rtlCol="0" anchor="ctr" anchorCtr="1"/>
          <a:lstStyle/>
          <a:p>
            <a:endParaRPr lang="en-US">
              <a:solidFill>
                <a:srgbClr val="E71224"/>
              </a:solidFill>
            </a:endParaRPr>
          </a:p>
        </p:txBody>
      </p:sp>
      <p:sp>
        <p:nvSpPr>
          <p:cNvPr id="14" name="Connecteur : en arc 13">
            <a:extLst>
              <a:ext uri="{FF2B5EF4-FFF2-40B4-BE49-F238E27FC236}">
                <a16:creationId xmlns:a16="http://schemas.microsoft.com/office/drawing/2014/main" id="{27FDC6BB-8A11-449B-8EC3-2CDEDE81EEAE}"/>
              </a:ext>
            </a:extLst>
          </p:cNvPr>
          <p:cNvSpPr/>
          <p:nvPr/>
        </p:nvSpPr>
        <p:spPr>
          <a:xfrm rot="10800000" flipV="1">
            <a:off x="8382000" y="2327673"/>
            <a:ext cx="519360" cy="649287"/>
          </a:xfrm>
          <a:prstGeom prst="curvedConnector2">
            <a:avLst/>
          </a:prstGeom>
          <a:solidFill>
            <a:srgbClr val="E71224">
              <a:alpha val="5000"/>
            </a:srgbClr>
          </a:solidFill>
          <a:ln w="12600">
            <a:solidFill>
              <a:srgbClr val="E71224"/>
            </a:solidFill>
            <a:headEnd type="none" w="med" len="med"/>
            <a:tailEnd type="arrow" w="med" len="med"/>
          </a:ln>
        </p:spPr>
        <p:txBody>
          <a:bodyPr wrap="none" rtlCol="0" anchor="ctr" anchorCtr="1"/>
          <a:lstStyle/>
          <a:p>
            <a:endParaRPr lang="en-US">
              <a:solidFill>
                <a:srgbClr val="E71224"/>
              </a:solidFill>
            </a:endParaRPr>
          </a:p>
        </p:txBody>
      </p:sp>
      <p:sp>
        <p:nvSpPr>
          <p:cNvPr id="18" name="Rectangle: Rounded Corners 17">
            <a:extLst>
              <a:ext uri="{FF2B5EF4-FFF2-40B4-BE49-F238E27FC236}">
                <a16:creationId xmlns:a16="http://schemas.microsoft.com/office/drawing/2014/main" id="{FF610610-80EF-CA5A-C176-230A30B252AA}"/>
              </a:ext>
            </a:extLst>
          </p:cNvPr>
          <p:cNvSpPr/>
          <p:nvPr/>
        </p:nvSpPr>
        <p:spPr bwMode="auto">
          <a:xfrm>
            <a:off x="7748718" y="2802555"/>
            <a:ext cx="1166682" cy="2232809"/>
          </a:xfrm>
          <a:prstGeom prst="roundRect">
            <a:avLst/>
          </a:prstGeom>
          <a:solidFill>
            <a:srgbClr val="0070C0">
              <a:alpha val="25882"/>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cxnSp>
        <p:nvCxnSpPr>
          <p:cNvPr id="21" name="Straight Arrow Connector 20">
            <a:extLst>
              <a:ext uri="{FF2B5EF4-FFF2-40B4-BE49-F238E27FC236}">
                <a16:creationId xmlns:a16="http://schemas.microsoft.com/office/drawing/2014/main" id="{0354D2DC-ED16-0BC2-E4CB-C1232FD538E0}"/>
              </a:ext>
            </a:extLst>
          </p:cNvPr>
          <p:cNvCxnSpPr/>
          <p:nvPr/>
        </p:nvCxnSpPr>
        <p:spPr bwMode="auto">
          <a:xfrm flipH="1" flipV="1">
            <a:off x="7626773" y="2286000"/>
            <a:ext cx="298027" cy="51655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sp>
        <p:nvSpPr>
          <p:cNvPr id="22" name="TextBox 21">
            <a:extLst>
              <a:ext uri="{FF2B5EF4-FFF2-40B4-BE49-F238E27FC236}">
                <a16:creationId xmlns:a16="http://schemas.microsoft.com/office/drawing/2014/main" id="{46B4A2CD-56A6-C352-8745-D9E19D9D8856}"/>
              </a:ext>
            </a:extLst>
          </p:cNvPr>
          <p:cNvSpPr txBox="1"/>
          <p:nvPr/>
        </p:nvSpPr>
        <p:spPr>
          <a:xfrm>
            <a:off x="6875885" y="1789318"/>
            <a:ext cx="1393485" cy="523220"/>
          </a:xfrm>
          <a:prstGeom prst="rect">
            <a:avLst/>
          </a:prstGeom>
          <a:noFill/>
        </p:spPr>
        <p:txBody>
          <a:bodyPr wrap="square" rtlCol="0">
            <a:spAutoFit/>
          </a:bodyPr>
          <a:lstStyle/>
          <a:p>
            <a:pPr algn="ctr"/>
            <a:r>
              <a:rPr lang="en-US" sz="1400" dirty="0">
                <a:solidFill>
                  <a:srgbClr val="0070C0"/>
                </a:solidFill>
              </a:rPr>
              <a:t>Awaiting SASB approval</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43807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ELC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293296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3965773091"/>
              </p:ext>
            </p:extLst>
          </p:nvPr>
        </p:nvGraphicFramePr>
        <p:xfrm>
          <a:off x="750357" y="1445418"/>
          <a:ext cx="10908243" cy="3529134"/>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3</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TGme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07-29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2638008995"/>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2</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07-31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147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2</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08-05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5388018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LB287</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08-01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555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342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34204164"/>
                  </a:ext>
                </a:extLst>
              </a:tr>
            </a:tbl>
          </a:graphicData>
        </a:graphic>
      </p:graphicFrame>
      <p:sp>
        <p:nvSpPr>
          <p:cNvPr id="6" name="Date Placeholder 5"/>
          <p:cNvSpPr>
            <a:spLocks noGrp="1"/>
          </p:cNvSpPr>
          <p:nvPr>
            <p:ph type="dt" sz="half" idx="10"/>
          </p:nvPr>
        </p:nvSpPr>
        <p:spPr/>
        <p:txBody>
          <a:bodyPr/>
          <a:lstStyle/>
          <a:p>
            <a:pPr>
              <a:defRPr/>
            </a:pPr>
            <a:r>
              <a:rPr lang="en-US"/>
              <a:t>September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685800" y="1524000"/>
            <a:ext cx="12550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July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793701486"/>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99</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52</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597</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September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September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September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E41B495B-9263-8CE2-AD88-2405C799A037}"/>
              </a:ext>
            </a:extLst>
          </p:cNvPr>
          <p:cNvPicPr>
            <a:picLocks noGrp="1" noChangeAspect="1"/>
          </p:cNvPicPr>
          <p:nvPr>
            <p:ph idx="1"/>
          </p:nvPr>
        </p:nvPicPr>
        <p:blipFill>
          <a:blip r:embed="rId2"/>
          <a:stretch>
            <a:fillRect/>
          </a:stretch>
        </p:blipFill>
        <p:spPr>
          <a:xfrm>
            <a:off x="762000" y="622923"/>
            <a:ext cx="10709999" cy="5852490"/>
          </a:xfrm>
        </p:spPr>
      </p:pic>
      <p:sp>
        <p:nvSpPr>
          <p:cNvPr id="4" name="Date Placeholder 3"/>
          <p:cNvSpPr>
            <a:spLocks noGrp="1"/>
          </p:cNvSpPr>
          <p:nvPr>
            <p:ph type="dt" sz="half" idx="10"/>
          </p:nvPr>
        </p:nvSpPr>
        <p:spPr/>
        <p:txBody>
          <a:bodyPr/>
          <a:lstStyle/>
          <a:p>
            <a:pPr>
              <a:defRPr/>
            </a:pPr>
            <a:r>
              <a:rPr lang="en-US"/>
              <a:t>September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Members by affiliation</a:t>
            </a:r>
          </a:p>
        </p:txBody>
      </p:sp>
      <p:pic>
        <p:nvPicPr>
          <p:cNvPr id="8" name="Content Placeholder 7">
            <a:extLst>
              <a:ext uri="{FF2B5EF4-FFF2-40B4-BE49-F238E27FC236}">
                <a16:creationId xmlns:a16="http://schemas.microsoft.com/office/drawing/2014/main" id="{BB09C9A4-7164-3F1B-F7F7-491F9B8AE42D}"/>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066800" y="914400"/>
            <a:ext cx="10172891" cy="5562600"/>
          </a:xfrm>
        </p:spPr>
      </p:pic>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September 2024</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Attendance by subgroup (July to September)</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September 2024</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1" name="Content Placeholder 10">
            <a:extLst>
              <a:ext uri="{FF2B5EF4-FFF2-40B4-BE49-F238E27FC236}">
                <a16:creationId xmlns:a16="http://schemas.microsoft.com/office/drawing/2014/main" id="{3E9CC0DF-34E0-8AB9-0C84-96610F229286}"/>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63600" y="1552739"/>
            <a:ext cx="8751999" cy="4922673"/>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&lt;Name&gt;, &lt;Affiliation&gt;, &lt;Slot&gt;</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2024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D0C-EEE7-7335-3745-5588AE2F75AF}"/>
              </a:ext>
            </a:extLst>
          </p:cNvPr>
          <p:cNvSpPr>
            <a:spLocks noGrp="1"/>
          </p:cNvSpPr>
          <p:nvPr>
            <p:ph type="title"/>
          </p:nvPr>
        </p:nvSpPr>
        <p:spPr/>
        <p:txBody>
          <a:bodyPr/>
          <a:lstStyle/>
          <a:p>
            <a:r>
              <a:rPr lang="en-GB" altLang="en-US" dirty="0"/>
              <a:t>M6.1 Announcements: </a:t>
            </a:r>
            <a:r>
              <a:rPr lang="en-US" dirty="0"/>
              <a:t>IEEE elections</a:t>
            </a:r>
          </a:p>
        </p:txBody>
      </p:sp>
      <p:sp>
        <p:nvSpPr>
          <p:cNvPr id="3" name="Content Placeholder 2">
            <a:extLst>
              <a:ext uri="{FF2B5EF4-FFF2-40B4-BE49-F238E27FC236}">
                <a16:creationId xmlns:a16="http://schemas.microsoft.com/office/drawing/2014/main" id="{8CC4F827-A04E-4586-89DA-D319CB8AA3DF}"/>
              </a:ext>
            </a:extLst>
          </p:cNvPr>
          <p:cNvSpPr>
            <a:spLocks noGrp="1"/>
          </p:cNvSpPr>
          <p:nvPr>
            <p:ph idx="1"/>
          </p:nvPr>
        </p:nvSpPr>
        <p:spPr>
          <a:xfrm>
            <a:off x="914400" y="1981200"/>
            <a:ext cx="10363200" cy="4419600"/>
          </a:xfrm>
        </p:spPr>
        <p:txBody>
          <a:bodyPr/>
          <a:lstStyle/>
          <a:p>
            <a:r>
              <a:rPr lang="en-US" dirty="0"/>
              <a:t>Balloting for the 2024 IEEE Annual Election has begun</a:t>
            </a:r>
          </a:p>
          <a:p>
            <a:r>
              <a:rPr lang="en-US" dirty="0"/>
              <a:t>The deadline to cast your vote is 12:00 noon ET (16:00 UTC-04) on 1 October 2024</a:t>
            </a:r>
          </a:p>
          <a:p>
            <a:r>
              <a:rPr lang="en-US" dirty="0"/>
              <a:t>The offices on the 2024 IEEE Annual Election ballot are:</a:t>
            </a:r>
          </a:p>
          <a:p>
            <a:pPr lvl="1"/>
            <a:r>
              <a:rPr lang="en-US" dirty="0"/>
              <a:t>IEEE President-Elect </a:t>
            </a:r>
          </a:p>
          <a:p>
            <a:pPr lvl="1"/>
            <a:r>
              <a:rPr lang="en-US" dirty="0"/>
              <a:t>IEEE Division Delegate-Elect/Director-Elect for Divisions I, III, V, VII, and IX</a:t>
            </a:r>
          </a:p>
          <a:p>
            <a:pPr lvl="1"/>
            <a:r>
              <a:rPr lang="en-US" dirty="0"/>
              <a:t>IEEE Region Delegate-Elect/Director-Elect for Regions 2, 4, 6, 8, and 10</a:t>
            </a:r>
          </a:p>
          <a:p>
            <a:pPr lvl="1"/>
            <a:r>
              <a:rPr lang="en-US" dirty="0"/>
              <a:t>IEEE Technical Activities Vice President-Elect</a:t>
            </a:r>
          </a:p>
          <a:p>
            <a:pPr lvl="1"/>
            <a:r>
              <a:rPr lang="en-US" dirty="0"/>
              <a:t>IEEE-USA President-Elect</a:t>
            </a:r>
          </a:p>
          <a:p>
            <a:pPr lvl="1"/>
            <a:r>
              <a:rPr lang="en-US" dirty="0"/>
              <a:t>IEEE Standards Association Board of Governors Members-at-Large</a:t>
            </a:r>
          </a:p>
          <a:p>
            <a:endParaRPr lang="en-US" dirty="0"/>
          </a:p>
        </p:txBody>
      </p:sp>
      <p:sp>
        <p:nvSpPr>
          <p:cNvPr id="4" name="Date Placeholder 3">
            <a:extLst>
              <a:ext uri="{FF2B5EF4-FFF2-40B4-BE49-F238E27FC236}">
                <a16:creationId xmlns:a16="http://schemas.microsoft.com/office/drawing/2014/main" id="{F2087267-1412-146F-3C07-955166ABE3A9}"/>
              </a:ext>
            </a:extLst>
          </p:cNvPr>
          <p:cNvSpPr>
            <a:spLocks noGrp="1"/>
          </p:cNvSpPr>
          <p:nvPr>
            <p:ph type="dt" sz="half" idx="10"/>
          </p:nvPr>
        </p:nvSpPr>
        <p:spPr/>
        <p:txBody>
          <a:bodyPr/>
          <a:lstStyle/>
          <a:p>
            <a:pPr>
              <a:defRPr/>
            </a:pPr>
            <a:r>
              <a:rPr lang="en-US"/>
              <a:t>September 2024</a:t>
            </a:r>
          </a:p>
        </p:txBody>
      </p:sp>
      <p:sp>
        <p:nvSpPr>
          <p:cNvPr id="5" name="Footer Placeholder 4">
            <a:extLst>
              <a:ext uri="{FF2B5EF4-FFF2-40B4-BE49-F238E27FC236}">
                <a16:creationId xmlns:a16="http://schemas.microsoft.com/office/drawing/2014/main" id="{C098877A-E3A4-EC80-B985-111DD4C49EF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0C42CAA-940F-8D19-6C8F-1CBCA559724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9145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September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25</a:t>
            </a:fld>
            <a:endParaRPr lang="en-US"/>
          </a:p>
        </p:txBody>
      </p:sp>
    </p:spTree>
    <p:extLst>
      <p:ext uri="{BB962C8B-B14F-4D97-AF65-F5344CB8AC3E}">
        <p14:creationId xmlns:p14="http://schemas.microsoft.com/office/powerpoint/2010/main" val="1497510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783999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September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received since July 2024:</a:t>
            </a:r>
          </a:p>
          <a:p>
            <a:pPr marL="0" indent="0">
              <a:buNone/>
            </a:pPr>
            <a:r>
              <a:rPr lang="en-US" dirty="0"/>
              <a:t>WBA: Provide feedback on</a:t>
            </a:r>
          </a:p>
          <a:p>
            <a:pPr marL="0" indent="0">
              <a:buNone/>
            </a:pPr>
            <a:r>
              <a:rPr lang="en-US" dirty="0"/>
              <a:t>“Implementation Guidelines for Low Latency, Low Loss, and Scalable Throughput (L4S) in Wi-Fi Equipment”</a:t>
            </a:r>
          </a:p>
          <a:p>
            <a:pPr marL="0" indent="0">
              <a:buNone/>
            </a:pPr>
            <a:r>
              <a:rPr lang="en-US" dirty="0"/>
              <a:t>See </a:t>
            </a:r>
            <a:r>
              <a:rPr lang="en-US" dirty="0">
                <a:hlinkClick r:id="rId3"/>
              </a:rPr>
              <a:t>https://www.ieee802.org/11/private/liaisons/index.html</a:t>
            </a:r>
            <a:endParaRPr lang="en-US" dirty="0"/>
          </a:p>
          <a:p>
            <a:pPr marL="0" indent="0">
              <a:buNone/>
            </a:pPr>
            <a:endParaRPr lang="en-US" dirty="0"/>
          </a:p>
          <a:p>
            <a:pPr marL="0" indent="0">
              <a:buNone/>
            </a:pPr>
            <a:r>
              <a:rPr lang="en-US" dirty="0"/>
              <a:t>IETF: Approved draft-wkumari-rfc8110-to-ieee as RFC</a:t>
            </a:r>
          </a:p>
          <a:p>
            <a:pPr marL="0" indent="0">
              <a:buNone/>
            </a:pPr>
            <a:r>
              <a:rPr lang="en-US" dirty="0"/>
              <a:t>(Transfers OWE to IEEE 802.11)</a:t>
            </a:r>
          </a:p>
          <a:p>
            <a:pPr marL="0" indent="0">
              <a:buNone/>
            </a:pPr>
            <a:r>
              <a:rPr lang="en-US" dirty="0"/>
              <a:t>Liaisons website, see </a:t>
            </a:r>
            <a:r>
              <a:rPr lang="en-US" dirty="0">
                <a:hlinkClick r:id="rId4"/>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July 2024</a:t>
            </a:r>
            <a:endParaRPr lang="en-US" altLang="en-US" sz="2000" b="0" dirty="0"/>
          </a:p>
          <a:p>
            <a:pPr marL="0" indent="0">
              <a:buNone/>
            </a:pPr>
            <a:r>
              <a:rPr lang="en-US" altLang="en-US" sz="2000" b="0" dirty="0"/>
              <a:t>P802.11REVmf (Maintenance) PAR</a:t>
            </a:r>
          </a:p>
          <a:p>
            <a:pPr marL="0" indent="0">
              <a:buNone/>
            </a:pPr>
            <a:r>
              <a:rPr lang="en-US" altLang="en-US" sz="2000" b="0" dirty="0"/>
              <a:t>P802.11bf (WLAN Sensing) PAR extension</a:t>
            </a:r>
          </a:p>
          <a:p>
            <a:pPr marL="0" indent="0">
              <a:buNone/>
            </a:pPr>
            <a:r>
              <a:rPr lang="en-US" altLang="en-US" sz="2000" b="0" dirty="0"/>
              <a:t>P802.11REVme (Maintenance) conditional approval</a:t>
            </a:r>
          </a:p>
          <a:p>
            <a:pPr marL="0" indent="0">
              <a:buNone/>
            </a:pPr>
            <a:r>
              <a:rPr lang="en-US" altLang="en-US" sz="2000" b="0" dirty="0"/>
              <a:t>P802.11bh (Random and Changing MAC Addresses) conditional approval</a:t>
            </a:r>
          </a:p>
          <a:p>
            <a:pPr marL="0" indent="0">
              <a:buNone/>
            </a:pPr>
            <a:r>
              <a:rPr lang="en-US" altLang="en-US" sz="2000" b="0" dirty="0"/>
              <a:t>P802.11be (Extremely High Throughput) conditional approval</a:t>
            </a:r>
          </a:p>
          <a:p>
            <a:pPr marL="0" indent="0">
              <a:buNone/>
            </a:pPr>
            <a:endParaRPr lang="en-US" altLang="en-US" sz="2000" dirty="0"/>
          </a:p>
          <a:p>
            <a:pPr marL="0" indent="0">
              <a:buNone/>
            </a:pPr>
            <a:r>
              <a:rPr lang="en-US" altLang="en-US" sz="2400" dirty="0"/>
              <a:t>November 2024</a:t>
            </a:r>
            <a:endParaRPr lang="en-US" altLang="en-US" sz="2400" b="0" dirty="0"/>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September 24-26, 2024 – </a:t>
            </a:r>
            <a:r>
              <a:rPr lang="en-US" altLang="en-US" dirty="0" err="1"/>
              <a:t>NesCom</a:t>
            </a:r>
            <a:r>
              <a:rPr lang="en-US" altLang="en-US" dirty="0"/>
              <a:t>/RevCom/SASB</a:t>
            </a:r>
          </a:p>
          <a:p>
            <a:pPr marL="0" indent="0">
              <a:buNone/>
            </a:pPr>
            <a:r>
              <a:rPr lang="en-US" altLang="en-US" dirty="0"/>
              <a:t>(August 16, 2024, submission deadline)</a:t>
            </a:r>
          </a:p>
          <a:p>
            <a:pPr marL="0" indent="0">
              <a:buNone/>
            </a:pPr>
            <a:r>
              <a:rPr lang="en-US" altLang="en-US" sz="2000" b="0" dirty="0"/>
              <a:t>P802.11bf (WLAN Sensing) PAR extension</a:t>
            </a:r>
          </a:p>
          <a:p>
            <a:pPr marL="0" indent="0">
              <a:buNone/>
            </a:pPr>
            <a:r>
              <a:rPr lang="en-US" altLang="en-US" sz="2000" b="0" dirty="0"/>
              <a:t>P802.11REVme (Maintenance) approval</a:t>
            </a:r>
          </a:p>
          <a:p>
            <a:pPr marL="0" indent="0">
              <a:buNone/>
            </a:pPr>
            <a:r>
              <a:rPr lang="en-US" altLang="en-US" sz="2000" b="0" dirty="0"/>
              <a:t>P802.11bh (Random and Changing MAC Addresses) approval</a:t>
            </a:r>
          </a:p>
          <a:p>
            <a:pPr marL="0" indent="0">
              <a:buNone/>
            </a:pPr>
            <a:r>
              <a:rPr lang="en-US" altLang="en-US" sz="2000" b="0" dirty="0"/>
              <a:t>P802.11be (Extremely High Throughput) approval</a:t>
            </a:r>
          </a:p>
          <a:p>
            <a:pPr marL="0" indent="0">
              <a:buNone/>
            </a:pPr>
            <a:endParaRPr lang="en-US" altLang="en-US" sz="2000"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000" b="0" dirty="0"/>
              <a:t>P802.11REVmf (Maintenance) PAR</a:t>
            </a:r>
          </a:p>
          <a:p>
            <a:pPr marL="0" indent="0">
              <a:buNone/>
            </a:pPr>
            <a:r>
              <a:rPr lang="en-US" altLang="en-US" sz="2000" b="0" dirty="0"/>
              <a:t>P802.11bq (Integrated </a:t>
            </a:r>
            <a:r>
              <a:rPr lang="en-US" altLang="en-US" sz="2000" b="0" dirty="0" err="1"/>
              <a:t>mmWave</a:t>
            </a:r>
            <a:r>
              <a:rPr lang="en-US" altLang="en-US" sz="20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September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5" name="Table 4">
            <a:extLst>
              <a:ext uri="{FF2B5EF4-FFF2-40B4-BE49-F238E27FC236}">
                <a16:creationId xmlns:a16="http://schemas.microsoft.com/office/drawing/2014/main" id="{47A8609D-0C86-B194-87B0-BDAD27F4957D}"/>
              </a:ext>
            </a:extLst>
          </p:cNvPr>
          <p:cNvGraphicFramePr>
            <a:graphicFrameLocks noGrp="1"/>
          </p:cNvGraphicFramePr>
          <p:nvPr>
            <p:extLst>
              <p:ext uri="{D42A27DB-BD31-4B8C-83A1-F6EECF244321}">
                <p14:modId xmlns:p14="http://schemas.microsoft.com/office/powerpoint/2010/main" val="2049130459"/>
              </p:ext>
            </p:extLst>
          </p:nvPr>
        </p:nvGraphicFramePr>
        <p:xfrm>
          <a:off x="2260602" y="2438400"/>
          <a:ext cx="7772400" cy="3035301"/>
        </p:xfrm>
        <a:graphic>
          <a:graphicData uri="http://schemas.openxmlformats.org/drawingml/2006/table">
            <a:tbl>
              <a:tblPr>
                <a:tableStyleId>{5C22544A-7EE6-4342-B048-85BDC9FD1C3A}</a:tableStyleId>
              </a:tblPr>
              <a:tblGrid>
                <a:gridCol w="2543694">
                  <a:extLst>
                    <a:ext uri="{9D8B030D-6E8A-4147-A177-3AD203B41FA5}">
                      <a16:colId xmlns:a16="http://schemas.microsoft.com/office/drawing/2014/main" val="4067582355"/>
                    </a:ext>
                  </a:extLst>
                </a:gridCol>
                <a:gridCol w="5228706">
                  <a:extLst>
                    <a:ext uri="{9D8B030D-6E8A-4147-A177-3AD203B41FA5}">
                      <a16:colId xmlns:a16="http://schemas.microsoft.com/office/drawing/2014/main" val="1875920795"/>
                    </a:ext>
                  </a:extLst>
                </a:gridCol>
              </a:tblGrid>
              <a:tr h="277879">
                <a:tc>
                  <a:txBody>
                    <a:bodyPr/>
                    <a:lstStyle/>
                    <a:p>
                      <a:pPr algn="l" fontAlgn="b"/>
                      <a:r>
                        <a:rPr lang="en-US" sz="1400" b="1" u="none" strike="noStrike" dirty="0">
                          <a:effectLst/>
                        </a:rPr>
                        <a:t>WG Session Reports</a:t>
                      </a:r>
                      <a:endParaRPr lang="en-US" sz="1400" b="1" i="1" u="none" strike="noStrike" dirty="0">
                        <a:effectLst/>
                        <a:latin typeface="Arial" panose="020B0604020202020204" pitchFamily="34" charset="0"/>
                      </a:endParaRPr>
                    </a:p>
                  </a:txBody>
                  <a:tcPr marL="0" marR="0" marT="0" marB="0" anchor="b"/>
                </a:tc>
                <a:tc>
                  <a:txBody>
                    <a:bodyPr/>
                    <a:lstStyle/>
                    <a:p>
                      <a:pPr algn="l" fontAlgn="b"/>
                      <a:endParaRPr lang="en-US" sz="1400" b="0" i="1"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577593305"/>
                  </a:ext>
                </a:extLst>
              </a:tr>
              <a:tr h="267192">
                <a:tc>
                  <a:txBody>
                    <a:bodyPr/>
                    <a:lstStyle/>
                    <a:p>
                      <a:pPr algn="l" fontAlgn="b"/>
                      <a:r>
                        <a:rPr lang="en-US" sz="1400" u="none" strike="noStrike">
                          <a:effectLst/>
                        </a:rPr>
                        <a:t>WG Agenda</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3"/>
                        </a:rPr>
                        <a:t>https://mentor.ieee.org/802.11/dcn/24/11-24-1361</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905299874"/>
                  </a:ext>
                </a:extLst>
              </a:tr>
              <a:tr h="267192">
                <a:tc>
                  <a:txBody>
                    <a:bodyPr/>
                    <a:lstStyle/>
                    <a:p>
                      <a:pPr algn="l" fontAlgn="b"/>
                      <a:r>
                        <a:rPr lang="en-US" sz="1400" u="none" strike="noStrike">
                          <a:effectLst/>
                        </a:rPr>
                        <a:t>Opening report</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4"/>
                        </a:rPr>
                        <a:t>https://mentor.ieee.org/802.11/dcn/24/11-24-1362</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235539396"/>
                  </a:ext>
                </a:extLst>
              </a:tr>
              <a:tr h="267192">
                <a:tc>
                  <a:txBody>
                    <a:bodyPr/>
                    <a:lstStyle/>
                    <a:p>
                      <a:pPr algn="l" fontAlgn="b"/>
                      <a:r>
                        <a:rPr lang="en-US" sz="1400" u="none" strike="noStrike">
                          <a:effectLst/>
                        </a:rPr>
                        <a:t>Snapshot slides</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5"/>
                        </a:rPr>
                        <a:t>https://mentor.ieee.org/802.11/dcn/24/11-24-1518</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023987243"/>
                  </a:ext>
                </a:extLst>
              </a:tr>
              <a:tr h="309943">
                <a:tc>
                  <a:txBody>
                    <a:bodyPr/>
                    <a:lstStyle/>
                    <a:p>
                      <a:pPr algn="l" fontAlgn="b"/>
                      <a:r>
                        <a:rPr lang="en-US" sz="1400" u="none" strike="noStrike">
                          <a:effectLst/>
                        </a:rPr>
                        <a:t>1</a:t>
                      </a:r>
                      <a:r>
                        <a:rPr lang="en-US" sz="1400" u="none" strike="noStrike" baseline="30000">
                          <a:effectLst/>
                        </a:rPr>
                        <a:t>st</a:t>
                      </a:r>
                      <a:r>
                        <a:rPr lang="en-US" sz="1400" u="none" strike="noStrike">
                          <a:effectLst/>
                        </a:rPr>
                        <a:t> vice chair</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6"/>
                        </a:rPr>
                        <a:t>https://mentor.ieee.org/802.11/dcn/24/11-24-1400</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128036943"/>
                  </a:ext>
                </a:extLst>
              </a:tr>
              <a:tr h="309943">
                <a:tc>
                  <a:txBody>
                    <a:bodyPr/>
                    <a:lstStyle/>
                    <a:p>
                      <a:pPr algn="l" fontAlgn="b"/>
                      <a:r>
                        <a:rPr lang="en-US" sz="1400" u="none" strike="noStrike">
                          <a:effectLst/>
                        </a:rPr>
                        <a:t>2</a:t>
                      </a:r>
                      <a:r>
                        <a:rPr lang="en-US" sz="1400" u="none" strike="noStrike" baseline="30000">
                          <a:effectLst/>
                        </a:rPr>
                        <a:t>nd</a:t>
                      </a:r>
                      <a:r>
                        <a:rPr lang="en-US" sz="1400" u="none" strike="noStrike">
                          <a:effectLst/>
                        </a:rPr>
                        <a:t> vice chair</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7"/>
                        </a:rPr>
                        <a:t>https://mentor.ieee.org/802.11/dcn/24/11-24-1424</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138790378"/>
                  </a:ext>
                </a:extLst>
              </a:tr>
              <a:tr h="267192">
                <a:tc>
                  <a:txBody>
                    <a:bodyPr/>
                    <a:lstStyle/>
                    <a:p>
                      <a:pPr algn="l" fontAlgn="b"/>
                      <a:r>
                        <a:rPr lang="en-US" sz="1400" u="none" strike="noStrike">
                          <a:effectLst/>
                        </a:rPr>
                        <a:t>Treasurer</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8"/>
                        </a:rPr>
                        <a:t>https://mentor.ieee.org/802-ec/dcn/24/ec-24-0007</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511786029"/>
                  </a:ext>
                </a:extLst>
              </a:tr>
              <a:tr h="267192">
                <a:tc>
                  <a:txBody>
                    <a:bodyPr/>
                    <a:lstStyle/>
                    <a:p>
                      <a:pPr algn="l" fontAlgn="b"/>
                      <a:r>
                        <a:rPr lang="en-US" sz="1400" u="none" strike="noStrike">
                          <a:effectLst/>
                        </a:rPr>
                        <a:t>Chair's Supplementary Material</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9"/>
                        </a:rPr>
                        <a:t>https://mentor.ieee.org/802.11/dcn/24/11-24-1363</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174461160"/>
                  </a:ext>
                </a:extLst>
              </a:tr>
              <a:tr h="267192">
                <a:tc>
                  <a:txBody>
                    <a:bodyPr/>
                    <a:lstStyle/>
                    <a:p>
                      <a:pPr algn="l" fontAlgn="b"/>
                      <a:r>
                        <a:rPr lang="en-US" sz="1400" u="none" strike="noStrike">
                          <a:effectLst/>
                        </a:rPr>
                        <a:t>Motions</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10"/>
                        </a:rPr>
                        <a:t>https://mentor.ieee.org/802.11/dcn/24/11-24-1368</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177807287"/>
                  </a:ext>
                </a:extLst>
              </a:tr>
              <a:tr h="267192">
                <a:tc>
                  <a:txBody>
                    <a:bodyPr/>
                    <a:lstStyle/>
                    <a:p>
                      <a:pPr algn="l" fontAlgn="b"/>
                      <a:r>
                        <a:rPr lang="en-US" sz="1400" u="none" strike="noStrike">
                          <a:effectLst/>
                        </a:rPr>
                        <a:t>Session report</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a:effectLst/>
                          <a:hlinkClick r:id="rId11"/>
                        </a:rPr>
                        <a:t>https://mentor.ieee.org/802.11/dcn/24/11-24-1519</a:t>
                      </a:r>
                      <a:endParaRPr lang="en-US" sz="14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697722239"/>
                  </a:ext>
                </a:extLst>
              </a:tr>
              <a:tr h="267192">
                <a:tc>
                  <a:txBody>
                    <a:bodyPr/>
                    <a:lstStyle/>
                    <a:p>
                      <a:pPr algn="l" fontAlgn="b"/>
                      <a:r>
                        <a:rPr lang="en-US" sz="1400" u="none" strike="noStrike">
                          <a:effectLst/>
                        </a:rPr>
                        <a:t>Previous Session Minutes</a:t>
                      </a:r>
                      <a:endParaRPr lang="en-US" sz="14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400" u="sng" strike="noStrike" dirty="0">
                          <a:effectLst/>
                          <a:hlinkClick r:id="rId12"/>
                        </a:rPr>
                        <a:t>https://mentor.ieee.org/802.11/dcn/24/11-24-1382</a:t>
                      </a:r>
                      <a:endParaRPr lang="en-US" sz="14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700497790"/>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September 2024 session, reciprocal credit is given for other WG/TAG meetings which occur during the WG11 session, Monday September 9, 2024, 10:30am Hawaii time to Friday, September 13, 2024, noon Hawaii time. </a:t>
            </a:r>
          </a:p>
          <a:p>
            <a:endParaRPr lang="en-US" altLang="en-US" dirty="0"/>
          </a:p>
          <a:p>
            <a:r>
              <a:rPr lang="en-US" altLang="en-US" dirty="0"/>
              <a:t>The September 2024 session DOES count towards voting credit.</a:t>
            </a:r>
            <a:br>
              <a:rPr lang="en-US" altLang="en-US" dirty="0"/>
            </a:br>
            <a:r>
              <a:rPr lang="en-US" altLang="en-US" dirty="0"/>
              <a:t>NOTE: 13 meeting slots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Tuesday 2024-09-10 AM2 and Thursday 2024-09-12 AM1</a:t>
            </a:r>
            <a:br>
              <a:rPr lang="en-US" altLang="en-US" dirty="0"/>
            </a:br>
            <a:r>
              <a:rPr lang="en-US" altLang="en-US" dirty="0"/>
              <a:t>See </a:t>
            </a:r>
            <a:r>
              <a:rPr lang="en-US" altLang="en-US" dirty="0">
                <a:hlinkClick r:id="rId3"/>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Status of ongoing consultations</a:t>
            </a:r>
          </a:p>
          <a:p>
            <a:pPr marL="1030288" marR="117475" lvl="2" indent="-230188" algn="just">
              <a:spcBef>
                <a:spcPts val="600"/>
              </a:spcBef>
              <a:buFont typeface="Times New Roman" pitchFamily="16" charset="0"/>
              <a:buChar char="•"/>
              <a:tabLst>
                <a:tab pos="230188" algn="l"/>
              </a:tabLst>
            </a:pPr>
            <a:r>
              <a:rPr lang="en-US" sz="1800" dirty="0"/>
              <a:t>Mexico IFT:  </a:t>
            </a:r>
            <a:r>
              <a:rPr lang="en-GB" sz="1800" u="sng" dirty="0">
                <a:hlinkClick r:id="rId4"/>
              </a:rPr>
              <a:t>Public consultation re the 64 GHz - 71 GHz frequency band</a:t>
            </a:r>
            <a:endParaRPr lang="en-GB" sz="1800" u="sng" dirty="0"/>
          </a:p>
          <a:p>
            <a:pPr marL="1030288" marR="117475" lvl="2" indent="-230188" algn="just">
              <a:spcBef>
                <a:spcPts val="600"/>
              </a:spcBef>
              <a:buFont typeface="Times New Roman" pitchFamily="16" charset="0"/>
              <a:buChar char="•"/>
              <a:tabLst>
                <a:tab pos="230188" algn="l"/>
              </a:tabLst>
            </a:pPr>
            <a:r>
              <a:rPr lang="en-US" sz="1800" dirty="0"/>
              <a:t>Qatar CRA:  </a:t>
            </a:r>
            <a:r>
              <a:rPr lang="en-GB" sz="1800" u="sng" dirty="0">
                <a:hlinkClick r:id="rId5"/>
              </a:rPr>
              <a:t>Public Consultation - Position Paper on IoT and M2M in the State of Qatar </a:t>
            </a:r>
            <a:endParaRPr lang="en-US" sz="1800" dirty="0"/>
          </a:p>
          <a:p>
            <a:pPr lvl="1">
              <a:spcBef>
                <a:spcPts val="0"/>
              </a:spcBef>
              <a:buFont typeface="Arial" panose="020B0604020202020204" pitchFamily="34" charset="0"/>
              <a:buChar char="•"/>
            </a:pPr>
            <a:r>
              <a:rPr lang="en-US" altLang="en-US" dirty="0"/>
              <a:t>General </a:t>
            </a:r>
            <a:r>
              <a:rPr lang="en-US" altLang="en-US"/>
              <a:t>discussion items </a:t>
            </a:r>
            <a:endParaRPr lang="en-US" altLang="en-US" dirty="0"/>
          </a:p>
          <a:p>
            <a:pPr lvl="1">
              <a:spcBef>
                <a:spcPts val="0"/>
              </a:spcBef>
              <a:buFont typeface="Arial" panose="020B0604020202020204" pitchFamily="34" charset="0"/>
              <a:buChar char="•"/>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230900</TotalTime>
  <Words>2635</Words>
  <Application>Microsoft Office PowerPoint</Application>
  <PresentationFormat>Widescreen</PresentationFormat>
  <Paragraphs>711</Paragraphs>
  <Slides>27</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5" baseType="lpstr">
      <vt:lpstr>Arial</vt:lpstr>
      <vt:lpstr>Arial Narrow</vt:lpstr>
      <vt:lpstr>Calibri</vt:lpstr>
      <vt:lpstr>Tahoma</vt:lpstr>
      <vt:lpstr>Times New Roman</vt:lpstr>
      <vt:lpstr>Default Design</vt:lpstr>
      <vt:lpstr>Custom Design</vt:lpstr>
      <vt:lpstr>Document</vt:lpstr>
      <vt:lpstr>802.11 Working Group Opening Report September 2024</vt:lpstr>
      <vt:lpstr>Introduction</vt:lpstr>
      <vt:lpstr>M1.3 Meeting Decorum</vt:lpstr>
      <vt:lpstr>M2.2.1 Summary of Liaisons </vt:lpstr>
      <vt:lpstr>M2.3 Recent and anticipated 802 EC actions</vt:lpstr>
      <vt:lpstr>M2.3 IEEE 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(July to September)</vt:lpstr>
      <vt:lpstr>M6.1 Announcements: 2024 September Designation of Individual experts</vt:lpstr>
      <vt:lpstr>M6.1 Announcements: IEEE elections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September 2024</cp:keywords>
  <cp:lastModifiedBy>Stacey, Robert</cp:lastModifiedBy>
  <cp:revision>2589</cp:revision>
  <cp:lastPrinted>1998-02-10T13:28:06Z</cp:lastPrinted>
  <dcterms:created xsi:type="dcterms:W3CDTF">1998-02-10T13:07:52Z</dcterms:created>
  <dcterms:modified xsi:type="dcterms:W3CDTF">2024-09-09T18:35:09Z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