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41" r:id="rId18"/>
    <p:sldId id="1442" r:id="rId19"/>
    <p:sldId id="1443" r:id="rId20"/>
    <p:sldId id="1427" r:id="rId21"/>
    <p:sldId id="897" r:id="rId22"/>
    <p:sldId id="1438" r:id="rId23"/>
    <p:sldId id="1439" r:id="rId24"/>
    <p:sldId id="1440" r:id="rId25"/>
    <p:sldId id="1437" r:id="rId26"/>
    <p:sldId id="1212" r:id="rId27"/>
    <p:sldId id="1211" r:id="rId28"/>
    <p:sldId id="1213" r:id="rId29"/>
    <p:sldId id="1214" r:id="rId30"/>
    <p:sldId id="1215" r:id="rId31"/>
    <p:sldId id="1216" r:id="rId32"/>
    <p:sldId id="1217" r:id="rId33"/>
    <p:sldId id="1218" r:id="rId34"/>
    <p:sldId id="1219" r:id="rId35"/>
    <p:sldId id="1220" r:id="rId36"/>
    <p:sldId id="1444" r:id="rId37"/>
    <p:sldId id="1445" r:id="rId38"/>
    <p:sldId id="1446" r:id="rId39"/>
    <p:sldId id="1447" r:id="rId40"/>
    <p:sldId id="1448" r:id="rId41"/>
    <p:sldId id="1449" r:id="rId42"/>
    <p:sldId id="1450" r:id="rId43"/>
    <p:sldId id="1421" r:id="rId44"/>
    <p:sldId id="1024" r:id="rId4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86734" autoAdjust="0"/>
  </p:normalViewPr>
  <p:slideViewPr>
    <p:cSldViewPr>
      <p:cViewPr varScale="1">
        <p:scale>
          <a:sx n="85" d="100"/>
          <a:sy n="85" d="100"/>
        </p:scale>
        <p:origin x="158" y="5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771428720"/>
        <c:axId val="771433616"/>
      </c:barChart>
      <c:catAx>
        <c:axId val="771428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71433616"/>
        <c:crosses val="autoZero"/>
        <c:auto val="1"/>
        <c:lblAlgn val="ctr"/>
        <c:lblOffset val="100"/>
        <c:noMultiLvlLbl val="0"/>
      </c:catAx>
      <c:valAx>
        <c:axId val="7714336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714287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7397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9227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165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977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54916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48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24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8944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2790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47435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31383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9546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99080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2915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79386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080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41491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47548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01130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solidFill>
                  <a:schemeClr val="tx1"/>
                </a:solidFill>
              </a:rPr>
              <a:t>802.11-24/1356r8</a:t>
            </a:r>
            <a:endParaRPr lang="en-US" altLang="en-US" sz="1800" b="1" dirty="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August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2024-08-20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6572188"/>
              </p:ext>
            </p:extLst>
          </p:nvPr>
        </p:nvGraphicFramePr>
        <p:xfrm>
          <a:off x="3429000" y="1600200"/>
          <a:ext cx="8305801" cy="19579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Henry Ptasinski (Element78 Communications LLC)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Replay Counter Signaling for Protected Sensing Frames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Pei Zhou (TCL)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SA1 comment resolution for sensing capabilities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24/1069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Initial SA ballot comments - DMG comments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3"/>
                  </a:ext>
                </a:extLst>
              </a:tr>
              <a:tr h="89561">
                <a:tc>
                  <a:txBody>
                    <a:bodyPr/>
                    <a:lstStyle/>
                    <a:p>
                      <a:pPr>
                        <a:spcAft>
                          <a:spcPts val="0"/>
                        </a:spcAft>
                      </a:pPr>
                      <a:r>
                        <a:rPr lang="en-US" sz="1200" kern="1200" dirty="0">
                          <a:solidFill>
                            <a:srgbClr val="00B050"/>
                          </a:solidFill>
                          <a:latin typeface="+mn-lt"/>
                          <a:ea typeface="+mn-ea"/>
                          <a:cs typeface="+mn-cs"/>
                        </a:rPr>
                        <a:t>24/1352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Initial SA Ballot Comment Resolutions for CID 6018</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4"/>
                  </a:ext>
                </a:extLst>
              </a:tr>
              <a:tr h="89561">
                <a:tc>
                  <a:txBody>
                    <a:bodyPr/>
                    <a:lstStyle/>
                    <a:p>
                      <a:pPr>
                        <a:spcAft>
                          <a:spcPts val="0"/>
                        </a:spcAft>
                      </a:pPr>
                      <a:r>
                        <a:rPr lang="en-US" sz="1200" kern="1200" dirty="0">
                          <a:solidFill>
                            <a:srgbClr val="0000FF"/>
                          </a:solidFill>
                          <a:latin typeface="+mn-lt"/>
                          <a:ea typeface="+mn-ea"/>
                          <a:cs typeface="+mn-cs"/>
                        </a:rPr>
                        <a:t>24/1353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00FF"/>
                          </a:solidFill>
                          <a:latin typeface="+mn-lt"/>
                          <a:ea typeface="+mn-ea"/>
                          <a:cs typeface="+mn-cs"/>
                        </a:rPr>
                        <a:t>Zhuqing</a:t>
                      </a:r>
                      <a:r>
                        <a:rPr lang="en-US" sz="1200" kern="1200" dirty="0">
                          <a:solidFill>
                            <a:srgbClr val="0000FF"/>
                          </a:solidFill>
                          <a:latin typeface="+mn-lt"/>
                          <a:ea typeface="+mn-ea"/>
                          <a:cs typeface="+mn-cs"/>
                        </a:rPr>
                        <a:t> Tang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 Resolutions for OST</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 xmlns:a16="http://schemas.microsoft.com/office/drawing/2014/main" val="1272771115"/>
                  </a:ext>
                </a:extLst>
              </a:tr>
              <a:tr h="89561">
                <a:tc>
                  <a:txBody>
                    <a:bodyPr/>
                    <a:lstStyle/>
                    <a:p>
                      <a:pPr>
                        <a:spcAft>
                          <a:spcPts val="0"/>
                        </a:spcAft>
                      </a:pPr>
                      <a:r>
                        <a:rPr lang="en-US" sz="1200" kern="1200" dirty="0">
                          <a:solidFill>
                            <a:schemeClr val="tx1"/>
                          </a:solidFill>
                          <a:latin typeface="+mn-lt"/>
                          <a:ea typeface="+mn-ea"/>
                          <a:cs typeface="+mn-cs"/>
                        </a:rPr>
                        <a:t>24/1357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Resolution to CID 6181 and 6182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52454638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(567 - 570)</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54309862"/>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kern="1200" dirty="0">
                          <a:solidFill>
                            <a:srgbClr val="00B050"/>
                          </a:solidFill>
                          <a:latin typeface="+mn-lt"/>
                          <a:ea typeface="+mn-ea"/>
                          <a:cs typeface="+mn-cs"/>
                        </a:rPr>
                        <a:t>24/1353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 Resolutions for OST</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272771115"/>
                  </a:ext>
                </a:extLst>
              </a:tr>
              <a:tr h="89561">
                <a:tc>
                  <a:txBody>
                    <a:bodyPr/>
                    <a:lstStyle/>
                    <a:p>
                      <a:pPr>
                        <a:spcAft>
                          <a:spcPts val="0"/>
                        </a:spcAft>
                      </a:pPr>
                      <a:r>
                        <a:rPr lang="en-US" sz="1200" kern="1200" dirty="0">
                          <a:solidFill>
                            <a:srgbClr val="00B050"/>
                          </a:solidFill>
                          <a:latin typeface="+mn-lt"/>
                          <a:ea typeface="+mn-ea"/>
                          <a:cs typeface="+mn-cs"/>
                        </a:rPr>
                        <a:t>24/1357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Resolution to CID 6181 and 6182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524546384"/>
                  </a:ext>
                </a:extLst>
              </a:tr>
              <a:tr h="89561">
                <a:tc>
                  <a:txBody>
                    <a:bodyPr/>
                    <a:lstStyle/>
                    <a:p>
                      <a:pPr>
                        <a:spcAft>
                          <a:spcPts val="0"/>
                        </a:spcAft>
                      </a:pPr>
                      <a:r>
                        <a:rPr lang="en-US" sz="1200" kern="1200" dirty="0">
                          <a:solidFill>
                            <a:srgbClr val="00B050"/>
                          </a:solidFill>
                          <a:latin typeface="+mn-lt"/>
                          <a:ea typeface="+mn-ea"/>
                          <a:cs typeface="+mn-cs"/>
                        </a:rPr>
                        <a:t>24/1127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DMG comments Part 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24/1338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Alecsander Eitan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initial-sa-ballot-dmg-cid-set1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4098699785"/>
                  </a:ext>
                </a:extLst>
              </a:tr>
            </a:tbl>
          </a:graphicData>
        </a:graphic>
      </p:graphicFrame>
    </p:spTree>
    <p:extLst>
      <p:ext uri="{BB962C8B-B14F-4D97-AF65-F5344CB8AC3E}">
        <p14:creationId xmlns:p14="http://schemas.microsoft.com/office/powerpoint/2010/main" val="4235323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(571 </a:t>
            </a:r>
            <a:r>
              <a:rPr lang="en-US" altLang="zh-CN" sz="1400">
                <a:solidFill>
                  <a:srgbClr val="0000FF"/>
                </a:solidFill>
              </a:rPr>
              <a:t>- 574)</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79606360"/>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a:solidFill>
                            <a:srgbClr val="00B050"/>
                          </a:solidFill>
                          <a:latin typeface="+mn-lt"/>
                          <a:ea typeface="+mn-ea"/>
                          <a:cs typeface="+mn-cs"/>
                        </a:rPr>
                        <a:t>24/1165</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Comment Resolutions on Tone Spacing</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10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27277111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24/1398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Chris Beg (Cognitive Systems)</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SA1 CID 6044 resolution</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524546384"/>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24/1351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Rui Du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 SA Ballot Comment Resolutions for DMG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5"/>
                  </a:ext>
                </a:extLst>
              </a:tr>
              <a:tr h="89561">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24/1417</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BSS-Color-and-frame-format</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24/1420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Pu (Perry) Wang (MERL)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Initial SA ballot comments - DMG Beam Sector comment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4098699785"/>
                  </a:ext>
                </a:extLst>
              </a:tr>
            </a:tbl>
          </a:graphicData>
        </a:graphic>
      </p:graphicFrame>
    </p:spTree>
    <p:extLst>
      <p:ext uri="{BB962C8B-B14F-4D97-AF65-F5344CB8AC3E}">
        <p14:creationId xmlns:p14="http://schemas.microsoft.com/office/powerpoint/2010/main" val="3109350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a:t>
            </a:r>
            <a:r>
              <a:rPr lang="en-US" altLang="zh-CN" sz="1400" dirty="0" smtClean="0">
                <a:solidFill>
                  <a:srgbClr val="0000FF"/>
                </a:solidFill>
              </a:rPr>
              <a:t>(575 - 580)</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87397653"/>
              </p:ext>
            </p:extLst>
          </p:nvPr>
        </p:nvGraphicFramePr>
        <p:xfrm>
          <a:off x="3429000" y="1600200"/>
          <a:ext cx="8305801" cy="19221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chemeClr val="tx1"/>
                          </a:solidFill>
                          <a:latin typeface="+mn-lt"/>
                          <a:ea typeface="+mn-ea"/>
                          <a:cs typeface="+mn-cs"/>
                        </a:rPr>
                        <a:t>Claudio da Silva (Meta Platforms, Inc.)</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Group discussion about CID 6185 (Hassan)</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272771115"/>
                  </a:ext>
                </a:extLst>
              </a:tr>
              <a:tr h="184625">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chemeClr val="tx1"/>
                          </a:solidFill>
                          <a:latin typeface="+mn-lt"/>
                          <a:ea typeface="+mn-ea"/>
                          <a:cs typeface="+mn-cs"/>
                        </a:rPr>
                        <a:t>Claudio da Silva (Meta Platforms, Inc.)</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chemeClr val="tx1"/>
                          </a:solidFill>
                          <a:latin typeface="+mn-lt"/>
                          <a:ea typeface="+mn-ea"/>
                          <a:cs typeface="+mn-cs"/>
                        </a:rPr>
                        <a:t>Group discussion about  CID 6059, 6060 (Dash)</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524546384"/>
                  </a:ext>
                </a:extLst>
              </a:tr>
              <a:tr h="89561">
                <a:tc>
                  <a:txBody>
                    <a:bodyPr/>
                    <a:lstStyle/>
                    <a:p>
                      <a:pPr marL="0" algn="l" defTabSz="914400" rtl="0" eaLnBrk="1" latinLnBrk="0" hangingPunct="1">
                        <a:spcAft>
                          <a:spcPts val="0"/>
                        </a:spcAft>
                      </a:pPr>
                      <a:r>
                        <a:rPr lang="en-US" altLang="zh-CN" sz="1200" kern="1200" dirty="0" smtClean="0">
                          <a:solidFill>
                            <a:schemeClr val="tx1"/>
                          </a:solidFill>
                          <a:latin typeface="+mn-lt"/>
                          <a:ea typeface="+mn-ea"/>
                          <a:cs typeface="+mn-cs"/>
                        </a:rPr>
                        <a:t>24/1422</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smtClean="0">
                          <a:solidFill>
                            <a:schemeClr val="tx1"/>
                          </a:solidFill>
                          <a:latin typeface="+mn-lt"/>
                          <a:ea typeface="+mn-ea"/>
                          <a:cs typeface="+mn-cs"/>
                        </a:rPr>
                        <a:t>Po-Kai Huang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smtClean="0">
                          <a:solidFill>
                            <a:schemeClr val="tx1"/>
                          </a:solidFill>
                          <a:latin typeface="+mn-lt"/>
                          <a:ea typeface="+mn-ea"/>
                          <a:cs typeface="+mn-cs"/>
                        </a:rPr>
                        <a:t>CR for sensing replay counter</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5"/>
                  </a:ext>
                </a:extLst>
              </a:tr>
              <a:tr h="89561">
                <a:tc>
                  <a:txBody>
                    <a:bodyPr/>
                    <a:lstStyle/>
                    <a:p>
                      <a:pPr algn="just">
                        <a:spcAft>
                          <a:spcPts val="0"/>
                        </a:spcAft>
                      </a:pPr>
                      <a:r>
                        <a:rPr lang="en-US" sz="12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24/1428r1</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Narengerile (Huawei)</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Initial SA ballot comments - SBP and OST comments</a:t>
                      </a: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20 </a:t>
                      </a:r>
                      <a:r>
                        <a:rPr lang="en-US" sz="1200" dirty="0" err="1">
                          <a:solidFill>
                            <a:srgbClr val="000000"/>
                          </a:solidFill>
                          <a:effectLst/>
                          <a:latin typeface="Times New Roman" panose="02020603050405020304" pitchFamily="18" charset="0"/>
                          <a:ea typeface="等线" panose="02010600030101010101" pitchFamily="2" charset="-122"/>
                          <a:cs typeface="宋体" panose="02010600030101010101" pitchFamily="2" charset="-122"/>
                        </a:rPr>
                        <a:t>mins</a:t>
                      </a: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4098699785"/>
                  </a:ext>
                </a:extLst>
              </a:tr>
            </a:tbl>
          </a:graphicData>
        </a:graphic>
      </p:graphicFrame>
    </p:spTree>
    <p:extLst>
      <p:ext uri="{BB962C8B-B14F-4D97-AF65-F5344CB8AC3E}">
        <p14:creationId xmlns:p14="http://schemas.microsoft.com/office/powerpoint/2010/main" val="4082948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82.6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171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1239497652"/>
              </p:ext>
            </p:extLst>
          </p:nvPr>
        </p:nvGraphicFramePr>
        <p:xfrm>
          <a:off x="533401" y="3886200"/>
          <a:ext cx="6781799" cy="2032635"/>
        </p:xfrm>
        <a:graphic>
          <a:graphicData uri="http://schemas.openxmlformats.org/drawingml/2006/table">
            <a:tbl>
              <a:tblPr/>
              <a:tblGrid>
                <a:gridCol w="905750">
                  <a:extLst>
                    <a:ext uri="{9D8B030D-6E8A-4147-A177-3AD203B41FA5}">
                      <a16:colId xmlns="" xmlns:a16="http://schemas.microsoft.com/office/drawing/2014/main" val="454794694"/>
                    </a:ext>
                  </a:extLst>
                </a:gridCol>
                <a:gridCol w="905750">
                  <a:extLst>
                    <a:ext uri="{9D8B030D-6E8A-4147-A177-3AD203B41FA5}">
                      <a16:colId xmlns="" xmlns:a16="http://schemas.microsoft.com/office/drawing/2014/main" val="27831069"/>
                    </a:ext>
                  </a:extLst>
                </a:gridCol>
                <a:gridCol w="1539774">
                  <a:extLst>
                    <a:ext uri="{9D8B030D-6E8A-4147-A177-3AD203B41FA5}">
                      <a16:colId xmlns="" xmlns:a16="http://schemas.microsoft.com/office/drawing/2014/main" val="1813041955"/>
                    </a:ext>
                  </a:extLst>
                </a:gridCol>
                <a:gridCol w="905750">
                  <a:extLst>
                    <a:ext uri="{9D8B030D-6E8A-4147-A177-3AD203B41FA5}">
                      <a16:colId xmlns="" xmlns:a16="http://schemas.microsoft.com/office/drawing/2014/main" val="506620921"/>
                    </a:ext>
                  </a:extLst>
                </a:gridCol>
                <a:gridCol w="815174">
                  <a:extLst>
                    <a:ext uri="{9D8B030D-6E8A-4147-A177-3AD203B41FA5}">
                      <a16:colId xmlns="" xmlns:a16="http://schemas.microsoft.com/office/drawing/2014/main" val="314894588"/>
                    </a:ext>
                  </a:extLst>
                </a:gridCol>
                <a:gridCol w="815174">
                  <a:extLst>
                    <a:ext uri="{9D8B030D-6E8A-4147-A177-3AD203B41FA5}">
                      <a16:colId xmlns="" xmlns:a16="http://schemas.microsoft.com/office/drawing/2014/main" val="2292879680"/>
                    </a:ext>
                  </a:extLst>
                </a:gridCol>
                <a:gridCol w="894427">
                  <a:extLst>
                    <a:ext uri="{9D8B030D-6E8A-4147-A177-3AD203B41FA5}">
                      <a16:colId xmlns=""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0.082125604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0.7439614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0.826087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4063271848"/>
              </p:ext>
            </p:extLst>
          </p:nvPr>
        </p:nvGraphicFramePr>
        <p:xfrm>
          <a:off x="2057400" y="918651"/>
          <a:ext cx="7772400" cy="5549734"/>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Chaoming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8</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18145843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Dash</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35742707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Hassan Omar</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Mahmoud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Mark Hamilton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54041468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Naren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38</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Perry Wang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 xmlns:a16="http://schemas.microsoft.com/office/drawing/2014/main"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154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0.082125604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0.7439614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0.826087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08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400050" lvl="2" indent="0" algn="just">
              <a:spcBef>
                <a:spcPct val="0"/>
              </a:spcBef>
              <a:spcAft>
                <a:spcPts val="300"/>
              </a:spcAft>
              <a:buClr>
                <a:srgbClr val="000000"/>
              </a:buClr>
              <a:buNone/>
              <a:defRPr/>
            </a:pP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13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049316158"/>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06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29926550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6025, 6202</a:t>
            </a:r>
          </a:p>
          <a:p>
            <a:pPr lvl="1" algn="just">
              <a:buFont typeface="Arial" panose="020B0604020202020204" pitchFamily="34" charset="0"/>
              <a:buChar char="–"/>
              <a:defRPr/>
            </a:pPr>
            <a:r>
              <a:rPr lang="en-US" altLang="zh-CN" sz="1600" dirty="0"/>
              <a:t>as specified in doc.: 11-24/1348r0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Lei Zhou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1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11-24/1348r0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45969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6133, 6143, 6146, 6140, 6142, 6144, 6147, 6148, 6159, 6160, 6156, 6161, 6163, 6164, 6165</a:t>
            </a:r>
          </a:p>
          <a:p>
            <a:pPr lvl="1" algn="just">
              <a:buFont typeface="Arial" panose="020B0604020202020204" pitchFamily="34" charset="0"/>
              <a:buChar char="–"/>
              <a:defRPr/>
            </a:pPr>
            <a:r>
              <a:rPr lang="en-US" altLang="zh-CN" sz="1600" dirty="0"/>
              <a:t>as specified in doc.: 11-24/1069r1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err="1"/>
              <a:t>Alecs</a:t>
            </a:r>
            <a:r>
              <a:rPr lang="en-US" altLang="zh-CN" sz="1800" b="1" kern="0" dirty="0"/>
              <a:t>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95737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6019, 6020</a:t>
            </a:r>
          </a:p>
          <a:p>
            <a:pPr lvl="1" algn="just">
              <a:buFont typeface="Arial" panose="020B0604020202020204" pitchFamily="34" charset="0"/>
              <a:buChar char="–"/>
              <a:defRPr/>
            </a:pPr>
            <a:r>
              <a:rPr lang="en-US" altLang="zh-CN" sz="1600" dirty="0"/>
              <a:t>as specified in doc.: 11-24/1064r0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833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295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6018 </a:t>
            </a:r>
          </a:p>
          <a:p>
            <a:pPr lvl="1" algn="just">
              <a:buFont typeface="Arial" panose="020B0604020202020204" pitchFamily="34" charset="0"/>
              <a:buChar char="–"/>
              <a:defRPr/>
            </a:pPr>
            <a:r>
              <a:rPr lang="en-US" altLang="zh-CN" sz="1600" dirty="0"/>
              <a:t>as specified in doc.: 11-24/1352r0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3558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Aug 	  20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8831212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6181 and 6182 </a:t>
            </a:r>
          </a:p>
          <a:p>
            <a:pPr lvl="1" algn="just">
              <a:buFont typeface="Arial" panose="020B0604020202020204" pitchFamily="34" charset="0"/>
              <a:buChar char="–"/>
              <a:defRPr/>
            </a:pPr>
            <a:r>
              <a:rPr lang="en-US" altLang="zh-CN" sz="1600" dirty="0"/>
              <a:t>as specified in doc.: 11-24/1357r0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Ali Raissinia</a:t>
            </a:r>
            <a:r>
              <a:rPr lang="en-US" altLang="zh-CN" sz="1800" b="1" kern="0" dirty="0"/>
              <a:t>	</a:t>
            </a:r>
            <a:r>
              <a:rPr lang="en-US" altLang="zh-CN" sz="1800" b="1" dirty="0"/>
              <a:t>	</a:t>
            </a:r>
            <a:r>
              <a:rPr lang="en-US" altLang="zh-CN" sz="1800" b="1" kern="0" dirty="0"/>
              <a:t>Second: Claudio Da Silva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483824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6024, 6032, 6171, 6172</a:t>
            </a:r>
          </a:p>
          <a:p>
            <a:pPr lvl="1" algn="just">
              <a:buFont typeface="Arial" panose="020B0604020202020204" pitchFamily="34" charset="0"/>
              <a:buChar char="–"/>
              <a:defRPr/>
            </a:pPr>
            <a:r>
              <a:rPr lang="en-US" altLang="zh-CN" sz="1600" dirty="0"/>
              <a:t>as specified in doc.: 11-24/1353r1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11-24/1353r1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59314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6179, 6201, 6193, 6194, 6195, 6192, 6150</a:t>
            </a:r>
          </a:p>
          <a:p>
            <a:pPr lvl="1" algn="just">
              <a:buFont typeface="Arial" panose="020B0604020202020204" pitchFamily="34" charset="0"/>
              <a:buChar char="–"/>
              <a:defRPr/>
            </a:pPr>
            <a:r>
              <a:rPr lang="en-US" altLang="zh-CN" sz="1600" dirty="0"/>
              <a:t>as specified in doc.: 11-24/1127r2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11-24/1127r2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8405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6009, 6141 and 6173</a:t>
            </a:r>
          </a:p>
          <a:p>
            <a:pPr lvl="1" algn="just">
              <a:buFont typeface="Arial" panose="020B0604020202020204" pitchFamily="34" charset="0"/>
              <a:buChar char="–"/>
              <a:defRPr/>
            </a:pPr>
            <a:r>
              <a:rPr lang="en-US" altLang="zh-CN" sz="1600" dirty="0"/>
              <a:t>as specified in doc.: 11-24/1338r1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a:t>
            </a:r>
            <a:r>
              <a:rPr lang="en-US" altLang="zh-CN" sz="1800" b="1" kern="0" dirty="0" smtClean="0"/>
              <a:t>: Stephen McCann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11-24/1338r1</a:t>
            </a:r>
            <a:r>
              <a:rPr lang="en-US" altLang="zh-CN" kern="0" dirty="0"/>
              <a: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3659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Aug 	  27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4080673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6188, 6189, and 6190</a:t>
            </a:r>
          </a:p>
          <a:p>
            <a:pPr lvl="1" algn="just">
              <a:buFont typeface="Arial" panose="020B0604020202020204" pitchFamily="34" charset="0"/>
              <a:buChar char="–"/>
              <a:defRPr/>
            </a:pPr>
            <a:r>
              <a:rPr lang="en-US" altLang="zh-CN" sz="1600" dirty="0"/>
              <a:t>as specified in doc.: 11-24/1165r1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11-24/1165r1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62306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6044 </a:t>
            </a:r>
            <a:endParaRPr lang="en-US" altLang="zh-CN" sz="1600" dirty="0"/>
          </a:p>
          <a:p>
            <a:pPr lvl="1" algn="just">
              <a:buFont typeface="Arial" panose="020B0604020202020204" pitchFamily="34" charset="0"/>
              <a:buChar char="–"/>
              <a:defRPr/>
            </a:pPr>
            <a:r>
              <a:rPr lang="en-US" altLang="zh-CN" sz="1600" dirty="0"/>
              <a:t>as specified in doc.: </a:t>
            </a:r>
            <a:r>
              <a:rPr lang="en-GB" altLang="zh-CN" sz="1600" dirty="0"/>
              <a:t>11-24/1398r0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2446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smtClean="0"/>
              <a:t>as </a:t>
            </a:r>
            <a:r>
              <a:rPr lang="en-US" altLang="zh-CN" sz="1600" dirty="0"/>
              <a:t>specified in doc.: </a:t>
            </a:r>
            <a:r>
              <a:rPr lang="en-GB" altLang="zh-CN" sz="1600" dirty="0"/>
              <a:t>11-24/1417r1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11-24/1417r1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2725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6188, 6189, and 6190</a:t>
            </a:r>
          </a:p>
          <a:p>
            <a:pPr lvl="1" algn="just">
              <a:buFont typeface="Arial" panose="020B0604020202020204" pitchFamily="34" charset="0"/>
              <a:buChar char="–"/>
              <a:defRPr/>
            </a:pPr>
            <a:r>
              <a:rPr lang="en-US" altLang="zh-CN" sz="1600" dirty="0"/>
              <a:t>as specified in doc.: 11-24/1165r1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11-24/1165r1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911645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SG" altLang="zh-CN" sz="1600" dirty="0"/>
              <a:t>6083, 6090, 6100, 6101, 6102, 6103, 6104, 6107, 6108, 6109, 6111, 6125, 6126, 6120, 6121 and 6128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GB" altLang="zh-CN" sz="1600" dirty="0"/>
              <a:t>11-24/1351r2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241969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smtClean="0"/>
              <a:t>CIDs</a:t>
            </a:r>
            <a:r>
              <a:rPr lang="pt-BR" altLang="zh-CN" sz="1600" dirty="0"/>
              <a:t>: 6065, 6084, 6113 </a:t>
            </a:r>
          </a:p>
          <a:p>
            <a:pPr lvl="1" algn="just">
              <a:buFont typeface="Arial" panose="020B0604020202020204" pitchFamily="34" charset="0"/>
              <a:buChar char="–"/>
              <a:defRPr/>
            </a:pPr>
            <a:r>
              <a:rPr lang="pt-BR" altLang="zh-CN" sz="1600" dirty="0" smtClean="0"/>
              <a:t>as </a:t>
            </a:r>
            <a:r>
              <a:rPr lang="pt-BR" altLang="zh-CN" sz="1600" dirty="0"/>
              <a:t>specified in document 11-24/1420r2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Pu (Perry) Wang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11-24/1420r2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8571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156396</TotalTime>
  <Words>3134</Words>
  <Application>Microsoft Office PowerPoint</Application>
  <PresentationFormat>宽屏</PresentationFormat>
  <Paragraphs>836</Paragraphs>
  <Slides>44</Slides>
  <Notes>44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44</vt:i4>
      </vt:variant>
    </vt:vector>
  </HeadingPairs>
  <TitlesOfParts>
    <vt:vector size="5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784</cp:revision>
  <cp:lastPrinted>2014-11-04T15:04:57Z</cp:lastPrinted>
  <dcterms:created xsi:type="dcterms:W3CDTF">2007-04-17T18:10:23Z</dcterms:created>
  <dcterms:modified xsi:type="dcterms:W3CDTF">2024-08-27T13:26:26Z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(3)n5+6cj+9qIxM1zF1fQrONDO0mOdUMsqrztTM5dPl/Wms8AJ+vjXjvz5VxnZI9TFuCeYD8Biz
FA1DRJiYTw5TbbrnkzfVdO9uEdqD46jAXRzbnaenr5bZfYKPV9h7V9oydljRWsnAoNQqElKK
5kM0Xivz38kmJCxcoCZT1mYA8farKNTplDA/2i7OkLvEp2wu+eWMklGBw9wc5eZ/I1FPms/p
VjLvC/k21UQE9cEk8a</vt:lpwstr>
  </property>
  <property fmtid="{D5CDD505-2E9C-101B-9397-08002B2CF9AE}" pid="27" name="_2015_ms_pID_7253431">
    <vt:lpwstr>ZJFNGz55kcYoSH2CDspU21/Qxy0EU/m5709qcOrfx2988SVodBayzn
jKEWXhL/P62jc+GiBGF3IbKnUqNJEbLDuAMcSHVcqZvymw18jWyHwBQNAUhtUGeldWX8gHcd
TFuXT6UgOf8/JUhWOiadni5FhGB+YgCI+xnU3Rfh8yc/RWkldx8Ts+humXpA56XPhBk57pxo
imLACyRUTqkyH/cwHgXhBycyfeMnb/LlbrVb</vt:lpwstr>
  </property>
  <property fmtid="{D5CDD505-2E9C-101B-9397-08002B2CF9AE}" pid="28" name="_2015_ms_pID_7253432">
    <vt:lpwstr>+Vku2kACA760UBRKQEB1QGo=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