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70" r:id="rId3"/>
  </p:sldMasterIdLst>
  <p:notesMasterIdLst>
    <p:notesMasterId r:id="rId14"/>
  </p:notesMasterIdLst>
  <p:handoutMasterIdLst>
    <p:handoutMasterId r:id="rId15"/>
  </p:handoutMasterIdLst>
  <p:sldIdLst>
    <p:sldId id="256" r:id="rId4"/>
    <p:sldId id="274" r:id="rId5"/>
    <p:sldId id="315" r:id="rId6"/>
    <p:sldId id="319" r:id="rId7"/>
    <p:sldId id="314" r:id="rId8"/>
    <p:sldId id="318" r:id="rId9"/>
    <p:sldId id="308" r:id="rId10"/>
    <p:sldId id="264" r:id="rId11"/>
    <p:sldId id="2147309896" r:id="rId12"/>
    <p:sldId id="2147309894" r:id="rId13"/>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FB1934-689F-981B-E166-D7E78EAE2252}" name="白川淳/主任研究員" initials="白川淳/主任研究員" userId="S::S124203@win.sharp.co.jp::7b10b453-eb49-418f-a7ad-e0a50a2639f8" providerId="AD"/>
  <p188:author id="{575154A7-0E93-60B5-0E95-23B029BA094E}" name="sharp" initials="s" userId="sharp" providerId="None"/>
  <p188:author id="{7C6EBAAA-10E4-AC30-994C-7388C2239E1B}" name="佐藤拓広/研究員" initials="佐藤拓広/研究員" userId="S::S141598@win.sharp.co.jp::6a081072-ea46-41fe-9d7c-90aef55243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D3EB"/>
    <a:srgbClr val="FFB0B0"/>
    <a:srgbClr val="00B050"/>
    <a:srgbClr val="FF6600"/>
    <a:srgbClr val="FFCC99"/>
    <a:srgbClr val="0070C0"/>
    <a:srgbClr val="7030A0"/>
    <a:srgbClr val="3F93D0"/>
    <a:srgbClr val="4C9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75534" autoAdjust="0"/>
  </p:normalViewPr>
  <p:slideViewPr>
    <p:cSldViewPr>
      <p:cViewPr varScale="1">
        <p:scale>
          <a:sx n="95" d="100"/>
          <a:sy n="95" d="100"/>
        </p:scale>
        <p:origin x="1152" y="78"/>
      </p:cViewPr>
      <p:guideLst>
        <p:guide orient="horz" pos="2160"/>
        <p:guide pos="3840"/>
      </p:guideLst>
    </p:cSldViewPr>
  </p:slideViewPr>
  <p:outlineViewPr>
    <p:cViewPr varScale="1">
      <p:scale>
        <a:sx n="170" d="200"/>
        <a:sy n="170" d="200"/>
      </p:scale>
      <p:origin x="-780" y="-84"/>
    </p:cViewPr>
  </p:outlineViewPr>
  <p:notesTextViewPr>
    <p:cViewPr>
      <p:scale>
        <a:sx n="125" d="100"/>
        <a:sy n="125"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dirty="0"/>
              <a:t>doc.: IEEE 802.11-24/0625r0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10/31/2024</a:t>
            </a:fld>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dirty="0"/>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802.11-24/0625r0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802.11-24/0625r0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ltLang="ja-JP" b="0" i="0" dirty="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doc.: IEEE 802.11-24/0625r0</a:t>
            </a:r>
          </a:p>
        </p:txBody>
      </p:sp>
      <p:sp>
        <p:nvSpPr>
          <p:cNvPr id="5" name="Rectangle 3"/>
          <p:cNvSpPr>
            <a:spLocks noGrp="1" noChangeArrowheads="1"/>
          </p:cNvSpPr>
          <p:nvPr>
            <p:ph type="dt"/>
          </p:nvPr>
        </p:nvSpPr>
        <p:spPr>
          <a:ln/>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Month Year</a:t>
            </a:r>
          </a:p>
        </p:txBody>
      </p:sp>
      <p:sp>
        <p:nvSpPr>
          <p:cNvPr id="6" name="Rectangle 6"/>
          <p:cNvSpPr>
            <a:spLocks noGrp="1" noChangeArrowheads="1"/>
          </p:cNvSpPr>
          <p:nvPr>
            <p:ph type="ftr"/>
          </p:nvPr>
        </p:nvSpPr>
        <p:spPr>
          <a:ln/>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John Doe, Some Company</a:t>
            </a:r>
          </a:p>
        </p:txBody>
      </p:sp>
      <p:sp>
        <p:nvSpPr>
          <p:cNvPr id="7" name="Rectangle 7"/>
          <p:cNvSpPr>
            <a:spLocks noGrp="1" noChangeArrowheads="1"/>
          </p:cNvSpPr>
          <p:nvPr>
            <p:ph type="sldNum"/>
          </p:nvPr>
        </p:nvSpPr>
        <p:spPr>
          <a:ln/>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Page </a:t>
            </a:r>
            <a:fld id="{EA25EADA-8DDC-4EE3-B5F1-3BBBDDDD6BEC}" type="slidenum">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endParaRPr>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indent="0">
              <a:buFont typeface="Arial" panose="020B0604020202020204" pitchFamily="34" charset="0"/>
              <a:buNone/>
            </a:pPr>
            <a:endParaRPr lang="en-US" altLang="ja-JP" dirty="0"/>
          </a:p>
        </p:txBody>
      </p:sp>
    </p:spTree>
    <p:extLst>
      <p:ext uri="{BB962C8B-B14F-4D97-AF65-F5344CB8AC3E}">
        <p14:creationId xmlns:p14="http://schemas.microsoft.com/office/powerpoint/2010/main" val="1259997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i="1" dirty="0"/>
          </a:p>
        </p:txBody>
      </p:sp>
      <p:sp>
        <p:nvSpPr>
          <p:cNvPr id="4" name="ヘッダー プレースホルダー 3"/>
          <p:cNvSpPr>
            <a:spLocks noGrp="1"/>
          </p:cNvSpPr>
          <p:nvPr>
            <p:ph type="hdr"/>
          </p:nvPr>
        </p:nvSpPr>
        <p:spPr/>
        <p:txBody>
          <a:bodyPr/>
          <a:lstStyle/>
          <a:p>
            <a:r>
              <a:rPr lang="en-US" dirty="0"/>
              <a:t>doc.: IEEE 802.11-24/0625r0</a:t>
            </a:r>
          </a:p>
        </p:txBody>
      </p:sp>
      <p:sp>
        <p:nvSpPr>
          <p:cNvPr id="5" name="日付プレースホルダー 4"/>
          <p:cNvSpPr>
            <a:spLocks noGrp="1"/>
          </p:cNvSpPr>
          <p:nvPr>
            <p:ph type="dt"/>
          </p:nvPr>
        </p:nvSpPr>
        <p:spPr/>
        <p:txBody>
          <a:bodyPr/>
          <a:lstStyle/>
          <a:p>
            <a:r>
              <a:rPr lang="en-US" dirty="0"/>
              <a:t>Month Year</a:t>
            </a:r>
          </a:p>
        </p:txBody>
      </p:sp>
      <p:sp>
        <p:nvSpPr>
          <p:cNvPr id="6" name="フッター プレースホルダー 5"/>
          <p:cNvSpPr>
            <a:spLocks noGrp="1"/>
          </p:cNvSpPr>
          <p:nvPr>
            <p:ph type="ftr"/>
          </p:nvPr>
        </p:nvSpPr>
        <p:spPr/>
        <p:txBody>
          <a:bodyPr/>
          <a:lstStyle/>
          <a:p>
            <a:r>
              <a:rPr lang="en-US" dirty="0"/>
              <a:t>John Doe, Some Company</a:t>
            </a:r>
          </a:p>
        </p:txBody>
      </p:sp>
      <p:sp>
        <p:nvSpPr>
          <p:cNvPr id="7" name="スライド番号プレースホルダー 6"/>
          <p:cNvSpPr>
            <a:spLocks noGrp="1"/>
          </p:cNvSpPr>
          <p:nvPr>
            <p:ph type="sldNum"/>
          </p:nvPr>
        </p:nvSpPr>
        <p:spPr/>
        <p:txBody>
          <a:bodyPr/>
          <a:lstStyle/>
          <a:p>
            <a:r>
              <a:rPr lang="en-US" dirty="0"/>
              <a:t>Page </a:t>
            </a:r>
            <a:fld id="{47A7FEEB-9CD2-43FE-843C-C5350BEACB45}" type="slidenum">
              <a:rPr lang="en-US" smtClean="0"/>
              <a:pPr/>
              <a:t>3</a:t>
            </a:fld>
            <a:endParaRPr lang="en-US" dirty="0"/>
          </a:p>
        </p:txBody>
      </p:sp>
    </p:spTree>
    <p:extLst>
      <p:ext uri="{BB962C8B-B14F-4D97-AF65-F5344CB8AC3E}">
        <p14:creationId xmlns:p14="http://schemas.microsoft.com/office/powerpoint/2010/main" val="2781514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None/>
              <a:tabLst/>
              <a:defRPr/>
            </a:pPr>
            <a:endParaRPr lang="en-US" altLang="ja-JP" b="0" dirty="0"/>
          </a:p>
        </p:txBody>
      </p:sp>
      <p:sp>
        <p:nvSpPr>
          <p:cNvPr id="4" name="ヘッダー プレースホルダー 3"/>
          <p:cNvSpPr>
            <a:spLocks noGrp="1"/>
          </p:cNvSpPr>
          <p:nvPr>
            <p:ph type="hdr"/>
          </p:nvPr>
        </p:nvSpPr>
        <p:spPr/>
        <p:txBody>
          <a:bodyPr/>
          <a:lstStyle/>
          <a:p>
            <a:r>
              <a:rPr lang="en-US" dirty="0"/>
              <a:t>doc.: IEEE 802.11-24/0625r0</a:t>
            </a:r>
          </a:p>
        </p:txBody>
      </p:sp>
      <p:sp>
        <p:nvSpPr>
          <p:cNvPr id="5" name="日付プレースホルダー 4"/>
          <p:cNvSpPr>
            <a:spLocks noGrp="1"/>
          </p:cNvSpPr>
          <p:nvPr>
            <p:ph type="dt"/>
          </p:nvPr>
        </p:nvSpPr>
        <p:spPr/>
        <p:txBody>
          <a:bodyPr/>
          <a:lstStyle/>
          <a:p>
            <a:r>
              <a:rPr lang="en-US" dirty="0"/>
              <a:t>Month Year</a:t>
            </a:r>
          </a:p>
        </p:txBody>
      </p:sp>
      <p:sp>
        <p:nvSpPr>
          <p:cNvPr id="6" name="フッター プレースホルダー 5"/>
          <p:cNvSpPr>
            <a:spLocks noGrp="1"/>
          </p:cNvSpPr>
          <p:nvPr>
            <p:ph type="ftr"/>
          </p:nvPr>
        </p:nvSpPr>
        <p:spPr/>
        <p:txBody>
          <a:bodyPr/>
          <a:lstStyle/>
          <a:p>
            <a:r>
              <a:rPr lang="en-US" dirty="0"/>
              <a:t>John Doe, Some Company</a:t>
            </a:r>
          </a:p>
        </p:txBody>
      </p:sp>
      <p:sp>
        <p:nvSpPr>
          <p:cNvPr id="7" name="スライド番号プレースホルダー 6"/>
          <p:cNvSpPr>
            <a:spLocks noGrp="1"/>
          </p:cNvSpPr>
          <p:nvPr>
            <p:ph type="sldNum"/>
          </p:nvPr>
        </p:nvSpPr>
        <p:spPr/>
        <p:txBody>
          <a:bodyPr/>
          <a:lstStyle/>
          <a:p>
            <a:r>
              <a:rPr lang="en-US" dirty="0"/>
              <a:t>Page </a:t>
            </a:r>
            <a:fld id="{47A7FEEB-9CD2-43FE-843C-C5350BEACB45}" type="slidenum">
              <a:rPr lang="en-US" smtClean="0"/>
              <a:pPr/>
              <a:t>4</a:t>
            </a:fld>
            <a:endParaRPr lang="en-US" dirty="0"/>
          </a:p>
        </p:txBody>
      </p:sp>
    </p:spTree>
    <p:extLst>
      <p:ext uri="{BB962C8B-B14F-4D97-AF65-F5344CB8AC3E}">
        <p14:creationId xmlns:p14="http://schemas.microsoft.com/office/powerpoint/2010/main" val="1295471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0" indent="0">
              <a:buFont typeface="Arial" panose="020B0604020202020204" pitchFamily="34" charset="0"/>
              <a:buNone/>
            </a:pPr>
            <a:endParaRPr lang="en-US" altLang="ja-JP" i="1" dirty="0"/>
          </a:p>
        </p:txBody>
      </p:sp>
      <p:sp>
        <p:nvSpPr>
          <p:cNvPr id="4" name="ヘッダー プレースホルダー 3"/>
          <p:cNvSpPr>
            <a:spLocks noGrp="1"/>
          </p:cNvSpPr>
          <p:nvPr>
            <p:ph type="hdr"/>
          </p:nvPr>
        </p:nvSpPr>
        <p:spPr/>
        <p:txBody>
          <a:bodyPr/>
          <a:lstStyle/>
          <a:p>
            <a:r>
              <a:rPr lang="en-US" dirty="0"/>
              <a:t>doc.: IEEE 802.11-24/0625r0</a:t>
            </a:r>
          </a:p>
        </p:txBody>
      </p:sp>
      <p:sp>
        <p:nvSpPr>
          <p:cNvPr id="5" name="日付プレースホルダー 4"/>
          <p:cNvSpPr>
            <a:spLocks noGrp="1"/>
          </p:cNvSpPr>
          <p:nvPr>
            <p:ph type="dt"/>
          </p:nvPr>
        </p:nvSpPr>
        <p:spPr/>
        <p:txBody>
          <a:bodyPr/>
          <a:lstStyle/>
          <a:p>
            <a:r>
              <a:rPr lang="en-US" dirty="0"/>
              <a:t>Month Year</a:t>
            </a:r>
          </a:p>
        </p:txBody>
      </p:sp>
      <p:sp>
        <p:nvSpPr>
          <p:cNvPr id="6" name="フッター プレースホルダー 5"/>
          <p:cNvSpPr>
            <a:spLocks noGrp="1"/>
          </p:cNvSpPr>
          <p:nvPr>
            <p:ph type="ftr"/>
          </p:nvPr>
        </p:nvSpPr>
        <p:spPr/>
        <p:txBody>
          <a:bodyPr/>
          <a:lstStyle/>
          <a:p>
            <a:r>
              <a:rPr lang="en-US" dirty="0"/>
              <a:t>John Doe, Some Company</a:t>
            </a:r>
          </a:p>
        </p:txBody>
      </p:sp>
      <p:sp>
        <p:nvSpPr>
          <p:cNvPr id="7" name="スライド番号プレースホルダー 6"/>
          <p:cNvSpPr>
            <a:spLocks noGrp="1"/>
          </p:cNvSpPr>
          <p:nvPr>
            <p:ph type="sldNum"/>
          </p:nvPr>
        </p:nvSpPr>
        <p:spPr/>
        <p:txBody>
          <a:bodyPr/>
          <a:lstStyle/>
          <a:p>
            <a:r>
              <a:rPr lang="en-US" dirty="0"/>
              <a:t>Page </a:t>
            </a:r>
            <a:fld id="{47A7FEEB-9CD2-43FE-843C-C5350BEACB45}" type="slidenum">
              <a:rPr lang="en-US" smtClean="0"/>
              <a:pPr/>
              <a:t>5</a:t>
            </a:fld>
            <a:endParaRPr lang="en-US" dirty="0"/>
          </a:p>
        </p:txBody>
      </p:sp>
    </p:spTree>
    <p:extLst>
      <p:ext uri="{BB962C8B-B14F-4D97-AF65-F5344CB8AC3E}">
        <p14:creationId xmlns:p14="http://schemas.microsoft.com/office/powerpoint/2010/main" val="1236991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None/>
              <a:tabLst/>
              <a:defRPr/>
            </a:pPr>
            <a:endParaRPr lang="en-US" altLang="ja-JP" i="1" dirty="0"/>
          </a:p>
        </p:txBody>
      </p:sp>
      <p:sp>
        <p:nvSpPr>
          <p:cNvPr id="4" name="ヘッダー プレースホルダー 3"/>
          <p:cNvSpPr>
            <a:spLocks noGrp="1"/>
          </p:cNvSpPr>
          <p:nvPr>
            <p:ph type="hdr"/>
          </p:nvPr>
        </p:nvSpPr>
        <p:spPr/>
        <p:txBody>
          <a:bodyPr/>
          <a:lstStyle/>
          <a:p>
            <a:r>
              <a:rPr lang="en-US" dirty="0"/>
              <a:t>doc.: IEEE 802.11-24/0625r0</a:t>
            </a:r>
          </a:p>
        </p:txBody>
      </p:sp>
      <p:sp>
        <p:nvSpPr>
          <p:cNvPr id="5" name="日付プレースホルダー 4"/>
          <p:cNvSpPr>
            <a:spLocks noGrp="1"/>
          </p:cNvSpPr>
          <p:nvPr>
            <p:ph type="dt"/>
          </p:nvPr>
        </p:nvSpPr>
        <p:spPr/>
        <p:txBody>
          <a:bodyPr/>
          <a:lstStyle/>
          <a:p>
            <a:r>
              <a:rPr lang="en-US" dirty="0"/>
              <a:t>Month Year</a:t>
            </a:r>
          </a:p>
        </p:txBody>
      </p:sp>
      <p:sp>
        <p:nvSpPr>
          <p:cNvPr id="6" name="フッター プレースホルダー 5"/>
          <p:cNvSpPr>
            <a:spLocks noGrp="1"/>
          </p:cNvSpPr>
          <p:nvPr>
            <p:ph type="ftr"/>
          </p:nvPr>
        </p:nvSpPr>
        <p:spPr/>
        <p:txBody>
          <a:bodyPr/>
          <a:lstStyle/>
          <a:p>
            <a:r>
              <a:rPr lang="en-US" dirty="0"/>
              <a:t>John Doe, Some Company</a:t>
            </a:r>
          </a:p>
        </p:txBody>
      </p:sp>
      <p:sp>
        <p:nvSpPr>
          <p:cNvPr id="7" name="スライド番号プレースホルダー 6"/>
          <p:cNvSpPr>
            <a:spLocks noGrp="1"/>
          </p:cNvSpPr>
          <p:nvPr>
            <p:ph type="sldNum"/>
          </p:nvPr>
        </p:nvSpPr>
        <p:spPr/>
        <p:txBody>
          <a:bodyPr/>
          <a:lstStyle/>
          <a:p>
            <a:r>
              <a:rPr lang="en-US" dirty="0"/>
              <a:t>Page </a:t>
            </a:r>
            <a:fld id="{47A7FEEB-9CD2-43FE-843C-C5350BEACB45}" type="slidenum">
              <a:rPr lang="en-US" smtClean="0"/>
              <a:pPr/>
              <a:t>6</a:t>
            </a:fld>
            <a:endParaRPr lang="en-US" dirty="0"/>
          </a:p>
        </p:txBody>
      </p:sp>
    </p:spTree>
    <p:extLst>
      <p:ext uri="{BB962C8B-B14F-4D97-AF65-F5344CB8AC3E}">
        <p14:creationId xmlns:p14="http://schemas.microsoft.com/office/powerpoint/2010/main" val="2965393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802.11-24/0625r0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8</a:t>
            </a:fld>
            <a:endParaRPr lang="en-US" dirty="0"/>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625446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doc.: IEEE 802.11-24/0625r0</a:t>
            </a:r>
          </a:p>
        </p:txBody>
      </p:sp>
      <p:sp>
        <p:nvSpPr>
          <p:cNvPr id="5" name="Rectangle 3"/>
          <p:cNvSpPr>
            <a:spLocks noGrp="1" noChangeArrowheads="1"/>
          </p:cNvSpPr>
          <p:nvPr>
            <p:ph type="dt"/>
          </p:nvPr>
        </p:nvSpPr>
        <p:spPr>
          <a:ln/>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Month Year</a:t>
            </a:r>
          </a:p>
        </p:txBody>
      </p:sp>
      <p:sp>
        <p:nvSpPr>
          <p:cNvPr id="6" name="Rectangle 6"/>
          <p:cNvSpPr>
            <a:spLocks noGrp="1" noChangeArrowheads="1"/>
          </p:cNvSpPr>
          <p:nvPr>
            <p:ph type="ftr"/>
          </p:nvPr>
        </p:nvSpPr>
        <p:spPr>
          <a:ln/>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John Doe, Some Company</a:t>
            </a:r>
          </a:p>
        </p:txBody>
      </p:sp>
      <p:sp>
        <p:nvSpPr>
          <p:cNvPr id="7" name="Rectangle 7"/>
          <p:cNvSpPr>
            <a:spLocks noGrp="1" noChangeArrowheads="1"/>
          </p:cNvSpPr>
          <p:nvPr>
            <p:ph type="sldNum"/>
          </p:nvPr>
        </p:nvSpPr>
        <p:spPr>
          <a:ln/>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Page </a:t>
            </a:r>
            <a:fld id="{EA25EADA-8DDC-4EE3-B5F1-3BBBDDDD6BEC}" type="slidenum">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endParaRPr>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indent="0">
              <a:buFont typeface="Arial" panose="020B0604020202020204" pitchFamily="34" charset="0"/>
              <a:buNone/>
            </a:pPr>
            <a:endParaRPr lang="en-US" altLang="ja-JP" dirty="0"/>
          </a:p>
        </p:txBody>
      </p:sp>
    </p:spTree>
    <p:extLst>
      <p:ext uri="{BB962C8B-B14F-4D97-AF65-F5344CB8AC3E}">
        <p14:creationId xmlns:p14="http://schemas.microsoft.com/office/powerpoint/2010/main" val="529553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p:nvPr>
        </p:nvSpPr>
        <p:spPr/>
        <p:txBody>
          <a:bodyPr/>
          <a:lstStyle/>
          <a:p>
            <a:r>
              <a:rPr lang="en-US"/>
              <a:t>doc.: IEEE 802.11-24/0625r0</a:t>
            </a:r>
            <a:endParaRPr lang="en-US" dirty="0"/>
          </a:p>
        </p:txBody>
      </p:sp>
      <p:sp>
        <p:nvSpPr>
          <p:cNvPr id="5" name="日付プレースホルダー 4"/>
          <p:cNvSpPr>
            <a:spLocks noGrp="1"/>
          </p:cNvSpPr>
          <p:nvPr>
            <p:ph type="dt"/>
          </p:nvPr>
        </p:nvSpPr>
        <p:spPr/>
        <p:txBody>
          <a:bodyPr/>
          <a:lstStyle/>
          <a:p>
            <a:r>
              <a:rPr lang="en-US"/>
              <a:t>Month Year</a:t>
            </a:r>
            <a:endParaRPr lang="en-US" dirty="0"/>
          </a:p>
        </p:txBody>
      </p:sp>
      <p:sp>
        <p:nvSpPr>
          <p:cNvPr id="6" name="フッター プレースホルダー 5"/>
          <p:cNvSpPr>
            <a:spLocks noGrp="1"/>
          </p:cNvSpPr>
          <p:nvPr>
            <p:ph type="ftr"/>
          </p:nvPr>
        </p:nvSpPr>
        <p:spPr/>
        <p:txBody>
          <a:bodyPr/>
          <a:lstStyle/>
          <a:p>
            <a:r>
              <a:rPr lang="en-US"/>
              <a:t>John Doe, Some Company</a:t>
            </a:r>
            <a:endParaRPr lang="en-US" dirty="0"/>
          </a:p>
        </p:txBody>
      </p:sp>
      <p:sp>
        <p:nvSpPr>
          <p:cNvPr id="7" name="スライド番号プレースホルダー 6"/>
          <p:cNvSpPr>
            <a:spLocks noGrp="1"/>
          </p:cNvSpPr>
          <p:nvPr>
            <p:ph type="sldNum"/>
          </p:nvPr>
        </p:nvSpPr>
        <p:spPr/>
        <p:txBody>
          <a:bodyPr/>
          <a:lstStyle/>
          <a:p>
            <a:r>
              <a:rPr lang="en-US"/>
              <a:t>Page </a:t>
            </a:r>
            <a:fld id="{47A7FEEB-9CD2-43FE-843C-C5350BEACB45}" type="slidenum">
              <a:rPr lang="en-US" smtClean="0"/>
              <a:pPr/>
              <a:t>10</a:t>
            </a:fld>
            <a:endParaRPr lang="en-US" dirty="0"/>
          </a:p>
        </p:txBody>
      </p:sp>
    </p:spTree>
    <p:extLst>
      <p:ext uri="{BB962C8B-B14F-4D97-AF65-F5344CB8AC3E}">
        <p14:creationId xmlns:p14="http://schemas.microsoft.com/office/powerpoint/2010/main" val="1035747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ja-JP" altLang="en-US"/>
              <a:t>マスター タイトルの書式設定</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GB"/>
          </a:p>
        </p:txBody>
      </p:sp>
      <p:sp>
        <p:nvSpPr>
          <p:cNvPr id="4" name="Date Placeholder 3"/>
          <p:cNvSpPr>
            <a:spLocks noGrp="1"/>
          </p:cNvSpPr>
          <p:nvPr>
            <p:ph type="dt" idx="10"/>
          </p:nvPr>
        </p:nvSpPr>
        <p:spPr/>
        <p:txBody>
          <a:bodyPr/>
          <a:lstStyle>
            <a:lvl1pPr>
              <a:defRPr/>
            </a:lvl1pPr>
          </a:lstStyle>
          <a:p>
            <a:r>
              <a:rPr lang="en-US" altLang="ja-JP" dirty="0"/>
              <a:t>Oct. 2024</a:t>
            </a:r>
            <a:endParaRPr lang="en-GB" altLang="ja-JP" dirty="0"/>
          </a:p>
        </p:txBody>
      </p:sp>
      <p:sp>
        <p:nvSpPr>
          <p:cNvPr id="5" name="Footer Placeholder 4"/>
          <p:cNvSpPr>
            <a:spLocks noGrp="1"/>
          </p:cNvSpPr>
          <p:nvPr>
            <p:ph type="ftr" idx="11"/>
          </p:nvPr>
        </p:nvSpPr>
        <p:spPr/>
        <p:txBody>
          <a:bodyPr/>
          <a:lstStyle>
            <a:lvl1pPr>
              <a:defRPr/>
            </a:lvl1pPr>
          </a:lstStyle>
          <a:p>
            <a:r>
              <a:rPr lang="en-GB" altLang="ja-JP" dirty="0"/>
              <a:t>Takuhiro Sato</a:t>
            </a:r>
            <a:r>
              <a:rPr lang="en-GB" dirty="0"/>
              <a:t>, Sharp</a:t>
            </a:r>
          </a:p>
        </p:txBody>
      </p:sp>
      <p:sp>
        <p:nvSpPr>
          <p:cNvPr id="6" name="Slide Number Placeholder 5"/>
          <p:cNvSpPr>
            <a:spLocks noGrp="1"/>
          </p:cNvSpPr>
          <p:nvPr>
            <p:ph type="sldNum" idx="12"/>
          </p:nvPr>
        </p:nvSpPr>
        <p:spPr/>
        <p:txBody>
          <a:bodyPr/>
          <a:lstStyle>
            <a:lvl1pPr>
              <a:defRPr/>
            </a:lvl1pPr>
          </a:lstStyle>
          <a:p>
            <a:r>
              <a:rPr lang="en-GB" dirty="0"/>
              <a:t>Slide </a:t>
            </a:r>
            <a:fld id="{DE40C9FC-4879-4F20-9ECA-A574A90476B7}" type="slidenum">
              <a:rPr lang="en-GB"/>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ja-JP" altLang="en-US"/>
              <a:t>マスター タイトルの書式設定</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GB"/>
          </a:p>
        </p:txBody>
      </p:sp>
      <p:sp>
        <p:nvSpPr>
          <p:cNvPr id="4" name="Date Placeholder 3"/>
          <p:cNvSpPr>
            <a:spLocks noGrp="1"/>
          </p:cNvSpPr>
          <p:nvPr>
            <p:ph type="dt" idx="10"/>
          </p:nvPr>
        </p:nvSpPr>
        <p:spPr/>
        <p:txBody>
          <a:bodyPr/>
          <a:lstStyle>
            <a:lvl1pPr>
              <a:defRPr/>
            </a:lvl1pPr>
          </a:lstStyle>
          <a:p>
            <a:r>
              <a:rPr lang="en-US" altLang="ja-JP"/>
              <a:t>Apr. 2024</a:t>
            </a:r>
            <a:endParaRPr lang="en-GB" altLang="ja-JP" dirty="0"/>
          </a:p>
        </p:txBody>
      </p:sp>
      <p:sp>
        <p:nvSpPr>
          <p:cNvPr id="5" name="Footer Placeholder 4"/>
          <p:cNvSpPr>
            <a:spLocks noGrp="1"/>
          </p:cNvSpPr>
          <p:nvPr>
            <p:ph type="ftr" idx="11"/>
          </p:nvPr>
        </p:nvSpPr>
        <p:spPr/>
        <p:txBody>
          <a:bodyPr/>
          <a:lstStyle>
            <a:lvl1pPr>
              <a:defRPr/>
            </a:lvl1pPr>
          </a:lstStyle>
          <a:p>
            <a:r>
              <a:rPr lang="en-GB"/>
              <a:t>Ryota Yamada, Sharp</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extLst>
      <p:ext uri="{BB962C8B-B14F-4D97-AF65-F5344CB8AC3E}">
        <p14:creationId xmlns:p14="http://schemas.microsoft.com/office/powerpoint/2010/main" val="1374044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GB"/>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Ryota Yamada, Sharp</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ja-JP"/>
              <a:t>Apr. 2024</a:t>
            </a:r>
            <a:endParaRPr lang="en-GB" dirty="0"/>
          </a:p>
        </p:txBody>
      </p:sp>
    </p:spTree>
    <p:extLst>
      <p:ext uri="{BB962C8B-B14F-4D97-AF65-F5344CB8AC3E}">
        <p14:creationId xmlns:p14="http://schemas.microsoft.com/office/powerpoint/2010/main" val="4205867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Date Placeholder 3"/>
          <p:cNvSpPr>
            <a:spLocks noGrp="1"/>
          </p:cNvSpPr>
          <p:nvPr>
            <p:ph type="dt" idx="10"/>
          </p:nvPr>
        </p:nvSpPr>
        <p:spPr/>
        <p:txBody>
          <a:bodyPr/>
          <a:lstStyle>
            <a:lvl1pPr>
              <a:defRPr/>
            </a:lvl1pPr>
          </a:lstStyle>
          <a:p>
            <a:r>
              <a:rPr lang="en-US" altLang="ja-JP"/>
              <a:t>Apr. 2024</a:t>
            </a:r>
            <a:endParaRPr lang="en-GB"/>
          </a:p>
        </p:txBody>
      </p:sp>
      <p:sp>
        <p:nvSpPr>
          <p:cNvPr id="5" name="Footer Placeholder 4"/>
          <p:cNvSpPr>
            <a:spLocks noGrp="1"/>
          </p:cNvSpPr>
          <p:nvPr>
            <p:ph type="ftr" idx="11"/>
          </p:nvPr>
        </p:nvSpPr>
        <p:spPr/>
        <p:txBody>
          <a:bodyPr/>
          <a:lstStyle>
            <a:lvl1pPr>
              <a:defRPr/>
            </a:lvl1pPr>
          </a:lstStyle>
          <a:p>
            <a:r>
              <a:rPr lang="en-GB"/>
              <a:t>Ryota Yamada, Sharp</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extLst>
      <p:ext uri="{BB962C8B-B14F-4D97-AF65-F5344CB8AC3E}">
        <p14:creationId xmlns:p14="http://schemas.microsoft.com/office/powerpoint/2010/main" val="1959795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Date Placeholder 4"/>
          <p:cNvSpPr>
            <a:spLocks noGrp="1"/>
          </p:cNvSpPr>
          <p:nvPr>
            <p:ph type="dt" idx="10"/>
          </p:nvPr>
        </p:nvSpPr>
        <p:spPr/>
        <p:txBody>
          <a:bodyPr/>
          <a:lstStyle>
            <a:lvl1pPr>
              <a:defRPr/>
            </a:lvl1pPr>
          </a:lstStyle>
          <a:p>
            <a:r>
              <a:rPr lang="en-US" altLang="ja-JP"/>
              <a:t>Apr. 2024</a:t>
            </a:r>
            <a:endParaRPr lang="en-GB"/>
          </a:p>
        </p:txBody>
      </p:sp>
      <p:sp>
        <p:nvSpPr>
          <p:cNvPr id="6" name="Footer Placeholder 5"/>
          <p:cNvSpPr>
            <a:spLocks noGrp="1"/>
          </p:cNvSpPr>
          <p:nvPr>
            <p:ph type="ftr" idx="11"/>
          </p:nvPr>
        </p:nvSpPr>
        <p:spPr/>
        <p:txBody>
          <a:bodyPr/>
          <a:lstStyle>
            <a:lvl1pPr>
              <a:defRPr/>
            </a:lvl1pPr>
          </a:lstStyle>
          <a:p>
            <a:r>
              <a:rPr lang="en-GB"/>
              <a:t>Ryota Yamada, Sharp</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extLst>
      <p:ext uri="{BB962C8B-B14F-4D97-AF65-F5344CB8AC3E}">
        <p14:creationId xmlns:p14="http://schemas.microsoft.com/office/powerpoint/2010/main" val="2690178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7" name="Date Placeholder 6"/>
          <p:cNvSpPr>
            <a:spLocks noGrp="1"/>
          </p:cNvSpPr>
          <p:nvPr>
            <p:ph type="dt" idx="10"/>
          </p:nvPr>
        </p:nvSpPr>
        <p:spPr/>
        <p:txBody>
          <a:bodyPr/>
          <a:lstStyle>
            <a:lvl1pPr>
              <a:defRPr/>
            </a:lvl1pPr>
          </a:lstStyle>
          <a:p>
            <a:r>
              <a:rPr lang="en-US" altLang="ja-JP"/>
              <a:t>Apr. 2024</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Ryota Yamada, Sharp</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extLst>
      <p:ext uri="{BB962C8B-B14F-4D97-AF65-F5344CB8AC3E}">
        <p14:creationId xmlns:p14="http://schemas.microsoft.com/office/powerpoint/2010/main" val="2761067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GB"/>
          </a:p>
        </p:txBody>
      </p:sp>
      <p:sp>
        <p:nvSpPr>
          <p:cNvPr id="3" name="Date Placeholder 2"/>
          <p:cNvSpPr>
            <a:spLocks noGrp="1"/>
          </p:cNvSpPr>
          <p:nvPr>
            <p:ph type="dt" idx="10"/>
          </p:nvPr>
        </p:nvSpPr>
        <p:spPr/>
        <p:txBody>
          <a:bodyPr/>
          <a:lstStyle>
            <a:lvl1pPr>
              <a:defRPr/>
            </a:lvl1pPr>
          </a:lstStyle>
          <a:p>
            <a:r>
              <a:rPr lang="en-US" altLang="ja-JP"/>
              <a:t>Apr. 2024</a:t>
            </a:r>
            <a:endParaRPr lang="en-GB"/>
          </a:p>
        </p:txBody>
      </p:sp>
      <p:sp>
        <p:nvSpPr>
          <p:cNvPr id="4" name="Footer Placeholder 3"/>
          <p:cNvSpPr>
            <a:spLocks noGrp="1"/>
          </p:cNvSpPr>
          <p:nvPr>
            <p:ph type="ftr" idx="11"/>
          </p:nvPr>
        </p:nvSpPr>
        <p:spPr/>
        <p:txBody>
          <a:bodyPr/>
          <a:lstStyle>
            <a:lvl1pPr>
              <a:defRPr/>
            </a:lvl1pPr>
          </a:lstStyle>
          <a:p>
            <a:r>
              <a:rPr lang="en-GB"/>
              <a:t>Ryota Yamada, Sharp</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extLst>
      <p:ext uri="{BB962C8B-B14F-4D97-AF65-F5344CB8AC3E}">
        <p14:creationId xmlns:p14="http://schemas.microsoft.com/office/powerpoint/2010/main" val="3007426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ja-JP"/>
              <a:t>Apr. 2024</a:t>
            </a:r>
            <a:endParaRPr lang="en-GB"/>
          </a:p>
        </p:txBody>
      </p:sp>
      <p:sp>
        <p:nvSpPr>
          <p:cNvPr id="3" name="Footer Placeholder 2"/>
          <p:cNvSpPr>
            <a:spLocks noGrp="1"/>
          </p:cNvSpPr>
          <p:nvPr>
            <p:ph type="ftr" idx="11"/>
          </p:nvPr>
        </p:nvSpPr>
        <p:spPr/>
        <p:txBody>
          <a:bodyPr/>
          <a:lstStyle>
            <a:lvl1pPr>
              <a:defRPr/>
            </a:lvl1pPr>
          </a:lstStyle>
          <a:p>
            <a:r>
              <a:rPr lang="en-GB"/>
              <a:t>Ryota Yamada, Sharp</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extLst>
      <p:ext uri="{BB962C8B-B14F-4D97-AF65-F5344CB8AC3E}">
        <p14:creationId xmlns:p14="http://schemas.microsoft.com/office/powerpoint/2010/main" val="1238536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GB"/>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Date Placeholder 3"/>
          <p:cNvSpPr>
            <a:spLocks noGrp="1"/>
          </p:cNvSpPr>
          <p:nvPr>
            <p:ph type="dt" idx="10"/>
          </p:nvPr>
        </p:nvSpPr>
        <p:spPr/>
        <p:txBody>
          <a:bodyPr/>
          <a:lstStyle>
            <a:lvl1pPr>
              <a:defRPr/>
            </a:lvl1pPr>
          </a:lstStyle>
          <a:p>
            <a:r>
              <a:rPr lang="en-US" altLang="ja-JP"/>
              <a:t>Apr. 2024</a:t>
            </a:r>
            <a:endParaRPr lang="en-GB"/>
          </a:p>
        </p:txBody>
      </p:sp>
      <p:sp>
        <p:nvSpPr>
          <p:cNvPr id="5" name="Footer Placeholder 4"/>
          <p:cNvSpPr>
            <a:spLocks noGrp="1"/>
          </p:cNvSpPr>
          <p:nvPr>
            <p:ph type="ftr" idx="11"/>
          </p:nvPr>
        </p:nvSpPr>
        <p:spPr/>
        <p:txBody>
          <a:bodyPr/>
          <a:lstStyle>
            <a:lvl1pPr>
              <a:defRPr/>
            </a:lvl1pPr>
          </a:lstStyle>
          <a:p>
            <a:r>
              <a:rPr lang="en-GB"/>
              <a:t>Ryota Yamada, Sharp</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extLst>
      <p:ext uri="{BB962C8B-B14F-4D97-AF65-F5344CB8AC3E}">
        <p14:creationId xmlns:p14="http://schemas.microsoft.com/office/powerpoint/2010/main" val="2840130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ja-JP" altLang="en-US"/>
              <a:t>マスター タイトルの書式設定</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Date Placeholder 3"/>
          <p:cNvSpPr>
            <a:spLocks noGrp="1"/>
          </p:cNvSpPr>
          <p:nvPr>
            <p:ph type="dt" idx="10"/>
          </p:nvPr>
        </p:nvSpPr>
        <p:spPr/>
        <p:txBody>
          <a:bodyPr/>
          <a:lstStyle>
            <a:lvl1pPr>
              <a:defRPr/>
            </a:lvl1pPr>
          </a:lstStyle>
          <a:p>
            <a:r>
              <a:rPr lang="en-US" altLang="ja-JP"/>
              <a:t>Apr. 2024</a:t>
            </a:r>
            <a:endParaRPr lang="en-GB"/>
          </a:p>
        </p:txBody>
      </p:sp>
      <p:sp>
        <p:nvSpPr>
          <p:cNvPr id="5" name="Footer Placeholder 4"/>
          <p:cNvSpPr>
            <a:spLocks noGrp="1"/>
          </p:cNvSpPr>
          <p:nvPr>
            <p:ph type="ftr" idx="11"/>
          </p:nvPr>
        </p:nvSpPr>
        <p:spPr/>
        <p:txBody>
          <a:bodyPr/>
          <a:lstStyle>
            <a:lvl1pPr>
              <a:defRPr/>
            </a:lvl1pPr>
          </a:lstStyle>
          <a:p>
            <a:r>
              <a:rPr lang="en-GB"/>
              <a:t>Ryota Yamada, Sharp</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extLst>
      <p:ext uri="{BB962C8B-B14F-4D97-AF65-F5344CB8AC3E}">
        <p14:creationId xmlns:p14="http://schemas.microsoft.com/office/powerpoint/2010/main" val="345746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ja-JP" altLang="en-US"/>
              <a:t>マスター タイトルの書式設定</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GB"/>
          </a:p>
        </p:txBody>
      </p:sp>
      <p:sp>
        <p:nvSpPr>
          <p:cNvPr id="4" name="Date Placeholder 3"/>
          <p:cNvSpPr>
            <a:spLocks noGrp="1"/>
          </p:cNvSpPr>
          <p:nvPr>
            <p:ph type="dt" idx="10"/>
          </p:nvPr>
        </p:nvSpPr>
        <p:spPr/>
        <p:txBody>
          <a:bodyPr/>
          <a:lstStyle>
            <a:lvl1pPr>
              <a:defRPr/>
            </a:lvl1pPr>
          </a:lstStyle>
          <a:p>
            <a:r>
              <a:rPr lang="en-US" altLang="ja-JP" dirty="0"/>
              <a:t>Jul. 2024</a:t>
            </a:r>
            <a:endParaRPr lang="en-GB" altLang="ja-JP" dirty="0"/>
          </a:p>
        </p:txBody>
      </p:sp>
      <p:sp>
        <p:nvSpPr>
          <p:cNvPr id="5" name="Footer Placeholder 4"/>
          <p:cNvSpPr>
            <a:spLocks noGrp="1"/>
          </p:cNvSpPr>
          <p:nvPr>
            <p:ph type="ftr" idx="11"/>
          </p:nvPr>
        </p:nvSpPr>
        <p:spPr/>
        <p:txBody>
          <a:bodyPr/>
          <a:lstStyle>
            <a:lvl1pPr>
              <a:defRPr/>
            </a:lvl1pPr>
          </a:lstStyle>
          <a:p>
            <a:r>
              <a:rPr lang="en-GB" altLang="ja-JP" dirty="0"/>
              <a:t>Takuhiro Sato</a:t>
            </a:r>
            <a:r>
              <a:rPr lang="en-GB" dirty="0"/>
              <a:t>, Sharp</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extLst>
      <p:ext uri="{BB962C8B-B14F-4D97-AF65-F5344CB8AC3E}">
        <p14:creationId xmlns:p14="http://schemas.microsoft.com/office/powerpoint/2010/main" val="627314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GB"/>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Takuhiro Sato, Sharp</a:t>
            </a:r>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ja-JP" dirty="0"/>
              <a:t>Oct. 2024</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GB"/>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Takuhiro Sato, Sharp</a:t>
            </a:r>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ja-JP" dirty="0"/>
              <a:t>Jul. 2024</a:t>
            </a:r>
            <a:endParaRPr lang="en-GB" dirty="0"/>
          </a:p>
        </p:txBody>
      </p:sp>
    </p:spTree>
    <p:extLst>
      <p:ext uri="{BB962C8B-B14F-4D97-AF65-F5344CB8AC3E}">
        <p14:creationId xmlns:p14="http://schemas.microsoft.com/office/powerpoint/2010/main" val="587340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Date Placeholder 3"/>
          <p:cNvSpPr>
            <a:spLocks noGrp="1"/>
          </p:cNvSpPr>
          <p:nvPr>
            <p:ph type="dt" idx="10"/>
          </p:nvPr>
        </p:nvSpPr>
        <p:spPr/>
        <p:txBody>
          <a:bodyPr/>
          <a:lstStyle>
            <a:lvl1pPr>
              <a:defRPr/>
            </a:lvl1pPr>
          </a:lstStyle>
          <a:p>
            <a:r>
              <a:rPr lang="en-US" altLang="ja-JP" dirty="0"/>
              <a:t>Jul. 2024</a:t>
            </a:r>
            <a:endParaRPr lang="en-GB" dirty="0"/>
          </a:p>
        </p:txBody>
      </p:sp>
      <p:sp>
        <p:nvSpPr>
          <p:cNvPr id="5" name="Footer Placeholder 4"/>
          <p:cNvSpPr>
            <a:spLocks noGrp="1"/>
          </p:cNvSpPr>
          <p:nvPr>
            <p:ph type="ftr" idx="11"/>
          </p:nvPr>
        </p:nvSpPr>
        <p:spPr/>
        <p:txBody>
          <a:bodyPr/>
          <a:lstStyle>
            <a:lvl1pPr>
              <a:defRPr/>
            </a:lvl1pPr>
          </a:lstStyle>
          <a:p>
            <a:r>
              <a:rPr lang="en-GB" altLang="ja-JP" dirty="0"/>
              <a:t>Takuhiro Sato</a:t>
            </a:r>
            <a:r>
              <a:rPr lang="en-GB" dirty="0"/>
              <a:t>, Sharp</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extLst>
      <p:ext uri="{BB962C8B-B14F-4D97-AF65-F5344CB8AC3E}">
        <p14:creationId xmlns:p14="http://schemas.microsoft.com/office/powerpoint/2010/main" val="1577762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Date Placeholder 4"/>
          <p:cNvSpPr>
            <a:spLocks noGrp="1"/>
          </p:cNvSpPr>
          <p:nvPr>
            <p:ph type="dt" idx="10"/>
          </p:nvPr>
        </p:nvSpPr>
        <p:spPr/>
        <p:txBody>
          <a:bodyPr/>
          <a:lstStyle>
            <a:lvl1pPr>
              <a:defRPr/>
            </a:lvl1pPr>
          </a:lstStyle>
          <a:p>
            <a:r>
              <a:rPr lang="en-US" altLang="ja-JP" dirty="0"/>
              <a:t>Jul. 2024</a:t>
            </a:r>
            <a:endParaRPr lang="en-GB" dirty="0"/>
          </a:p>
        </p:txBody>
      </p:sp>
      <p:sp>
        <p:nvSpPr>
          <p:cNvPr id="6" name="Footer Placeholder 5"/>
          <p:cNvSpPr>
            <a:spLocks noGrp="1"/>
          </p:cNvSpPr>
          <p:nvPr>
            <p:ph type="ftr" idx="11"/>
          </p:nvPr>
        </p:nvSpPr>
        <p:spPr/>
        <p:txBody>
          <a:bodyPr/>
          <a:lstStyle>
            <a:lvl1pPr>
              <a:defRPr/>
            </a:lvl1pPr>
          </a:lstStyle>
          <a:p>
            <a:r>
              <a:rPr lang="en-GB" dirty="0"/>
              <a:t>Takuhiro Sato, Sharp</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extLst>
      <p:ext uri="{BB962C8B-B14F-4D97-AF65-F5344CB8AC3E}">
        <p14:creationId xmlns:p14="http://schemas.microsoft.com/office/powerpoint/2010/main" val="3077031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7" name="Date Placeholder 6"/>
          <p:cNvSpPr>
            <a:spLocks noGrp="1"/>
          </p:cNvSpPr>
          <p:nvPr>
            <p:ph type="dt" idx="10"/>
          </p:nvPr>
        </p:nvSpPr>
        <p:spPr/>
        <p:txBody>
          <a:bodyPr/>
          <a:lstStyle>
            <a:lvl1pPr>
              <a:defRPr/>
            </a:lvl1pPr>
          </a:lstStyle>
          <a:p>
            <a:r>
              <a:rPr lang="en-US" altLang="ja-JP" dirty="0"/>
              <a:t>Jul. 2024</a:t>
            </a:r>
            <a:endParaRPr lang="en-GB" dirty="0"/>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dirty="0"/>
              <a:t>Takuhiro Sato, Sharp</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extLst>
      <p:ext uri="{BB962C8B-B14F-4D97-AF65-F5344CB8AC3E}">
        <p14:creationId xmlns:p14="http://schemas.microsoft.com/office/powerpoint/2010/main" val="3041431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GB"/>
          </a:p>
        </p:txBody>
      </p:sp>
      <p:sp>
        <p:nvSpPr>
          <p:cNvPr id="3" name="Date Placeholder 2"/>
          <p:cNvSpPr>
            <a:spLocks noGrp="1"/>
          </p:cNvSpPr>
          <p:nvPr>
            <p:ph type="dt" idx="10"/>
          </p:nvPr>
        </p:nvSpPr>
        <p:spPr/>
        <p:txBody>
          <a:bodyPr/>
          <a:lstStyle>
            <a:lvl1pPr>
              <a:defRPr/>
            </a:lvl1pPr>
          </a:lstStyle>
          <a:p>
            <a:r>
              <a:rPr lang="en-US" altLang="ja-JP" dirty="0"/>
              <a:t>Jul. 2024</a:t>
            </a:r>
            <a:endParaRPr lang="en-GB" dirty="0"/>
          </a:p>
        </p:txBody>
      </p:sp>
      <p:sp>
        <p:nvSpPr>
          <p:cNvPr id="4" name="Footer Placeholder 3"/>
          <p:cNvSpPr>
            <a:spLocks noGrp="1"/>
          </p:cNvSpPr>
          <p:nvPr>
            <p:ph type="ftr" idx="11"/>
          </p:nvPr>
        </p:nvSpPr>
        <p:spPr/>
        <p:txBody>
          <a:bodyPr/>
          <a:lstStyle>
            <a:lvl1pPr>
              <a:defRPr/>
            </a:lvl1pPr>
          </a:lstStyle>
          <a:p>
            <a:r>
              <a:rPr lang="en-GB" altLang="ja-JP" dirty="0"/>
              <a:t>Takuhiro Sato</a:t>
            </a:r>
            <a:r>
              <a:rPr lang="en-GB" dirty="0"/>
              <a:t>, Sharp</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extLst>
      <p:ext uri="{BB962C8B-B14F-4D97-AF65-F5344CB8AC3E}">
        <p14:creationId xmlns:p14="http://schemas.microsoft.com/office/powerpoint/2010/main" val="3778336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ja-JP" dirty="0"/>
              <a:t>Jul. 2024</a:t>
            </a:r>
            <a:endParaRPr lang="en-GB" dirty="0"/>
          </a:p>
        </p:txBody>
      </p:sp>
      <p:sp>
        <p:nvSpPr>
          <p:cNvPr id="3" name="Footer Placeholder 2"/>
          <p:cNvSpPr>
            <a:spLocks noGrp="1"/>
          </p:cNvSpPr>
          <p:nvPr>
            <p:ph type="ftr" idx="11"/>
          </p:nvPr>
        </p:nvSpPr>
        <p:spPr/>
        <p:txBody>
          <a:bodyPr/>
          <a:lstStyle>
            <a:lvl1pPr>
              <a:defRPr/>
            </a:lvl1pPr>
          </a:lstStyle>
          <a:p>
            <a:r>
              <a:rPr lang="en-GB" dirty="0"/>
              <a:t>Takuhiro Sato, Sharp</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extLst>
      <p:ext uri="{BB962C8B-B14F-4D97-AF65-F5344CB8AC3E}">
        <p14:creationId xmlns:p14="http://schemas.microsoft.com/office/powerpoint/2010/main" val="1359616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GB"/>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Date Placeholder 3"/>
          <p:cNvSpPr>
            <a:spLocks noGrp="1"/>
          </p:cNvSpPr>
          <p:nvPr>
            <p:ph type="dt" idx="10"/>
          </p:nvPr>
        </p:nvSpPr>
        <p:spPr/>
        <p:txBody>
          <a:bodyPr/>
          <a:lstStyle>
            <a:lvl1pPr>
              <a:defRPr/>
            </a:lvl1pPr>
          </a:lstStyle>
          <a:p>
            <a:r>
              <a:rPr lang="en-US" altLang="ja-JP" dirty="0"/>
              <a:t>Jul. 2024</a:t>
            </a:r>
            <a:endParaRPr lang="en-GB" dirty="0"/>
          </a:p>
        </p:txBody>
      </p:sp>
      <p:sp>
        <p:nvSpPr>
          <p:cNvPr id="5" name="Footer Placeholder 4"/>
          <p:cNvSpPr>
            <a:spLocks noGrp="1"/>
          </p:cNvSpPr>
          <p:nvPr>
            <p:ph type="ftr" idx="11"/>
          </p:nvPr>
        </p:nvSpPr>
        <p:spPr/>
        <p:txBody>
          <a:bodyPr/>
          <a:lstStyle>
            <a:lvl1pPr>
              <a:defRPr/>
            </a:lvl1pPr>
          </a:lstStyle>
          <a:p>
            <a:r>
              <a:rPr lang="en-GB" dirty="0"/>
              <a:t>Takuhiro Sato, Sharp</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extLst>
      <p:ext uri="{BB962C8B-B14F-4D97-AF65-F5344CB8AC3E}">
        <p14:creationId xmlns:p14="http://schemas.microsoft.com/office/powerpoint/2010/main" val="26850264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ja-JP" altLang="en-US"/>
              <a:t>マスター タイトルの書式設定</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Date Placeholder 3"/>
          <p:cNvSpPr>
            <a:spLocks noGrp="1"/>
          </p:cNvSpPr>
          <p:nvPr>
            <p:ph type="dt" idx="10"/>
          </p:nvPr>
        </p:nvSpPr>
        <p:spPr/>
        <p:txBody>
          <a:bodyPr/>
          <a:lstStyle>
            <a:lvl1pPr>
              <a:defRPr/>
            </a:lvl1pPr>
          </a:lstStyle>
          <a:p>
            <a:r>
              <a:rPr lang="en-US" altLang="ja-JP" dirty="0"/>
              <a:t>Jul. 2024</a:t>
            </a:r>
            <a:endParaRPr lang="en-GB" dirty="0"/>
          </a:p>
        </p:txBody>
      </p:sp>
      <p:sp>
        <p:nvSpPr>
          <p:cNvPr id="5" name="Footer Placeholder 4"/>
          <p:cNvSpPr>
            <a:spLocks noGrp="1"/>
          </p:cNvSpPr>
          <p:nvPr>
            <p:ph type="ftr" idx="11"/>
          </p:nvPr>
        </p:nvSpPr>
        <p:spPr/>
        <p:txBody>
          <a:bodyPr/>
          <a:lstStyle>
            <a:lvl1pPr>
              <a:defRPr/>
            </a:lvl1pPr>
          </a:lstStyle>
          <a:p>
            <a:r>
              <a:rPr lang="en-GB" dirty="0"/>
              <a:t>Takuhiro Sato, Sharp</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extLst>
      <p:ext uri="{BB962C8B-B14F-4D97-AF65-F5344CB8AC3E}">
        <p14:creationId xmlns:p14="http://schemas.microsoft.com/office/powerpoint/2010/main" val="3245221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Date Placeholder 3"/>
          <p:cNvSpPr>
            <a:spLocks noGrp="1"/>
          </p:cNvSpPr>
          <p:nvPr>
            <p:ph type="dt" idx="10"/>
          </p:nvPr>
        </p:nvSpPr>
        <p:spPr/>
        <p:txBody>
          <a:bodyPr/>
          <a:lstStyle>
            <a:lvl1pPr>
              <a:defRPr/>
            </a:lvl1pPr>
          </a:lstStyle>
          <a:p>
            <a:r>
              <a:rPr lang="en-US" altLang="ja-JP" dirty="0"/>
              <a:t>Oct. 2024</a:t>
            </a:r>
            <a:endParaRPr lang="en-GB" dirty="0"/>
          </a:p>
        </p:txBody>
      </p:sp>
      <p:sp>
        <p:nvSpPr>
          <p:cNvPr id="5" name="Footer Placeholder 4"/>
          <p:cNvSpPr>
            <a:spLocks noGrp="1"/>
          </p:cNvSpPr>
          <p:nvPr>
            <p:ph type="ftr" idx="11"/>
          </p:nvPr>
        </p:nvSpPr>
        <p:spPr/>
        <p:txBody>
          <a:bodyPr/>
          <a:lstStyle>
            <a:lvl1pPr>
              <a:defRPr/>
            </a:lvl1pPr>
          </a:lstStyle>
          <a:p>
            <a:r>
              <a:rPr lang="en-GB" altLang="ja-JP" dirty="0"/>
              <a:t>Takuhiro Sato</a:t>
            </a:r>
            <a:r>
              <a:rPr lang="en-GB" dirty="0"/>
              <a:t>, Sharp</a:t>
            </a:r>
          </a:p>
        </p:txBody>
      </p:sp>
      <p:sp>
        <p:nvSpPr>
          <p:cNvPr id="6" name="Slide Number Placeholder 5"/>
          <p:cNvSpPr>
            <a:spLocks noGrp="1"/>
          </p:cNvSpPr>
          <p:nvPr>
            <p:ph type="sldNum" idx="12"/>
          </p:nvPr>
        </p:nvSpPr>
        <p:spPr/>
        <p:txBody>
          <a:bodyPr/>
          <a:lstStyle>
            <a:lvl1pPr>
              <a:defRPr/>
            </a:lvl1pPr>
          </a:lstStyle>
          <a:p>
            <a:r>
              <a:rPr lang="en-GB" dirty="0"/>
              <a:t>Slide </a:t>
            </a:r>
            <a:fld id="{3ABCC52B-A3F7-440B-BBF2-55191E6E7773}" type="slidenum">
              <a:rPr lang="en-GB"/>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Date Placeholder 4"/>
          <p:cNvSpPr>
            <a:spLocks noGrp="1"/>
          </p:cNvSpPr>
          <p:nvPr>
            <p:ph type="dt" idx="10"/>
          </p:nvPr>
        </p:nvSpPr>
        <p:spPr/>
        <p:txBody>
          <a:bodyPr/>
          <a:lstStyle>
            <a:lvl1pPr>
              <a:defRPr/>
            </a:lvl1pPr>
          </a:lstStyle>
          <a:p>
            <a:r>
              <a:rPr lang="en-US" altLang="ja-JP" dirty="0"/>
              <a:t>Oct. 2024</a:t>
            </a:r>
            <a:endParaRPr lang="en-GB" dirty="0"/>
          </a:p>
        </p:txBody>
      </p:sp>
      <p:sp>
        <p:nvSpPr>
          <p:cNvPr id="6" name="Footer Placeholder 5"/>
          <p:cNvSpPr>
            <a:spLocks noGrp="1"/>
          </p:cNvSpPr>
          <p:nvPr>
            <p:ph type="ftr" idx="11"/>
          </p:nvPr>
        </p:nvSpPr>
        <p:spPr/>
        <p:txBody>
          <a:bodyPr/>
          <a:lstStyle>
            <a:lvl1pPr>
              <a:defRPr/>
            </a:lvl1pPr>
          </a:lstStyle>
          <a:p>
            <a:r>
              <a:rPr lang="en-GB" dirty="0"/>
              <a:t>Takuhiro Sato, Sharp</a:t>
            </a:r>
          </a:p>
        </p:txBody>
      </p:sp>
      <p:sp>
        <p:nvSpPr>
          <p:cNvPr id="7" name="Slide Number Placeholder 6"/>
          <p:cNvSpPr>
            <a:spLocks noGrp="1"/>
          </p:cNvSpPr>
          <p:nvPr>
            <p:ph type="sldNum" idx="12"/>
          </p:nvPr>
        </p:nvSpPr>
        <p:spPr/>
        <p:txBody>
          <a:bodyPr/>
          <a:lstStyle>
            <a:lvl1pPr>
              <a:defRPr/>
            </a:lvl1pPr>
          </a:lstStyle>
          <a:p>
            <a:r>
              <a:rPr lang="en-GB" dirty="0"/>
              <a:t>Slide </a:t>
            </a:r>
            <a:fld id="{1CD163DD-D5E7-41DA-95F2-71530C24F8C3}" type="slidenum">
              <a:rPr lang="en-GB"/>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7" name="Date Placeholder 6"/>
          <p:cNvSpPr>
            <a:spLocks noGrp="1"/>
          </p:cNvSpPr>
          <p:nvPr>
            <p:ph type="dt" idx="10"/>
          </p:nvPr>
        </p:nvSpPr>
        <p:spPr/>
        <p:txBody>
          <a:bodyPr/>
          <a:lstStyle>
            <a:lvl1pPr>
              <a:defRPr/>
            </a:lvl1pPr>
          </a:lstStyle>
          <a:p>
            <a:r>
              <a:rPr lang="en-US" altLang="ja-JP" dirty="0"/>
              <a:t>Oct. 2024</a:t>
            </a:r>
            <a:endParaRPr lang="en-GB" dirty="0"/>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dirty="0"/>
              <a:t>Takuhiro Sato, Sharp</a:t>
            </a:r>
          </a:p>
        </p:txBody>
      </p:sp>
      <p:sp>
        <p:nvSpPr>
          <p:cNvPr id="9" name="Slide Number Placeholder 8"/>
          <p:cNvSpPr>
            <a:spLocks noGrp="1"/>
          </p:cNvSpPr>
          <p:nvPr>
            <p:ph type="sldNum" idx="12"/>
          </p:nvPr>
        </p:nvSpPr>
        <p:spPr/>
        <p:txBody>
          <a:bodyPr/>
          <a:lstStyle>
            <a:lvl1pPr>
              <a:defRPr/>
            </a:lvl1pPr>
          </a:lstStyle>
          <a:p>
            <a:r>
              <a:rPr lang="en-GB" dirty="0"/>
              <a:t>Slide </a:t>
            </a:r>
            <a:fld id="{69B99EC4-A1FB-4C79-B9A5-C1FFD5A90380}"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GB"/>
          </a:p>
        </p:txBody>
      </p:sp>
      <p:sp>
        <p:nvSpPr>
          <p:cNvPr id="3" name="Date Placeholder 2"/>
          <p:cNvSpPr>
            <a:spLocks noGrp="1"/>
          </p:cNvSpPr>
          <p:nvPr>
            <p:ph type="dt" idx="10"/>
          </p:nvPr>
        </p:nvSpPr>
        <p:spPr/>
        <p:txBody>
          <a:bodyPr/>
          <a:lstStyle>
            <a:lvl1pPr>
              <a:defRPr/>
            </a:lvl1pPr>
          </a:lstStyle>
          <a:p>
            <a:r>
              <a:rPr lang="en-US" altLang="ja-JP" dirty="0"/>
              <a:t>Oct. 2024</a:t>
            </a:r>
            <a:endParaRPr lang="en-GB" dirty="0"/>
          </a:p>
        </p:txBody>
      </p:sp>
      <p:sp>
        <p:nvSpPr>
          <p:cNvPr id="4" name="Footer Placeholder 3"/>
          <p:cNvSpPr>
            <a:spLocks noGrp="1"/>
          </p:cNvSpPr>
          <p:nvPr>
            <p:ph type="ftr" idx="11"/>
          </p:nvPr>
        </p:nvSpPr>
        <p:spPr/>
        <p:txBody>
          <a:bodyPr/>
          <a:lstStyle>
            <a:lvl1pPr>
              <a:defRPr/>
            </a:lvl1pPr>
          </a:lstStyle>
          <a:p>
            <a:r>
              <a:rPr lang="en-GB" altLang="ja-JP" dirty="0"/>
              <a:t>Takuhiro Sato</a:t>
            </a:r>
            <a:r>
              <a:rPr lang="en-GB" dirty="0"/>
              <a:t>, Sharp</a:t>
            </a:r>
          </a:p>
        </p:txBody>
      </p:sp>
      <p:sp>
        <p:nvSpPr>
          <p:cNvPr id="5" name="Slide Number Placeholder 4"/>
          <p:cNvSpPr>
            <a:spLocks noGrp="1"/>
          </p:cNvSpPr>
          <p:nvPr>
            <p:ph type="sldNum" idx="12"/>
          </p:nvPr>
        </p:nvSpPr>
        <p:spPr/>
        <p:txBody>
          <a:bodyPr/>
          <a:lstStyle>
            <a:lvl1pPr>
              <a:defRPr/>
            </a:lvl1pPr>
          </a:lstStyle>
          <a:p>
            <a:r>
              <a:rPr lang="en-GB" dirty="0"/>
              <a:t>Slide </a:t>
            </a:r>
            <a:fld id="{06B781AF-4CCF-49B0-A572-DE54FBE5D942}" type="slidenum">
              <a:rPr lang="en-GB"/>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ja-JP" dirty="0"/>
              <a:t>Oct. 2024</a:t>
            </a:r>
            <a:endParaRPr lang="en-GB" dirty="0"/>
          </a:p>
        </p:txBody>
      </p:sp>
      <p:sp>
        <p:nvSpPr>
          <p:cNvPr id="3" name="Footer Placeholder 2"/>
          <p:cNvSpPr>
            <a:spLocks noGrp="1"/>
          </p:cNvSpPr>
          <p:nvPr>
            <p:ph type="ftr" idx="11"/>
          </p:nvPr>
        </p:nvSpPr>
        <p:spPr/>
        <p:txBody>
          <a:bodyPr/>
          <a:lstStyle>
            <a:lvl1pPr>
              <a:defRPr/>
            </a:lvl1pPr>
          </a:lstStyle>
          <a:p>
            <a:r>
              <a:rPr lang="en-GB" dirty="0"/>
              <a:t>Takuhiro Sato, Sharp</a:t>
            </a:r>
          </a:p>
        </p:txBody>
      </p:sp>
      <p:sp>
        <p:nvSpPr>
          <p:cNvPr id="4" name="Slide Number Placeholder 3"/>
          <p:cNvSpPr>
            <a:spLocks noGrp="1"/>
          </p:cNvSpPr>
          <p:nvPr>
            <p:ph type="sldNum" idx="12"/>
          </p:nvPr>
        </p:nvSpPr>
        <p:spPr/>
        <p:txBody>
          <a:bodyPr/>
          <a:lstStyle>
            <a:lvl1pPr>
              <a:defRPr/>
            </a:lvl1pPr>
          </a:lstStyle>
          <a:p>
            <a:r>
              <a:rPr lang="en-GB" dirty="0"/>
              <a:t>Slide </a:t>
            </a:r>
            <a:fld id="{F5D8E26B-7BCF-4D25-9C89-0168A6618F18}" type="slidenum">
              <a:rPr lang="en-GB"/>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GB"/>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Date Placeholder 3"/>
          <p:cNvSpPr>
            <a:spLocks noGrp="1"/>
          </p:cNvSpPr>
          <p:nvPr>
            <p:ph type="dt" idx="10"/>
          </p:nvPr>
        </p:nvSpPr>
        <p:spPr/>
        <p:txBody>
          <a:bodyPr/>
          <a:lstStyle>
            <a:lvl1pPr>
              <a:defRPr/>
            </a:lvl1pPr>
          </a:lstStyle>
          <a:p>
            <a:r>
              <a:rPr lang="en-US" altLang="ja-JP" dirty="0"/>
              <a:t>Oct. 2024</a:t>
            </a:r>
            <a:endParaRPr lang="en-GB" dirty="0"/>
          </a:p>
        </p:txBody>
      </p:sp>
      <p:sp>
        <p:nvSpPr>
          <p:cNvPr id="5" name="Footer Placeholder 4"/>
          <p:cNvSpPr>
            <a:spLocks noGrp="1"/>
          </p:cNvSpPr>
          <p:nvPr>
            <p:ph type="ftr" idx="11"/>
          </p:nvPr>
        </p:nvSpPr>
        <p:spPr/>
        <p:txBody>
          <a:bodyPr/>
          <a:lstStyle>
            <a:lvl1pPr>
              <a:defRPr/>
            </a:lvl1pPr>
          </a:lstStyle>
          <a:p>
            <a:r>
              <a:rPr lang="en-GB" dirty="0"/>
              <a:t>Takuhiro Sato, Sharp</a:t>
            </a:r>
          </a:p>
        </p:txBody>
      </p:sp>
      <p:sp>
        <p:nvSpPr>
          <p:cNvPr id="6" name="Slide Number Placeholder 5"/>
          <p:cNvSpPr>
            <a:spLocks noGrp="1"/>
          </p:cNvSpPr>
          <p:nvPr>
            <p:ph type="sldNum" idx="12"/>
          </p:nvPr>
        </p:nvSpPr>
        <p:spPr/>
        <p:txBody>
          <a:bodyPr/>
          <a:lstStyle>
            <a:lvl1pPr>
              <a:defRPr/>
            </a:lvl1pPr>
          </a:lstStyle>
          <a:p>
            <a:r>
              <a:rPr lang="en-GB" dirty="0"/>
              <a:t>Slide </a:t>
            </a:r>
            <a:fld id="{6B5E41C2-EF12-4EF2-8280-F2B4208277C2}"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ja-JP" altLang="en-US"/>
              <a:t>マスター タイトルの書式設定</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Date Placeholder 3"/>
          <p:cNvSpPr>
            <a:spLocks noGrp="1"/>
          </p:cNvSpPr>
          <p:nvPr>
            <p:ph type="dt" idx="10"/>
          </p:nvPr>
        </p:nvSpPr>
        <p:spPr/>
        <p:txBody>
          <a:bodyPr/>
          <a:lstStyle>
            <a:lvl1pPr>
              <a:defRPr/>
            </a:lvl1pPr>
          </a:lstStyle>
          <a:p>
            <a:r>
              <a:rPr lang="en-US" altLang="ja-JP" dirty="0"/>
              <a:t>Oct. 2024</a:t>
            </a:r>
            <a:endParaRPr lang="en-GB" dirty="0"/>
          </a:p>
        </p:txBody>
      </p:sp>
      <p:sp>
        <p:nvSpPr>
          <p:cNvPr id="5" name="Footer Placeholder 4"/>
          <p:cNvSpPr>
            <a:spLocks noGrp="1"/>
          </p:cNvSpPr>
          <p:nvPr>
            <p:ph type="ftr" idx="11"/>
          </p:nvPr>
        </p:nvSpPr>
        <p:spPr/>
        <p:txBody>
          <a:bodyPr/>
          <a:lstStyle>
            <a:lvl1pPr>
              <a:defRPr/>
            </a:lvl1pPr>
          </a:lstStyle>
          <a:p>
            <a:r>
              <a:rPr lang="en-GB" dirty="0"/>
              <a:t>Takuhiro Sato, Sharp</a:t>
            </a:r>
          </a:p>
        </p:txBody>
      </p:sp>
      <p:sp>
        <p:nvSpPr>
          <p:cNvPr id="6" name="Slide Number Placeholder 5"/>
          <p:cNvSpPr>
            <a:spLocks noGrp="1"/>
          </p:cNvSpPr>
          <p:nvPr>
            <p:ph type="sldNum" idx="12"/>
          </p:nvPr>
        </p:nvSpPr>
        <p:spPr/>
        <p:txBody>
          <a:bodyPr/>
          <a:lstStyle>
            <a:lvl1pPr>
              <a:defRPr/>
            </a:lvl1pPr>
          </a:lstStyle>
          <a:p>
            <a:r>
              <a:rPr lang="en-GB" dirty="0"/>
              <a:t>Slide </a:t>
            </a:r>
            <a:fld id="{9B0D65C8-A0CA-4DDA-83BB-897866218593}"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ja-JP" dirty="0"/>
              <a:t>Oct. 2024</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Takuhiro Sato, Sharp</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Slide </a:t>
            </a:r>
            <a:fld id="{D09C756B-EB39-4236-ADBB-73052B179AE4}" type="slidenum">
              <a:rPr lang="en-GB"/>
              <a:pPr/>
              <a:t>‹#›</a:t>
            </a:fld>
            <a:endParaRPr lang="en-GB" dirty="0"/>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dirty="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dirty="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802.11-24/1355r0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kumimoji="1"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kumimoji="1"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kumimoji="1">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ja-JP"/>
              <a:t>Apr. 2024</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Ryota Yamada, Sharp</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ja-JP"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802.11-24/1355r0</a:t>
            </a:r>
          </a:p>
        </p:txBody>
      </p:sp>
    </p:spTree>
    <p:extLst>
      <p:ext uri="{BB962C8B-B14F-4D97-AF65-F5344CB8AC3E}">
        <p14:creationId xmlns:p14="http://schemas.microsoft.com/office/powerpoint/2010/main" val="2760457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kumimoji="1"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kumimoji="1"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kumimoji="1">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ja-JP" dirty="0"/>
              <a:t>Jul. 2024</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Takuhiro Sato, Sharp</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802.11-24/1355r0</a:t>
            </a:r>
          </a:p>
        </p:txBody>
      </p:sp>
    </p:spTree>
    <p:extLst>
      <p:ext uri="{BB962C8B-B14F-4D97-AF65-F5344CB8AC3E}">
        <p14:creationId xmlns:p14="http://schemas.microsoft.com/office/powerpoint/2010/main" val="148953871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kumimoji="1"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kumimoji="1"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kumimoji="1">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11.png"/><Relationship Id="rId12" Type="http://schemas.microsoft.com/office/2007/relationships/hdphoto" Target="../media/hdphoto4.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10.png"/><Relationship Id="rId10" Type="http://schemas.microsoft.com/office/2007/relationships/hdphoto" Target="../media/hdphoto3.wdp"/><Relationship Id="rId4" Type="http://schemas.openxmlformats.org/officeDocument/2006/relationships/image" Target="../media/image9.sv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sz="2800" dirty="0"/>
              <a:t>Considerations on SCS enhancement</a:t>
            </a:r>
            <a:endParaRPr lang="en-GB" sz="2800"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latin typeface="+mj-lt"/>
              </a:rPr>
              <a:t>Date:</a:t>
            </a:r>
            <a:r>
              <a:rPr lang="en-GB" sz="2000" b="0" dirty="0">
                <a:latin typeface="+mj-lt"/>
              </a:rPr>
              <a:t> 2024-</a:t>
            </a:r>
            <a:r>
              <a:rPr lang="en-US" altLang="ja-JP" sz="2000" b="0" dirty="0">
                <a:latin typeface="+mj-lt"/>
              </a:rPr>
              <a:t>10</a:t>
            </a:r>
            <a:r>
              <a:rPr lang="en-GB" sz="2000" b="0" dirty="0">
                <a:latin typeface="+mj-lt"/>
              </a:rPr>
              <a:t>-31</a:t>
            </a:r>
          </a:p>
        </p:txBody>
      </p:sp>
      <p:sp>
        <p:nvSpPr>
          <p:cNvPr id="6" name="Date Placeholder 3"/>
          <p:cNvSpPr>
            <a:spLocks noGrp="1"/>
          </p:cNvSpPr>
          <p:nvPr>
            <p:ph type="dt" idx="10"/>
          </p:nvPr>
        </p:nvSpPr>
        <p:spPr/>
        <p:txBody>
          <a:bodyPr/>
          <a:lstStyle/>
          <a:p>
            <a:r>
              <a:rPr lang="en-US" altLang="ja-JP" dirty="0">
                <a:latin typeface="+mj-lt"/>
              </a:rPr>
              <a:t>Oct. 2024</a:t>
            </a:r>
            <a:endParaRPr lang="en-GB" dirty="0">
              <a:latin typeface="+mj-lt"/>
            </a:endParaRPr>
          </a:p>
        </p:txBody>
      </p:sp>
      <p:sp>
        <p:nvSpPr>
          <p:cNvPr id="7" name="Footer Placeholder 4"/>
          <p:cNvSpPr>
            <a:spLocks noGrp="1"/>
          </p:cNvSpPr>
          <p:nvPr>
            <p:ph type="ftr" idx="11"/>
          </p:nvPr>
        </p:nvSpPr>
        <p:spPr/>
        <p:txBody>
          <a:bodyPr/>
          <a:lstStyle/>
          <a:p>
            <a:r>
              <a:rPr lang="en-GB" dirty="0">
                <a:latin typeface="+mj-lt"/>
              </a:rPr>
              <a:t>Takuhiro Sato, Sharp</a:t>
            </a:r>
          </a:p>
        </p:txBody>
      </p:sp>
      <p:sp>
        <p:nvSpPr>
          <p:cNvPr id="8" name="Slide Number Placeholder 5"/>
          <p:cNvSpPr>
            <a:spLocks noGrp="1"/>
          </p:cNvSpPr>
          <p:nvPr>
            <p:ph type="sldNum" idx="12"/>
          </p:nvPr>
        </p:nvSpPr>
        <p:spPr/>
        <p:txBody>
          <a:bodyPr/>
          <a:lstStyle/>
          <a:p>
            <a:r>
              <a:rPr lang="en-GB" dirty="0">
                <a:latin typeface="+mj-lt"/>
              </a:rPr>
              <a:t>Slide </a:t>
            </a:r>
            <a:fld id="{93823DB3-BAA4-4F4A-B4B3-ED9ABE70E976}" type="slidenum">
              <a:rPr lang="en-GB">
                <a:latin typeface="+mj-lt"/>
              </a:rPr>
              <a:pPr/>
              <a:t>1</a:t>
            </a:fld>
            <a:endParaRPr lang="en-GB" dirty="0">
              <a:latin typeface="+mj-lt"/>
            </a:endParaRPr>
          </a:p>
        </p:txBody>
      </p:sp>
      <p:graphicFrame>
        <p:nvGraphicFramePr>
          <p:cNvPr id="3075" name="Object 3"/>
          <p:cNvGraphicFramePr>
            <a:graphicFrameLocks noChangeAspect="1"/>
          </p:cNvGraphicFramePr>
          <p:nvPr>
            <p:extLst>
              <p:ext uri="{D42A27DB-BD31-4B8C-83A1-F6EECF244321}">
                <p14:modId xmlns:p14="http://schemas.microsoft.com/office/powerpoint/2010/main" val="1102415394"/>
              </p:ext>
            </p:extLst>
          </p:nvPr>
        </p:nvGraphicFramePr>
        <p:xfrm>
          <a:off x="985838" y="2414588"/>
          <a:ext cx="10017125" cy="2435225"/>
        </p:xfrm>
        <a:graphic>
          <a:graphicData uri="http://schemas.openxmlformats.org/presentationml/2006/ole">
            <mc:AlternateContent xmlns:mc="http://schemas.openxmlformats.org/markup-compatibility/2006">
              <mc:Choice xmlns:v="urn:schemas-microsoft-com:vml" Requires="v">
                <p:oleObj name="Document" r:id="rId3" imgW="10439485" imgH="2549931" progId="Word.Document.8">
                  <p:embed/>
                </p:oleObj>
              </mc:Choice>
              <mc:Fallback>
                <p:oleObj name="Document" r:id="rId3" imgW="10439485" imgH="2549931" progId="Word.Document.8">
                  <p:embed/>
                  <p:pic>
                    <p:nvPicPr>
                      <p:cNvPr id="0" name="Picture 3"/>
                      <p:cNvPicPr>
                        <a:picLocks noChangeAspect="1" noChangeArrowheads="1"/>
                      </p:cNvPicPr>
                      <p:nvPr/>
                    </p:nvPicPr>
                    <p:blipFill>
                      <a:blip r:embed="rId4"/>
                      <a:srcRect/>
                      <a:stretch>
                        <a:fillRect/>
                      </a:stretch>
                    </p:blipFill>
                    <p:spPr bwMode="auto">
                      <a:xfrm>
                        <a:off x="985838" y="2414588"/>
                        <a:ext cx="10017125" cy="24352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latin typeface="+mj-lt"/>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DE17DA6-B42F-986A-EE40-B5C16604FB90}"/>
              </a:ext>
            </a:extLst>
          </p:cNvPr>
          <p:cNvSpPr>
            <a:spLocks noGrp="1"/>
          </p:cNvSpPr>
          <p:nvPr>
            <p:ph type="sldNum" idx="12"/>
          </p:nvPr>
        </p:nvSpPr>
        <p:spPr/>
        <p: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Slide </a:t>
            </a:r>
            <a:fld id="{440F5867-744E-4AA6-B0ED-4C44D2DFBB7B}"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cs typeface="Arial Unicode MS" charset="0"/>
              </a:rPr>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a:t>
            </a:fld>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
        <p:nvSpPr>
          <p:cNvPr id="5" name="フッター プレースホルダー 4">
            <a:extLst>
              <a:ext uri="{FF2B5EF4-FFF2-40B4-BE49-F238E27FC236}">
                <a16:creationId xmlns:a16="http://schemas.microsoft.com/office/drawing/2014/main" id="{CE1171EA-4497-9129-6FC4-736A2EF8571F}"/>
              </a:ext>
            </a:extLst>
          </p:cNvPr>
          <p:cNvSpPr>
            <a:spLocks noGrp="1"/>
          </p:cNvSpPr>
          <p:nvPr>
            <p:ph type="ftr" idx="14"/>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Takuhiro Sato, Sharp</a:t>
            </a:r>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
        <p:nvSpPr>
          <p:cNvPr id="6" name="日付プレースホルダー 5">
            <a:extLst>
              <a:ext uri="{FF2B5EF4-FFF2-40B4-BE49-F238E27FC236}">
                <a16:creationId xmlns:a16="http://schemas.microsoft.com/office/drawing/2014/main" id="{42ADBDA8-655C-FDC3-2C98-E93F3E94F424}"/>
              </a:ext>
            </a:extLst>
          </p:cNvPr>
          <p:cNvSpPr>
            <a:spLocks noGrp="1"/>
          </p:cNvSpPr>
          <p:nvPr>
            <p:ph type="dt" idx="15"/>
          </p:nvPr>
        </p:nvSpPr>
        <p:spPr/>
        <p:txBody>
          <a:bodyPr/>
          <a:lstStyle/>
          <a:p>
            <a:r>
              <a:rPr lang="en-US" altLang="ja-JP" dirty="0"/>
              <a:t>Oct. 2024</a:t>
            </a:r>
            <a:endParaRPr lang="en-GB" altLang="ja-JP" dirty="0"/>
          </a:p>
        </p:txBody>
      </p:sp>
      <p:sp>
        <p:nvSpPr>
          <p:cNvPr id="270" name="テキスト ボックス 269">
            <a:extLst>
              <a:ext uri="{FF2B5EF4-FFF2-40B4-BE49-F238E27FC236}">
                <a16:creationId xmlns:a16="http://schemas.microsoft.com/office/drawing/2014/main" id="{99FA70BB-71CD-4B91-A5FA-7B3859C14055}"/>
              </a:ext>
            </a:extLst>
          </p:cNvPr>
          <p:cNvSpPr txBox="1"/>
          <p:nvPr/>
        </p:nvSpPr>
        <p:spPr>
          <a:xfrm>
            <a:off x="7026368" y="1272268"/>
            <a:ext cx="2998942" cy="307777"/>
          </a:xfrm>
          <a:prstGeom prst="rect">
            <a:avLst/>
          </a:prstGeom>
          <a:noFill/>
        </p:spPr>
        <p:txBody>
          <a:bodyPr wrap="square">
            <a:spAutoFit/>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ja-JP" altLang="en-US" sz="14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p:txBody>
      </p:sp>
      <p:sp>
        <p:nvSpPr>
          <p:cNvPr id="64" name="テキスト ボックス 63">
            <a:extLst>
              <a:ext uri="{FF2B5EF4-FFF2-40B4-BE49-F238E27FC236}">
                <a16:creationId xmlns:a16="http://schemas.microsoft.com/office/drawing/2014/main" id="{324E6A49-9C80-7EDA-0D63-BB67391ECFBB}"/>
              </a:ext>
            </a:extLst>
          </p:cNvPr>
          <p:cNvSpPr txBox="1"/>
          <p:nvPr/>
        </p:nvSpPr>
        <p:spPr>
          <a:xfrm>
            <a:off x="3452623" y="3815616"/>
            <a:ext cx="2318737" cy="738664"/>
          </a:xfrm>
          <a:prstGeom prst="rect">
            <a:avLst/>
          </a:prstGeom>
          <a:noFill/>
        </p:spPr>
        <p:txBody>
          <a:bodyPr wrap="square">
            <a:spAutoFit/>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14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AGVs report </a:t>
            </a:r>
            <a:r>
              <a:rPr kumimoji="1" lang="en-US" altLang="ja-JP" sz="1400" b="0" i="0" strike="noStrike" kern="1200" cap="none" spc="0" normalizeH="0" baseline="0" noProof="0" dirty="0">
                <a:ln>
                  <a:noFill/>
                </a:ln>
                <a:solidFill>
                  <a:srgbClr val="000000"/>
                </a:solidFill>
                <a:effectLst/>
                <a:uLnTx/>
                <a:uFillTx/>
                <a:latin typeface="Times New Roman" pitchFamily="16" charset="0"/>
                <a:ea typeface="MS Gothic" charset="-128"/>
                <a:cs typeface="+mn-cs"/>
              </a:rPr>
              <a:t>location information </a:t>
            </a:r>
            <a:r>
              <a:rPr kumimoji="1" lang="en-US" altLang="ja-JP" sz="14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to the associated AP </a:t>
            </a:r>
            <a:r>
              <a:rPr kumimoji="1" lang="en-US" altLang="ja-JP" sz="1400" b="0" i="0" u="sng" strike="noStrike" kern="1200" cap="none" spc="0" normalizeH="0" baseline="0" noProof="0" dirty="0">
                <a:ln>
                  <a:noFill/>
                </a:ln>
                <a:solidFill>
                  <a:srgbClr val="000000"/>
                </a:solidFill>
                <a:effectLst/>
                <a:uLnTx/>
                <a:uFillTx/>
                <a:latin typeface="Times New Roman" pitchFamily="16" charset="0"/>
                <a:ea typeface="MS Gothic" charset="-128"/>
                <a:cs typeface="+mn-cs"/>
              </a:rPr>
              <a:t>while moving</a:t>
            </a:r>
            <a:endParaRPr kumimoji="1" lang="ja-JP" altLang="en-US" sz="1400" b="0" i="0" u="sng" strike="noStrike" kern="1200" cap="none" spc="0" normalizeH="0" baseline="0" noProof="0" dirty="0">
              <a:ln>
                <a:noFill/>
              </a:ln>
              <a:solidFill>
                <a:srgbClr val="000000"/>
              </a:solidFill>
              <a:effectLst/>
              <a:uLnTx/>
              <a:uFillTx/>
              <a:latin typeface="Times New Roman" pitchFamily="16" charset="0"/>
              <a:ea typeface="MS Gothic" charset="-128"/>
              <a:cs typeface="+mn-cs"/>
            </a:endParaRPr>
          </a:p>
        </p:txBody>
      </p:sp>
      <p:grpSp>
        <p:nvGrpSpPr>
          <p:cNvPr id="108" name="グループ化 107">
            <a:extLst>
              <a:ext uri="{FF2B5EF4-FFF2-40B4-BE49-F238E27FC236}">
                <a16:creationId xmlns:a16="http://schemas.microsoft.com/office/drawing/2014/main" id="{098E29BF-0201-AA1A-2E07-CACDAC6DBAFD}"/>
              </a:ext>
            </a:extLst>
          </p:cNvPr>
          <p:cNvGrpSpPr/>
          <p:nvPr/>
        </p:nvGrpSpPr>
        <p:grpSpPr>
          <a:xfrm>
            <a:off x="452273" y="1214013"/>
            <a:ext cx="5074419" cy="4597591"/>
            <a:chOff x="425631" y="1214013"/>
            <a:chExt cx="5720429" cy="4597591"/>
          </a:xfrm>
        </p:grpSpPr>
        <p:grpSp>
          <p:nvGrpSpPr>
            <p:cNvPr id="217" name="グループ化 216">
              <a:extLst>
                <a:ext uri="{FF2B5EF4-FFF2-40B4-BE49-F238E27FC236}">
                  <a16:creationId xmlns:a16="http://schemas.microsoft.com/office/drawing/2014/main" id="{1923868B-9312-A00F-17C5-0F0A322ABFB0}"/>
                </a:ext>
              </a:extLst>
            </p:cNvPr>
            <p:cNvGrpSpPr/>
            <p:nvPr/>
          </p:nvGrpSpPr>
          <p:grpSpPr>
            <a:xfrm>
              <a:off x="914149" y="1787521"/>
              <a:ext cx="4150907" cy="759494"/>
              <a:chOff x="4833294" y="2996117"/>
              <a:chExt cx="6417430" cy="1147897"/>
            </a:xfrm>
          </p:grpSpPr>
          <p:sp>
            <p:nvSpPr>
              <p:cNvPr id="229" name="フローチャート: データ 228">
                <a:extLst>
                  <a:ext uri="{FF2B5EF4-FFF2-40B4-BE49-F238E27FC236}">
                    <a16:creationId xmlns:a16="http://schemas.microsoft.com/office/drawing/2014/main" id="{02D6EAC5-D3A6-B83C-6AF2-AD154E5B72E1}"/>
                  </a:ext>
                </a:extLst>
              </p:cNvPr>
              <p:cNvSpPr/>
              <p:nvPr/>
            </p:nvSpPr>
            <p:spPr bwMode="auto">
              <a:xfrm>
                <a:off x="4833294" y="3008803"/>
                <a:ext cx="6417430" cy="1132040"/>
              </a:xfrm>
              <a:prstGeom prst="flowChartInputOutpu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ja-JP" altLang="en-US" sz="2400" b="0" i="0" u="none" strike="noStrike" kern="1200" cap="none" spc="0" normalizeH="0" baseline="0" noProof="0">
                  <a:ln>
                    <a:noFill/>
                  </a:ln>
                  <a:solidFill>
                    <a:srgbClr val="FFFFFF"/>
                  </a:solidFill>
                  <a:effectLst/>
                  <a:uLnTx/>
                  <a:uFillTx/>
                  <a:latin typeface="Times New Roman" pitchFamily="16" charset="0"/>
                  <a:ea typeface="MS Gothic" charset="-128"/>
                  <a:cs typeface="+mn-cs"/>
                </a:endParaRPr>
              </a:p>
            </p:txBody>
          </p:sp>
          <p:cxnSp>
            <p:nvCxnSpPr>
              <p:cNvPr id="230" name="直線コネクタ 229">
                <a:extLst>
                  <a:ext uri="{FF2B5EF4-FFF2-40B4-BE49-F238E27FC236}">
                    <a16:creationId xmlns:a16="http://schemas.microsoft.com/office/drawing/2014/main" id="{8688BB2E-E8B8-654E-1758-5F7569089F3F}"/>
                  </a:ext>
                </a:extLst>
              </p:cNvPr>
              <p:cNvCxnSpPr>
                <a:cxnSpLocks/>
              </p:cNvCxnSpPr>
              <p:nvPr/>
            </p:nvCxnSpPr>
            <p:spPr bwMode="auto">
              <a:xfrm flipH="1">
                <a:off x="5303912" y="3732172"/>
                <a:ext cx="5112568" cy="0"/>
              </a:xfrm>
              <a:prstGeom prst="line">
                <a:avLst/>
              </a:prstGeom>
              <a:solidFill>
                <a:srgbClr val="00B8FF"/>
              </a:solidFill>
              <a:ln w="6350" cap="flat" cmpd="sng" algn="ctr">
                <a:solidFill>
                  <a:schemeClr val="tx1"/>
                </a:solidFill>
                <a:prstDash val="solid"/>
                <a:round/>
                <a:headEnd type="none" w="med" len="med"/>
                <a:tailEnd type="none" w="med" len="med"/>
              </a:ln>
              <a:effectLst/>
            </p:spPr>
          </p:cxnSp>
          <p:grpSp>
            <p:nvGrpSpPr>
              <p:cNvPr id="231" name="グループ化 230">
                <a:extLst>
                  <a:ext uri="{FF2B5EF4-FFF2-40B4-BE49-F238E27FC236}">
                    <a16:creationId xmlns:a16="http://schemas.microsoft.com/office/drawing/2014/main" id="{C5AEE2A8-27E0-47E6-AADF-728126C62D03}"/>
                  </a:ext>
                </a:extLst>
              </p:cNvPr>
              <p:cNvGrpSpPr/>
              <p:nvPr/>
            </p:nvGrpSpPr>
            <p:grpSpPr>
              <a:xfrm>
                <a:off x="5395389" y="3002460"/>
                <a:ext cx="2287144" cy="1138383"/>
                <a:chOff x="5395389" y="3002460"/>
                <a:chExt cx="2287144" cy="1138383"/>
              </a:xfrm>
            </p:grpSpPr>
            <p:cxnSp>
              <p:nvCxnSpPr>
                <p:cNvPr id="241" name="直線コネクタ 240">
                  <a:extLst>
                    <a:ext uri="{FF2B5EF4-FFF2-40B4-BE49-F238E27FC236}">
                      <a16:creationId xmlns:a16="http://schemas.microsoft.com/office/drawing/2014/main" id="{903DD53D-793E-0616-F6C1-892FBADC9B12}"/>
                    </a:ext>
                  </a:extLst>
                </p:cNvPr>
                <p:cNvCxnSpPr>
                  <a:cxnSpLocks/>
                </p:cNvCxnSpPr>
                <p:nvPr/>
              </p:nvCxnSpPr>
              <p:spPr bwMode="auto">
                <a:xfrm flipH="1">
                  <a:off x="5395389" y="3008803"/>
                  <a:ext cx="1234045" cy="1132040"/>
                </a:xfrm>
                <a:prstGeom prst="line">
                  <a:avLst/>
                </a:prstGeom>
                <a:solidFill>
                  <a:srgbClr val="00B8FF"/>
                </a:solidFill>
                <a:ln w="6350" cap="flat" cmpd="sng" algn="ctr">
                  <a:solidFill>
                    <a:schemeClr val="tx1"/>
                  </a:solidFill>
                  <a:prstDash val="solid"/>
                  <a:round/>
                  <a:headEnd type="none" w="med" len="med"/>
                  <a:tailEnd type="none" w="med" len="med"/>
                </a:ln>
                <a:effectLst/>
              </p:spPr>
            </p:cxnSp>
            <p:cxnSp>
              <p:nvCxnSpPr>
                <p:cNvPr id="242" name="直線コネクタ 241">
                  <a:extLst>
                    <a:ext uri="{FF2B5EF4-FFF2-40B4-BE49-F238E27FC236}">
                      <a16:creationId xmlns:a16="http://schemas.microsoft.com/office/drawing/2014/main" id="{BD213658-CBA9-457C-D71E-B19CA94B08EF}"/>
                    </a:ext>
                  </a:extLst>
                </p:cNvPr>
                <p:cNvCxnSpPr>
                  <a:cxnSpLocks/>
                </p:cNvCxnSpPr>
                <p:nvPr/>
              </p:nvCxnSpPr>
              <p:spPr bwMode="auto">
                <a:xfrm flipH="1">
                  <a:off x="5943542" y="3008803"/>
                  <a:ext cx="1234045" cy="1132040"/>
                </a:xfrm>
                <a:prstGeom prst="line">
                  <a:avLst/>
                </a:prstGeom>
                <a:solidFill>
                  <a:srgbClr val="00B8FF"/>
                </a:solidFill>
                <a:ln w="6350" cap="flat" cmpd="sng" algn="ctr">
                  <a:solidFill>
                    <a:schemeClr val="tx1"/>
                  </a:solidFill>
                  <a:prstDash val="solid"/>
                  <a:round/>
                  <a:headEnd type="none" w="med" len="med"/>
                  <a:tailEnd type="none" w="med" len="med"/>
                </a:ln>
                <a:effectLst/>
              </p:spPr>
            </p:cxnSp>
            <p:cxnSp>
              <p:nvCxnSpPr>
                <p:cNvPr id="243" name="直線コネクタ 242">
                  <a:extLst>
                    <a:ext uri="{FF2B5EF4-FFF2-40B4-BE49-F238E27FC236}">
                      <a16:creationId xmlns:a16="http://schemas.microsoft.com/office/drawing/2014/main" id="{A315582B-C9C5-2E8B-4C00-9674B624828C}"/>
                    </a:ext>
                  </a:extLst>
                </p:cNvPr>
                <p:cNvCxnSpPr>
                  <a:cxnSpLocks/>
                </p:cNvCxnSpPr>
                <p:nvPr/>
              </p:nvCxnSpPr>
              <p:spPr bwMode="auto">
                <a:xfrm flipH="1">
                  <a:off x="6448488" y="3002460"/>
                  <a:ext cx="1234045" cy="1132040"/>
                </a:xfrm>
                <a:prstGeom prst="line">
                  <a:avLst/>
                </a:prstGeom>
                <a:solidFill>
                  <a:srgbClr val="00B8FF"/>
                </a:solidFill>
                <a:ln w="6350" cap="flat" cmpd="sng" algn="ctr">
                  <a:solidFill>
                    <a:schemeClr val="tx1"/>
                  </a:solidFill>
                  <a:prstDash val="solid"/>
                  <a:round/>
                  <a:headEnd type="none" w="med" len="med"/>
                  <a:tailEnd type="none" w="med" len="med"/>
                </a:ln>
                <a:effectLst/>
              </p:spPr>
            </p:cxnSp>
          </p:grpSp>
          <p:grpSp>
            <p:nvGrpSpPr>
              <p:cNvPr id="232" name="グループ化 231">
                <a:extLst>
                  <a:ext uri="{FF2B5EF4-FFF2-40B4-BE49-F238E27FC236}">
                    <a16:creationId xmlns:a16="http://schemas.microsoft.com/office/drawing/2014/main" id="{244349E2-9576-39C4-EAFE-DA8E8365518E}"/>
                  </a:ext>
                </a:extLst>
              </p:cNvPr>
              <p:cNvGrpSpPr/>
              <p:nvPr/>
            </p:nvGrpSpPr>
            <p:grpSpPr>
              <a:xfrm>
                <a:off x="6929058" y="2996117"/>
                <a:ext cx="2287143" cy="1138383"/>
                <a:chOff x="5395389" y="3002460"/>
                <a:chExt cx="2287143" cy="1138383"/>
              </a:xfrm>
            </p:grpSpPr>
            <p:cxnSp>
              <p:nvCxnSpPr>
                <p:cNvPr id="238" name="直線コネクタ 237">
                  <a:extLst>
                    <a:ext uri="{FF2B5EF4-FFF2-40B4-BE49-F238E27FC236}">
                      <a16:creationId xmlns:a16="http://schemas.microsoft.com/office/drawing/2014/main" id="{951BB06C-BF6E-3C54-E3C9-EF2B286EC61B}"/>
                    </a:ext>
                  </a:extLst>
                </p:cNvPr>
                <p:cNvCxnSpPr>
                  <a:cxnSpLocks/>
                </p:cNvCxnSpPr>
                <p:nvPr/>
              </p:nvCxnSpPr>
              <p:spPr bwMode="auto">
                <a:xfrm flipH="1">
                  <a:off x="5395389" y="3008803"/>
                  <a:ext cx="1234045" cy="1132040"/>
                </a:xfrm>
                <a:prstGeom prst="line">
                  <a:avLst/>
                </a:prstGeom>
                <a:solidFill>
                  <a:srgbClr val="00B8FF"/>
                </a:solidFill>
                <a:ln w="6350" cap="flat" cmpd="sng" algn="ctr">
                  <a:solidFill>
                    <a:schemeClr val="tx1"/>
                  </a:solidFill>
                  <a:prstDash val="solid"/>
                  <a:round/>
                  <a:headEnd type="none" w="med" len="med"/>
                  <a:tailEnd type="none" w="med" len="med"/>
                </a:ln>
                <a:effectLst/>
              </p:spPr>
            </p:cxnSp>
            <p:cxnSp>
              <p:nvCxnSpPr>
                <p:cNvPr id="239" name="直線コネクタ 238">
                  <a:extLst>
                    <a:ext uri="{FF2B5EF4-FFF2-40B4-BE49-F238E27FC236}">
                      <a16:creationId xmlns:a16="http://schemas.microsoft.com/office/drawing/2014/main" id="{FF8374B2-A723-D3FD-9A51-1414AC10B309}"/>
                    </a:ext>
                  </a:extLst>
                </p:cNvPr>
                <p:cNvCxnSpPr>
                  <a:cxnSpLocks/>
                </p:cNvCxnSpPr>
                <p:nvPr/>
              </p:nvCxnSpPr>
              <p:spPr bwMode="auto">
                <a:xfrm flipH="1">
                  <a:off x="5943542" y="3008803"/>
                  <a:ext cx="1234045" cy="1132040"/>
                </a:xfrm>
                <a:prstGeom prst="line">
                  <a:avLst/>
                </a:prstGeom>
                <a:solidFill>
                  <a:srgbClr val="00B8FF"/>
                </a:solidFill>
                <a:ln w="6350" cap="flat" cmpd="sng" algn="ctr">
                  <a:solidFill>
                    <a:schemeClr val="tx1"/>
                  </a:solidFill>
                  <a:prstDash val="solid"/>
                  <a:round/>
                  <a:headEnd type="none" w="med" len="med"/>
                  <a:tailEnd type="none" w="med" len="med"/>
                </a:ln>
                <a:effectLst/>
              </p:spPr>
            </p:cxnSp>
            <p:cxnSp>
              <p:nvCxnSpPr>
                <p:cNvPr id="240" name="直線コネクタ 239">
                  <a:extLst>
                    <a:ext uri="{FF2B5EF4-FFF2-40B4-BE49-F238E27FC236}">
                      <a16:creationId xmlns:a16="http://schemas.microsoft.com/office/drawing/2014/main" id="{E83C0322-DBD2-1E46-7A1A-054A7ABBE967}"/>
                    </a:ext>
                  </a:extLst>
                </p:cNvPr>
                <p:cNvCxnSpPr>
                  <a:cxnSpLocks/>
                </p:cNvCxnSpPr>
                <p:nvPr/>
              </p:nvCxnSpPr>
              <p:spPr bwMode="auto">
                <a:xfrm flipH="1">
                  <a:off x="6448487" y="3002460"/>
                  <a:ext cx="1234045" cy="1132040"/>
                </a:xfrm>
                <a:prstGeom prst="line">
                  <a:avLst/>
                </a:prstGeom>
                <a:solidFill>
                  <a:srgbClr val="00B8FF"/>
                </a:solidFill>
                <a:ln w="6350" cap="flat" cmpd="sng" algn="ctr">
                  <a:solidFill>
                    <a:schemeClr val="tx1"/>
                  </a:solidFill>
                  <a:prstDash val="solid"/>
                  <a:round/>
                  <a:headEnd type="none" w="med" len="med"/>
                  <a:tailEnd type="none" w="med" len="med"/>
                </a:ln>
                <a:effectLst/>
              </p:spPr>
            </p:cxnSp>
          </p:grpSp>
          <p:grpSp>
            <p:nvGrpSpPr>
              <p:cNvPr id="233" name="グループ化 232">
                <a:extLst>
                  <a:ext uri="{FF2B5EF4-FFF2-40B4-BE49-F238E27FC236}">
                    <a16:creationId xmlns:a16="http://schemas.microsoft.com/office/drawing/2014/main" id="{7F7DAEB3-62B8-E86A-8B98-7076E629EED9}"/>
                  </a:ext>
                </a:extLst>
              </p:cNvPr>
              <p:cNvGrpSpPr/>
              <p:nvPr/>
            </p:nvGrpSpPr>
            <p:grpSpPr>
              <a:xfrm>
                <a:off x="8500010" y="3005631"/>
                <a:ext cx="2243935" cy="1138383"/>
                <a:chOff x="5523145" y="3002460"/>
                <a:chExt cx="2243935" cy="1138383"/>
              </a:xfrm>
            </p:grpSpPr>
            <p:cxnSp>
              <p:nvCxnSpPr>
                <p:cNvPr id="235" name="直線コネクタ 234">
                  <a:extLst>
                    <a:ext uri="{FF2B5EF4-FFF2-40B4-BE49-F238E27FC236}">
                      <a16:creationId xmlns:a16="http://schemas.microsoft.com/office/drawing/2014/main" id="{72F34B33-49AB-D8A8-7E70-86B69B86BB87}"/>
                    </a:ext>
                  </a:extLst>
                </p:cNvPr>
                <p:cNvCxnSpPr>
                  <a:cxnSpLocks/>
                </p:cNvCxnSpPr>
                <p:nvPr/>
              </p:nvCxnSpPr>
              <p:spPr bwMode="auto">
                <a:xfrm flipH="1">
                  <a:off x="5523145" y="3008803"/>
                  <a:ext cx="1234045" cy="1132040"/>
                </a:xfrm>
                <a:prstGeom prst="line">
                  <a:avLst/>
                </a:prstGeom>
                <a:solidFill>
                  <a:srgbClr val="00B8FF"/>
                </a:solidFill>
                <a:ln w="6350" cap="flat" cmpd="sng" algn="ctr">
                  <a:solidFill>
                    <a:schemeClr val="tx1"/>
                  </a:solidFill>
                  <a:prstDash val="solid"/>
                  <a:round/>
                  <a:headEnd type="none" w="med" len="med"/>
                  <a:tailEnd type="none" w="med" len="med"/>
                </a:ln>
                <a:effectLst/>
              </p:spPr>
            </p:cxnSp>
            <p:cxnSp>
              <p:nvCxnSpPr>
                <p:cNvPr id="236" name="直線コネクタ 235">
                  <a:extLst>
                    <a:ext uri="{FF2B5EF4-FFF2-40B4-BE49-F238E27FC236}">
                      <a16:creationId xmlns:a16="http://schemas.microsoft.com/office/drawing/2014/main" id="{A7C10DCF-FB39-63A1-829E-2288F3A6CA50}"/>
                    </a:ext>
                  </a:extLst>
                </p:cNvPr>
                <p:cNvCxnSpPr>
                  <a:cxnSpLocks/>
                </p:cNvCxnSpPr>
                <p:nvPr/>
              </p:nvCxnSpPr>
              <p:spPr bwMode="auto">
                <a:xfrm flipH="1">
                  <a:off x="6028089" y="3008803"/>
                  <a:ext cx="1234045" cy="1132040"/>
                </a:xfrm>
                <a:prstGeom prst="line">
                  <a:avLst/>
                </a:prstGeom>
                <a:solidFill>
                  <a:srgbClr val="00B8FF"/>
                </a:solidFill>
                <a:ln w="6350" cap="flat" cmpd="sng" algn="ctr">
                  <a:solidFill>
                    <a:schemeClr val="tx1"/>
                  </a:solidFill>
                  <a:prstDash val="solid"/>
                  <a:round/>
                  <a:headEnd type="none" w="med" len="med"/>
                  <a:tailEnd type="none" w="med" len="med"/>
                </a:ln>
                <a:effectLst/>
              </p:spPr>
            </p:cxnSp>
            <p:cxnSp>
              <p:nvCxnSpPr>
                <p:cNvPr id="237" name="直線コネクタ 236">
                  <a:extLst>
                    <a:ext uri="{FF2B5EF4-FFF2-40B4-BE49-F238E27FC236}">
                      <a16:creationId xmlns:a16="http://schemas.microsoft.com/office/drawing/2014/main" id="{559606B5-5F15-CCCD-51F8-0199EB4E4FE7}"/>
                    </a:ext>
                  </a:extLst>
                </p:cNvPr>
                <p:cNvCxnSpPr>
                  <a:cxnSpLocks/>
                </p:cNvCxnSpPr>
                <p:nvPr/>
              </p:nvCxnSpPr>
              <p:spPr bwMode="auto">
                <a:xfrm flipH="1">
                  <a:off x="6533035" y="3002460"/>
                  <a:ext cx="1234045" cy="1132040"/>
                </a:xfrm>
                <a:prstGeom prst="line">
                  <a:avLst/>
                </a:prstGeom>
                <a:solidFill>
                  <a:srgbClr val="00B8FF"/>
                </a:solidFill>
                <a:ln w="6350" cap="flat" cmpd="sng" algn="ctr">
                  <a:solidFill>
                    <a:schemeClr val="tx1"/>
                  </a:solidFill>
                  <a:prstDash val="solid"/>
                  <a:round/>
                  <a:headEnd type="none" w="med" len="med"/>
                  <a:tailEnd type="none" w="med" len="med"/>
                </a:ln>
                <a:effectLst/>
              </p:spPr>
            </p:cxnSp>
          </p:grpSp>
          <p:cxnSp>
            <p:nvCxnSpPr>
              <p:cNvPr id="234" name="直線コネクタ 233">
                <a:extLst>
                  <a:ext uri="{FF2B5EF4-FFF2-40B4-BE49-F238E27FC236}">
                    <a16:creationId xmlns:a16="http://schemas.microsoft.com/office/drawing/2014/main" id="{781F22D6-307C-B2DE-93C4-38EBC73B0862}"/>
                  </a:ext>
                </a:extLst>
              </p:cNvPr>
              <p:cNvCxnSpPr>
                <a:cxnSpLocks/>
              </p:cNvCxnSpPr>
              <p:nvPr/>
            </p:nvCxnSpPr>
            <p:spPr bwMode="auto">
              <a:xfrm flipH="1">
                <a:off x="5769361" y="3336343"/>
                <a:ext cx="5112568" cy="0"/>
              </a:xfrm>
              <a:prstGeom prst="line">
                <a:avLst/>
              </a:prstGeom>
              <a:solidFill>
                <a:srgbClr val="00B8FF"/>
              </a:solidFill>
              <a:ln w="6350" cap="flat" cmpd="sng" algn="ctr">
                <a:solidFill>
                  <a:schemeClr val="tx1"/>
                </a:solidFill>
                <a:prstDash val="solid"/>
                <a:round/>
                <a:headEnd type="none" w="med" len="med"/>
                <a:tailEnd type="none" w="med" len="med"/>
              </a:ln>
              <a:effectLst/>
            </p:spPr>
          </p:cxnSp>
        </p:grpSp>
        <p:grpSp>
          <p:nvGrpSpPr>
            <p:cNvPr id="27" name="グループ化 26">
              <a:extLst>
                <a:ext uri="{FF2B5EF4-FFF2-40B4-BE49-F238E27FC236}">
                  <a16:creationId xmlns:a16="http://schemas.microsoft.com/office/drawing/2014/main" id="{B3107DFD-C757-B1E8-50A1-780C7ED72F8C}"/>
                </a:ext>
              </a:extLst>
            </p:cNvPr>
            <p:cNvGrpSpPr/>
            <p:nvPr/>
          </p:nvGrpSpPr>
          <p:grpSpPr>
            <a:xfrm>
              <a:off x="1247076" y="3320494"/>
              <a:ext cx="3674886" cy="2358482"/>
              <a:chOff x="-2026602" y="1781271"/>
              <a:chExt cx="3674886" cy="2358482"/>
            </a:xfrm>
          </p:grpSpPr>
          <p:grpSp>
            <p:nvGrpSpPr>
              <p:cNvPr id="8" name="グループ化 7">
                <a:extLst>
                  <a:ext uri="{FF2B5EF4-FFF2-40B4-BE49-F238E27FC236}">
                    <a16:creationId xmlns:a16="http://schemas.microsoft.com/office/drawing/2014/main" id="{D7CD6279-5024-5869-0E1A-26383AC8D758}"/>
                  </a:ext>
                </a:extLst>
              </p:cNvPr>
              <p:cNvGrpSpPr/>
              <p:nvPr/>
            </p:nvGrpSpPr>
            <p:grpSpPr>
              <a:xfrm>
                <a:off x="-1563322" y="1781271"/>
                <a:ext cx="3204347" cy="1839143"/>
                <a:chOff x="8455508" y="2642232"/>
                <a:chExt cx="2809871" cy="1612733"/>
              </a:xfrm>
            </p:grpSpPr>
            <p:pic>
              <p:nvPicPr>
                <p:cNvPr id="9" name="グラフィックス 8" descr="無線ルーター 単色塗りつぶし">
                  <a:extLst>
                    <a:ext uri="{FF2B5EF4-FFF2-40B4-BE49-F238E27FC236}">
                      <a16:creationId xmlns:a16="http://schemas.microsoft.com/office/drawing/2014/main" id="{7B505EEB-6DA9-5B45-149E-30BE66F658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62760" y="2642232"/>
                  <a:ext cx="576064" cy="576064"/>
                </a:xfrm>
                <a:prstGeom prst="rect">
                  <a:avLst/>
                </a:prstGeom>
              </p:spPr>
            </p:pic>
            <p:cxnSp>
              <p:nvCxnSpPr>
                <p:cNvPr id="12" name="直線矢印コネクタ 11">
                  <a:extLst>
                    <a:ext uri="{FF2B5EF4-FFF2-40B4-BE49-F238E27FC236}">
                      <a16:creationId xmlns:a16="http://schemas.microsoft.com/office/drawing/2014/main" id="{6E2E0FB6-2003-FAA8-DC7E-082621D85D2D}"/>
                    </a:ext>
                  </a:extLst>
                </p:cNvPr>
                <p:cNvCxnSpPr>
                  <a:cxnSpLocks/>
                </p:cNvCxnSpPr>
                <p:nvPr/>
              </p:nvCxnSpPr>
              <p:spPr bwMode="auto">
                <a:xfrm flipV="1">
                  <a:off x="8455508" y="3258617"/>
                  <a:ext cx="1065885" cy="94409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3" name="直線矢印コネクタ 12">
                  <a:extLst>
                    <a:ext uri="{FF2B5EF4-FFF2-40B4-BE49-F238E27FC236}">
                      <a16:creationId xmlns:a16="http://schemas.microsoft.com/office/drawing/2014/main" id="{4DA5061B-E390-A84F-DC4A-0042B06C3A31}"/>
                    </a:ext>
                  </a:extLst>
                </p:cNvPr>
                <p:cNvCxnSpPr>
                  <a:cxnSpLocks/>
                </p:cNvCxnSpPr>
                <p:nvPr/>
              </p:nvCxnSpPr>
              <p:spPr bwMode="auto">
                <a:xfrm flipV="1">
                  <a:off x="9298991" y="3319528"/>
                  <a:ext cx="292753" cy="93543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7" name="直線矢印コネクタ 16">
                  <a:extLst>
                    <a:ext uri="{FF2B5EF4-FFF2-40B4-BE49-F238E27FC236}">
                      <a16:creationId xmlns:a16="http://schemas.microsoft.com/office/drawing/2014/main" id="{79A7CC56-D93B-D5AC-C7BC-5EC6DF6D75D3}"/>
                    </a:ext>
                  </a:extLst>
                </p:cNvPr>
                <p:cNvCxnSpPr>
                  <a:cxnSpLocks/>
                </p:cNvCxnSpPr>
                <p:nvPr/>
              </p:nvCxnSpPr>
              <p:spPr bwMode="auto">
                <a:xfrm flipH="1" flipV="1">
                  <a:off x="9943940" y="3279207"/>
                  <a:ext cx="1321439" cy="87667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8" name="テキスト ボックス 17">
                  <a:extLst>
                    <a:ext uri="{FF2B5EF4-FFF2-40B4-BE49-F238E27FC236}">
                      <a16:creationId xmlns:a16="http://schemas.microsoft.com/office/drawing/2014/main" id="{83AE8608-4812-81C7-7713-C495CE46B92B}"/>
                    </a:ext>
                  </a:extLst>
                </p:cNvPr>
                <p:cNvSpPr txBox="1"/>
                <p:nvPr/>
              </p:nvSpPr>
              <p:spPr>
                <a:xfrm>
                  <a:off x="10067115" y="2807794"/>
                  <a:ext cx="413896" cy="307777"/>
                </a:xfrm>
                <a:prstGeom prst="rect">
                  <a:avLst/>
                </a:prstGeom>
                <a:noFill/>
              </p:spPr>
              <p:txBody>
                <a:bodyPr wrap="non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14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AP</a:t>
                  </a:r>
                  <a:endParaRPr kumimoji="1" lang="ja-JP" altLang="en-US" sz="14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p:txBody>
            </p:sp>
          </p:grpSp>
          <p:pic>
            <p:nvPicPr>
              <p:cNvPr id="2" name="Picture 2" descr="Agv」の写真素材 | 4,121件の無料イラスト画像 | Adobe Stock">
                <a:extLst>
                  <a:ext uri="{FF2B5EF4-FFF2-40B4-BE49-F238E27FC236}">
                    <a16:creationId xmlns:a16="http://schemas.microsoft.com/office/drawing/2014/main" id="{D3FAFC32-E129-DE70-0614-DC13217BCC1C}"/>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31111" y1="41667" x2="31111" y2="41667"/>
                            <a14:foregroundMark x1="23611" y1="36667" x2="23611" y2="36667"/>
                            <a14:foregroundMark x1="22222" y1="31111" x2="22222" y2="31111"/>
                            <a14:foregroundMark x1="22222" y1="27222" x2="22222" y2="27222"/>
                            <a14:foregroundMark x1="58333" y1="61667" x2="58333" y2="61667"/>
                            <a14:foregroundMark x1="55833" y1="76944" x2="55833" y2="76944"/>
                            <a14:foregroundMark x1="43611" y1="81667" x2="43611" y2="81667"/>
                            <a14:foregroundMark x1="71667" y1="82778" x2="71667" y2="82778"/>
                            <a14:foregroundMark x1="27222" y1="81667" x2="27222" y2="81667"/>
                          </a14:backgroundRemoval>
                        </a14:imgEffect>
                      </a14:imgLayer>
                    </a14:imgProps>
                  </a:ext>
                  <a:ext uri="{28A0092B-C50C-407E-A947-70E740481C1C}">
                    <a14:useLocalDpi xmlns:a14="http://schemas.microsoft.com/office/drawing/2010/main" val="0"/>
                  </a:ext>
                </a:extLst>
              </a:blip>
              <a:srcRect l="10617" t="24656" r="13356" b="5409"/>
              <a:stretch/>
            </p:blipFill>
            <p:spPr bwMode="auto">
              <a:xfrm>
                <a:off x="-2026602" y="3456987"/>
                <a:ext cx="714149" cy="5822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gv」の写真素材 | 4,121件の無料イラスト画像 | Adobe Stock">
                <a:extLst>
                  <a:ext uri="{FF2B5EF4-FFF2-40B4-BE49-F238E27FC236}">
                    <a16:creationId xmlns:a16="http://schemas.microsoft.com/office/drawing/2014/main" id="{4F366079-36EF-6A5C-122C-75795B1909D1}"/>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31111" y1="41667" x2="31111" y2="41667"/>
                            <a14:foregroundMark x1="23611" y1="36667" x2="23611" y2="36667"/>
                            <a14:foregroundMark x1="22222" y1="31111" x2="22222" y2="31111"/>
                            <a14:foregroundMark x1="22222" y1="27222" x2="22222" y2="27222"/>
                            <a14:foregroundMark x1="58333" y1="61667" x2="58333" y2="61667"/>
                            <a14:foregroundMark x1="55833" y1="76944" x2="55833" y2="76944"/>
                            <a14:foregroundMark x1="43611" y1="81667" x2="43611" y2="81667"/>
                            <a14:foregroundMark x1="71667" y1="82778" x2="71667" y2="82778"/>
                            <a14:foregroundMark x1="27222" y1="81667" x2="27222" y2="81667"/>
                          </a14:backgroundRemoval>
                        </a14:imgEffect>
                      </a14:imgLayer>
                    </a14:imgProps>
                  </a:ext>
                  <a:ext uri="{28A0092B-C50C-407E-A947-70E740481C1C}">
                    <a14:useLocalDpi xmlns:a14="http://schemas.microsoft.com/office/drawing/2010/main" val="0"/>
                  </a:ext>
                </a:extLst>
              </a:blip>
              <a:srcRect l="10617" t="24656" r="13356" b="5409"/>
              <a:stretch/>
            </p:blipFill>
            <p:spPr bwMode="auto">
              <a:xfrm>
                <a:off x="-1073514" y="3456987"/>
                <a:ext cx="714149" cy="5822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gv」の写真素材 | 4,121件の無料イラスト画像 | Adobe Stock">
                <a:extLst>
                  <a:ext uri="{FF2B5EF4-FFF2-40B4-BE49-F238E27FC236}">
                    <a16:creationId xmlns:a16="http://schemas.microsoft.com/office/drawing/2014/main" id="{B0338DBD-3484-C623-F063-1056011A867F}"/>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31111" y1="41667" x2="31111" y2="41667"/>
                            <a14:foregroundMark x1="23611" y1="36667" x2="23611" y2="36667"/>
                            <a14:foregroundMark x1="22222" y1="31111" x2="22222" y2="31111"/>
                            <a14:foregroundMark x1="22222" y1="27222" x2="22222" y2="27222"/>
                            <a14:foregroundMark x1="58333" y1="61667" x2="58333" y2="61667"/>
                            <a14:foregroundMark x1="55833" y1="76944" x2="55833" y2="76944"/>
                            <a14:foregroundMark x1="43611" y1="81667" x2="43611" y2="81667"/>
                            <a14:foregroundMark x1="71667" y1="82778" x2="71667" y2="82778"/>
                            <a14:foregroundMark x1="27222" y1="81667" x2="27222" y2="81667"/>
                          </a14:backgroundRemoval>
                        </a14:imgEffect>
                      </a14:imgLayer>
                    </a14:imgProps>
                  </a:ext>
                  <a:ext uri="{28A0092B-C50C-407E-A947-70E740481C1C}">
                    <a14:useLocalDpi xmlns:a14="http://schemas.microsoft.com/office/drawing/2010/main" val="0"/>
                  </a:ext>
                </a:extLst>
              </a:blip>
              <a:srcRect l="10617" t="24656" r="13356" b="5409"/>
              <a:stretch/>
            </p:blipFill>
            <p:spPr bwMode="auto">
              <a:xfrm>
                <a:off x="934135" y="3456986"/>
                <a:ext cx="714149" cy="582201"/>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1161B88F-1970-B210-792C-794A77F64015}"/>
                  </a:ext>
                </a:extLst>
              </p:cNvPr>
              <p:cNvSpPr txBox="1"/>
              <p:nvPr/>
            </p:nvSpPr>
            <p:spPr>
              <a:xfrm>
                <a:off x="-144911" y="3031757"/>
                <a:ext cx="998819" cy="1107996"/>
              </a:xfrm>
              <a:prstGeom prst="rect">
                <a:avLst/>
              </a:prstGeom>
              <a:noFill/>
            </p:spPr>
            <p:txBody>
              <a:bodyPr wrap="square">
                <a:spAutoFit/>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66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a:t>
                </a:r>
                <a:endParaRPr kumimoji="0" lang="ja-JP" altLang="en-US" sz="6600" b="0" i="0" u="none" strike="noStrike" kern="1200" cap="none" spc="0" normalizeH="0" baseline="0" noProof="0" dirty="0">
                  <a:ln>
                    <a:noFill/>
                  </a:ln>
                  <a:solidFill>
                    <a:srgbClr val="FFFFFF"/>
                  </a:solidFill>
                  <a:effectLst/>
                  <a:uLnTx/>
                  <a:uFillTx/>
                  <a:latin typeface="Times New Roman" pitchFamily="16" charset="0"/>
                  <a:ea typeface="MS Gothic" charset="-128"/>
                  <a:cs typeface="+mn-cs"/>
                </a:endParaRPr>
              </a:p>
            </p:txBody>
          </p:sp>
        </p:grpSp>
        <p:sp>
          <p:nvSpPr>
            <p:cNvPr id="28" name="フローチャート: データ 27">
              <a:extLst>
                <a:ext uri="{FF2B5EF4-FFF2-40B4-BE49-F238E27FC236}">
                  <a16:creationId xmlns:a16="http://schemas.microsoft.com/office/drawing/2014/main" id="{D60A7C94-4A74-364A-257F-5E26E260148F}"/>
                </a:ext>
              </a:extLst>
            </p:cNvPr>
            <p:cNvSpPr/>
            <p:nvPr/>
          </p:nvSpPr>
          <p:spPr bwMode="auto">
            <a:xfrm>
              <a:off x="425631" y="4744842"/>
              <a:ext cx="5720429" cy="1066762"/>
            </a:xfrm>
            <a:prstGeom prst="flowChartInputOutput">
              <a:avLst/>
            </a:prstGeom>
            <a:noFill/>
            <a:ln w="6350" cap="flat" cmpd="sng" algn="ctr">
              <a:solidFill>
                <a:schemeClr val="bg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ja-JP" altLang="en-US" sz="2400" b="0" i="0" u="none" strike="noStrike" kern="1200" cap="none" spc="0" normalizeH="0" baseline="0" noProof="0" dirty="0">
                <a:ln>
                  <a:noFill/>
                </a:ln>
                <a:solidFill>
                  <a:srgbClr val="FFFFFF"/>
                </a:solidFill>
                <a:effectLst/>
                <a:uLnTx/>
                <a:uFillTx/>
                <a:latin typeface="Times New Roman" pitchFamily="16" charset="0"/>
                <a:ea typeface="MS Gothic" charset="-128"/>
                <a:cs typeface="+mn-cs"/>
              </a:endParaRPr>
            </a:p>
          </p:txBody>
        </p:sp>
        <p:cxnSp>
          <p:nvCxnSpPr>
            <p:cNvPr id="30" name="直線矢印コネクタ 29">
              <a:extLst>
                <a:ext uri="{FF2B5EF4-FFF2-40B4-BE49-F238E27FC236}">
                  <a16:creationId xmlns:a16="http://schemas.microsoft.com/office/drawing/2014/main" id="{A3075D1B-329C-97B2-BF8A-714C89EFAC37}"/>
                </a:ext>
              </a:extLst>
            </p:cNvPr>
            <p:cNvCxnSpPr>
              <a:cxnSpLocks/>
              <a:endCxn id="9" idx="0"/>
            </p:cNvCxnSpPr>
            <p:nvPr/>
          </p:nvCxnSpPr>
          <p:spPr bwMode="auto">
            <a:xfrm>
              <a:off x="3171047" y="2536523"/>
              <a:ext cx="16437" cy="783971"/>
            </a:xfrm>
            <a:prstGeom prst="straightConnector1">
              <a:avLst/>
            </a:prstGeom>
            <a:solidFill>
              <a:srgbClr val="00B8FF"/>
            </a:solidFill>
            <a:ln w="9525" cap="flat" cmpd="sng" algn="ctr">
              <a:solidFill>
                <a:schemeClr val="tx1"/>
              </a:solidFill>
              <a:prstDash val="solid"/>
              <a:round/>
              <a:headEnd type="triangle"/>
              <a:tailEnd type="triangle"/>
            </a:ln>
            <a:effectLst/>
          </p:spPr>
        </p:cxnSp>
        <p:sp>
          <p:nvSpPr>
            <p:cNvPr id="31" name="フリーフォーム: 図形 30">
              <a:extLst>
                <a:ext uri="{FF2B5EF4-FFF2-40B4-BE49-F238E27FC236}">
                  <a16:creationId xmlns:a16="http://schemas.microsoft.com/office/drawing/2014/main" id="{4E32F66D-C39C-CC67-6B53-B51E37DF9463}"/>
                </a:ext>
              </a:extLst>
            </p:cNvPr>
            <p:cNvSpPr/>
            <p:nvPr/>
          </p:nvSpPr>
          <p:spPr bwMode="auto">
            <a:xfrm>
              <a:off x="1635166" y="1856012"/>
              <a:ext cx="3175000" cy="520700"/>
            </a:xfrm>
            <a:custGeom>
              <a:avLst/>
              <a:gdLst>
                <a:gd name="connsiteX0" fmla="*/ 114300 w 3175000"/>
                <a:gd name="connsiteY0" fmla="*/ 0 h 520700"/>
                <a:gd name="connsiteX1" fmla="*/ 520700 w 3175000"/>
                <a:gd name="connsiteY1" fmla="*/ 0 h 520700"/>
                <a:gd name="connsiteX2" fmla="*/ 0 w 3175000"/>
                <a:gd name="connsiteY2" fmla="*/ 520700 h 520700"/>
                <a:gd name="connsiteX3" fmla="*/ 1346200 w 3175000"/>
                <a:gd name="connsiteY3" fmla="*/ 520700 h 520700"/>
                <a:gd name="connsiteX4" fmla="*/ 1765300 w 3175000"/>
                <a:gd name="connsiteY4" fmla="*/ 101600 h 520700"/>
                <a:gd name="connsiteX5" fmla="*/ 2463800 w 3175000"/>
                <a:gd name="connsiteY5" fmla="*/ 101600 h 520700"/>
                <a:gd name="connsiteX6" fmla="*/ 2057400 w 3175000"/>
                <a:gd name="connsiteY6" fmla="*/ 508000 h 520700"/>
                <a:gd name="connsiteX7" fmla="*/ 2692400 w 3175000"/>
                <a:gd name="connsiteY7" fmla="*/ 508000 h 520700"/>
                <a:gd name="connsiteX8" fmla="*/ 3175000 w 3175000"/>
                <a:gd name="connsiteY8" fmla="*/ 2540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5000" h="520700">
                  <a:moveTo>
                    <a:pt x="114300" y="0"/>
                  </a:moveTo>
                  <a:lnTo>
                    <a:pt x="520700" y="0"/>
                  </a:lnTo>
                  <a:lnTo>
                    <a:pt x="0" y="520700"/>
                  </a:lnTo>
                  <a:lnTo>
                    <a:pt x="1346200" y="520700"/>
                  </a:lnTo>
                  <a:lnTo>
                    <a:pt x="1765300" y="101600"/>
                  </a:lnTo>
                  <a:lnTo>
                    <a:pt x="2463800" y="101600"/>
                  </a:lnTo>
                  <a:lnTo>
                    <a:pt x="2057400" y="508000"/>
                  </a:lnTo>
                  <a:lnTo>
                    <a:pt x="2692400" y="508000"/>
                  </a:lnTo>
                  <a:lnTo>
                    <a:pt x="3175000" y="25400"/>
                  </a:lnTo>
                </a:path>
              </a:pathLst>
            </a:custGeom>
            <a:noFill/>
            <a:ln w="381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ja-JP" altLang="en-US" sz="2400" b="0" i="0" u="none" strike="noStrike" kern="1200" cap="none" spc="0" normalizeH="0" baseline="0" noProof="0">
                <a:ln>
                  <a:noFill/>
                </a:ln>
                <a:solidFill>
                  <a:srgbClr val="FFFFFF"/>
                </a:solidFill>
                <a:effectLst/>
                <a:uLnTx/>
                <a:uFillTx/>
                <a:latin typeface="Times New Roman" pitchFamily="16" charset="0"/>
                <a:ea typeface="MS Gothic" charset="-128"/>
                <a:cs typeface="+mn-cs"/>
              </a:endParaRPr>
            </a:p>
          </p:txBody>
        </p:sp>
        <p:sp>
          <p:nvSpPr>
            <p:cNvPr id="228" name="テキスト ボックス 227">
              <a:extLst>
                <a:ext uri="{FF2B5EF4-FFF2-40B4-BE49-F238E27FC236}">
                  <a16:creationId xmlns:a16="http://schemas.microsoft.com/office/drawing/2014/main" id="{84D17DFD-8E30-531D-30A4-E56F940E79F5}"/>
                </a:ext>
              </a:extLst>
            </p:cNvPr>
            <p:cNvSpPr txBox="1"/>
            <p:nvPr/>
          </p:nvSpPr>
          <p:spPr>
            <a:xfrm>
              <a:off x="4601160" y="1214013"/>
              <a:ext cx="1460479" cy="523220"/>
            </a:xfrm>
            <a:prstGeom prst="rect">
              <a:avLst/>
            </a:prstGeom>
            <a:noFill/>
          </p:spPr>
          <p:txBody>
            <a:bodyPr wrap="none" rtlCol="0">
              <a:spAutoFit/>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14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At Server</a:t>
              </a:r>
            </a:p>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14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(Path planning)</a:t>
              </a:r>
              <a:endParaRPr kumimoji="1" lang="ja-JP" altLang="en-US" sz="14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p:txBody>
        </p:sp>
        <p:sp>
          <p:nvSpPr>
            <p:cNvPr id="245" name="テキスト ボックス 244">
              <a:extLst>
                <a:ext uri="{FF2B5EF4-FFF2-40B4-BE49-F238E27FC236}">
                  <a16:creationId xmlns:a16="http://schemas.microsoft.com/office/drawing/2014/main" id="{7822FB7F-5A80-9E96-D0A9-63108C7277D4}"/>
                </a:ext>
              </a:extLst>
            </p:cNvPr>
            <p:cNvSpPr txBox="1"/>
            <p:nvPr/>
          </p:nvSpPr>
          <p:spPr>
            <a:xfrm>
              <a:off x="1468160" y="4230239"/>
              <a:ext cx="801566" cy="307777"/>
            </a:xfrm>
            <a:prstGeom prst="rect">
              <a:avLst/>
            </a:prstGeom>
            <a:noFill/>
          </p:spPr>
          <p:txBody>
            <a:bodyPr wrap="non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14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UL Data</a:t>
              </a:r>
              <a:endParaRPr kumimoji="1" lang="ja-JP" altLang="en-US" sz="14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p:txBody>
        </p:sp>
        <p:sp>
          <p:nvSpPr>
            <p:cNvPr id="66" name="楕円 65">
              <a:extLst>
                <a:ext uri="{FF2B5EF4-FFF2-40B4-BE49-F238E27FC236}">
                  <a16:creationId xmlns:a16="http://schemas.microsoft.com/office/drawing/2014/main" id="{33823527-48FD-2030-8BF7-F2C9E4607A77}"/>
                </a:ext>
              </a:extLst>
            </p:cNvPr>
            <p:cNvSpPr/>
            <p:nvPr/>
          </p:nvSpPr>
          <p:spPr bwMode="auto">
            <a:xfrm>
              <a:off x="1621062" y="1675755"/>
              <a:ext cx="266328" cy="266328"/>
            </a:xfrm>
            <a:prstGeom prst="ellipse">
              <a:avLst/>
            </a:prstGeom>
            <a:solidFill>
              <a:srgbClr val="00B8FF">
                <a:alpha val="4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ja-JP" altLang="en-US" sz="2400" b="0" i="0" u="none" strike="noStrike" kern="1200" cap="none" spc="0" normalizeH="0" baseline="0" noProof="0">
                <a:ln>
                  <a:noFill/>
                </a:ln>
                <a:solidFill>
                  <a:srgbClr val="FFFFFF"/>
                </a:solidFill>
                <a:effectLst/>
                <a:uLnTx/>
                <a:uFillTx/>
                <a:latin typeface="Times New Roman" pitchFamily="16" charset="0"/>
                <a:ea typeface="MS Gothic" charset="-128"/>
                <a:cs typeface="+mn-cs"/>
              </a:endParaRPr>
            </a:p>
          </p:txBody>
        </p:sp>
        <p:grpSp>
          <p:nvGrpSpPr>
            <p:cNvPr id="304" name="グループ化 303">
              <a:extLst>
                <a:ext uri="{FF2B5EF4-FFF2-40B4-BE49-F238E27FC236}">
                  <a16:creationId xmlns:a16="http://schemas.microsoft.com/office/drawing/2014/main" id="{6EFB2D80-2132-DF6F-7E0E-55AF16352EA9}"/>
                </a:ext>
              </a:extLst>
            </p:cNvPr>
            <p:cNvGrpSpPr/>
            <p:nvPr/>
          </p:nvGrpSpPr>
          <p:grpSpPr>
            <a:xfrm>
              <a:off x="2409342" y="2270867"/>
              <a:ext cx="3557542" cy="650926"/>
              <a:chOff x="4833294" y="2996117"/>
              <a:chExt cx="6417430" cy="1147897"/>
            </a:xfrm>
          </p:grpSpPr>
          <p:sp>
            <p:nvSpPr>
              <p:cNvPr id="306" name="フローチャート: データ 305">
                <a:extLst>
                  <a:ext uri="{FF2B5EF4-FFF2-40B4-BE49-F238E27FC236}">
                    <a16:creationId xmlns:a16="http://schemas.microsoft.com/office/drawing/2014/main" id="{DEF3F456-D7E3-01DE-646F-73FBDF7BF01E}"/>
                  </a:ext>
                </a:extLst>
              </p:cNvPr>
              <p:cNvSpPr/>
              <p:nvPr/>
            </p:nvSpPr>
            <p:spPr bwMode="auto">
              <a:xfrm>
                <a:off x="4833294" y="3008803"/>
                <a:ext cx="6417430" cy="1132040"/>
              </a:xfrm>
              <a:prstGeom prst="flowChartInputOutput">
                <a:avLst/>
              </a:prstGeom>
              <a:noFill/>
              <a:ln w="6350" cap="flat" cmpd="sng" algn="ctr">
                <a:solidFill>
                  <a:schemeClr val="bg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ja-JP" altLang="en-US" sz="2400" b="0" i="0" u="none" strike="noStrike" kern="1200" cap="none" spc="0" normalizeH="0" baseline="0" noProof="0">
                  <a:ln>
                    <a:noFill/>
                  </a:ln>
                  <a:solidFill>
                    <a:srgbClr val="FFFFFF"/>
                  </a:solidFill>
                  <a:effectLst/>
                  <a:uLnTx/>
                  <a:uFillTx/>
                  <a:latin typeface="Times New Roman" pitchFamily="16" charset="0"/>
                  <a:ea typeface="MS Gothic" charset="-128"/>
                  <a:cs typeface="+mn-cs"/>
                </a:endParaRPr>
              </a:p>
            </p:txBody>
          </p:sp>
          <p:cxnSp>
            <p:nvCxnSpPr>
              <p:cNvPr id="307" name="直線コネクタ 306">
                <a:extLst>
                  <a:ext uri="{FF2B5EF4-FFF2-40B4-BE49-F238E27FC236}">
                    <a16:creationId xmlns:a16="http://schemas.microsoft.com/office/drawing/2014/main" id="{57FADA80-0522-2C29-0A8D-2E98BD91E728}"/>
                  </a:ext>
                </a:extLst>
              </p:cNvPr>
              <p:cNvCxnSpPr>
                <a:cxnSpLocks/>
              </p:cNvCxnSpPr>
              <p:nvPr/>
            </p:nvCxnSpPr>
            <p:spPr bwMode="auto">
              <a:xfrm flipH="1">
                <a:off x="5303912" y="3732172"/>
                <a:ext cx="5112568" cy="0"/>
              </a:xfrm>
              <a:prstGeom prst="line">
                <a:avLst/>
              </a:prstGeom>
              <a:solidFill>
                <a:srgbClr val="00B8FF"/>
              </a:solidFill>
              <a:ln w="6350" cap="flat" cmpd="sng" algn="ctr">
                <a:solidFill>
                  <a:schemeClr val="bg2">
                    <a:lumMod val="40000"/>
                    <a:lumOff val="60000"/>
                  </a:schemeClr>
                </a:solidFill>
                <a:prstDash val="solid"/>
                <a:round/>
                <a:headEnd type="none" w="med" len="med"/>
                <a:tailEnd type="none" w="med" len="med"/>
              </a:ln>
              <a:effectLst/>
            </p:spPr>
          </p:cxnSp>
          <p:grpSp>
            <p:nvGrpSpPr>
              <p:cNvPr id="309" name="グループ化 308">
                <a:extLst>
                  <a:ext uri="{FF2B5EF4-FFF2-40B4-BE49-F238E27FC236}">
                    <a16:creationId xmlns:a16="http://schemas.microsoft.com/office/drawing/2014/main" id="{761B96DA-A660-6304-B360-23D07442DE43}"/>
                  </a:ext>
                </a:extLst>
              </p:cNvPr>
              <p:cNvGrpSpPr/>
              <p:nvPr/>
            </p:nvGrpSpPr>
            <p:grpSpPr>
              <a:xfrm>
                <a:off x="5395389" y="3002460"/>
                <a:ext cx="2287144" cy="1138383"/>
                <a:chOff x="5395389" y="3002460"/>
                <a:chExt cx="2287144" cy="1138383"/>
              </a:xfrm>
            </p:grpSpPr>
            <p:cxnSp>
              <p:nvCxnSpPr>
                <p:cNvPr id="319" name="直線コネクタ 318">
                  <a:extLst>
                    <a:ext uri="{FF2B5EF4-FFF2-40B4-BE49-F238E27FC236}">
                      <a16:creationId xmlns:a16="http://schemas.microsoft.com/office/drawing/2014/main" id="{4A753E08-A2B1-4A8F-E338-629810EF4E87}"/>
                    </a:ext>
                  </a:extLst>
                </p:cNvPr>
                <p:cNvCxnSpPr>
                  <a:cxnSpLocks/>
                </p:cNvCxnSpPr>
                <p:nvPr/>
              </p:nvCxnSpPr>
              <p:spPr bwMode="auto">
                <a:xfrm flipH="1">
                  <a:off x="5395389" y="3008803"/>
                  <a:ext cx="1234045" cy="1132040"/>
                </a:xfrm>
                <a:prstGeom prst="line">
                  <a:avLst/>
                </a:prstGeom>
                <a:solidFill>
                  <a:srgbClr val="00B8FF"/>
                </a:solidFill>
                <a:ln w="6350" cap="flat" cmpd="sng" algn="ctr">
                  <a:solidFill>
                    <a:schemeClr val="bg2">
                      <a:lumMod val="40000"/>
                      <a:lumOff val="60000"/>
                    </a:schemeClr>
                  </a:solidFill>
                  <a:prstDash val="solid"/>
                  <a:round/>
                  <a:headEnd type="none" w="med" len="med"/>
                  <a:tailEnd type="none" w="med" len="med"/>
                </a:ln>
                <a:effectLst/>
              </p:spPr>
            </p:cxnSp>
            <p:cxnSp>
              <p:nvCxnSpPr>
                <p:cNvPr id="98" name="直線コネクタ 97">
                  <a:extLst>
                    <a:ext uri="{FF2B5EF4-FFF2-40B4-BE49-F238E27FC236}">
                      <a16:creationId xmlns:a16="http://schemas.microsoft.com/office/drawing/2014/main" id="{B8CE4651-6F4E-6477-9362-CE923B5189C2}"/>
                    </a:ext>
                  </a:extLst>
                </p:cNvPr>
                <p:cNvCxnSpPr>
                  <a:cxnSpLocks/>
                </p:cNvCxnSpPr>
                <p:nvPr/>
              </p:nvCxnSpPr>
              <p:spPr bwMode="auto">
                <a:xfrm flipH="1">
                  <a:off x="5943542" y="3008803"/>
                  <a:ext cx="1234045" cy="1132040"/>
                </a:xfrm>
                <a:prstGeom prst="line">
                  <a:avLst/>
                </a:prstGeom>
                <a:solidFill>
                  <a:srgbClr val="00B8FF"/>
                </a:solidFill>
                <a:ln w="6350" cap="flat" cmpd="sng" algn="ctr">
                  <a:solidFill>
                    <a:schemeClr val="bg2">
                      <a:lumMod val="40000"/>
                      <a:lumOff val="60000"/>
                    </a:schemeClr>
                  </a:solidFill>
                  <a:prstDash val="solid"/>
                  <a:round/>
                  <a:headEnd type="none" w="med" len="med"/>
                  <a:tailEnd type="none" w="med" len="med"/>
                </a:ln>
                <a:effectLst/>
              </p:spPr>
            </p:cxnSp>
            <p:cxnSp>
              <p:nvCxnSpPr>
                <p:cNvPr id="106" name="直線コネクタ 105">
                  <a:extLst>
                    <a:ext uri="{FF2B5EF4-FFF2-40B4-BE49-F238E27FC236}">
                      <a16:creationId xmlns:a16="http://schemas.microsoft.com/office/drawing/2014/main" id="{0AA14325-CE09-C05B-A77F-5DD2DA319333}"/>
                    </a:ext>
                  </a:extLst>
                </p:cNvPr>
                <p:cNvCxnSpPr>
                  <a:cxnSpLocks/>
                </p:cNvCxnSpPr>
                <p:nvPr/>
              </p:nvCxnSpPr>
              <p:spPr bwMode="auto">
                <a:xfrm flipH="1">
                  <a:off x="6448488" y="3002460"/>
                  <a:ext cx="1234045" cy="1132040"/>
                </a:xfrm>
                <a:prstGeom prst="line">
                  <a:avLst/>
                </a:prstGeom>
                <a:solidFill>
                  <a:srgbClr val="00B8FF"/>
                </a:solidFill>
                <a:ln w="6350" cap="flat" cmpd="sng" algn="ctr">
                  <a:solidFill>
                    <a:schemeClr val="bg2">
                      <a:lumMod val="40000"/>
                      <a:lumOff val="60000"/>
                    </a:schemeClr>
                  </a:solidFill>
                  <a:prstDash val="solid"/>
                  <a:round/>
                  <a:headEnd type="none" w="med" len="med"/>
                  <a:tailEnd type="none" w="med" len="med"/>
                </a:ln>
                <a:effectLst/>
              </p:spPr>
            </p:cxnSp>
          </p:grpSp>
          <p:grpSp>
            <p:nvGrpSpPr>
              <p:cNvPr id="310" name="グループ化 309">
                <a:extLst>
                  <a:ext uri="{FF2B5EF4-FFF2-40B4-BE49-F238E27FC236}">
                    <a16:creationId xmlns:a16="http://schemas.microsoft.com/office/drawing/2014/main" id="{BF6A3EBC-85B4-037B-A93D-3E92881400A0}"/>
                  </a:ext>
                </a:extLst>
              </p:cNvPr>
              <p:cNvGrpSpPr/>
              <p:nvPr/>
            </p:nvGrpSpPr>
            <p:grpSpPr>
              <a:xfrm>
                <a:off x="6929058" y="2996117"/>
                <a:ext cx="2287143" cy="1138383"/>
                <a:chOff x="5395389" y="3002460"/>
                <a:chExt cx="2287143" cy="1138383"/>
              </a:xfrm>
            </p:grpSpPr>
            <p:cxnSp>
              <p:nvCxnSpPr>
                <p:cNvPr id="316" name="直線コネクタ 315">
                  <a:extLst>
                    <a:ext uri="{FF2B5EF4-FFF2-40B4-BE49-F238E27FC236}">
                      <a16:creationId xmlns:a16="http://schemas.microsoft.com/office/drawing/2014/main" id="{1C340CB5-6DBD-435A-C6FF-CB3FA7D1EFE7}"/>
                    </a:ext>
                  </a:extLst>
                </p:cNvPr>
                <p:cNvCxnSpPr>
                  <a:cxnSpLocks/>
                </p:cNvCxnSpPr>
                <p:nvPr/>
              </p:nvCxnSpPr>
              <p:spPr bwMode="auto">
                <a:xfrm flipH="1">
                  <a:off x="5395389" y="3008803"/>
                  <a:ext cx="1234045" cy="1132040"/>
                </a:xfrm>
                <a:prstGeom prst="line">
                  <a:avLst/>
                </a:prstGeom>
                <a:solidFill>
                  <a:srgbClr val="00B8FF"/>
                </a:solidFill>
                <a:ln w="6350" cap="flat" cmpd="sng" algn="ctr">
                  <a:solidFill>
                    <a:schemeClr val="bg2">
                      <a:lumMod val="40000"/>
                      <a:lumOff val="60000"/>
                    </a:schemeClr>
                  </a:solidFill>
                  <a:prstDash val="solid"/>
                  <a:round/>
                  <a:headEnd type="none" w="med" len="med"/>
                  <a:tailEnd type="none" w="med" len="med"/>
                </a:ln>
                <a:effectLst/>
              </p:spPr>
            </p:cxnSp>
            <p:cxnSp>
              <p:nvCxnSpPr>
                <p:cNvPr id="317" name="直線コネクタ 316">
                  <a:extLst>
                    <a:ext uri="{FF2B5EF4-FFF2-40B4-BE49-F238E27FC236}">
                      <a16:creationId xmlns:a16="http://schemas.microsoft.com/office/drawing/2014/main" id="{EAE7FF33-9FD3-7D2B-56E4-9EF475869940}"/>
                    </a:ext>
                  </a:extLst>
                </p:cNvPr>
                <p:cNvCxnSpPr>
                  <a:cxnSpLocks/>
                </p:cNvCxnSpPr>
                <p:nvPr/>
              </p:nvCxnSpPr>
              <p:spPr bwMode="auto">
                <a:xfrm flipH="1">
                  <a:off x="5943542" y="3008803"/>
                  <a:ext cx="1234045" cy="1132040"/>
                </a:xfrm>
                <a:prstGeom prst="line">
                  <a:avLst/>
                </a:prstGeom>
                <a:solidFill>
                  <a:srgbClr val="00B8FF"/>
                </a:solidFill>
                <a:ln w="6350" cap="flat" cmpd="sng" algn="ctr">
                  <a:solidFill>
                    <a:schemeClr val="bg2">
                      <a:lumMod val="40000"/>
                      <a:lumOff val="60000"/>
                    </a:schemeClr>
                  </a:solidFill>
                  <a:prstDash val="solid"/>
                  <a:round/>
                  <a:headEnd type="none" w="med" len="med"/>
                  <a:tailEnd type="none" w="med" len="med"/>
                </a:ln>
                <a:effectLst/>
              </p:spPr>
            </p:cxnSp>
            <p:cxnSp>
              <p:nvCxnSpPr>
                <p:cNvPr id="318" name="直線コネクタ 317">
                  <a:extLst>
                    <a:ext uri="{FF2B5EF4-FFF2-40B4-BE49-F238E27FC236}">
                      <a16:creationId xmlns:a16="http://schemas.microsoft.com/office/drawing/2014/main" id="{4571C92D-594F-C18F-4EC6-7E01FA667E67}"/>
                    </a:ext>
                  </a:extLst>
                </p:cNvPr>
                <p:cNvCxnSpPr>
                  <a:cxnSpLocks/>
                </p:cNvCxnSpPr>
                <p:nvPr/>
              </p:nvCxnSpPr>
              <p:spPr bwMode="auto">
                <a:xfrm flipH="1">
                  <a:off x="6448487" y="3002460"/>
                  <a:ext cx="1234045" cy="1132040"/>
                </a:xfrm>
                <a:prstGeom prst="line">
                  <a:avLst/>
                </a:prstGeom>
                <a:solidFill>
                  <a:srgbClr val="00B8FF"/>
                </a:solidFill>
                <a:ln w="6350" cap="flat" cmpd="sng" algn="ctr">
                  <a:solidFill>
                    <a:schemeClr val="bg2">
                      <a:lumMod val="40000"/>
                      <a:lumOff val="60000"/>
                    </a:schemeClr>
                  </a:solidFill>
                  <a:prstDash val="solid"/>
                  <a:round/>
                  <a:headEnd type="none" w="med" len="med"/>
                  <a:tailEnd type="none" w="med" len="med"/>
                </a:ln>
                <a:effectLst/>
              </p:spPr>
            </p:cxnSp>
          </p:grpSp>
          <p:grpSp>
            <p:nvGrpSpPr>
              <p:cNvPr id="311" name="グループ化 310">
                <a:extLst>
                  <a:ext uri="{FF2B5EF4-FFF2-40B4-BE49-F238E27FC236}">
                    <a16:creationId xmlns:a16="http://schemas.microsoft.com/office/drawing/2014/main" id="{3C575997-5C36-AC12-A281-F8C50A9BF6A5}"/>
                  </a:ext>
                </a:extLst>
              </p:cNvPr>
              <p:cNvGrpSpPr/>
              <p:nvPr/>
            </p:nvGrpSpPr>
            <p:grpSpPr>
              <a:xfrm>
                <a:off x="8500010" y="3005631"/>
                <a:ext cx="2243935" cy="1138383"/>
                <a:chOff x="5523145" y="3002460"/>
                <a:chExt cx="2243935" cy="1138383"/>
              </a:xfrm>
            </p:grpSpPr>
            <p:cxnSp>
              <p:nvCxnSpPr>
                <p:cNvPr id="313" name="直線コネクタ 312">
                  <a:extLst>
                    <a:ext uri="{FF2B5EF4-FFF2-40B4-BE49-F238E27FC236}">
                      <a16:creationId xmlns:a16="http://schemas.microsoft.com/office/drawing/2014/main" id="{0CA63351-532A-5466-5D46-BF671B1F2DCF}"/>
                    </a:ext>
                  </a:extLst>
                </p:cNvPr>
                <p:cNvCxnSpPr>
                  <a:cxnSpLocks/>
                </p:cNvCxnSpPr>
                <p:nvPr/>
              </p:nvCxnSpPr>
              <p:spPr bwMode="auto">
                <a:xfrm flipH="1">
                  <a:off x="5523145" y="3008803"/>
                  <a:ext cx="1234045" cy="1132040"/>
                </a:xfrm>
                <a:prstGeom prst="line">
                  <a:avLst/>
                </a:prstGeom>
                <a:solidFill>
                  <a:srgbClr val="00B8FF"/>
                </a:solidFill>
                <a:ln w="6350" cap="flat" cmpd="sng" algn="ctr">
                  <a:solidFill>
                    <a:schemeClr val="bg2">
                      <a:lumMod val="40000"/>
                      <a:lumOff val="60000"/>
                    </a:schemeClr>
                  </a:solidFill>
                  <a:prstDash val="solid"/>
                  <a:round/>
                  <a:headEnd type="none" w="med" len="med"/>
                  <a:tailEnd type="none" w="med" len="med"/>
                </a:ln>
                <a:effectLst/>
              </p:spPr>
            </p:cxnSp>
            <p:cxnSp>
              <p:nvCxnSpPr>
                <p:cNvPr id="314" name="直線コネクタ 313">
                  <a:extLst>
                    <a:ext uri="{FF2B5EF4-FFF2-40B4-BE49-F238E27FC236}">
                      <a16:creationId xmlns:a16="http://schemas.microsoft.com/office/drawing/2014/main" id="{75399E26-2489-4B30-80E4-596FC81B0287}"/>
                    </a:ext>
                  </a:extLst>
                </p:cNvPr>
                <p:cNvCxnSpPr>
                  <a:cxnSpLocks/>
                </p:cNvCxnSpPr>
                <p:nvPr/>
              </p:nvCxnSpPr>
              <p:spPr bwMode="auto">
                <a:xfrm flipH="1">
                  <a:off x="6028089" y="3008803"/>
                  <a:ext cx="1234045" cy="1132040"/>
                </a:xfrm>
                <a:prstGeom prst="line">
                  <a:avLst/>
                </a:prstGeom>
                <a:solidFill>
                  <a:srgbClr val="00B8FF"/>
                </a:solidFill>
                <a:ln w="6350" cap="flat" cmpd="sng" algn="ctr">
                  <a:solidFill>
                    <a:schemeClr val="bg2">
                      <a:lumMod val="40000"/>
                      <a:lumOff val="60000"/>
                    </a:schemeClr>
                  </a:solidFill>
                  <a:prstDash val="solid"/>
                  <a:round/>
                  <a:headEnd type="none" w="med" len="med"/>
                  <a:tailEnd type="none" w="med" len="med"/>
                </a:ln>
                <a:effectLst/>
              </p:spPr>
            </p:cxnSp>
            <p:cxnSp>
              <p:nvCxnSpPr>
                <p:cNvPr id="315" name="直線コネクタ 314">
                  <a:extLst>
                    <a:ext uri="{FF2B5EF4-FFF2-40B4-BE49-F238E27FC236}">
                      <a16:creationId xmlns:a16="http://schemas.microsoft.com/office/drawing/2014/main" id="{A8E2CB31-A3EF-D176-4196-F4EAEA0C3E88}"/>
                    </a:ext>
                  </a:extLst>
                </p:cNvPr>
                <p:cNvCxnSpPr>
                  <a:cxnSpLocks/>
                </p:cNvCxnSpPr>
                <p:nvPr/>
              </p:nvCxnSpPr>
              <p:spPr bwMode="auto">
                <a:xfrm flipH="1">
                  <a:off x="6533035" y="3002460"/>
                  <a:ext cx="1234045" cy="1132040"/>
                </a:xfrm>
                <a:prstGeom prst="line">
                  <a:avLst/>
                </a:prstGeom>
                <a:solidFill>
                  <a:srgbClr val="00B8FF"/>
                </a:solidFill>
                <a:ln w="6350" cap="flat" cmpd="sng" algn="ctr">
                  <a:solidFill>
                    <a:schemeClr val="bg2">
                      <a:lumMod val="40000"/>
                      <a:lumOff val="60000"/>
                    </a:schemeClr>
                  </a:solidFill>
                  <a:prstDash val="solid"/>
                  <a:round/>
                  <a:headEnd type="none" w="med" len="med"/>
                  <a:tailEnd type="none" w="med" len="med"/>
                </a:ln>
                <a:effectLst/>
              </p:spPr>
            </p:cxnSp>
          </p:grpSp>
          <p:cxnSp>
            <p:nvCxnSpPr>
              <p:cNvPr id="312" name="直線コネクタ 311">
                <a:extLst>
                  <a:ext uri="{FF2B5EF4-FFF2-40B4-BE49-F238E27FC236}">
                    <a16:creationId xmlns:a16="http://schemas.microsoft.com/office/drawing/2014/main" id="{2E2712C9-CE02-3BE7-FCEC-D7D38EA7148F}"/>
                  </a:ext>
                </a:extLst>
              </p:cNvPr>
              <p:cNvCxnSpPr>
                <a:cxnSpLocks/>
              </p:cNvCxnSpPr>
              <p:nvPr/>
            </p:nvCxnSpPr>
            <p:spPr bwMode="auto">
              <a:xfrm flipH="1">
                <a:off x="5769361" y="3336343"/>
                <a:ext cx="5112568" cy="0"/>
              </a:xfrm>
              <a:prstGeom prst="line">
                <a:avLst/>
              </a:prstGeom>
              <a:solidFill>
                <a:srgbClr val="00B8FF"/>
              </a:solidFill>
              <a:ln w="6350" cap="flat" cmpd="sng" algn="ctr">
                <a:solidFill>
                  <a:schemeClr val="bg2">
                    <a:lumMod val="40000"/>
                    <a:lumOff val="60000"/>
                  </a:schemeClr>
                </a:solidFill>
                <a:prstDash val="solid"/>
                <a:round/>
                <a:headEnd type="none" w="med" len="med"/>
                <a:tailEnd type="none" w="med" len="med"/>
              </a:ln>
              <a:effectLst/>
            </p:spPr>
          </p:cxnSp>
        </p:grpSp>
        <p:sp>
          <p:nvSpPr>
            <p:cNvPr id="107" name="テキスト ボックス 106">
              <a:extLst>
                <a:ext uri="{FF2B5EF4-FFF2-40B4-BE49-F238E27FC236}">
                  <a16:creationId xmlns:a16="http://schemas.microsoft.com/office/drawing/2014/main" id="{A98A2F39-F0A0-4FE8-AF90-04BCDB195B86}"/>
                </a:ext>
              </a:extLst>
            </p:cNvPr>
            <p:cNvSpPr txBox="1"/>
            <p:nvPr/>
          </p:nvSpPr>
          <p:spPr>
            <a:xfrm>
              <a:off x="4344938" y="1643924"/>
              <a:ext cx="1231403" cy="1107996"/>
            </a:xfrm>
            <a:prstGeom prst="rect">
              <a:avLst/>
            </a:prstGeom>
            <a:noFill/>
          </p:spPr>
          <p:txBody>
            <a:bodyPr wrap="square">
              <a:spAutoFit/>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66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a:t>
              </a:r>
              <a:endParaRPr kumimoji="0" lang="ja-JP" altLang="en-US" sz="6600" b="0" i="0" u="none" strike="noStrike" kern="1200" cap="none" spc="0" normalizeH="0" baseline="0" noProof="0" dirty="0">
                <a:ln>
                  <a:noFill/>
                </a:ln>
                <a:solidFill>
                  <a:srgbClr val="FFFFFF"/>
                </a:solidFill>
                <a:effectLst/>
                <a:uLnTx/>
                <a:uFillTx/>
                <a:latin typeface="Times New Roman" pitchFamily="16" charset="0"/>
                <a:ea typeface="MS Gothic" charset="-128"/>
                <a:cs typeface="+mn-cs"/>
              </a:endParaRPr>
            </a:p>
          </p:txBody>
        </p:sp>
      </p:grpSp>
      <p:sp>
        <p:nvSpPr>
          <p:cNvPr id="114" name="テキスト ボックス 113">
            <a:extLst>
              <a:ext uri="{FF2B5EF4-FFF2-40B4-BE49-F238E27FC236}">
                <a16:creationId xmlns:a16="http://schemas.microsoft.com/office/drawing/2014/main" id="{9AE75985-BA8C-66A0-7C37-02B7EA3B3AE4}"/>
              </a:ext>
            </a:extLst>
          </p:cNvPr>
          <p:cNvSpPr txBox="1"/>
          <p:nvPr/>
        </p:nvSpPr>
        <p:spPr>
          <a:xfrm>
            <a:off x="6092826" y="994627"/>
            <a:ext cx="5942645" cy="646331"/>
          </a:xfrm>
          <a:prstGeom prst="rect">
            <a:avLst/>
          </a:prstGeom>
          <a:noFill/>
        </p:spPr>
        <p:txBody>
          <a:bodyPr wrap="square">
            <a:spAutoFit/>
          </a:bodyPr>
          <a:lstStyle/>
          <a:p>
            <a:pPr marL="0" marR="0" lvl="0" indent="0"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1800" b="0" i="0" u="sng" strike="noStrike" kern="1200" cap="none" spc="0" normalizeH="0" baseline="0" noProof="0" dirty="0">
                <a:ln>
                  <a:noFill/>
                </a:ln>
                <a:solidFill>
                  <a:srgbClr val="000000"/>
                </a:solidFill>
                <a:effectLst/>
                <a:uLnTx/>
                <a:uFillTx/>
                <a:latin typeface="Times New Roman" pitchFamily="16" charset="0"/>
                <a:ea typeface="MS Gothic" charset="-128"/>
                <a:cs typeface="+mn-cs"/>
              </a:rPr>
              <a:t>Some location information may become obsolete</a:t>
            </a:r>
            <a:r>
              <a:rPr kumimoji="1" lang="en-US" altLang="ja-JP" sz="1800" u="sng" dirty="0">
                <a:solidFill>
                  <a:srgbClr val="000000"/>
                </a:solidFill>
              </a:rPr>
              <a:t> </a:t>
            </a:r>
            <a:r>
              <a:rPr kumimoji="1" lang="en-US" altLang="ja-JP" sz="18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in terms of calculating the optimal route plan at a given moment.</a:t>
            </a:r>
            <a:endParaRPr kumimoji="1" lang="ja-JP" altLang="en-US" sz="18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p:txBody>
      </p:sp>
      <p:sp>
        <p:nvSpPr>
          <p:cNvPr id="120" name="テキスト ボックス 119">
            <a:extLst>
              <a:ext uri="{FF2B5EF4-FFF2-40B4-BE49-F238E27FC236}">
                <a16:creationId xmlns:a16="http://schemas.microsoft.com/office/drawing/2014/main" id="{A05A130E-C0E1-55BB-C821-522A467C1833}"/>
              </a:ext>
            </a:extLst>
          </p:cNvPr>
          <p:cNvSpPr txBox="1"/>
          <p:nvPr/>
        </p:nvSpPr>
        <p:spPr>
          <a:xfrm>
            <a:off x="829847" y="6132178"/>
            <a:ext cx="6083717" cy="369332"/>
          </a:xfrm>
          <a:prstGeom prst="rect">
            <a:avLst/>
          </a:prstGeom>
          <a:noFill/>
        </p:spPr>
        <p:txBody>
          <a:bodyPr wrap="non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1800" b="1" i="1" u="none" strike="noStrike" kern="1200" cap="none" spc="0" normalizeH="0" baseline="0" noProof="0" dirty="0">
                <a:ln>
                  <a:noFill/>
                </a:ln>
                <a:solidFill>
                  <a:srgbClr val="FF0000"/>
                </a:solidFill>
                <a:effectLst/>
                <a:uLnTx/>
                <a:uFillTx/>
                <a:latin typeface="Times New Roman" pitchFamily="16" charset="0"/>
                <a:ea typeface="MS Gothic" charset="-128"/>
                <a:cs typeface="+mn-cs"/>
              </a:rPr>
              <a:t>※The details of other applications are omitted from this slide.</a:t>
            </a:r>
            <a:endParaRPr kumimoji="1" lang="ja-JP" altLang="en-US" sz="1800" b="1" i="1" u="none" strike="noStrike" kern="1200" cap="none" spc="0" normalizeH="0" baseline="0" noProof="0" dirty="0">
              <a:ln>
                <a:noFill/>
              </a:ln>
              <a:solidFill>
                <a:srgbClr val="FF0000"/>
              </a:solidFill>
              <a:effectLst/>
              <a:uLnTx/>
              <a:uFillTx/>
              <a:latin typeface="Times New Roman" pitchFamily="16" charset="0"/>
              <a:ea typeface="MS Gothic" charset="-128"/>
              <a:cs typeface="+mn-cs"/>
            </a:endParaRPr>
          </a:p>
        </p:txBody>
      </p:sp>
      <p:grpSp>
        <p:nvGrpSpPr>
          <p:cNvPr id="10" name="グループ化 9">
            <a:extLst>
              <a:ext uri="{FF2B5EF4-FFF2-40B4-BE49-F238E27FC236}">
                <a16:creationId xmlns:a16="http://schemas.microsoft.com/office/drawing/2014/main" id="{2958077C-4694-C78B-26A7-D71B1D6E5000}"/>
              </a:ext>
            </a:extLst>
          </p:cNvPr>
          <p:cNvGrpSpPr/>
          <p:nvPr/>
        </p:nvGrpSpPr>
        <p:grpSpPr>
          <a:xfrm>
            <a:off x="6205597" y="1674799"/>
            <a:ext cx="4891993" cy="1754201"/>
            <a:chOff x="6205597" y="1674799"/>
            <a:chExt cx="4891993" cy="1891433"/>
          </a:xfrm>
        </p:grpSpPr>
        <p:sp>
          <p:nvSpPr>
            <p:cNvPr id="251" name="テキスト ボックス 250">
              <a:extLst>
                <a:ext uri="{FF2B5EF4-FFF2-40B4-BE49-F238E27FC236}">
                  <a16:creationId xmlns:a16="http://schemas.microsoft.com/office/drawing/2014/main" id="{3F0981EF-47B1-1D8C-4629-1137B53E7681}"/>
                </a:ext>
              </a:extLst>
            </p:cNvPr>
            <p:cNvSpPr txBox="1"/>
            <p:nvPr/>
          </p:nvSpPr>
          <p:spPr>
            <a:xfrm>
              <a:off x="6205597" y="2102647"/>
              <a:ext cx="2987959" cy="1061830"/>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16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AGV #1</a:t>
              </a: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FF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FF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FF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FF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FF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2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16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AGV #2 ...				</a:t>
              </a: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16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AGV #N</a:t>
              </a:r>
              <a:endParaRPr kumimoji="1" lang="ja-JP" altLang="en-US" sz="16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p:txBody>
        </p:sp>
        <p:sp>
          <p:nvSpPr>
            <p:cNvPr id="266" name="正方形/長方形 265">
              <a:extLst>
                <a:ext uri="{FF2B5EF4-FFF2-40B4-BE49-F238E27FC236}">
                  <a16:creationId xmlns:a16="http://schemas.microsoft.com/office/drawing/2014/main" id="{9521CE13-8101-48A2-F150-876E8126AEE3}"/>
                </a:ext>
              </a:extLst>
            </p:cNvPr>
            <p:cNvSpPr/>
            <p:nvPr/>
          </p:nvSpPr>
          <p:spPr bwMode="auto">
            <a:xfrm>
              <a:off x="7669502" y="2214577"/>
              <a:ext cx="168037" cy="259656"/>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ja-JP" altLang="en-US" sz="2400" b="0" i="0" u="none" strike="noStrike" kern="1200" cap="none" spc="0" normalizeH="0" baseline="0" noProof="0">
                <a:ln>
                  <a:noFill/>
                </a:ln>
                <a:solidFill>
                  <a:srgbClr val="FFFFFF"/>
                </a:solidFill>
                <a:effectLst/>
                <a:uLnTx/>
                <a:uFillTx/>
                <a:latin typeface="Times New Roman" pitchFamily="16" charset="0"/>
                <a:ea typeface="MS Gothic" charset="-128"/>
                <a:cs typeface="+mn-cs"/>
              </a:endParaRPr>
            </a:p>
          </p:txBody>
        </p:sp>
        <p:sp>
          <p:nvSpPr>
            <p:cNvPr id="267" name="正方形/長方形 266">
              <a:extLst>
                <a:ext uri="{FF2B5EF4-FFF2-40B4-BE49-F238E27FC236}">
                  <a16:creationId xmlns:a16="http://schemas.microsoft.com/office/drawing/2014/main" id="{56182C87-FE0F-2D74-5B13-7F720C723260}"/>
                </a:ext>
              </a:extLst>
            </p:cNvPr>
            <p:cNvSpPr/>
            <p:nvPr/>
          </p:nvSpPr>
          <p:spPr bwMode="auto">
            <a:xfrm>
              <a:off x="8630843" y="2567714"/>
              <a:ext cx="168037" cy="259656"/>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ja-JP" altLang="en-US" sz="2400" b="0" i="0" u="none" strike="noStrike" kern="1200" cap="none" spc="0" normalizeH="0" baseline="0" noProof="0">
                <a:ln>
                  <a:noFill/>
                </a:ln>
                <a:solidFill>
                  <a:srgbClr val="FFFFFF"/>
                </a:solidFill>
                <a:effectLst/>
                <a:uLnTx/>
                <a:uFillTx/>
                <a:latin typeface="Times New Roman" pitchFamily="16" charset="0"/>
                <a:ea typeface="MS Gothic" charset="-128"/>
                <a:cs typeface="+mn-cs"/>
              </a:endParaRPr>
            </a:p>
          </p:txBody>
        </p:sp>
        <p:sp>
          <p:nvSpPr>
            <p:cNvPr id="268" name="正方形/長方形 267">
              <a:extLst>
                <a:ext uri="{FF2B5EF4-FFF2-40B4-BE49-F238E27FC236}">
                  <a16:creationId xmlns:a16="http://schemas.microsoft.com/office/drawing/2014/main" id="{17A84DF8-5FD0-C106-7837-A711D3BF35DA}"/>
                </a:ext>
              </a:extLst>
            </p:cNvPr>
            <p:cNvSpPr/>
            <p:nvPr/>
          </p:nvSpPr>
          <p:spPr bwMode="auto">
            <a:xfrm>
              <a:off x="9797994" y="2923606"/>
              <a:ext cx="168037" cy="259656"/>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ja-JP" altLang="en-US" sz="2400" b="0" i="0" u="none" strike="noStrike" kern="1200" cap="none" spc="0" normalizeH="0" baseline="0" noProof="0">
                <a:ln>
                  <a:noFill/>
                </a:ln>
                <a:solidFill>
                  <a:srgbClr val="FFFFFF"/>
                </a:solidFill>
                <a:effectLst/>
                <a:uLnTx/>
                <a:uFillTx/>
                <a:latin typeface="Times New Roman" pitchFamily="16" charset="0"/>
                <a:ea typeface="MS Gothic" charset="-128"/>
                <a:cs typeface="+mn-cs"/>
              </a:endParaRPr>
            </a:p>
          </p:txBody>
        </p:sp>
        <p:sp>
          <p:nvSpPr>
            <p:cNvPr id="273" name="テキスト ボックス 272">
              <a:extLst>
                <a:ext uri="{FF2B5EF4-FFF2-40B4-BE49-F238E27FC236}">
                  <a16:creationId xmlns:a16="http://schemas.microsoft.com/office/drawing/2014/main" id="{D565EAB5-7BD6-92B0-9C46-8596EC9DA490}"/>
                </a:ext>
              </a:extLst>
            </p:cNvPr>
            <p:cNvSpPr txBox="1"/>
            <p:nvPr/>
          </p:nvSpPr>
          <p:spPr>
            <a:xfrm>
              <a:off x="8928309" y="2234141"/>
              <a:ext cx="908184" cy="646331"/>
            </a:xfrm>
            <a:prstGeom prst="rect">
              <a:avLst/>
            </a:prstGeom>
            <a:noFill/>
          </p:spPr>
          <p:txBody>
            <a:bodyPr wrap="square">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36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a:t>
              </a:r>
              <a:endParaRPr kumimoji="0" lang="ja-JP" altLang="en-US" sz="3600" b="0" i="0" u="none" strike="noStrike" kern="1200" cap="none" spc="0" normalizeH="0" baseline="0" noProof="0" dirty="0">
                <a:ln>
                  <a:noFill/>
                </a:ln>
                <a:solidFill>
                  <a:srgbClr val="FFFFFF"/>
                </a:solidFill>
                <a:effectLst/>
                <a:uLnTx/>
                <a:uFillTx/>
                <a:latin typeface="Times New Roman" pitchFamily="16" charset="0"/>
                <a:ea typeface="MS Gothic" charset="-128"/>
                <a:cs typeface="+mn-cs"/>
              </a:endParaRPr>
            </a:p>
          </p:txBody>
        </p:sp>
        <p:cxnSp>
          <p:nvCxnSpPr>
            <p:cNvPr id="274" name="直線矢印コネクタ 273">
              <a:extLst>
                <a:ext uri="{FF2B5EF4-FFF2-40B4-BE49-F238E27FC236}">
                  <a16:creationId xmlns:a16="http://schemas.microsoft.com/office/drawing/2014/main" id="{0D859776-6287-BEA1-087C-834BBFA397DD}"/>
                </a:ext>
              </a:extLst>
            </p:cNvPr>
            <p:cNvCxnSpPr>
              <a:cxnSpLocks/>
              <a:stCxn id="266" idx="3"/>
            </p:cNvCxnSpPr>
            <p:nvPr/>
          </p:nvCxnSpPr>
          <p:spPr bwMode="auto">
            <a:xfrm flipV="1">
              <a:off x="7837539" y="2106919"/>
              <a:ext cx="0" cy="23748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81" name="直線矢印コネクタ 280">
              <a:extLst>
                <a:ext uri="{FF2B5EF4-FFF2-40B4-BE49-F238E27FC236}">
                  <a16:creationId xmlns:a16="http://schemas.microsoft.com/office/drawing/2014/main" id="{1F6CE636-E4D4-E651-E4A8-C23873C731FB}"/>
                </a:ext>
              </a:extLst>
            </p:cNvPr>
            <p:cNvCxnSpPr>
              <a:cxnSpLocks/>
              <a:stCxn id="267" idx="3"/>
            </p:cNvCxnSpPr>
            <p:nvPr/>
          </p:nvCxnSpPr>
          <p:spPr bwMode="auto">
            <a:xfrm flipV="1">
              <a:off x="8798880" y="2106919"/>
              <a:ext cx="0" cy="59062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84" name="直線矢印コネクタ 283">
              <a:extLst>
                <a:ext uri="{FF2B5EF4-FFF2-40B4-BE49-F238E27FC236}">
                  <a16:creationId xmlns:a16="http://schemas.microsoft.com/office/drawing/2014/main" id="{E9918C19-DAF6-FE3A-D7C9-1DCDD4DD3C43}"/>
                </a:ext>
              </a:extLst>
            </p:cNvPr>
            <p:cNvCxnSpPr>
              <a:cxnSpLocks/>
              <a:stCxn id="268" idx="3"/>
            </p:cNvCxnSpPr>
            <p:nvPr/>
          </p:nvCxnSpPr>
          <p:spPr bwMode="auto">
            <a:xfrm flipV="1">
              <a:off x="9966031" y="2106919"/>
              <a:ext cx="0" cy="94651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10" name="テキスト ボックス 109">
              <a:extLst>
                <a:ext uri="{FF2B5EF4-FFF2-40B4-BE49-F238E27FC236}">
                  <a16:creationId xmlns:a16="http://schemas.microsoft.com/office/drawing/2014/main" id="{FCE5E45D-C95D-B315-3467-8D5F9DCD8F49}"/>
                </a:ext>
              </a:extLst>
            </p:cNvPr>
            <p:cNvSpPr txBox="1"/>
            <p:nvPr/>
          </p:nvSpPr>
          <p:spPr>
            <a:xfrm>
              <a:off x="6249774" y="1712246"/>
              <a:ext cx="445956" cy="338554"/>
            </a:xfrm>
            <a:prstGeom prst="rect">
              <a:avLst/>
            </a:prstGeom>
            <a:noFill/>
          </p:spPr>
          <p:txBody>
            <a:bodyPr wrap="non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16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AP</a:t>
              </a:r>
              <a:endParaRPr kumimoji="1" lang="ja-JP" altLang="en-US" sz="16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p:txBody>
        </p:sp>
        <p:grpSp>
          <p:nvGrpSpPr>
            <p:cNvPr id="119" name="グループ化 118">
              <a:extLst>
                <a:ext uri="{FF2B5EF4-FFF2-40B4-BE49-F238E27FC236}">
                  <a16:creationId xmlns:a16="http://schemas.microsoft.com/office/drawing/2014/main" id="{B1334851-E7FE-E870-74F4-C4ED9F6A85AB}"/>
                </a:ext>
              </a:extLst>
            </p:cNvPr>
            <p:cNvGrpSpPr/>
            <p:nvPr/>
          </p:nvGrpSpPr>
          <p:grpSpPr>
            <a:xfrm>
              <a:off x="6277605" y="2109667"/>
              <a:ext cx="4819985" cy="1079040"/>
              <a:chOff x="5825450" y="2781245"/>
              <a:chExt cx="6027248" cy="1079040"/>
            </a:xfrm>
          </p:grpSpPr>
          <p:cxnSp>
            <p:nvCxnSpPr>
              <p:cNvPr id="115" name="直線矢印コネクタ 114">
                <a:extLst>
                  <a:ext uri="{FF2B5EF4-FFF2-40B4-BE49-F238E27FC236}">
                    <a16:creationId xmlns:a16="http://schemas.microsoft.com/office/drawing/2014/main" id="{C14F81FE-47DE-D65D-4079-24D31D19582B}"/>
                  </a:ext>
                </a:extLst>
              </p:cNvPr>
              <p:cNvCxnSpPr>
                <a:cxnSpLocks/>
              </p:cNvCxnSpPr>
              <p:nvPr/>
            </p:nvCxnSpPr>
            <p:spPr bwMode="auto">
              <a:xfrm>
                <a:off x="5876034" y="3146155"/>
                <a:ext cx="5976664"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16" name="直線矢印コネクタ 115">
                <a:extLst>
                  <a:ext uri="{FF2B5EF4-FFF2-40B4-BE49-F238E27FC236}">
                    <a16:creationId xmlns:a16="http://schemas.microsoft.com/office/drawing/2014/main" id="{B019F300-18BF-7600-73BA-55E3BE9BED98}"/>
                  </a:ext>
                </a:extLst>
              </p:cNvPr>
              <p:cNvCxnSpPr>
                <a:cxnSpLocks/>
              </p:cNvCxnSpPr>
              <p:nvPr/>
            </p:nvCxnSpPr>
            <p:spPr bwMode="auto">
              <a:xfrm>
                <a:off x="5876034" y="3503220"/>
                <a:ext cx="5976664"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17" name="直線矢印コネクタ 116">
                <a:extLst>
                  <a:ext uri="{FF2B5EF4-FFF2-40B4-BE49-F238E27FC236}">
                    <a16:creationId xmlns:a16="http://schemas.microsoft.com/office/drawing/2014/main" id="{EDA08245-87AC-F0A1-45AC-BA07062219AF}"/>
                  </a:ext>
                </a:extLst>
              </p:cNvPr>
              <p:cNvCxnSpPr>
                <a:cxnSpLocks/>
              </p:cNvCxnSpPr>
              <p:nvPr/>
            </p:nvCxnSpPr>
            <p:spPr bwMode="auto">
              <a:xfrm>
                <a:off x="5876034" y="3860285"/>
                <a:ext cx="5976664"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18" name="直線矢印コネクタ 117">
                <a:extLst>
                  <a:ext uri="{FF2B5EF4-FFF2-40B4-BE49-F238E27FC236}">
                    <a16:creationId xmlns:a16="http://schemas.microsoft.com/office/drawing/2014/main" id="{F0E76ABF-1A91-61CF-7D58-47B64DB2694F}"/>
                  </a:ext>
                </a:extLst>
              </p:cNvPr>
              <p:cNvCxnSpPr>
                <a:cxnSpLocks/>
              </p:cNvCxnSpPr>
              <p:nvPr/>
            </p:nvCxnSpPr>
            <p:spPr bwMode="auto">
              <a:xfrm>
                <a:off x="5825450" y="2781245"/>
                <a:ext cx="5976664"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sp>
          <p:nvSpPr>
            <p:cNvPr id="121" name="正方形/長方形 120">
              <a:extLst>
                <a:ext uri="{FF2B5EF4-FFF2-40B4-BE49-F238E27FC236}">
                  <a16:creationId xmlns:a16="http://schemas.microsoft.com/office/drawing/2014/main" id="{669D5308-F0AB-F9CD-C29F-82195E7BCBDA}"/>
                </a:ext>
              </a:extLst>
            </p:cNvPr>
            <p:cNvSpPr/>
            <p:nvPr/>
          </p:nvSpPr>
          <p:spPr bwMode="auto">
            <a:xfrm>
              <a:off x="9408368" y="1674799"/>
              <a:ext cx="971256" cy="1891433"/>
            </a:xfrm>
            <a:prstGeom prst="rect">
              <a:avLst/>
            </a:prstGeom>
            <a:solidFill>
              <a:schemeClr val="bg2">
                <a:lumMod val="20000"/>
                <a:lumOff val="80000"/>
                <a:alpha val="58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ja-JP" altLang="en-US" sz="2400" b="0" i="0" u="none" strike="noStrike" kern="1200" cap="none" spc="0" normalizeH="0" baseline="0" noProof="0">
                <a:ln>
                  <a:noFill/>
                </a:ln>
                <a:solidFill>
                  <a:srgbClr val="FFFFFF"/>
                </a:solidFill>
                <a:effectLst/>
                <a:uLnTx/>
                <a:uFillTx/>
                <a:latin typeface="Times New Roman" pitchFamily="16" charset="0"/>
                <a:ea typeface="MS Gothic" charset="-128"/>
                <a:cs typeface="+mn-cs"/>
              </a:endParaRPr>
            </a:p>
          </p:txBody>
        </p:sp>
      </p:grpSp>
      <p:sp>
        <p:nvSpPr>
          <p:cNvPr id="322" name="テキスト ボックス 321">
            <a:extLst>
              <a:ext uri="{FF2B5EF4-FFF2-40B4-BE49-F238E27FC236}">
                <a16:creationId xmlns:a16="http://schemas.microsoft.com/office/drawing/2014/main" id="{4BFB6216-2802-11ED-8BF0-DED6EB7EA9B9}"/>
              </a:ext>
            </a:extLst>
          </p:cNvPr>
          <p:cNvSpPr txBox="1"/>
          <p:nvPr/>
        </p:nvSpPr>
        <p:spPr>
          <a:xfrm>
            <a:off x="6096000" y="3881442"/>
            <a:ext cx="5544616" cy="646331"/>
          </a:xfrm>
          <a:prstGeom prst="rect">
            <a:avLst/>
          </a:prstGeom>
          <a:noFill/>
        </p:spPr>
        <p:txBody>
          <a:bodyPr wrap="square">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1800" b="1"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The Application ID </a:t>
            </a:r>
            <a:r>
              <a:rPr kumimoji="1" lang="en-US" altLang="ja-JP" sz="18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facilitates the transmission of traffic associated with SCSIDs</a:t>
            </a:r>
            <a:r>
              <a:rPr kumimoji="1" lang="ja-JP" altLang="en-US" sz="18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within</a:t>
            </a:r>
            <a:r>
              <a:rPr kumimoji="1" lang="ja-JP" altLang="en-US" sz="18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a</a:t>
            </a:r>
            <a:r>
              <a:rPr kumimoji="1" lang="ja-JP" altLang="en-US" sz="18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specified</a:t>
            </a:r>
            <a:r>
              <a:rPr kumimoji="1" lang="ja-JP" altLang="en-US" sz="18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period</a:t>
            </a:r>
            <a:endParaRPr kumimoji="1" lang="ja-JP" altLang="en-US" sz="18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p:txBody>
      </p:sp>
      <p:grpSp>
        <p:nvGrpSpPr>
          <p:cNvPr id="11" name="グループ化 10">
            <a:extLst>
              <a:ext uri="{FF2B5EF4-FFF2-40B4-BE49-F238E27FC236}">
                <a16:creationId xmlns:a16="http://schemas.microsoft.com/office/drawing/2014/main" id="{F124323D-926D-8236-EE32-FC0BC5D0AC09}"/>
              </a:ext>
            </a:extLst>
          </p:cNvPr>
          <p:cNvGrpSpPr/>
          <p:nvPr/>
        </p:nvGrpSpPr>
        <p:grpSpPr>
          <a:xfrm>
            <a:off x="6176719" y="4505097"/>
            <a:ext cx="4920871" cy="1639733"/>
            <a:chOff x="6176719" y="4345751"/>
            <a:chExt cx="4920871" cy="1768010"/>
          </a:xfrm>
        </p:grpSpPr>
        <p:cxnSp>
          <p:nvCxnSpPr>
            <p:cNvPr id="199" name="直線コネクタ 198">
              <a:extLst>
                <a:ext uri="{FF2B5EF4-FFF2-40B4-BE49-F238E27FC236}">
                  <a16:creationId xmlns:a16="http://schemas.microsoft.com/office/drawing/2014/main" id="{E1065E11-1C9A-40B9-E48D-4BA939D32E03}"/>
                </a:ext>
              </a:extLst>
            </p:cNvPr>
            <p:cNvCxnSpPr>
              <a:cxnSpLocks/>
            </p:cNvCxnSpPr>
            <p:nvPr/>
          </p:nvCxnSpPr>
          <p:spPr bwMode="auto">
            <a:xfrm>
              <a:off x="7509071" y="4390614"/>
              <a:ext cx="9466" cy="1719485"/>
            </a:xfrm>
            <a:prstGeom prst="line">
              <a:avLst/>
            </a:prstGeom>
            <a:solidFill>
              <a:srgbClr val="00B8FF"/>
            </a:solidFill>
            <a:ln w="38100" cap="flat" cmpd="sng" algn="ctr">
              <a:solidFill>
                <a:schemeClr val="tx1"/>
              </a:solidFill>
              <a:prstDash val="dash"/>
              <a:round/>
              <a:headEnd type="none" w="med" len="med"/>
              <a:tailEnd type="none" w="med" len="med"/>
            </a:ln>
            <a:effectLst/>
          </p:spPr>
        </p:cxnSp>
        <p:sp>
          <p:nvSpPr>
            <p:cNvPr id="200" name="テキスト ボックス 199">
              <a:extLst>
                <a:ext uri="{FF2B5EF4-FFF2-40B4-BE49-F238E27FC236}">
                  <a16:creationId xmlns:a16="http://schemas.microsoft.com/office/drawing/2014/main" id="{B6D7520E-D8A3-6F35-5080-6C0F31F5924F}"/>
                </a:ext>
              </a:extLst>
            </p:cNvPr>
            <p:cNvSpPr txBox="1"/>
            <p:nvPr/>
          </p:nvSpPr>
          <p:spPr>
            <a:xfrm>
              <a:off x="6205597" y="4754938"/>
              <a:ext cx="2987959" cy="1061829"/>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16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AGV #1</a:t>
              </a: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FF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FF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FF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FF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FF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2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16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AGV #2 ...				</a:t>
              </a: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1" lang="en-US" altLang="ja-JP" sz="1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16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AGV #N</a:t>
              </a:r>
              <a:endParaRPr kumimoji="1" lang="ja-JP" altLang="en-US" sz="16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p:txBody>
        </p:sp>
        <p:sp>
          <p:nvSpPr>
            <p:cNvPr id="201" name="正方形/長方形 200">
              <a:extLst>
                <a:ext uri="{FF2B5EF4-FFF2-40B4-BE49-F238E27FC236}">
                  <a16:creationId xmlns:a16="http://schemas.microsoft.com/office/drawing/2014/main" id="{B24E5BB1-4AE5-B86A-AE32-A43272C2E9F4}"/>
                </a:ext>
              </a:extLst>
            </p:cNvPr>
            <p:cNvSpPr/>
            <p:nvPr/>
          </p:nvSpPr>
          <p:spPr bwMode="auto">
            <a:xfrm>
              <a:off x="7669502" y="4848082"/>
              <a:ext cx="168037" cy="259656"/>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ja-JP" altLang="en-US" sz="2400" b="0" i="0" u="none" strike="noStrike" kern="1200" cap="none" spc="0" normalizeH="0" baseline="0" noProof="0">
                <a:ln>
                  <a:noFill/>
                </a:ln>
                <a:solidFill>
                  <a:srgbClr val="FFFFFF"/>
                </a:solidFill>
                <a:effectLst/>
                <a:uLnTx/>
                <a:uFillTx/>
                <a:latin typeface="Times New Roman" pitchFamily="16" charset="0"/>
                <a:ea typeface="MS Gothic" charset="-128"/>
                <a:cs typeface="+mn-cs"/>
              </a:endParaRPr>
            </a:p>
          </p:txBody>
        </p:sp>
        <p:sp>
          <p:nvSpPr>
            <p:cNvPr id="202" name="正方形/長方形 201">
              <a:extLst>
                <a:ext uri="{FF2B5EF4-FFF2-40B4-BE49-F238E27FC236}">
                  <a16:creationId xmlns:a16="http://schemas.microsoft.com/office/drawing/2014/main" id="{C76679F6-D61F-F19E-DBDB-CBDA5C2EC5DA}"/>
                </a:ext>
              </a:extLst>
            </p:cNvPr>
            <p:cNvSpPr/>
            <p:nvPr/>
          </p:nvSpPr>
          <p:spPr bwMode="auto">
            <a:xfrm>
              <a:off x="8158885" y="5201219"/>
              <a:ext cx="168037" cy="259656"/>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ja-JP" altLang="en-US" sz="2400" b="0" i="0" u="none" strike="noStrike" kern="1200" cap="none" spc="0" normalizeH="0" baseline="0" noProof="0">
                <a:ln>
                  <a:noFill/>
                </a:ln>
                <a:solidFill>
                  <a:srgbClr val="FFFFFF"/>
                </a:solidFill>
                <a:effectLst/>
                <a:uLnTx/>
                <a:uFillTx/>
                <a:latin typeface="Times New Roman" pitchFamily="16" charset="0"/>
                <a:ea typeface="MS Gothic" charset="-128"/>
                <a:cs typeface="+mn-cs"/>
              </a:endParaRPr>
            </a:p>
          </p:txBody>
        </p:sp>
        <p:sp>
          <p:nvSpPr>
            <p:cNvPr id="203" name="正方形/長方形 202">
              <a:extLst>
                <a:ext uri="{FF2B5EF4-FFF2-40B4-BE49-F238E27FC236}">
                  <a16:creationId xmlns:a16="http://schemas.microsoft.com/office/drawing/2014/main" id="{71F657AC-636A-7D76-D152-0BB3FD576DDA}"/>
                </a:ext>
              </a:extLst>
            </p:cNvPr>
            <p:cNvSpPr/>
            <p:nvPr/>
          </p:nvSpPr>
          <p:spPr bwMode="auto">
            <a:xfrm>
              <a:off x="9188588" y="5557111"/>
              <a:ext cx="168037" cy="259656"/>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ja-JP" altLang="en-US" sz="2400" b="0" i="0" u="none" strike="noStrike" kern="1200" cap="none" spc="0" normalizeH="0" baseline="0" noProof="0">
                <a:ln>
                  <a:noFill/>
                </a:ln>
                <a:solidFill>
                  <a:srgbClr val="FFFFFF"/>
                </a:solidFill>
                <a:effectLst/>
                <a:uLnTx/>
                <a:uFillTx/>
                <a:latin typeface="Times New Roman" pitchFamily="16" charset="0"/>
                <a:ea typeface="MS Gothic" charset="-128"/>
                <a:cs typeface="+mn-cs"/>
              </a:endParaRPr>
            </a:p>
          </p:txBody>
        </p:sp>
        <p:cxnSp>
          <p:nvCxnSpPr>
            <p:cNvPr id="204" name="直線コネクタ 203">
              <a:extLst>
                <a:ext uri="{FF2B5EF4-FFF2-40B4-BE49-F238E27FC236}">
                  <a16:creationId xmlns:a16="http://schemas.microsoft.com/office/drawing/2014/main" id="{FA464DA2-C480-8C60-6F9D-081FBE20D6E5}"/>
                </a:ext>
              </a:extLst>
            </p:cNvPr>
            <p:cNvCxnSpPr>
              <a:cxnSpLocks/>
            </p:cNvCxnSpPr>
            <p:nvPr/>
          </p:nvCxnSpPr>
          <p:spPr bwMode="auto">
            <a:xfrm>
              <a:off x="9627296" y="4394277"/>
              <a:ext cx="9466" cy="1719484"/>
            </a:xfrm>
            <a:prstGeom prst="line">
              <a:avLst/>
            </a:prstGeom>
            <a:solidFill>
              <a:srgbClr val="00B8FF"/>
            </a:solidFill>
            <a:ln w="38100" cap="flat" cmpd="sng" algn="ctr">
              <a:solidFill>
                <a:schemeClr val="tx1"/>
              </a:solidFill>
              <a:prstDash val="dash"/>
              <a:round/>
              <a:headEnd type="none" w="med" len="med"/>
              <a:tailEnd type="none" w="med" len="med"/>
            </a:ln>
            <a:effectLst/>
          </p:spPr>
        </p:cxnSp>
        <p:sp>
          <p:nvSpPr>
            <p:cNvPr id="205" name="テキスト ボックス 204">
              <a:extLst>
                <a:ext uri="{FF2B5EF4-FFF2-40B4-BE49-F238E27FC236}">
                  <a16:creationId xmlns:a16="http://schemas.microsoft.com/office/drawing/2014/main" id="{F2991A76-7089-3500-4DD4-AA6CCD3434DE}"/>
                </a:ext>
              </a:extLst>
            </p:cNvPr>
            <p:cNvSpPr txBox="1"/>
            <p:nvPr/>
          </p:nvSpPr>
          <p:spPr>
            <a:xfrm>
              <a:off x="8460093" y="4650181"/>
              <a:ext cx="908184" cy="923330"/>
            </a:xfrm>
            <a:prstGeom prst="rect">
              <a:avLst/>
            </a:prstGeom>
            <a:noFill/>
          </p:spPr>
          <p:txBody>
            <a:bodyPr wrap="square">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54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a:t>
              </a:r>
              <a:endParaRPr kumimoji="0" lang="ja-JP" altLang="en-US" sz="5400" b="0" i="0" u="none" strike="noStrike" kern="1200" cap="none" spc="0" normalizeH="0" baseline="0" noProof="0" dirty="0">
                <a:ln>
                  <a:noFill/>
                </a:ln>
                <a:solidFill>
                  <a:srgbClr val="FFFFFF"/>
                </a:solidFill>
                <a:effectLst/>
                <a:uLnTx/>
                <a:uFillTx/>
                <a:latin typeface="Times New Roman" pitchFamily="16" charset="0"/>
                <a:ea typeface="MS Gothic" charset="-128"/>
                <a:cs typeface="+mn-cs"/>
              </a:endParaRPr>
            </a:p>
          </p:txBody>
        </p:sp>
        <p:cxnSp>
          <p:nvCxnSpPr>
            <p:cNvPr id="206" name="直線矢印コネクタ 205">
              <a:extLst>
                <a:ext uri="{FF2B5EF4-FFF2-40B4-BE49-F238E27FC236}">
                  <a16:creationId xmlns:a16="http://schemas.microsoft.com/office/drawing/2014/main" id="{2CD81477-E44C-4DAF-3310-B2BC79AC1F7E}"/>
                </a:ext>
              </a:extLst>
            </p:cNvPr>
            <p:cNvCxnSpPr>
              <a:cxnSpLocks/>
              <a:stCxn id="201" idx="3"/>
            </p:cNvCxnSpPr>
            <p:nvPr/>
          </p:nvCxnSpPr>
          <p:spPr bwMode="auto">
            <a:xfrm flipV="1">
              <a:off x="7837539" y="4740424"/>
              <a:ext cx="0" cy="23748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07" name="直線矢印コネクタ 206">
              <a:extLst>
                <a:ext uri="{FF2B5EF4-FFF2-40B4-BE49-F238E27FC236}">
                  <a16:creationId xmlns:a16="http://schemas.microsoft.com/office/drawing/2014/main" id="{CBD18D29-EC5E-C03E-8730-FBD8D83D9E89}"/>
                </a:ext>
              </a:extLst>
            </p:cNvPr>
            <p:cNvCxnSpPr>
              <a:cxnSpLocks/>
              <a:stCxn id="202" idx="3"/>
            </p:cNvCxnSpPr>
            <p:nvPr/>
          </p:nvCxnSpPr>
          <p:spPr bwMode="auto">
            <a:xfrm flipV="1">
              <a:off x="8326922" y="4740424"/>
              <a:ext cx="0" cy="59062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08" name="直線矢印コネクタ 207">
              <a:extLst>
                <a:ext uri="{FF2B5EF4-FFF2-40B4-BE49-F238E27FC236}">
                  <a16:creationId xmlns:a16="http://schemas.microsoft.com/office/drawing/2014/main" id="{C1665C32-756C-CBEE-F9F0-6AFFCF439C86}"/>
                </a:ext>
              </a:extLst>
            </p:cNvPr>
            <p:cNvCxnSpPr>
              <a:cxnSpLocks/>
              <a:stCxn id="203" idx="3"/>
            </p:cNvCxnSpPr>
            <p:nvPr/>
          </p:nvCxnSpPr>
          <p:spPr bwMode="auto">
            <a:xfrm flipV="1">
              <a:off x="9356625" y="4740424"/>
              <a:ext cx="0" cy="94651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09" name="テキスト ボックス 208">
              <a:extLst>
                <a:ext uri="{FF2B5EF4-FFF2-40B4-BE49-F238E27FC236}">
                  <a16:creationId xmlns:a16="http://schemas.microsoft.com/office/drawing/2014/main" id="{208E6A97-A782-0B59-F3CF-E0C9D4311D72}"/>
                </a:ext>
              </a:extLst>
            </p:cNvPr>
            <p:cNvSpPr txBox="1"/>
            <p:nvPr/>
          </p:nvSpPr>
          <p:spPr>
            <a:xfrm>
              <a:off x="6249774" y="4345751"/>
              <a:ext cx="445956" cy="338554"/>
            </a:xfrm>
            <a:prstGeom prst="rect">
              <a:avLst/>
            </a:prstGeom>
            <a:noFill/>
          </p:spPr>
          <p:txBody>
            <a:bodyPr wrap="non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16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AP</a:t>
              </a:r>
              <a:endParaRPr kumimoji="1" lang="ja-JP" altLang="en-US" sz="16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p:txBody>
        </p:sp>
        <p:grpSp>
          <p:nvGrpSpPr>
            <p:cNvPr id="210" name="グループ化 209">
              <a:extLst>
                <a:ext uri="{FF2B5EF4-FFF2-40B4-BE49-F238E27FC236}">
                  <a16:creationId xmlns:a16="http://schemas.microsoft.com/office/drawing/2014/main" id="{8465BCEC-1301-2B22-1B2A-2860EFF5B20F}"/>
                </a:ext>
              </a:extLst>
            </p:cNvPr>
            <p:cNvGrpSpPr/>
            <p:nvPr/>
          </p:nvGrpSpPr>
          <p:grpSpPr>
            <a:xfrm>
              <a:off x="6277605" y="4743172"/>
              <a:ext cx="4819985" cy="1079040"/>
              <a:chOff x="5825450" y="2781245"/>
              <a:chExt cx="6027248" cy="1079040"/>
            </a:xfrm>
          </p:grpSpPr>
          <p:cxnSp>
            <p:nvCxnSpPr>
              <p:cNvPr id="211" name="直線矢印コネクタ 210">
                <a:extLst>
                  <a:ext uri="{FF2B5EF4-FFF2-40B4-BE49-F238E27FC236}">
                    <a16:creationId xmlns:a16="http://schemas.microsoft.com/office/drawing/2014/main" id="{5C550416-6055-05A7-BEC6-AA9CD0C76714}"/>
                  </a:ext>
                </a:extLst>
              </p:cNvPr>
              <p:cNvCxnSpPr>
                <a:cxnSpLocks/>
              </p:cNvCxnSpPr>
              <p:nvPr/>
            </p:nvCxnSpPr>
            <p:spPr bwMode="auto">
              <a:xfrm>
                <a:off x="5876034" y="3146155"/>
                <a:ext cx="5976664"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12" name="直線矢印コネクタ 211">
                <a:extLst>
                  <a:ext uri="{FF2B5EF4-FFF2-40B4-BE49-F238E27FC236}">
                    <a16:creationId xmlns:a16="http://schemas.microsoft.com/office/drawing/2014/main" id="{009602B2-0558-0CEC-35E8-E295BFED628D}"/>
                  </a:ext>
                </a:extLst>
              </p:cNvPr>
              <p:cNvCxnSpPr>
                <a:cxnSpLocks/>
              </p:cNvCxnSpPr>
              <p:nvPr/>
            </p:nvCxnSpPr>
            <p:spPr bwMode="auto">
              <a:xfrm>
                <a:off x="5876034" y="3503220"/>
                <a:ext cx="5976664"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13" name="直線矢印コネクタ 212">
                <a:extLst>
                  <a:ext uri="{FF2B5EF4-FFF2-40B4-BE49-F238E27FC236}">
                    <a16:creationId xmlns:a16="http://schemas.microsoft.com/office/drawing/2014/main" id="{E148DA14-0313-0FEA-064D-1E25DC4ED729}"/>
                  </a:ext>
                </a:extLst>
              </p:cNvPr>
              <p:cNvCxnSpPr>
                <a:cxnSpLocks/>
              </p:cNvCxnSpPr>
              <p:nvPr/>
            </p:nvCxnSpPr>
            <p:spPr bwMode="auto">
              <a:xfrm>
                <a:off x="5876034" y="3860285"/>
                <a:ext cx="5976664"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14" name="直線矢印コネクタ 213">
                <a:extLst>
                  <a:ext uri="{FF2B5EF4-FFF2-40B4-BE49-F238E27FC236}">
                    <a16:creationId xmlns:a16="http://schemas.microsoft.com/office/drawing/2014/main" id="{27E35C5F-4064-5CA1-4FC4-5E442AF35734}"/>
                  </a:ext>
                </a:extLst>
              </p:cNvPr>
              <p:cNvCxnSpPr>
                <a:cxnSpLocks/>
              </p:cNvCxnSpPr>
              <p:nvPr/>
            </p:nvCxnSpPr>
            <p:spPr bwMode="auto">
              <a:xfrm>
                <a:off x="5825450" y="2781245"/>
                <a:ext cx="5976664"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sp>
          <p:nvSpPr>
            <p:cNvPr id="320" name="正方形/長方形 319">
              <a:extLst>
                <a:ext uri="{FF2B5EF4-FFF2-40B4-BE49-F238E27FC236}">
                  <a16:creationId xmlns:a16="http://schemas.microsoft.com/office/drawing/2014/main" id="{819727E7-0594-FF51-5660-FDF8927AA336}"/>
                </a:ext>
              </a:extLst>
            </p:cNvPr>
            <p:cNvSpPr/>
            <p:nvPr/>
          </p:nvSpPr>
          <p:spPr bwMode="auto">
            <a:xfrm>
              <a:off x="6176719" y="4777295"/>
              <a:ext cx="1056382" cy="1041765"/>
            </a:xfrm>
            <a:prstGeom prst="rect">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ja-JP" altLang="en-US" sz="2400" b="0" i="0" u="none" strike="noStrike" kern="1200" cap="none" spc="0" normalizeH="0" baseline="0" noProof="0">
                <a:ln>
                  <a:noFill/>
                </a:ln>
                <a:solidFill>
                  <a:srgbClr val="FFFFFF"/>
                </a:solidFill>
                <a:effectLst/>
                <a:uLnTx/>
                <a:uFillTx/>
                <a:latin typeface="Times New Roman" pitchFamily="16" charset="0"/>
                <a:ea typeface="MS Gothic" charset="-128"/>
                <a:cs typeface="+mn-cs"/>
              </a:endParaRPr>
            </a:p>
          </p:txBody>
        </p:sp>
        <p:cxnSp>
          <p:nvCxnSpPr>
            <p:cNvPr id="323" name="直線矢印コネクタ 322">
              <a:extLst>
                <a:ext uri="{FF2B5EF4-FFF2-40B4-BE49-F238E27FC236}">
                  <a16:creationId xmlns:a16="http://schemas.microsoft.com/office/drawing/2014/main" id="{4CD82559-00CF-61AC-DD48-A3F2A8DBDA91}"/>
                </a:ext>
              </a:extLst>
            </p:cNvPr>
            <p:cNvCxnSpPr/>
            <p:nvPr/>
          </p:nvCxnSpPr>
          <p:spPr bwMode="auto">
            <a:xfrm>
              <a:off x="7583778" y="4504728"/>
              <a:ext cx="1977986" cy="0"/>
            </a:xfrm>
            <a:prstGeom prst="straightConnector1">
              <a:avLst/>
            </a:prstGeom>
            <a:solidFill>
              <a:srgbClr val="00B8FF"/>
            </a:solidFill>
            <a:ln w="76200" cap="flat" cmpd="sng" algn="ctr">
              <a:solidFill>
                <a:schemeClr val="tx1"/>
              </a:solidFill>
              <a:prstDash val="solid"/>
              <a:round/>
              <a:headEnd type="triangle"/>
              <a:tailEnd type="triangle"/>
            </a:ln>
            <a:effectLst/>
          </p:spPr>
        </p:cxnSp>
      </p:grpSp>
      <p:sp>
        <p:nvSpPr>
          <p:cNvPr id="324" name="テキスト ボックス 323">
            <a:extLst>
              <a:ext uri="{FF2B5EF4-FFF2-40B4-BE49-F238E27FC236}">
                <a16:creationId xmlns:a16="http://schemas.microsoft.com/office/drawing/2014/main" id="{AA703F05-4E41-A5A2-91A8-D209E279FC59}"/>
              </a:ext>
            </a:extLst>
          </p:cNvPr>
          <p:cNvSpPr txBox="1"/>
          <p:nvPr/>
        </p:nvSpPr>
        <p:spPr>
          <a:xfrm>
            <a:off x="818698" y="617639"/>
            <a:ext cx="5145961" cy="584775"/>
          </a:xfrm>
          <a:prstGeom prst="rect">
            <a:avLst/>
          </a:prstGeom>
          <a:noFill/>
        </p:spPr>
        <p:txBody>
          <a:bodyPr wrap="none" rtlCol="0">
            <a:spAutoFit/>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3200" b="1" i="1" u="none" strike="noStrike" kern="1200" cap="none" spc="0" normalizeH="0" baseline="0" noProof="0" dirty="0">
                <a:ln>
                  <a:noFill/>
                </a:ln>
                <a:solidFill>
                  <a:srgbClr val="000000"/>
                </a:solidFill>
                <a:effectLst/>
                <a:uLnTx/>
                <a:uFillTx/>
                <a:latin typeface="Times New Roman" pitchFamily="16" charset="0"/>
                <a:ea typeface="MS Gothic" charset="-128"/>
                <a:cs typeface="+mn-cs"/>
              </a:rPr>
              <a:t>Appendix: Possible Use-case </a:t>
            </a:r>
            <a:endParaRPr kumimoji="1" lang="ja-JP" altLang="en-US" sz="3200" b="1" i="1"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p:txBody>
      </p:sp>
      <p:sp>
        <p:nvSpPr>
          <p:cNvPr id="14" name="矢印: 下 13">
            <a:extLst>
              <a:ext uri="{FF2B5EF4-FFF2-40B4-BE49-F238E27FC236}">
                <a16:creationId xmlns:a16="http://schemas.microsoft.com/office/drawing/2014/main" id="{B86F1AF6-A402-A979-74D6-2BF09288CEAF}"/>
              </a:ext>
            </a:extLst>
          </p:cNvPr>
          <p:cNvSpPr/>
          <p:nvPr/>
        </p:nvSpPr>
        <p:spPr bwMode="auto">
          <a:xfrm>
            <a:off x="7184870" y="3391406"/>
            <a:ext cx="484632" cy="402344"/>
          </a:xfrm>
          <a:prstGeom prst="downArrow">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6" name="テキスト ボックス 15">
            <a:extLst>
              <a:ext uri="{FF2B5EF4-FFF2-40B4-BE49-F238E27FC236}">
                <a16:creationId xmlns:a16="http://schemas.microsoft.com/office/drawing/2014/main" id="{DB4A0F74-4BED-630C-8CD2-EE393B3BEFB9}"/>
              </a:ext>
            </a:extLst>
          </p:cNvPr>
          <p:cNvSpPr txBox="1"/>
          <p:nvPr/>
        </p:nvSpPr>
        <p:spPr>
          <a:xfrm>
            <a:off x="7641117" y="3456021"/>
            <a:ext cx="4038855" cy="307777"/>
          </a:xfrm>
          <a:prstGeom prst="rect">
            <a:avLst/>
          </a:prstGeom>
          <a:noFill/>
        </p:spPr>
        <p:txBody>
          <a:bodyPr wrap="square">
            <a:spAutoFit/>
          </a:bodyPr>
          <a:lstStyle/>
          <a:p>
            <a:r>
              <a:rPr kumimoji="1" lang="en-US" altLang="ja-JP" sz="1400" i="1" dirty="0">
                <a:solidFill>
                  <a:srgbClr val="000000"/>
                </a:solidFill>
              </a:rPr>
              <a:t>In order to the route plan accurately calculated ...</a:t>
            </a:r>
            <a:endParaRPr kumimoji="1" lang="ja-JP" altLang="en-US" sz="1400" i="1" dirty="0">
              <a:solidFill>
                <a:srgbClr val="000000"/>
              </a:solidFill>
            </a:endParaRPr>
          </a:p>
        </p:txBody>
      </p:sp>
    </p:spTree>
    <p:extLst>
      <p:ext uri="{BB962C8B-B14F-4D97-AF65-F5344CB8AC3E}">
        <p14:creationId xmlns:p14="http://schemas.microsoft.com/office/powerpoint/2010/main" val="1960037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Introduction</a:t>
            </a:r>
          </a:p>
        </p:txBody>
      </p:sp>
      <p:sp>
        <p:nvSpPr>
          <p:cNvPr id="6" name="Slide Number Placeholder 5"/>
          <p:cNvSpPr>
            <a:spLocks noGrp="1"/>
          </p:cNvSpPr>
          <p:nvPr>
            <p:ph type="sldNum" idx="12"/>
          </p:nvPr>
        </p:nvSpPr>
        <p:spPr/>
        <p: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Slide </a:t>
            </a:r>
            <a:fld id="{B3165115-9078-433B-A278-1F5ED971F63A}" type="slidenum">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a:t>
            </a:fld>
            <a:endPar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endParaRPr>
          </a:p>
        </p:txBody>
      </p:sp>
      <p:sp>
        <p:nvSpPr>
          <p:cNvPr id="5" name="Footer Placeholder 4"/>
          <p:cNvSpPr>
            <a:spLocks noGrp="1"/>
          </p:cNvSpPr>
          <p:nvPr>
            <p:ph type="ftr" idx="14"/>
          </p:nvPr>
        </p:nvSpPr>
        <p:spPr/>
        <p:txBody>
          <a:bodyPr/>
          <a:lstStyle/>
          <a:p>
            <a:r>
              <a:rPr lang="en-GB" altLang="ja-JP" dirty="0">
                <a:latin typeface="+mj-lt"/>
              </a:rPr>
              <a:t>Takuhiro Sato, Sharp</a:t>
            </a:r>
          </a:p>
        </p:txBody>
      </p:sp>
      <p:sp>
        <p:nvSpPr>
          <p:cNvPr id="4" name="Date Placeholder 3"/>
          <p:cNvSpPr>
            <a:spLocks noGrp="1"/>
          </p:cNvSpPr>
          <p:nvPr>
            <p:ph type="dt" idx="15"/>
          </p:nvPr>
        </p:nvSpPr>
        <p:spPr/>
        <p:txBody>
          <a:bodyPr/>
          <a:lstStyle/>
          <a:p>
            <a:r>
              <a:rPr lang="en-US" altLang="ja-JP" dirty="0">
                <a:latin typeface="+mj-lt"/>
              </a:rPr>
              <a:t>Oct. 2024</a:t>
            </a:r>
            <a:endParaRPr lang="en-GB" altLang="ja-JP" dirty="0">
              <a:latin typeface="+mj-lt"/>
            </a:endParaRPr>
          </a:p>
        </p:txBody>
      </p:sp>
      <p:sp>
        <p:nvSpPr>
          <p:cNvPr id="5122" name="Rectangle 2"/>
          <p:cNvSpPr>
            <a:spLocks noGrp="1" noChangeArrowheads="1"/>
          </p:cNvSpPr>
          <p:nvPr>
            <p:ph idx="1"/>
          </p:nvPr>
        </p:nvSpPr>
        <p:spPr>
          <a:xfrm>
            <a:off x="676060" y="1709223"/>
            <a:ext cx="7076124" cy="3286506"/>
          </a:xfrm>
          <a:ln/>
        </p:spPr>
        <p:txBody>
          <a:bodyPr/>
          <a:lstStyle/>
          <a:p>
            <a:pPr marL="57150" indent="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1600" dirty="0">
                <a:solidFill>
                  <a:schemeClr val="tx1"/>
                </a:solidFill>
                <a:latin typeface="+mj-lt"/>
              </a:rPr>
              <a:t>In applications indicated in the PAR</a:t>
            </a:r>
            <a:r>
              <a:rPr lang="ja-JP" altLang="en-US" sz="1600" dirty="0">
                <a:solidFill>
                  <a:schemeClr val="tx1"/>
                </a:solidFill>
                <a:latin typeface="+mj-lt"/>
              </a:rPr>
              <a:t> </a:t>
            </a:r>
            <a:r>
              <a:rPr lang="en-US" altLang="ja-JP" sz="1600" dirty="0">
                <a:solidFill>
                  <a:schemeClr val="tx1"/>
                </a:solidFill>
                <a:latin typeface="+mj-lt"/>
              </a:rPr>
              <a:t>[1]:</a:t>
            </a:r>
          </a:p>
          <a:p>
            <a:pPr marL="341313" indent="-28416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1600" b="0" dirty="0">
                <a:solidFill>
                  <a:schemeClr val="tx1"/>
                </a:solidFill>
                <a:latin typeface="+mj-lt"/>
              </a:rPr>
              <a:t>Virtual reality (VR), robotics, industrial automation for industrial IoT, etc.</a:t>
            </a:r>
          </a:p>
          <a:p>
            <a:pPr marL="57150" indent="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400" b="0" dirty="0">
                <a:solidFill>
                  <a:schemeClr val="tx1"/>
                </a:solidFill>
                <a:latin typeface="+mj-lt"/>
              </a:rPr>
              <a:t>  </a:t>
            </a:r>
          </a:p>
          <a:p>
            <a:pPr marL="57150" indent="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1600" dirty="0">
                <a:solidFill>
                  <a:schemeClr val="tx1"/>
                </a:solidFill>
                <a:latin typeface="+mj-lt"/>
              </a:rPr>
              <a:t>In a scenario where a single AP manages the entire room within a house under a single BSS, the AP must control all devices handling multiple applications, such as VR apps and other applications, </a:t>
            </a:r>
            <a:r>
              <a:rPr lang="en-US" altLang="ja-JP" sz="1600" u="sng" dirty="0">
                <a:solidFill>
                  <a:schemeClr val="tx1"/>
                </a:solidFill>
                <a:latin typeface="+mj-lt"/>
              </a:rPr>
              <a:t>while meeting the application requirements</a:t>
            </a:r>
            <a:r>
              <a:rPr lang="en-US" altLang="ja-JP" sz="1600" dirty="0">
                <a:solidFill>
                  <a:schemeClr val="tx1"/>
                </a:solidFill>
                <a:latin typeface="+mj-lt"/>
              </a:rPr>
              <a:t>.</a:t>
            </a:r>
          </a:p>
          <a:p>
            <a:pPr marL="341313" indent="-28416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1600" b="0" dirty="0">
                <a:solidFill>
                  <a:schemeClr val="tx1"/>
                </a:solidFill>
                <a:latin typeface="+mj-lt"/>
              </a:rPr>
              <a:t>Audio-Video synchronization is one of the minimum requirements for immersive experience.</a:t>
            </a:r>
          </a:p>
          <a:p>
            <a:pPr marL="341313" indent="-28416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1600" b="0" dirty="0">
                <a:solidFill>
                  <a:schemeClr val="tx1"/>
                </a:solidFill>
                <a:latin typeface="+mj-lt"/>
              </a:rPr>
              <a:t>STA groups [2]</a:t>
            </a:r>
          </a:p>
        </p:txBody>
      </p:sp>
      <p:grpSp>
        <p:nvGrpSpPr>
          <p:cNvPr id="12" name="グループ化 11">
            <a:extLst>
              <a:ext uri="{FF2B5EF4-FFF2-40B4-BE49-F238E27FC236}">
                <a16:creationId xmlns:a16="http://schemas.microsoft.com/office/drawing/2014/main" id="{0F33BB34-867C-68B4-536C-8639C55D8C4B}"/>
              </a:ext>
            </a:extLst>
          </p:cNvPr>
          <p:cNvGrpSpPr/>
          <p:nvPr/>
        </p:nvGrpSpPr>
        <p:grpSpPr>
          <a:xfrm>
            <a:off x="2783632" y="1699496"/>
            <a:ext cx="9333031" cy="4825129"/>
            <a:chOff x="2715265" y="1887517"/>
            <a:chExt cx="8969350" cy="4637108"/>
          </a:xfrm>
        </p:grpSpPr>
        <p:grpSp>
          <p:nvGrpSpPr>
            <p:cNvPr id="11" name="グループ化 10">
              <a:extLst>
                <a:ext uri="{FF2B5EF4-FFF2-40B4-BE49-F238E27FC236}">
                  <a16:creationId xmlns:a16="http://schemas.microsoft.com/office/drawing/2014/main" id="{54AC7EDE-EE65-2ED2-2BE6-CA3B209C8CDC}"/>
                </a:ext>
              </a:extLst>
            </p:cNvPr>
            <p:cNvGrpSpPr/>
            <p:nvPr/>
          </p:nvGrpSpPr>
          <p:grpSpPr>
            <a:xfrm>
              <a:off x="2715265" y="1887517"/>
              <a:ext cx="8969350" cy="4637108"/>
              <a:chOff x="2715265" y="1887517"/>
              <a:chExt cx="8969350" cy="4637108"/>
            </a:xfrm>
          </p:grpSpPr>
          <p:grpSp>
            <p:nvGrpSpPr>
              <p:cNvPr id="7" name="グループ化 6">
                <a:extLst>
                  <a:ext uri="{FF2B5EF4-FFF2-40B4-BE49-F238E27FC236}">
                    <a16:creationId xmlns:a16="http://schemas.microsoft.com/office/drawing/2014/main" id="{8F042F48-E675-8D55-4769-CD8B3D82DD35}"/>
                  </a:ext>
                </a:extLst>
              </p:cNvPr>
              <p:cNvGrpSpPr/>
              <p:nvPr/>
            </p:nvGrpSpPr>
            <p:grpSpPr>
              <a:xfrm>
                <a:off x="2715265" y="1887517"/>
                <a:ext cx="8856984" cy="4637108"/>
                <a:chOff x="3143672" y="1886993"/>
                <a:chExt cx="8856984" cy="4637108"/>
              </a:xfrm>
            </p:grpSpPr>
            <p:pic>
              <p:nvPicPr>
                <p:cNvPr id="18" name="図 17">
                  <a:extLst>
                    <a:ext uri="{FF2B5EF4-FFF2-40B4-BE49-F238E27FC236}">
                      <a16:creationId xmlns:a16="http://schemas.microsoft.com/office/drawing/2014/main" id="{03AB863E-921F-4393-8125-1D1EF222249F}"/>
                    </a:ext>
                  </a:extLst>
                </p:cNvPr>
                <p:cNvPicPr>
                  <a:picLocks noChangeAspect="1"/>
                </p:cNvPicPr>
                <p:nvPr/>
              </p:nvPicPr>
              <p:blipFill rotWithShape="1">
                <a:blip r:embed="rId3"/>
                <a:srcRect t="6339" r="2160" b="2270"/>
                <a:stretch/>
              </p:blipFill>
              <p:spPr>
                <a:xfrm>
                  <a:off x="3143672" y="1886993"/>
                  <a:ext cx="8856984" cy="4588421"/>
                </a:xfrm>
                <a:prstGeom prst="rect">
                  <a:avLst/>
                </a:prstGeom>
              </p:spPr>
            </p:pic>
            <p:sp>
              <p:nvSpPr>
                <p:cNvPr id="3" name="テキスト ボックス 2">
                  <a:extLst>
                    <a:ext uri="{FF2B5EF4-FFF2-40B4-BE49-F238E27FC236}">
                      <a16:creationId xmlns:a16="http://schemas.microsoft.com/office/drawing/2014/main" id="{8D0A72C9-FF43-BF9A-CC19-8D6A60DFE573}"/>
                    </a:ext>
                  </a:extLst>
                </p:cNvPr>
                <p:cNvSpPr txBox="1"/>
                <p:nvPr/>
              </p:nvSpPr>
              <p:spPr>
                <a:xfrm>
                  <a:off x="6880273" y="6154769"/>
                  <a:ext cx="1462650" cy="369332"/>
                </a:xfrm>
                <a:prstGeom prst="rect">
                  <a:avLst/>
                </a:prstGeom>
                <a:noFill/>
              </p:spPr>
              <p:txBody>
                <a:bodyPr wrap="square">
                  <a:spAutoFit/>
                </a:bodyPr>
                <a:lstStyle/>
                <a:p>
                  <a:pPr algn="ctr"/>
                  <a:r>
                    <a:rPr kumimoji="1" lang="en-US" altLang="ja-JP" sz="1800" dirty="0">
                      <a:solidFill>
                        <a:schemeClr val="tx1"/>
                      </a:solidFill>
                      <a:latin typeface="+mj-lt"/>
                      <a:ea typeface="+mn-ea"/>
                    </a:rPr>
                    <a:t>Example</a:t>
                  </a:r>
                  <a:endParaRPr kumimoji="1" lang="ja-JP" altLang="en-US" sz="1800" dirty="0">
                    <a:solidFill>
                      <a:schemeClr val="tx1"/>
                    </a:solidFill>
                    <a:latin typeface="+mj-lt"/>
                    <a:ea typeface="+mn-ea"/>
                  </a:endParaRPr>
                </a:p>
              </p:txBody>
            </p:sp>
          </p:grpSp>
          <p:sp>
            <p:nvSpPr>
              <p:cNvPr id="8" name="テキスト ボックス 7">
                <a:extLst>
                  <a:ext uri="{FF2B5EF4-FFF2-40B4-BE49-F238E27FC236}">
                    <a16:creationId xmlns:a16="http://schemas.microsoft.com/office/drawing/2014/main" id="{7FE93E84-78A5-D68A-99EE-6113B56021B5}"/>
                  </a:ext>
                </a:extLst>
              </p:cNvPr>
              <p:cNvSpPr txBox="1"/>
              <p:nvPr/>
            </p:nvSpPr>
            <p:spPr>
              <a:xfrm>
                <a:off x="9916065" y="2493420"/>
                <a:ext cx="1768550" cy="646331"/>
              </a:xfrm>
              <a:prstGeom prst="rect">
                <a:avLst/>
              </a:prstGeom>
              <a:noFill/>
            </p:spPr>
            <p:txBody>
              <a:bodyPr wrap="square">
                <a:spAutoFit/>
              </a:bodyPr>
              <a:lstStyle/>
              <a:p>
                <a:pPr algn="ctr"/>
                <a:r>
                  <a:rPr lang="en-US" altLang="ja-JP" sz="1800" i="1" dirty="0">
                    <a:solidFill>
                      <a:srgbClr val="00B050"/>
                    </a:solidFill>
                    <a:latin typeface="+mj-lt"/>
                  </a:rPr>
                  <a:t>Virtual meetings</a:t>
                </a:r>
                <a:r>
                  <a:rPr lang="ja-JP" altLang="en-US" sz="1800" i="1" dirty="0">
                    <a:solidFill>
                      <a:srgbClr val="00B050"/>
                    </a:solidFill>
                    <a:latin typeface="+mj-lt"/>
                  </a:rPr>
                  <a:t> </a:t>
                </a:r>
                <a:r>
                  <a:rPr lang="en-US" altLang="ja-JP" sz="1800" i="1" dirty="0">
                    <a:solidFill>
                      <a:srgbClr val="00B050"/>
                    </a:solidFill>
                    <a:latin typeface="+mj-lt"/>
                  </a:rPr>
                  <a:t>with avatars</a:t>
                </a:r>
                <a:endParaRPr lang="ja-JP" altLang="en-US" sz="1800" i="1" dirty="0">
                  <a:solidFill>
                    <a:srgbClr val="00B050"/>
                  </a:solidFill>
                </a:endParaRPr>
              </a:p>
            </p:txBody>
          </p:sp>
        </p:grpSp>
        <p:sp>
          <p:nvSpPr>
            <p:cNvPr id="10" name="テキスト ボックス 9">
              <a:extLst>
                <a:ext uri="{FF2B5EF4-FFF2-40B4-BE49-F238E27FC236}">
                  <a16:creationId xmlns:a16="http://schemas.microsoft.com/office/drawing/2014/main" id="{F78E40D4-EC25-1ACC-BE74-AD43F28F8265}"/>
                </a:ext>
              </a:extLst>
            </p:cNvPr>
            <p:cNvSpPr txBox="1"/>
            <p:nvPr/>
          </p:nvSpPr>
          <p:spPr>
            <a:xfrm>
              <a:off x="9768408" y="4509120"/>
              <a:ext cx="1368152" cy="461665"/>
            </a:xfrm>
            <a:prstGeom prst="rect">
              <a:avLst/>
            </a:prstGeom>
            <a:noFill/>
          </p:spPr>
          <p:txBody>
            <a:bodyPr wrap="square">
              <a:spAutoFit/>
            </a:bodyPr>
            <a:lstStyle/>
            <a:p>
              <a:pPr algn="ctr"/>
              <a:r>
                <a:rPr lang="en-US" altLang="ja-JP" b="1" i="1" dirty="0">
                  <a:solidFill>
                    <a:schemeClr val="tx1"/>
                  </a:solidFill>
                  <a:latin typeface="+mj-lt"/>
                </a:rPr>
                <a:t>At DL</a:t>
              </a:r>
              <a:endParaRPr lang="ja-JP" altLang="en-US" b="1" i="1" dirty="0"/>
            </a:p>
          </p:txBody>
        </p:sp>
      </p:grpSp>
    </p:spTree>
    <p:extLst>
      <p:ext uri="{BB962C8B-B14F-4D97-AF65-F5344CB8AC3E}">
        <p14:creationId xmlns:p14="http://schemas.microsoft.com/office/powerpoint/2010/main" val="31526543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B3EB5E-FCD3-CAF1-7C02-21E86DA45208}"/>
              </a:ext>
            </a:extLst>
          </p:cNvPr>
          <p:cNvSpPr>
            <a:spLocks noGrp="1"/>
          </p:cNvSpPr>
          <p:nvPr>
            <p:ph type="title"/>
          </p:nvPr>
        </p:nvSpPr>
        <p:spPr/>
        <p:txBody>
          <a:bodyPr/>
          <a:lstStyle/>
          <a:p>
            <a:r>
              <a:rPr kumimoji="1" lang="en-US" altLang="ja-JP" dirty="0">
                <a:ea typeface="源ノ角ゴシック JP Regular" panose="020B0500000000000000" pitchFamily="34" charset="-128"/>
              </a:rPr>
              <a:t>Existing procedure</a:t>
            </a:r>
            <a:r>
              <a:rPr lang="ja-JP" altLang="en-US" dirty="0">
                <a:ea typeface="源ノ角ゴシック JP Regular" panose="020B0500000000000000" pitchFamily="34" charset="-128"/>
              </a:rPr>
              <a:t> </a:t>
            </a:r>
            <a:r>
              <a:rPr lang="en-US" altLang="ja-JP" dirty="0">
                <a:ea typeface="源ノ角ゴシック JP Regular" panose="020B0500000000000000" pitchFamily="34" charset="-128"/>
              </a:rPr>
              <a:t>in 11be</a:t>
            </a:r>
            <a:endParaRPr kumimoji="1" lang="ja-JP" altLang="en-US" dirty="0">
              <a:ea typeface="源ノ角ゴシック JP Regular" panose="020B0500000000000000" pitchFamily="34" charset="-128"/>
            </a:endParaRPr>
          </a:p>
        </p:txBody>
      </p:sp>
      <p:sp>
        <p:nvSpPr>
          <p:cNvPr id="3" name="コンテンツ プレースホルダー 2">
            <a:extLst>
              <a:ext uri="{FF2B5EF4-FFF2-40B4-BE49-F238E27FC236}">
                <a16:creationId xmlns:a16="http://schemas.microsoft.com/office/drawing/2014/main" id="{5BF29582-31B6-0C1D-CE5D-C82A75278682}"/>
              </a:ext>
            </a:extLst>
          </p:cNvPr>
          <p:cNvSpPr>
            <a:spLocks noGrp="1"/>
          </p:cNvSpPr>
          <p:nvPr>
            <p:ph idx="1"/>
          </p:nvPr>
        </p:nvSpPr>
        <p:spPr>
          <a:xfrm>
            <a:off x="830239" y="1981201"/>
            <a:ext cx="10798222" cy="4113213"/>
          </a:xfrm>
        </p:spPr>
        <p:txBody>
          <a:bodyPr/>
          <a:lstStyle/>
          <a:p>
            <a:pPr>
              <a:buFont typeface="Arial" panose="020B0604020202020204" pitchFamily="34" charset="0"/>
              <a:buChar char="•"/>
            </a:pPr>
            <a:r>
              <a:rPr lang="en-US" altLang="ja-JP" sz="1800" b="1" dirty="0"/>
              <a:t>Restricted Target Wake Time (R-TWT)</a:t>
            </a:r>
          </a:p>
          <a:p>
            <a:pPr>
              <a:buFont typeface="Arial" panose="020B0604020202020204" pitchFamily="34" charset="0"/>
              <a:buChar char="•"/>
            </a:pPr>
            <a:endParaRPr lang="en-US" altLang="ja-JP" sz="1800" b="1" dirty="0"/>
          </a:p>
          <a:p>
            <a:pPr>
              <a:buFont typeface="Arial" panose="020B0604020202020204" pitchFamily="34" charset="0"/>
              <a:buChar char="•"/>
            </a:pPr>
            <a:r>
              <a:rPr lang="en-US" altLang="ja-JP" sz="1800" b="1" dirty="0"/>
              <a:t>Stream Classification Service</a:t>
            </a:r>
            <a:r>
              <a:rPr lang="ja-JP" altLang="en-US" sz="1800" dirty="0"/>
              <a:t> </a:t>
            </a:r>
            <a:r>
              <a:rPr lang="en-US" altLang="ja-JP" sz="1800" dirty="0"/>
              <a:t>(SCS)</a:t>
            </a:r>
          </a:p>
          <a:p>
            <a:pPr marL="741363" lvl="1" indent="-28416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1800" b="0" dirty="0"/>
              <a:t>One or more SCS streams can be established between one or multiple non-AP STAs and an AP</a:t>
            </a:r>
          </a:p>
          <a:p>
            <a:pPr lvl="2">
              <a:buFont typeface="Arial" panose="020B0604020202020204" pitchFamily="34" charset="0"/>
              <a:buChar char="•"/>
            </a:pPr>
            <a:r>
              <a:rPr lang="en-US" altLang="ja-JP" b="0" dirty="0"/>
              <a:t>Each SCS stream is managed by an SCSID</a:t>
            </a:r>
          </a:p>
          <a:p>
            <a:pPr lvl="2">
              <a:buFont typeface="Arial" panose="020B0604020202020204" pitchFamily="34" charset="0"/>
              <a:buChar char="•"/>
            </a:pPr>
            <a:r>
              <a:rPr lang="en-US" altLang="ja-JP" b="0" dirty="0"/>
              <a:t>For MLD, SCSID is managed at the MLD level</a:t>
            </a:r>
            <a:endParaRPr lang="en-US" altLang="ja-JP" dirty="0"/>
          </a:p>
          <a:p>
            <a:pPr marL="741363" lvl="1" indent="-28416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1800" b="0" dirty="0"/>
              <a:t>QoS requirements for each SCS stream are set parametrically using the QoS Characteristics Element from the STA side</a:t>
            </a:r>
          </a:p>
          <a:p>
            <a:pPr lvl="2" indent="-285750">
              <a:buFont typeface="Arial" panose="020B0604020202020204" pitchFamily="34" charset="0"/>
              <a:buChar char="•"/>
            </a:pPr>
            <a:r>
              <a:rPr lang="en-US" altLang="ja-JP" dirty="0"/>
              <a:t>Delay bound, etc.</a:t>
            </a:r>
            <a:endParaRPr lang="en-US" altLang="ja-JP" b="0" dirty="0"/>
          </a:p>
          <a:p>
            <a:pPr indent="-285750">
              <a:buFont typeface="Arial" panose="020B0604020202020204" pitchFamily="34" charset="0"/>
              <a:buChar char="•"/>
            </a:pPr>
            <a:endParaRPr lang="en-US" altLang="ja-JP" sz="2200" dirty="0"/>
          </a:p>
        </p:txBody>
      </p:sp>
      <p:sp>
        <p:nvSpPr>
          <p:cNvPr id="4" name="スライド番号プレースホルダー 3">
            <a:extLst>
              <a:ext uri="{FF2B5EF4-FFF2-40B4-BE49-F238E27FC236}">
                <a16:creationId xmlns:a16="http://schemas.microsoft.com/office/drawing/2014/main" id="{6A5E739A-A183-E20A-2221-F30AF748DF4C}"/>
              </a:ext>
            </a:extLst>
          </p:cNvPr>
          <p:cNvSpPr>
            <a:spLocks noGrp="1"/>
          </p:cNvSpPr>
          <p:nvPr>
            <p:ph type="sldNum" idx="12"/>
          </p:nvPr>
        </p:nvSpPr>
        <p:spPr/>
        <p:txBody>
          <a:bodyPr/>
          <a:lstStyle/>
          <a:p>
            <a:r>
              <a:rPr lang="en-GB" dirty="0">
                <a:latin typeface="+mj-lt"/>
                <a:ea typeface="源ノ角ゴシック JP Regular" panose="020B0500000000000000" pitchFamily="34" charset="-128"/>
              </a:rPr>
              <a:t>Slide </a:t>
            </a:r>
            <a:fld id="{440F5867-744E-4AA6-B0ED-4C44D2DFBB7B}" type="slidenum">
              <a:rPr lang="en-GB" smtClean="0">
                <a:latin typeface="+mj-lt"/>
                <a:ea typeface="源ノ角ゴシック JP Regular" panose="020B0500000000000000" pitchFamily="34" charset="-128"/>
              </a:rPr>
              <a:pPr/>
              <a:t>3</a:t>
            </a:fld>
            <a:endParaRPr lang="en-GB" dirty="0">
              <a:latin typeface="+mj-lt"/>
              <a:ea typeface="源ノ角ゴシック JP Regular" panose="020B0500000000000000" pitchFamily="34" charset="-128"/>
            </a:endParaRPr>
          </a:p>
        </p:txBody>
      </p:sp>
      <p:sp>
        <p:nvSpPr>
          <p:cNvPr id="5" name="フッター プレースホルダー 4">
            <a:extLst>
              <a:ext uri="{FF2B5EF4-FFF2-40B4-BE49-F238E27FC236}">
                <a16:creationId xmlns:a16="http://schemas.microsoft.com/office/drawing/2014/main" id="{0FECE930-AACC-C5D1-8315-E3CB27428E1C}"/>
              </a:ext>
            </a:extLst>
          </p:cNvPr>
          <p:cNvSpPr>
            <a:spLocks noGrp="1"/>
          </p:cNvSpPr>
          <p:nvPr>
            <p:ph type="ftr" idx="14"/>
          </p:nvPr>
        </p:nvSpPr>
        <p:spPr/>
        <p:txBody>
          <a:bodyPr/>
          <a:lstStyle/>
          <a:p>
            <a:r>
              <a:rPr lang="en-GB" dirty="0">
                <a:latin typeface="+mj-lt"/>
                <a:ea typeface="源ノ角ゴシック JP Regular" panose="020B0500000000000000" pitchFamily="34" charset="-128"/>
              </a:rPr>
              <a:t>Takuhiro Sato, Sharp</a:t>
            </a:r>
          </a:p>
        </p:txBody>
      </p:sp>
      <p:sp>
        <p:nvSpPr>
          <p:cNvPr id="6" name="日付プレースホルダー 5">
            <a:extLst>
              <a:ext uri="{FF2B5EF4-FFF2-40B4-BE49-F238E27FC236}">
                <a16:creationId xmlns:a16="http://schemas.microsoft.com/office/drawing/2014/main" id="{6C19AA4D-F4AD-F7F4-8399-478B40F46317}"/>
              </a:ext>
            </a:extLst>
          </p:cNvPr>
          <p:cNvSpPr>
            <a:spLocks noGrp="1"/>
          </p:cNvSpPr>
          <p:nvPr>
            <p:ph type="dt" idx="15"/>
          </p:nvPr>
        </p:nvSpPr>
        <p:spPr/>
        <p:txBody>
          <a:bodyPr/>
          <a:lstStyle/>
          <a:p>
            <a:r>
              <a:rPr lang="en-US" altLang="ja-JP" dirty="0">
                <a:latin typeface="+mj-lt"/>
                <a:ea typeface="源ノ角ゴシック JP Regular" panose="020B0500000000000000" pitchFamily="34" charset="-128"/>
              </a:rPr>
              <a:t>Oct. 2024</a:t>
            </a:r>
            <a:endParaRPr lang="en-GB" dirty="0">
              <a:latin typeface="+mj-lt"/>
              <a:ea typeface="源ノ角ゴシック JP Regular" panose="020B0500000000000000" pitchFamily="34" charset="-128"/>
            </a:endParaRPr>
          </a:p>
        </p:txBody>
      </p:sp>
    </p:spTree>
    <p:extLst>
      <p:ext uri="{BB962C8B-B14F-4D97-AF65-F5344CB8AC3E}">
        <p14:creationId xmlns:p14="http://schemas.microsoft.com/office/powerpoint/2010/main" val="229583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B3EB5E-FCD3-CAF1-7C02-21E86DA45208}"/>
              </a:ext>
            </a:extLst>
          </p:cNvPr>
          <p:cNvSpPr>
            <a:spLocks noGrp="1"/>
          </p:cNvSpPr>
          <p:nvPr>
            <p:ph type="title"/>
          </p:nvPr>
        </p:nvSpPr>
        <p:spPr/>
        <p:txBody>
          <a:bodyPr/>
          <a:lstStyle/>
          <a:p>
            <a:r>
              <a:rPr lang="en-US" altLang="ja-JP" dirty="0">
                <a:ea typeface="源ノ角ゴシック JP Regular" panose="020B0500000000000000" pitchFamily="34" charset="-128"/>
              </a:rPr>
              <a:t>Issue</a:t>
            </a:r>
            <a:endParaRPr kumimoji="1" lang="ja-JP" altLang="en-US" dirty="0">
              <a:ea typeface="源ノ角ゴシック JP Regular" panose="020B0500000000000000" pitchFamily="34" charset="-128"/>
            </a:endParaRPr>
          </a:p>
        </p:txBody>
      </p:sp>
      <p:sp>
        <p:nvSpPr>
          <p:cNvPr id="3" name="コンテンツ プレースホルダー 2">
            <a:extLst>
              <a:ext uri="{FF2B5EF4-FFF2-40B4-BE49-F238E27FC236}">
                <a16:creationId xmlns:a16="http://schemas.microsoft.com/office/drawing/2014/main" id="{5BF29582-31B6-0C1D-CE5D-C82A75278682}"/>
              </a:ext>
            </a:extLst>
          </p:cNvPr>
          <p:cNvSpPr>
            <a:spLocks noGrp="1"/>
          </p:cNvSpPr>
          <p:nvPr>
            <p:ph idx="1"/>
          </p:nvPr>
        </p:nvSpPr>
        <p:spPr>
          <a:xfrm>
            <a:off x="616697" y="1562597"/>
            <a:ext cx="11058090" cy="2224460"/>
          </a:xfrm>
        </p:spPr>
        <p:txBody>
          <a:bodyPr/>
          <a:lstStyle/>
          <a:p>
            <a:pPr marL="57150" indent="0">
              <a:lnSpc>
                <a:spcPts val="13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1600" dirty="0">
                <a:latin typeface="+mj-lt"/>
              </a:rPr>
              <a:t>For example, in VR applications, the specific application requirements necessary to achieve an immersive experience can</a:t>
            </a:r>
            <a:r>
              <a:rPr lang="ja-JP" altLang="en-US" sz="1600" dirty="0">
                <a:latin typeface="+mj-lt"/>
              </a:rPr>
              <a:t>　</a:t>
            </a:r>
            <a:r>
              <a:rPr lang="en-US" altLang="ja-JP" sz="1600" dirty="0">
                <a:latin typeface="+mj-lt"/>
              </a:rPr>
              <a:t>not be fully addressed within the SCS.</a:t>
            </a:r>
          </a:p>
          <a:p>
            <a:pPr marL="341313" indent="-284163">
              <a:lnSpc>
                <a:spcPts val="1300"/>
              </a:lnSpc>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1600" b="0" dirty="0">
                <a:latin typeface="+mj-lt"/>
              </a:rPr>
              <a:t>Minimum requirement: Video and audio synchronization (e.g., lip-sync)</a:t>
            </a:r>
            <a:br>
              <a:rPr lang="en-US" altLang="ja-JP" sz="1600" dirty="0">
                <a:latin typeface="+mj-lt"/>
              </a:rPr>
            </a:br>
            <a:endParaRPr lang="en-US" altLang="ja-JP" sz="100" b="0" dirty="0">
              <a:latin typeface="+mj-lt"/>
            </a:endParaRPr>
          </a:p>
          <a:p>
            <a:pPr marL="57150" indent="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1600" dirty="0">
                <a:latin typeface="+mj-lt"/>
              </a:rPr>
              <a:t>In addition, while QoS is configured using parametric settings (e.g., the QoS Characteristics element), it is managed through TID values ranging from 0 to 7. This limits the ability to differentiate and prioritize traffic flows [3].</a:t>
            </a:r>
          </a:p>
          <a:p>
            <a:pPr marL="341313" indent="-28416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1600" b="0" dirty="0">
                <a:solidFill>
                  <a:schemeClr val="tx1"/>
                </a:solidFill>
                <a:highlight>
                  <a:srgbClr val="FFFF00"/>
                </a:highlight>
                <a:latin typeface="+mj-lt"/>
              </a:rPr>
              <a:t>When multiple SCS streams are assigned the same TID</a:t>
            </a:r>
            <a:r>
              <a:rPr lang="en-US" altLang="ja-JP" sz="1600" b="0" dirty="0">
                <a:solidFill>
                  <a:schemeClr val="tx1"/>
                </a:solidFill>
                <a:latin typeface="+mj-lt"/>
              </a:rPr>
              <a:t>, before the traffic from the VR application (e.g., SCSID#1 and SCSID#2) is fully transmitted, traffic from other applications (e.g., SCSID#N) may intervene. This can lead to issues such as out-of-sync video and audio (e.g., lip-sync).</a:t>
            </a:r>
          </a:p>
        </p:txBody>
      </p:sp>
      <p:sp>
        <p:nvSpPr>
          <p:cNvPr id="4" name="スライド番号プレースホルダー 3">
            <a:extLst>
              <a:ext uri="{FF2B5EF4-FFF2-40B4-BE49-F238E27FC236}">
                <a16:creationId xmlns:a16="http://schemas.microsoft.com/office/drawing/2014/main" id="{6A5E739A-A183-E20A-2221-F30AF748DF4C}"/>
              </a:ext>
            </a:extLst>
          </p:cNvPr>
          <p:cNvSpPr>
            <a:spLocks noGrp="1"/>
          </p:cNvSpPr>
          <p:nvPr>
            <p:ph type="sldNum" idx="12"/>
          </p:nvPr>
        </p:nvSpPr>
        <p:spPr/>
        <p:txBody>
          <a:bodyPr/>
          <a:lstStyle/>
          <a:p>
            <a:r>
              <a:rPr lang="en-GB" dirty="0">
                <a:latin typeface="+mj-lt"/>
              </a:rPr>
              <a:t>Slide </a:t>
            </a:r>
            <a:fld id="{440F5867-744E-4AA6-B0ED-4C44D2DFBB7B}" type="slidenum">
              <a:rPr lang="en-GB" smtClean="0">
                <a:latin typeface="+mj-lt"/>
              </a:rPr>
              <a:pPr/>
              <a:t>4</a:t>
            </a:fld>
            <a:endParaRPr lang="en-GB" dirty="0">
              <a:latin typeface="+mj-lt"/>
            </a:endParaRPr>
          </a:p>
        </p:txBody>
      </p:sp>
      <p:sp>
        <p:nvSpPr>
          <p:cNvPr id="5" name="フッター プレースホルダー 4">
            <a:extLst>
              <a:ext uri="{FF2B5EF4-FFF2-40B4-BE49-F238E27FC236}">
                <a16:creationId xmlns:a16="http://schemas.microsoft.com/office/drawing/2014/main" id="{0FECE930-AACC-C5D1-8315-E3CB27428E1C}"/>
              </a:ext>
            </a:extLst>
          </p:cNvPr>
          <p:cNvSpPr>
            <a:spLocks noGrp="1"/>
          </p:cNvSpPr>
          <p:nvPr>
            <p:ph type="ftr" idx="14"/>
          </p:nvPr>
        </p:nvSpPr>
        <p:spPr/>
        <p:txBody>
          <a:bodyPr/>
          <a:lstStyle/>
          <a:p>
            <a:r>
              <a:rPr lang="en-GB" dirty="0">
                <a:latin typeface="+mj-lt"/>
              </a:rPr>
              <a:t>Takuhiro Sato, Sharp</a:t>
            </a:r>
          </a:p>
        </p:txBody>
      </p:sp>
      <p:sp>
        <p:nvSpPr>
          <p:cNvPr id="6" name="日付プレースホルダー 5">
            <a:extLst>
              <a:ext uri="{FF2B5EF4-FFF2-40B4-BE49-F238E27FC236}">
                <a16:creationId xmlns:a16="http://schemas.microsoft.com/office/drawing/2014/main" id="{6C19AA4D-F4AD-F7F4-8399-478B40F46317}"/>
              </a:ext>
            </a:extLst>
          </p:cNvPr>
          <p:cNvSpPr>
            <a:spLocks noGrp="1"/>
          </p:cNvSpPr>
          <p:nvPr>
            <p:ph type="dt" idx="15"/>
          </p:nvPr>
        </p:nvSpPr>
        <p:spPr/>
        <p:txBody>
          <a:bodyPr/>
          <a:lstStyle/>
          <a:p>
            <a:r>
              <a:rPr lang="en-US" altLang="ja-JP" dirty="0">
                <a:latin typeface="+mj-lt"/>
              </a:rPr>
              <a:t>Oct. 2024</a:t>
            </a:r>
            <a:endParaRPr lang="en-GB" dirty="0">
              <a:latin typeface="+mj-lt"/>
            </a:endParaRPr>
          </a:p>
        </p:txBody>
      </p:sp>
      <p:sp>
        <p:nvSpPr>
          <p:cNvPr id="10" name="吹き出し: 四角形 9">
            <a:extLst>
              <a:ext uri="{FF2B5EF4-FFF2-40B4-BE49-F238E27FC236}">
                <a16:creationId xmlns:a16="http://schemas.microsoft.com/office/drawing/2014/main" id="{AEEC8C49-21D4-C90B-7B7F-72A4A612DAF2}"/>
              </a:ext>
            </a:extLst>
          </p:cNvPr>
          <p:cNvSpPr/>
          <p:nvPr/>
        </p:nvSpPr>
        <p:spPr bwMode="auto">
          <a:xfrm>
            <a:off x="479376" y="4927776"/>
            <a:ext cx="1911124" cy="1237808"/>
          </a:xfrm>
          <a:prstGeom prst="wedgeRectCallout">
            <a:avLst>
              <a:gd name="adj1" fmla="val 68667"/>
              <a:gd name="adj2" fmla="val 33557"/>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9" name="テキスト ボックス 18">
            <a:extLst>
              <a:ext uri="{FF2B5EF4-FFF2-40B4-BE49-F238E27FC236}">
                <a16:creationId xmlns:a16="http://schemas.microsoft.com/office/drawing/2014/main" id="{8A0CB483-30B9-143A-002D-C885F3344D3C}"/>
              </a:ext>
            </a:extLst>
          </p:cNvPr>
          <p:cNvSpPr txBox="1"/>
          <p:nvPr/>
        </p:nvSpPr>
        <p:spPr>
          <a:xfrm>
            <a:off x="479376" y="5734697"/>
            <a:ext cx="1911124" cy="430887"/>
          </a:xfrm>
          <a:prstGeom prst="rect">
            <a:avLst/>
          </a:prstGeom>
          <a:noFill/>
        </p:spPr>
        <p:txBody>
          <a:bodyPr wrap="square">
            <a:spAutoFit/>
          </a:bodyPr>
          <a:lstStyle/>
          <a:p>
            <a:r>
              <a:rPr kumimoji="1" lang="en-US" altLang="ja-JP" sz="1100" dirty="0">
                <a:solidFill>
                  <a:srgbClr val="000000"/>
                </a:solidFill>
                <a:latin typeface="+mj-lt"/>
                <a:ea typeface="+mn-ea"/>
              </a:rPr>
              <a:t>VR App</a:t>
            </a:r>
            <a:br>
              <a:rPr kumimoji="1" lang="en-US" altLang="ja-JP" sz="1100" dirty="0">
                <a:solidFill>
                  <a:srgbClr val="000000"/>
                </a:solidFill>
                <a:latin typeface="+mj-lt"/>
                <a:ea typeface="+mn-ea"/>
              </a:rPr>
            </a:br>
            <a:r>
              <a:rPr kumimoji="1" lang="en-US" altLang="ja-JP" sz="1100" dirty="0">
                <a:solidFill>
                  <a:srgbClr val="000000"/>
                </a:solidFill>
                <a:latin typeface="+mj-lt"/>
                <a:ea typeface="+mn-ea"/>
              </a:rPr>
              <a:t>with application requirements </a:t>
            </a:r>
            <a:endParaRPr kumimoji="1" lang="ja-JP" altLang="en-US" sz="1100" dirty="0">
              <a:solidFill>
                <a:srgbClr val="000000"/>
              </a:solidFill>
              <a:latin typeface="+mj-lt"/>
              <a:ea typeface="+mn-ea"/>
            </a:endParaRPr>
          </a:p>
        </p:txBody>
      </p:sp>
      <p:pic>
        <p:nvPicPr>
          <p:cNvPr id="12" name="図 11">
            <a:extLst>
              <a:ext uri="{FF2B5EF4-FFF2-40B4-BE49-F238E27FC236}">
                <a16:creationId xmlns:a16="http://schemas.microsoft.com/office/drawing/2014/main" id="{BBF6F7F0-5D8C-5CBA-7C6A-CFC389E928D4}"/>
              </a:ext>
            </a:extLst>
          </p:cNvPr>
          <p:cNvPicPr>
            <a:picLocks noChangeAspect="1"/>
          </p:cNvPicPr>
          <p:nvPr/>
        </p:nvPicPr>
        <p:blipFill>
          <a:blip r:embed="rId3"/>
          <a:stretch>
            <a:fillRect/>
          </a:stretch>
        </p:blipFill>
        <p:spPr>
          <a:xfrm>
            <a:off x="695400" y="5040986"/>
            <a:ext cx="1640626" cy="723643"/>
          </a:xfrm>
          <a:prstGeom prst="rect">
            <a:avLst/>
          </a:prstGeom>
        </p:spPr>
      </p:pic>
      <p:pic>
        <p:nvPicPr>
          <p:cNvPr id="13" name="図 12">
            <a:extLst>
              <a:ext uri="{FF2B5EF4-FFF2-40B4-BE49-F238E27FC236}">
                <a16:creationId xmlns:a16="http://schemas.microsoft.com/office/drawing/2014/main" id="{DB633225-6189-F46B-D261-3C580F7EC8B9}"/>
              </a:ext>
            </a:extLst>
          </p:cNvPr>
          <p:cNvPicPr>
            <a:picLocks noChangeAspect="1"/>
          </p:cNvPicPr>
          <p:nvPr/>
        </p:nvPicPr>
        <p:blipFill>
          <a:blip r:embed="rId4"/>
          <a:stretch>
            <a:fillRect/>
          </a:stretch>
        </p:blipFill>
        <p:spPr>
          <a:xfrm>
            <a:off x="2639605" y="3735906"/>
            <a:ext cx="9216000" cy="2842318"/>
          </a:xfrm>
          <a:prstGeom prst="rect">
            <a:avLst/>
          </a:prstGeom>
        </p:spPr>
      </p:pic>
    </p:spTree>
    <p:extLst>
      <p:ext uri="{BB962C8B-B14F-4D97-AF65-F5344CB8AC3E}">
        <p14:creationId xmlns:p14="http://schemas.microsoft.com/office/powerpoint/2010/main" val="3695057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B3EB5E-FCD3-CAF1-7C02-21E86DA45208}"/>
              </a:ext>
            </a:extLst>
          </p:cNvPr>
          <p:cNvSpPr>
            <a:spLocks noGrp="1"/>
          </p:cNvSpPr>
          <p:nvPr>
            <p:ph type="title"/>
          </p:nvPr>
        </p:nvSpPr>
        <p:spPr/>
        <p:txBody>
          <a:bodyPr/>
          <a:lstStyle/>
          <a:p>
            <a:pPr marL="457200" lvl="1" indent="0"/>
            <a:r>
              <a:rPr lang="en-US" altLang="ja-JP" sz="3200" dirty="0">
                <a:latin typeface="+mj-lt"/>
                <a:ea typeface="源ノ角ゴシック JP Regular" panose="020B0500000000000000" pitchFamily="34" charset="-128"/>
                <a:cs typeface="+mn-cs"/>
              </a:rPr>
              <a:t>Grouping Multiple SCS Streams</a:t>
            </a:r>
          </a:p>
        </p:txBody>
      </p:sp>
      <p:sp>
        <p:nvSpPr>
          <p:cNvPr id="32" name="コンテンツ プレースホルダー 31">
            <a:extLst>
              <a:ext uri="{FF2B5EF4-FFF2-40B4-BE49-F238E27FC236}">
                <a16:creationId xmlns:a16="http://schemas.microsoft.com/office/drawing/2014/main" id="{0F60377C-89AF-4550-A1CE-E2990FD279EC}"/>
              </a:ext>
            </a:extLst>
          </p:cNvPr>
          <p:cNvSpPr>
            <a:spLocks noGrp="1"/>
          </p:cNvSpPr>
          <p:nvPr>
            <p:ph idx="1"/>
          </p:nvPr>
        </p:nvSpPr>
        <p:spPr>
          <a:xfrm>
            <a:off x="914400" y="1939037"/>
            <a:ext cx="10726216" cy="4255003"/>
          </a:xfrm>
        </p:spPr>
        <p:txBody>
          <a:bodyPr/>
          <a:lstStyle/>
          <a:p>
            <a:pPr marL="0" indent="0"/>
            <a:r>
              <a:rPr lang="en-US" altLang="ja-JP" sz="1800" dirty="0"/>
              <a:t>The Application ID (App ID) is included in the SCS Request frame and notified to the AP alongside the SCSID, enabling the AP to group multiple SCSIDs based on the App ID.</a:t>
            </a:r>
          </a:p>
          <a:p>
            <a:pPr marL="0" indent="0"/>
            <a:endParaRPr lang="en-US" altLang="ja-JP" sz="1800" dirty="0"/>
          </a:p>
        </p:txBody>
      </p:sp>
      <p:sp>
        <p:nvSpPr>
          <p:cNvPr id="4" name="スライド番号プレースホルダー 3">
            <a:extLst>
              <a:ext uri="{FF2B5EF4-FFF2-40B4-BE49-F238E27FC236}">
                <a16:creationId xmlns:a16="http://schemas.microsoft.com/office/drawing/2014/main" id="{6A5E739A-A183-E20A-2221-F30AF748DF4C}"/>
              </a:ext>
            </a:extLst>
          </p:cNvPr>
          <p:cNvSpPr>
            <a:spLocks noGrp="1"/>
          </p:cNvSpPr>
          <p:nvPr>
            <p:ph type="sldNum" idx="12"/>
          </p:nvPr>
        </p:nvSpPr>
        <p:spPr/>
        <p:txBody>
          <a:bodyPr/>
          <a:lstStyle/>
          <a:p>
            <a:r>
              <a:rPr lang="en-GB" dirty="0">
                <a:latin typeface="+mj-lt"/>
              </a:rPr>
              <a:t>Slide </a:t>
            </a:r>
            <a:fld id="{440F5867-744E-4AA6-B0ED-4C44D2DFBB7B}" type="slidenum">
              <a:rPr lang="en-GB" smtClean="0">
                <a:latin typeface="+mj-lt"/>
              </a:rPr>
              <a:pPr/>
              <a:t>5</a:t>
            </a:fld>
            <a:endParaRPr lang="en-GB" dirty="0">
              <a:latin typeface="+mj-lt"/>
            </a:endParaRPr>
          </a:p>
        </p:txBody>
      </p:sp>
      <p:sp>
        <p:nvSpPr>
          <p:cNvPr id="5" name="フッター プレースホルダー 4">
            <a:extLst>
              <a:ext uri="{FF2B5EF4-FFF2-40B4-BE49-F238E27FC236}">
                <a16:creationId xmlns:a16="http://schemas.microsoft.com/office/drawing/2014/main" id="{0FECE930-AACC-C5D1-8315-E3CB27428E1C}"/>
              </a:ext>
            </a:extLst>
          </p:cNvPr>
          <p:cNvSpPr>
            <a:spLocks noGrp="1"/>
          </p:cNvSpPr>
          <p:nvPr>
            <p:ph type="ftr" idx="14"/>
          </p:nvPr>
        </p:nvSpPr>
        <p:spPr/>
        <p:txBody>
          <a:bodyPr/>
          <a:lstStyle/>
          <a:p>
            <a:r>
              <a:rPr lang="en-GB" dirty="0">
                <a:latin typeface="+mj-lt"/>
              </a:rPr>
              <a:t>Takuhiro Sato, Sharp</a:t>
            </a:r>
          </a:p>
        </p:txBody>
      </p:sp>
      <p:sp>
        <p:nvSpPr>
          <p:cNvPr id="6" name="日付プレースホルダー 5">
            <a:extLst>
              <a:ext uri="{FF2B5EF4-FFF2-40B4-BE49-F238E27FC236}">
                <a16:creationId xmlns:a16="http://schemas.microsoft.com/office/drawing/2014/main" id="{6C19AA4D-F4AD-F7F4-8399-478B40F46317}"/>
              </a:ext>
            </a:extLst>
          </p:cNvPr>
          <p:cNvSpPr>
            <a:spLocks noGrp="1"/>
          </p:cNvSpPr>
          <p:nvPr>
            <p:ph type="dt" idx="15"/>
          </p:nvPr>
        </p:nvSpPr>
        <p:spPr/>
        <p:txBody>
          <a:bodyPr/>
          <a:lstStyle/>
          <a:p>
            <a:r>
              <a:rPr lang="en-US" altLang="ja-JP" dirty="0">
                <a:latin typeface="+mj-lt"/>
              </a:rPr>
              <a:t>Oct. 2024</a:t>
            </a:r>
            <a:endParaRPr lang="en-GB" dirty="0">
              <a:latin typeface="+mj-lt"/>
            </a:endParaRPr>
          </a:p>
        </p:txBody>
      </p:sp>
      <p:pic>
        <p:nvPicPr>
          <p:cNvPr id="3" name="図 2">
            <a:extLst>
              <a:ext uri="{FF2B5EF4-FFF2-40B4-BE49-F238E27FC236}">
                <a16:creationId xmlns:a16="http://schemas.microsoft.com/office/drawing/2014/main" id="{794F015D-6209-CA46-8C35-DA0AB0115B82}"/>
              </a:ext>
            </a:extLst>
          </p:cNvPr>
          <p:cNvPicPr>
            <a:picLocks noChangeAspect="1"/>
          </p:cNvPicPr>
          <p:nvPr/>
        </p:nvPicPr>
        <p:blipFill rotWithShape="1">
          <a:blip r:embed="rId3"/>
          <a:srcRect r="1381" b="1855"/>
          <a:stretch/>
        </p:blipFill>
        <p:spPr>
          <a:xfrm>
            <a:off x="4996874" y="2652443"/>
            <a:ext cx="6962793" cy="3682284"/>
          </a:xfrm>
          <a:prstGeom prst="rect">
            <a:avLst/>
          </a:prstGeom>
        </p:spPr>
      </p:pic>
      <p:sp>
        <p:nvSpPr>
          <p:cNvPr id="13" name="テキスト ボックス 12">
            <a:extLst>
              <a:ext uri="{FF2B5EF4-FFF2-40B4-BE49-F238E27FC236}">
                <a16:creationId xmlns:a16="http://schemas.microsoft.com/office/drawing/2014/main" id="{3888C0A8-6F7D-707A-649C-B22EBDF2F400}"/>
              </a:ext>
            </a:extLst>
          </p:cNvPr>
          <p:cNvSpPr txBox="1"/>
          <p:nvPr/>
        </p:nvSpPr>
        <p:spPr>
          <a:xfrm>
            <a:off x="929216" y="3494543"/>
            <a:ext cx="4086664" cy="2677656"/>
          </a:xfrm>
          <a:prstGeom prst="rect">
            <a:avLst/>
          </a:prstGeom>
          <a:noFill/>
        </p:spPr>
        <p:txBody>
          <a:bodyPr wrap="square">
            <a:spAutoFit/>
          </a:bodyPr>
          <a:lstStyle/>
          <a:p>
            <a:pPr marL="57150">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ja-JP" sz="800" b="0" i="0" u="none" strike="noStrike" kern="1200" cap="none" spc="0" normalizeH="0" baseline="0" noProof="0" dirty="0">
                <a:ln>
                  <a:noFill/>
                </a:ln>
                <a:solidFill>
                  <a:srgbClr val="000000"/>
                </a:solidFill>
                <a:effectLst/>
                <a:uLnTx/>
                <a:uFillTx/>
                <a:latin typeface="Times New Roman 本文"/>
                <a:ea typeface="MS Gothic" charset="-128"/>
                <a:cs typeface="+mn-cs"/>
              </a:rPr>
              <a:t> </a:t>
            </a:r>
            <a:endParaRPr lang="en-US" altLang="ja-JP" sz="1800" b="1" dirty="0">
              <a:solidFill>
                <a:schemeClr val="tx1"/>
              </a:solidFill>
              <a:latin typeface="Times New Roman 本文"/>
            </a:endParaRPr>
          </a:p>
          <a:p>
            <a:pPr marL="341313" indent="-28416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1800" b="1" dirty="0">
                <a:solidFill>
                  <a:schemeClr val="tx1"/>
                </a:solidFill>
                <a:latin typeface="Times New Roman 本文"/>
              </a:rPr>
              <a:t>Non-AP STA: </a:t>
            </a:r>
            <a:r>
              <a:rPr lang="en-US" altLang="ja-JP" sz="1800" dirty="0">
                <a:solidFill>
                  <a:schemeClr val="tx1"/>
                </a:solidFill>
                <a:latin typeface="Times New Roman 本文"/>
              </a:rPr>
              <a:t>Sends an SCS Request frame that includes both the SCSID and the Application ID.</a:t>
            </a:r>
            <a:br>
              <a:rPr lang="en-US" altLang="ja-JP" sz="1800" dirty="0">
                <a:solidFill>
                  <a:schemeClr val="tx1"/>
                </a:solidFill>
                <a:latin typeface="Times New Roman 本文"/>
              </a:rPr>
            </a:br>
            <a:r>
              <a:rPr lang="en-US" altLang="ja-JP" sz="800" dirty="0">
                <a:solidFill>
                  <a:schemeClr val="tx1"/>
                </a:solidFill>
                <a:latin typeface="Times New Roman 本文"/>
              </a:rPr>
              <a:t> </a:t>
            </a:r>
          </a:p>
          <a:p>
            <a:pPr marL="341313" indent="-28416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1800" b="1" dirty="0">
                <a:solidFill>
                  <a:schemeClr val="tx1"/>
                </a:solidFill>
                <a:latin typeface="Times New Roman 本文"/>
              </a:rPr>
              <a:t>AP: </a:t>
            </a:r>
            <a:r>
              <a:rPr lang="en-US" altLang="ja-JP" sz="1800" dirty="0">
                <a:solidFill>
                  <a:schemeClr val="tx1"/>
                </a:solidFill>
                <a:latin typeface="Times New Roman 本文"/>
              </a:rPr>
              <a:t>Sends an SCS Response frame to establish the SCS stream with the Non-AP STA and </a:t>
            </a:r>
            <a:r>
              <a:rPr lang="en-US" altLang="ja-JP" sz="1800" u="sng" dirty="0">
                <a:solidFill>
                  <a:schemeClr val="tx1"/>
                </a:solidFill>
                <a:latin typeface="Times New Roman 本文"/>
              </a:rPr>
              <a:t>performs scheduling using the Application ID</a:t>
            </a:r>
            <a:r>
              <a:rPr lang="en-US" altLang="ja-JP" sz="1800" dirty="0">
                <a:solidFill>
                  <a:schemeClr val="tx1"/>
                </a:solidFill>
                <a:latin typeface="Times New Roman 本文"/>
              </a:rPr>
              <a:t>, which groups multiple SCSIDs.</a:t>
            </a:r>
          </a:p>
          <a:p>
            <a:pPr marL="57150">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altLang="ja-JP" sz="800" b="0" i="0" u="none" strike="noStrike" kern="1200" cap="none" spc="0" normalizeH="0" baseline="0" noProof="0" dirty="0">
                <a:ln>
                  <a:noFill/>
                </a:ln>
                <a:solidFill>
                  <a:srgbClr val="000000"/>
                </a:solidFill>
                <a:effectLst/>
                <a:uLnTx/>
                <a:uFillTx/>
                <a:latin typeface="Times New Roman 本文"/>
                <a:ea typeface="MS Gothic" charset="-128"/>
                <a:cs typeface="+mn-cs"/>
              </a:rPr>
              <a:t> </a:t>
            </a:r>
            <a:endParaRPr lang="en-US" altLang="ja-JP" sz="1800" dirty="0">
              <a:solidFill>
                <a:schemeClr val="tx1"/>
              </a:solidFill>
              <a:latin typeface="Times New Roman 本文"/>
            </a:endParaRPr>
          </a:p>
        </p:txBody>
      </p:sp>
    </p:spTree>
    <p:extLst>
      <p:ext uri="{BB962C8B-B14F-4D97-AF65-F5344CB8AC3E}">
        <p14:creationId xmlns:p14="http://schemas.microsoft.com/office/powerpoint/2010/main" val="2397163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B3EB5E-FCD3-CAF1-7C02-21E86DA45208}"/>
              </a:ext>
            </a:extLst>
          </p:cNvPr>
          <p:cNvSpPr>
            <a:spLocks noGrp="1"/>
          </p:cNvSpPr>
          <p:nvPr>
            <p:ph type="title"/>
          </p:nvPr>
        </p:nvSpPr>
        <p:spPr>
          <a:xfrm>
            <a:off x="804901" y="685801"/>
            <a:ext cx="10582199" cy="1065213"/>
          </a:xfrm>
        </p:spPr>
        <p:txBody>
          <a:bodyPr/>
          <a:lstStyle/>
          <a:p>
            <a:r>
              <a:rPr kumimoji="1" lang="en-US" altLang="ja-JP" dirty="0"/>
              <a:t>Scheduling across Multiple SCS Streams by Application ID</a:t>
            </a:r>
            <a:endParaRPr kumimoji="1" lang="ja-JP" altLang="en-US" dirty="0"/>
          </a:p>
        </p:txBody>
      </p:sp>
      <p:sp>
        <p:nvSpPr>
          <p:cNvPr id="3" name="コンテンツ プレースホルダー 2">
            <a:extLst>
              <a:ext uri="{FF2B5EF4-FFF2-40B4-BE49-F238E27FC236}">
                <a16:creationId xmlns:a16="http://schemas.microsoft.com/office/drawing/2014/main" id="{5BF29582-31B6-0C1D-CE5D-C82A75278682}"/>
              </a:ext>
            </a:extLst>
          </p:cNvPr>
          <p:cNvSpPr>
            <a:spLocks noGrp="1"/>
          </p:cNvSpPr>
          <p:nvPr>
            <p:ph idx="1"/>
          </p:nvPr>
        </p:nvSpPr>
        <p:spPr>
          <a:xfrm>
            <a:off x="804900" y="1996380"/>
            <a:ext cx="11071440" cy="1403462"/>
          </a:xfrm>
        </p:spPr>
        <p:txBody>
          <a:bodyPr/>
          <a:lstStyle/>
          <a:p>
            <a:pPr marL="0" indent="0">
              <a:defRPr/>
            </a:pPr>
            <a:r>
              <a:rPr lang="en-US" altLang="ja-JP" sz="1800" dirty="0">
                <a:latin typeface="+mj-lt"/>
                <a:ea typeface="源ノ角ゴシック JP Regular" panose="020B0500000000000000" pitchFamily="34" charset="-128"/>
              </a:rPr>
              <a:t>The Application ID facilitates the transmission of traffic associated with SCSIDs</a:t>
            </a:r>
            <a:r>
              <a:rPr lang="ja-JP" altLang="en-US" sz="1800" dirty="0">
                <a:latin typeface="+mj-lt"/>
                <a:ea typeface="源ノ角ゴシック JP Regular" panose="020B0500000000000000" pitchFamily="34" charset="-128"/>
              </a:rPr>
              <a:t> </a:t>
            </a:r>
            <a:r>
              <a:rPr lang="en-US" altLang="ja-JP" sz="1800" dirty="0">
                <a:latin typeface="+mj-lt"/>
                <a:ea typeface="源ノ角ゴシック JP Regular" panose="020B0500000000000000" pitchFamily="34" charset="-128"/>
              </a:rPr>
              <a:t>tied to the same application.</a:t>
            </a:r>
            <a:endParaRPr lang="en-US" altLang="ja-JP" sz="1800" dirty="0"/>
          </a:p>
          <a:p>
            <a:pPr marL="341313" indent="-28416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1800" b="0" dirty="0"/>
              <a:t>For instance, in VR applications, requirements like video and audio synchronization (e.g., lip-sync) can be effectively managed through the Application ID.</a:t>
            </a:r>
          </a:p>
        </p:txBody>
      </p:sp>
      <p:sp>
        <p:nvSpPr>
          <p:cNvPr id="4" name="スライド番号プレースホルダー 3">
            <a:extLst>
              <a:ext uri="{FF2B5EF4-FFF2-40B4-BE49-F238E27FC236}">
                <a16:creationId xmlns:a16="http://schemas.microsoft.com/office/drawing/2014/main" id="{6A5E739A-A183-E20A-2221-F30AF748DF4C}"/>
              </a:ext>
            </a:extLst>
          </p:cNvPr>
          <p:cNvSpPr>
            <a:spLocks noGrp="1"/>
          </p:cNvSpPr>
          <p:nvPr>
            <p:ph type="sldNum" idx="12"/>
          </p:nvPr>
        </p:nvSpPr>
        <p:spPr/>
        <p:txBody>
          <a:bodyPr/>
          <a:lstStyle/>
          <a:p>
            <a:r>
              <a:rPr lang="en-GB" dirty="0">
                <a:latin typeface="+mj-lt"/>
              </a:rPr>
              <a:t>Slide </a:t>
            </a:r>
            <a:fld id="{440F5867-744E-4AA6-B0ED-4C44D2DFBB7B}" type="slidenum">
              <a:rPr lang="en-GB" smtClean="0">
                <a:latin typeface="+mj-lt"/>
              </a:rPr>
              <a:pPr/>
              <a:t>6</a:t>
            </a:fld>
            <a:endParaRPr lang="en-GB" dirty="0">
              <a:latin typeface="+mj-lt"/>
            </a:endParaRPr>
          </a:p>
        </p:txBody>
      </p:sp>
      <p:sp>
        <p:nvSpPr>
          <p:cNvPr id="5" name="フッター プレースホルダー 4">
            <a:extLst>
              <a:ext uri="{FF2B5EF4-FFF2-40B4-BE49-F238E27FC236}">
                <a16:creationId xmlns:a16="http://schemas.microsoft.com/office/drawing/2014/main" id="{0FECE930-AACC-C5D1-8315-E3CB27428E1C}"/>
              </a:ext>
            </a:extLst>
          </p:cNvPr>
          <p:cNvSpPr>
            <a:spLocks noGrp="1"/>
          </p:cNvSpPr>
          <p:nvPr>
            <p:ph type="ftr" idx="14"/>
          </p:nvPr>
        </p:nvSpPr>
        <p:spPr/>
        <p:txBody>
          <a:bodyPr/>
          <a:lstStyle/>
          <a:p>
            <a:r>
              <a:rPr lang="en-GB" dirty="0">
                <a:latin typeface="+mj-lt"/>
              </a:rPr>
              <a:t>Takuhiro Sato, Sharp</a:t>
            </a:r>
          </a:p>
        </p:txBody>
      </p:sp>
      <p:sp>
        <p:nvSpPr>
          <p:cNvPr id="6" name="日付プレースホルダー 5">
            <a:extLst>
              <a:ext uri="{FF2B5EF4-FFF2-40B4-BE49-F238E27FC236}">
                <a16:creationId xmlns:a16="http://schemas.microsoft.com/office/drawing/2014/main" id="{6C19AA4D-F4AD-F7F4-8399-478B40F46317}"/>
              </a:ext>
            </a:extLst>
          </p:cNvPr>
          <p:cNvSpPr>
            <a:spLocks noGrp="1"/>
          </p:cNvSpPr>
          <p:nvPr>
            <p:ph type="dt" idx="15"/>
          </p:nvPr>
        </p:nvSpPr>
        <p:spPr/>
        <p:txBody>
          <a:bodyPr/>
          <a:lstStyle/>
          <a:p>
            <a:r>
              <a:rPr lang="en-US" altLang="ja-JP" dirty="0">
                <a:latin typeface="+mj-lt"/>
              </a:rPr>
              <a:t>Oct. 2024</a:t>
            </a:r>
            <a:endParaRPr lang="en-GB" dirty="0">
              <a:latin typeface="+mj-lt"/>
            </a:endParaRPr>
          </a:p>
        </p:txBody>
      </p:sp>
      <p:grpSp>
        <p:nvGrpSpPr>
          <p:cNvPr id="11" name="グループ化 10">
            <a:extLst>
              <a:ext uri="{FF2B5EF4-FFF2-40B4-BE49-F238E27FC236}">
                <a16:creationId xmlns:a16="http://schemas.microsoft.com/office/drawing/2014/main" id="{75F8BFF4-FCD2-E2DC-5755-8DEAB96ACE15}"/>
              </a:ext>
            </a:extLst>
          </p:cNvPr>
          <p:cNvGrpSpPr/>
          <p:nvPr/>
        </p:nvGrpSpPr>
        <p:grpSpPr>
          <a:xfrm>
            <a:off x="1343472" y="4994740"/>
            <a:ext cx="1858471" cy="1173690"/>
            <a:chOff x="1420217" y="4666391"/>
            <a:chExt cx="2200532" cy="1389713"/>
          </a:xfrm>
        </p:grpSpPr>
        <p:sp>
          <p:nvSpPr>
            <p:cNvPr id="12" name="吹き出し: 四角形 11">
              <a:extLst>
                <a:ext uri="{FF2B5EF4-FFF2-40B4-BE49-F238E27FC236}">
                  <a16:creationId xmlns:a16="http://schemas.microsoft.com/office/drawing/2014/main" id="{A7ABEE70-4EE0-1152-2C23-5B917E98CB46}"/>
                </a:ext>
              </a:extLst>
            </p:cNvPr>
            <p:cNvSpPr/>
            <p:nvPr/>
          </p:nvSpPr>
          <p:spPr bwMode="auto">
            <a:xfrm>
              <a:off x="1542178" y="4666391"/>
              <a:ext cx="2038280" cy="1296144"/>
            </a:xfrm>
            <a:prstGeom prst="wedgeRectCallout">
              <a:avLst>
                <a:gd name="adj1" fmla="val 68667"/>
                <a:gd name="adj2" fmla="val 33557"/>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pic>
          <p:nvPicPr>
            <p:cNvPr id="13" name="図 12">
              <a:extLst>
                <a:ext uri="{FF2B5EF4-FFF2-40B4-BE49-F238E27FC236}">
                  <a16:creationId xmlns:a16="http://schemas.microsoft.com/office/drawing/2014/main" id="{EB329AAD-96A8-B8AF-7E91-1C83B07DD6A4}"/>
                </a:ext>
              </a:extLst>
            </p:cNvPr>
            <p:cNvPicPr>
              <a:picLocks noChangeAspect="1"/>
            </p:cNvPicPr>
            <p:nvPr/>
          </p:nvPicPr>
          <p:blipFill>
            <a:blip r:embed="rId3"/>
            <a:stretch>
              <a:fillRect/>
            </a:stretch>
          </p:blipFill>
          <p:spPr>
            <a:xfrm>
              <a:off x="1420217" y="4890713"/>
              <a:ext cx="2200532" cy="1165391"/>
            </a:xfrm>
            <a:prstGeom prst="rect">
              <a:avLst/>
            </a:prstGeom>
          </p:spPr>
        </p:pic>
      </p:grpSp>
      <p:pic>
        <p:nvPicPr>
          <p:cNvPr id="14" name="図 13">
            <a:extLst>
              <a:ext uri="{FF2B5EF4-FFF2-40B4-BE49-F238E27FC236}">
                <a16:creationId xmlns:a16="http://schemas.microsoft.com/office/drawing/2014/main" id="{8C88B447-1FE6-4F52-903D-DC0363493710}"/>
              </a:ext>
            </a:extLst>
          </p:cNvPr>
          <p:cNvPicPr>
            <a:picLocks noChangeAspect="1"/>
          </p:cNvPicPr>
          <p:nvPr/>
        </p:nvPicPr>
        <p:blipFill>
          <a:blip r:embed="rId4"/>
          <a:stretch>
            <a:fillRect/>
          </a:stretch>
        </p:blipFill>
        <p:spPr>
          <a:xfrm>
            <a:off x="3575720" y="3089035"/>
            <a:ext cx="7667364" cy="3435590"/>
          </a:xfrm>
          <a:prstGeom prst="rect">
            <a:avLst/>
          </a:prstGeom>
        </p:spPr>
      </p:pic>
      <p:sp>
        <p:nvSpPr>
          <p:cNvPr id="15" name="テキスト ボックス 14">
            <a:extLst>
              <a:ext uri="{FF2B5EF4-FFF2-40B4-BE49-F238E27FC236}">
                <a16:creationId xmlns:a16="http://schemas.microsoft.com/office/drawing/2014/main" id="{F6767BFB-ACFE-C3DD-5CAF-EC3455E355B2}"/>
              </a:ext>
            </a:extLst>
          </p:cNvPr>
          <p:cNvSpPr txBox="1"/>
          <p:nvPr/>
        </p:nvSpPr>
        <p:spPr>
          <a:xfrm>
            <a:off x="1343472" y="6034959"/>
            <a:ext cx="2076258" cy="261610"/>
          </a:xfrm>
          <a:prstGeom prst="rect">
            <a:avLst/>
          </a:prstGeom>
          <a:noFill/>
        </p:spPr>
        <p:txBody>
          <a:bodyPr wrap="square">
            <a:spAutoFit/>
          </a:bodyPr>
          <a:lstStyle/>
          <a:p>
            <a:r>
              <a:rPr kumimoji="1" lang="en-US" altLang="ja-JP" sz="1100" b="1" dirty="0">
                <a:solidFill>
                  <a:srgbClr val="000000"/>
                </a:solidFill>
                <a:latin typeface="+mj-lt"/>
                <a:ea typeface="+mn-ea"/>
              </a:rPr>
              <a:t>with application requirements </a:t>
            </a:r>
            <a:endParaRPr kumimoji="1" lang="ja-JP" altLang="en-US" sz="1100" b="1" dirty="0">
              <a:solidFill>
                <a:srgbClr val="000000"/>
              </a:solidFill>
              <a:latin typeface="+mj-lt"/>
              <a:ea typeface="+mn-ea"/>
            </a:endParaRPr>
          </a:p>
        </p:txBody>
      </p:sp>
    </p:spTree>
    <p:extLst>
      <p:ext uri="{BB962C8B-B14F-4D97-AF65-F5344CB8AC3E}">
        <p14:creationId xmlns:p14="http://schemas.microsoft.com/office/powerpoint/2010/main" val="1507039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F3534F-AC6F-B6B4-27E3-D053FC23A093}"/>
              </a:ext>
            </a:extLst>
          </p:cNvPr>
          <p:cNvSpPr>
            <a:spLocks noGrp="1"/>
          </p:cNvSpPr>
          <p:nvPr>
            <p:ph type="title"/>
          </p:nvPr>
        </p:nvSpPr>
        <p:spPr/>
        <p:txBody>
          <a:bodyPr/>
          <a:lstStyle/>
          <a:p>
            <a:r>
              <a:rPr kumimoji="1" lang="en-US" altLang="ja-JP" dirty="0"/>
              <a:t>Summary</a:t>
            </a:r>
            <a:endParaRPr kumimoji="1" lang="ja-JP" altLang="en-US" dirty="0"/>
          </a:p>
        </p:txBody>
      </p:sp>
      <p:sp>
        <p:nvSpPr>
          <p:cNvPr id="3" name="コンテンツ プレースホルダー 2">
            <a:extLst>
              <a:ext uri="{FF2B5EF4-FFF2-40B4-BE49-F238E27FC236}">
                <a16:creationId xmlns:a16="http://schemas.microsoft.com/office/drawing/2014/main" id="{06BA1B45-91FD-4687-F2C7-E6AF47306F21}"/>
              </a:ext>
            </a:extLst>
          </p:cNvPr>
          <p:cNvSpPr>
            <a:spLocks noGrp="1"/>
          </p:cNvSpPr>
          <p:nvPr>
            <p:ph idx="1"/>
          </p:nvPr>
        </p:nvSpPr>
        <p:spPr>
          <a:xfrm>
            <a:off x="914401" y="1981201"/>
            <a:ext cx="10654207" cy="4113213"/>
          </a:xfrm>
        </p:spPr>
        <p:txBody>
          <a:bodyPr/>
          <a:lstStyle/>
          <a:p>
            <a:pPr marL="0" indent="0"/>
            <a:r>
              <a:rPr lang="en-US" altLang="ja-JP" sz="1800" dirty="0">
                <a:latin typeface="+mj-lt"/>
                <a:ea typeface="源ノ角ゴシック JP Regular" panose="020B0500000000000000" pitchFamily="34" charset="-128"/>
              </a:rPr>
              <a:t>This contribution proposes using the Application ID to group multiple SCSIDs.</a:t>
            </a:r>
          </a:p>
          <a:p>
            <a:pPr marL="0" indent="0"/>
            <a:endParaRPr lang="en-US" altLang="ja-JP" sz="1800" dirty="0">
              <a:latin typeface="+mj-lt"/>
              <a:ea typeface="源ノ角ゴシック JP Regular" panose="020B0500000000000000" pitchFamily="34" charset="-128"/>
            </a:endParaRPr>
          </a:p>
          <a:p>
            <a:pPr marL="0" indent="0">
              <a:defRPr/>
            </a:pPr>
            <a:r>
              <a:rPr lang="en-US" altLang="ja-JP" sz="1800" dirty="0">
                <a:latin typeface="+mj-lt"/>
                <a:ea typeface="源ノ角ゴシック JP Regular" panose="020B0500000000000000" pitchFamily="34" charset="-128"/>
              </a:rPr>
              <a:t>The Application ID can group multiple SCSIDs, facilitating the transmission of traffic associated with SCSIDs tied to the same application.</a:t>
            </a:r>
          </a:p>
          <a:p>
            <a:pPr marL="685800" lvl="1">
              <a:buFont typeface="Arial" panose="020B0604020202020204" pitchFamily="34" charset="0"/>
              <a:buChar char="•"/>
              <a:defRPr/>
            </a:pPr>
            <a:r>
              <a:rPr lang="en-US" altLang="ja-JP" sz="1800" dirty="0">
                <a:solidFill>
                  <a:schemeClr val="tx1"/>
                </a:solidFill>
                <a:latin typeface="+mj-lt"/>
              </a:rPr>
              <a:t>In scenarios where a single AP manages the entire room in a house under a single BSS, the Application ID helps meet specific application requirements, such as video and audio synchronization (e.g., lip-sync) in VR applications.</a:t>
            </a:r>
            <a:endParaRPr lang="en-US" altLang="ja-JP" sz="1800" dirty="0">
              <a:latin typeface="+mj-lt"/>
              <a:ea typeface="源ノ角ゴシック JP Regular" panose="020B0500000000000000" pitchFamily="34" charset="-128"/>
            </a:endParaRPr>
          </a:p>
        </p:txBody>
      </p:sp>
      <p:sp>
        <p:nvSpPr>
          <p:cNvPr id="4" name="スライド番号プレースホルダー 3">
            <a:extLst>
              <a:ext uri="{FF2B5EF4-FFF2-40B4-BE49-F238E27FC236}">
                <a16:creationId xmlns:a16="http://schemas.microsoft.com/office/drawing/2014/main" id="{465740CA-53AE-90EF-3F77-4837223826EB}"/>
              </a:ext>
            </a:extLst>
          </p:cNvPr>
          <p:cNvSpPr>
            <a:spLocks noGrp="1"/>
          </p:cNvSpPr>
          <p:nvPr>
            <p:ph type="sldNum" idx="12"/>
          </p:nvPr>
        </p:nvSpPr>
        <p:spPr/>
        <p:txBody>
          <a:bodyPr/>
          <a:lstStyle/>
          <a:p>
            <a:r>
              <a:rPr lang="en-GB" dirty="0">
                <a:latin typeface="+mj-lt"/>
              </a:rPr>
              <a:t>Slide </a:t>
            </a:r>
            <a:fld id="{440F5867-744E-4AA6-B0ED-4C44D2DFBB7B}" type="slidenum">
              <a:rPr lang="en-GB" smtClean="0">
                <a:latin typeface="+mj-lt"/>
              </a:rPr>
              <a:pPr/>
              <a:t>7</a:t>
            </a:fld>
            <a:endParaRPr lang="en-GB" dirty="0">
              <a:latin typeface="+mj-lt"/>
            </a:endParaRPr>
          </a:p>
        </p:txBody>
      </p:sp>
      <p:sp>
        <p:nvSpPr>
          <p:cNvPr id="5" name="フッター プレースホルダー 4">
            <a:extLst>
              <a:ext uri="{FF2B5EF4-FFF2-40B4-BE49-F238E27FC236}">
                <a16:creationId xmlns:a16="http://schemas.microsoft.com/office/drawing/2014/main" id="{0D83CE1E-8733-E29C-B8F3-E1A60E52414C}"/>
              </a:ext>
            </a:extLst>
          </p:cNvPr>
          <p:cNvSpPr>
            <a:spLocks noGrp="1"/>
          </p:cNvSpPr>
          <p:nvPr>
            <p:ph type="ftr" idx="14"/>
          </p:nvPr>
        </p:nvSpPr>
        <p:spPr/>
        <p:txBody>
          <a:bodyPr/>
          <a:lstStyle/>
          <a:p>
            <a:r>
              <a:rPr lang="en-GB" dirty="0">
                <a:latin typeface="+mj-lt"/>
              </a:rPr>
              <a:t>Takuhiro Sato, Sharp</a:t>
            </a:r>
          </a:p>
        </p:txBody>
      </p:sp>
      <p:sp>
        <p:nvSpPr>
          <p:cNvPr id="6" name="日付プレースホルダー 5">
            <a:extLst>
              <a:ext uri="{FF2B5EF4-FFF2-40B4-BE49-F238E27FC236}">
                <a16:creationId xmlns:a16="http://schemas.microsoft.com/office/drawing/2014/main" id="{AE9B5FC3-FA21-E8F0-C920-374812F4AFE3}"/>
              </a:ext>
            </a:extLst>
          </p:cNvPr>
          <p:cNvSpPr>
            <a:spLocks noGrp="1"/>
          </p:cNvSpPr>
          <p:nvPr>
            <p:ph type="dt" idx="15"/>
          </p:nvPr>
        </p:nvSpPr>
        <p:spPr/>
        <p:txBody>
          <a:bodyPr/>
          <a:lstStyle/>
          <a:p>
            <a:r>
              <a:rPr lang="en-US" altLang="ja-JP" dirty="0">
                <a:latin typeface="+mj-lt"/>
              </a:rPr>
              <a:t>Oct. 2024</a:t>
            </a:r>
            <a:endParaRPr lang="en-GB" dirty="0">
              <a:latin typeface="+mj-lt"/>
            </a:endParaRPr>
          </a:p>
        </p:txBody>
      </p:sp>
    </p:spTree>
    <p:extLst>
      <p:ext uri="{BB962C8B-B14F-4D97-AF65-F5344CB8AC3E}">
        <p14:creationId xmlns:p14="http://schemas.microsoft.com/office/powerpoint/2010/main" val="3301647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2" name="Content Placeholder 1"/>
          <p:cNvSpPr>
            <a:spLocks noGrp="1"/>
          </p:cNvSpPr>
          <p:nvPr>
            <p:ph idx="1"/>
          </p:nvPr>
        </p:nvSpPr>
        <p:spPr/>
        <p:txBody>
          <a:bodyPr/>
          <a:lstStyle/>
          <a:p>
            <a:pPr marL="0" indent="0"/>
            <a:r>
              <a:rPr lang="en-US" altLang="zh-CN" sz="1800" b="0" dirty="0">
                <a:solidFill>
                  <a:schemeClr val="tx1"/>
                </a:solidFill>
              </a:rPr>
              <a:t>[1] IEEE 802.11-23/480r3, </a:t>
            </a:r>
            <a:r>
              <a:rPr lang="en-US" altLang="ja-JP" sz="1800" b="0" dirty="0"/>
              <a:t>UHR proposed PAR</a:t>
            </a:r>
          </a:p>
          <a:p>
            <a:pPr marL="0" indent="0"/>
            <a:r>
              <a:rPr lang="en-US" altLang="zh-CN" sz="1800" b="0" dirty="0">
                <a:solidFill>
                  <a:schemeClr val="tx1"/>
                </a:solidFill>
              </a:rPr>
              <a:t>[2] IEEE 802.11-24/0625r0, </a:t>
            </a:r>
            <a:r>
              <a:rPr lang="en-US" altLang="ja-JP" sz="1800" b="0" dirty="0"/>
              <a:t>Thoughts on low latency traffic transmission</a:t>
            </a:r>
          </a:p>
          <a:p>
            <a:pPr marL="0" indent="0"/>
            <a:r>
              <a:rPr lang="en-US" altLang="zh-CN" sz="1800" b="0" dirty="0">
                <a:solidFill>
                  <a:schemeClr val="tx1"/>
                </a:solidFill>
              </a:rPr>
              <a:t>[3] IEEE 802.11-22/0041r0, </a:t>
            </a:r>
            <a:r>
              <a:rPr lang="en-US" altLang="zh-CN" sz="1800" b="0" dirty="0"/>
              <a:t>Some Issues on </a:t>
            </a:r>
            <a:r>
              <a:rPr lang="en-US" altLang="ja-JP" sz="1800" b="0" dirty="0"/>
              <a:t>SCS Operation</a:t>
            </a:r>
          </a:p>
          <a:p>
            <a:pPr marL="0" indent="0"/>
            <a:endParaRPr lang="en-US" altLang="zh-CN" sz="1800" b="0" dirty="0"/>
          </a:p>
          <a:p>
            <a:pPr marL="0" indent="0"/>
            <a:endParaRPr lang="en-US" altLang="zh-CN" sz="1800" b="0" dirty="0">
              <a:solidFill>
                <a:schemeClr val="tx1"/>
              </a:solidFill>
            </a:endParaRPr>
          </a:p>
          <a:p>
            <a:pPr marL="0" indent="0"/>
            <a:endParaRPr lang="en-US" altLang="zh-CN" sz="1800" b="0" dirty="0">
              <a:solidFill>
                <a:schemeClr val="tx1"/>
              </a:solidFill>
            </a:endParaRPr>
          </a:p>
        </p:txBody>
      </p:sp>
      <p:sp>
        <p:nvSpPr>
          <p:cNvPr id="6" name="Slide Number Placeholder 5"/>
          <p:cNvSpPr>
            <a:spLocks noGrp="1"/>
          </p:cNvSpPr>
          <p:nvPr>
            <p:ph type="sldNum" idx="12"/>
          </p:nvPr>
        </p:nvSpPr>
        <p:spPr/>
        <p:txBody>
          <a:bodyPr/>
          <a:lstStyle/>
          <a:p>
            <a:r>
              <a:rPr lang="en-GB" dirty="0"/>
              <a:t>Slide </a:t>
            </a:r>
            <a:fld id="{531D307C-65C7-4BB3-B44A-1501D36803F7}" type="slidenum">
              <a:rPr lang="en-GB"/>
              <a:pPr/>
              <a:t>8</a:t>
            </a:fld>
            <a:endParaRPr lang="en-GB" dirty="0"/>
          </a:p>
        </p:txBody>
      </p:sp>
      <p:sp>
        <p:nvSpPr>
          <p:cNvPr id="5" name="Footer Placeholder 4"/>
          <p:cNvSpPr>
            <a:spLocks noGrp="1"/>
          </p:cNvSpPr>
          <p:nvPr>
            <p:ph type="ftr" idx="14"/>
          </p:nvPr>
        </p:nvSpPr>
        <p:spPr/>
        <p:txBody>
          <a:bodyPr/>
          <a:lstStyle/>
          <a:p>
            <a:r>
              <a:rPr lang="en-GB" altLang="ja-JP" dirty="0">
                <a:latin typeface="+mj-lt"/>
              </a:rPr>
              <a:t>Takuhiro Sato, Sharp</a:t>
            </a:r>
          </a:p>
        </p:txBody>
      </p:sp>
      <p:sp>
        <p:nvSpPr>
          <p:cNvPr id="4" name="Date Placeholder 3"/>
          <p:cNvSpPr>
            <a:spLocks noGrp="1"/>
          </p:cNvSpPr>
          <p:nvPr>
            <p:ph type="dt" idx="15"/>
          </p:nvPr>
        </p:nvSpPr>
        <p:spPr/>
        <p:txBody>
          <a:bodyPr/>
          <a:lstStyle/>
          <a:p>
            <a:r>
              <a:rPr lang="en-US" altLang="ja-JP" dirty="0"/>
              <a:t>Oct.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Appendix: Possible Use-case</a:t>
            </a:r>
          </a:p>
        </p:txBody>
      </p:sp>
      <p:sp>
        <p:nvSpPr>
          <p:cNvPr id="5122" name="Rectangle 2"/>
          <p:cNvSpPr>
            <a:spLocks noGrp="1" noChangeArrowheads="1"/>
          </p:cNvSpPr>
          <p:nvPr>
            <p:ph idx="1"/>
          </p:nvPr>
        </p:nvSpPr>
        <p:spPr>
          <a:xfrm>
            <a:off x="914401" y="1946158"/>
            <a:ext cx="10475383" cy="3286506"/>
          </a:xfrm>
          <a:ln/>
        </p:spPr>
        <p:txBody>
          <a:bodyPr/>
          <a:lstStyle/>
          <a:p>
            <a:pPr marL="57150" indent="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1800" dirty="0">
                <a:solidFill>
                  <a:schemeClr val="tx1"/>
                </a:solidFill>
                <a:latin typeface="+mj-lt"/>
              </a:rPr>
              <a:t>In a scenario where </a:t>
            </a:r>
            <a:r>
              <a:rPr lang="en-US" altLang="ja-JP" sz="1800" u="sng" dirty="0">
                <a:solidFill>
                  <a:schemeClr val="tx1"/>
                </a:solidFill>
                <a:latin typeface="+mj-lt"/>
              </a:rPr>
              <a:t>a single AP manages an entire factory within a single BSS</a:t>
            </a:r>
            <a:r>
              <a:rPr lang="en-US" altLang="ja-JP" sz="1800" dirty="0">
                <a:solidFill>
                  <a:schemeClr val="tx1"/>
                </a:solidFill>
                <a:latin typeface="+mj-lt"/>
              </a:rPr>
              <a:t>, the AP must control all devices handling multiple applications (Group #1, #2, etc.).</a:t>
            </a:r>
          </a:p>
          <a:p>
            <a:pPr marL="341313" indent="-28416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1800" b="0" dirty="0">
                <a:solidFill>
                  <a:schemeClr val="tx1"/>
                </a:solidFill>
                <a:latin typeface="+mj-lt"/>
              </a:rPr>
              <a:t>STA groups [2]</a:t>
            </a:r>
          </a:p>
        </p:txBody>
      </p:sp>
      <p:sp>
        <p:nvSpPr>
          <p:cNvPr id="6" name="Slide Number Placeholder 5"/>
          <p:cNvSpPr>
            <a:spLocks noGrp="1"/>
          </p:cNvSpPr>
          <p:nvPr>
            <p:ph type="sldNum" idx="12"/>
          </p:nvPr>
        </p:nvSpPr>
        <p:spPr/>
        <p: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Slide </a:t>
            </a:r>
            <a:fld id="{B3165115-9078-433B-A278-1F5ED971F63A}" type="slidenum">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a:t>
            </a:fld>
            <a:endPar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endParaRPr>
          </a:p>
        </p:txBody>
      </p:sp>
      <p:sp>
        <p:nvSpPr>
          <p:cNvPr id="5" name="Footer Placeholder 4"/>
          <p:cNvSpPr>
            <a:spLocks noGrp="1"/>
          </p:cNvSpPr>
          <p:nvPr>
            <p:ph type="ftr" idx="14"/>
          </p:nvPr>
        </p:nvSpPr>
        <p:spPr/>
        <p:txBody>
          <a:bodyPr/>
          <a:lstStyle/>
          <a:p>
            <a:r>
              <a:rPr lang="en-GB" altLang="ja-JP" dirty="0">
                <a:latin typeface="+mj-lt"/>
              </a:rPr>
              <a:t>Takuhiro Sato, Sharp</a:t>
            </a:r>
          </a:p>
        </p:txBody>
      </p:sp>
      <p:sp>
        <p:nvSpPr>
          <p:cNvPr id="4" name="Date Placeholder 3"/>
          <p:cNvSpPr>
            <a:spLocks noGrp="1"/>
          </p:cNvSpPr>
          <p:nvPr>
            <p:ph type="dt" idx="15"/>
          </p:nvPr>
        </p:nvSpPr>
        <p:spPr/>
        <p:txBody>
          <a:bodyPr/>
          <a:lstStyle/>
          <a:p>
            <a:r>
              <a:rPr lang="en-US" altLang="ja-JP" dirty="0">
                <a:latin typeface="+mj-lt"/>
              </a:rPr>
              <a:t>Oct. 2024</a:t>
            </a:r>
            <a:endParaRPr lang="en-GB" altLang="ja-JP" dirty="0">
              <a:latin typeface="+mj-lt"/>
            </a:endParaRPr>
          </a:p>
        </p:txBody>
      </p:sp>
      <p:pic>
        <p:nvPicPr>
          <p:cNvPr id="2" name="グラフィックス 1" descr="無線ルーター 単色塗りつぶし">
            <a:extLst>
              <a:ext uri="{FF2B5EF4-FFF2-40B4-BE49-F238E27FC236}">
                <a16:creationId xmlns:a16="http://schemas.microsoft.com/office/drawing/2014/main" id="{89FA4720-3BD3-8245-D4FA-9A6DC62CA8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25480" y="3422639"/>
            <a:ext cx="649569" cy="642021"/>
          </a:xfrm>
          <a:prstGeom prst="rect">
            <a:avLst/>
          </a:prstGeom>
        </p:spPr>
      </p:pic>
      <p:sp>
        <p:nvSpPr>
          <p:cNvPr id="30" name="楕円 29">
            <a:extLst>
              <a:ext uri="{FF2B5EF4-FFF2-40B4-BE49-F238E27FC236}">
                <a16:creationId xmlns:a16="http://schemas.microsoft.com/office/drawing/2014/main" id="{DEA6DE02-599D-5317-2ABD-FD24A2A48BBE}"/>
              </a:ext>
            </a:extLst>
          </p:cNvPr>
          <p:cNvSpPr/>
          <p:nvPr/>
        </p:nvSpPr>
        <p:spPr bwMode="auto">
          <a:xfrm>
            <a:off x="2340499" y="4237524"/>
            <a:ext cx="4484750" cy="1128477"/>
          </a:xfrm>
          <a:prstGeom prst="ellipse">
            <a:avLst/>
          </a:prstGeom>
          <a:solidFill>
            <a:srgbClr val="FF0000">
              <a:alpha val="6000"/>
            </a:srgbClr>
          </a:solidFill>
          <a:ln w="3175">
            <a:solidFill>
              <a:srgbClr val="FF0000">
                <a:alpha val="24000"/>
              </a:srgbClr>
            </a:solidFill>
          </a:ln>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5136" name="テキスト ボックス 5135">
            <a:extLst>
              <a:ext uri="{FF2B5EF4-FFF2-40B4-BE49-F238E27FC236}">
                <a16:creationId xmlns:a16="http://schemas.microsoft.com/office/drawing/2014/main" id="{857ACF19-D461-764B-9A61-C59AD808C891}"/>
              </a:ext>
            </a:extLst>
          </p:cNvPr>
          <p:cNvSpPr txBox="1"/>
          <p:nvPr/>
        </p:nvSpPr>
        <p:spPr>
          <a:xfrm>
            <a:off x="4147712" y="4312353"/>
            <a:ext cx="1054294" cy="707886"/>
          </a:xfrm>
          <a:prstGeom prst="rect">
            <a:avLst/>
          </a:prstGeom>
          <a:noFill/>
        </p:spPr>
        <p:txBody>
          <a:bodyPr wrap="square" rtlCol="0">
            <a:spAutoFit/>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4000" b="0" i="0" u="none" strike="noStrike" kern="1200" cap="none" spc="0" normalizeH="0" baseline="0" noProof="0" dirty="0">
                <a:ln>
                  <a:noFill/>
                </a:ln>
                <a:solidFill>
                  <a:schemeClr val="tx1">
                    <a:lumMod val="75000"/>
                    <a:lumOff val="25000"/>
                  </a:schemeClr>
                </a:solidFill>
                <a:effectLst/>
                <a:uLnTx/>
                <a:uFillTx/>
                <a:latin typeface="Times New Roman" pitchFamily="16" charset="0"/>
                <a:ea typeface="MS Gothic" charset="-128"/>
                <a:cs typeface="+mn-cs"/>
              </a:rPr>
              <a:t>...</a:t>
            </a:r>
            <a:endParaRPr kumimoji="1" lang="ja-JP" altLang="en-US" sz="2000" b="0" i="0" u="none" strike="noStrike" kern="1200" cap="none" spc="0" normalizeH="0" baseline="0" noProof="0" dirty="0">
              <a:ln>
                <a:noFill/>
              </a:ln>
              <a:solidFill>
                <a:schemeClr val="tx1">
                  <a:lumMod val="75000"/>
                  <a:lumOff val="25000"/>
                </a:schemeClr>
              </a:solidFill>
              <a:effectLst/>
              <a:uLnTx/>
              <a:uFillTx/>
              <a:latin typeface="Times New Roman" pitchFamily="16" charset="0"/>
              <a:ea typeface="MS Gothic" charset="-128"/>
              <a:cs typeface="+mn-cs"/>
            </a:endParaRPr>
          </a:p>
        </p:txBody>
      </p:sp>
      <p:sp>
        <p:nvSpPr>
          <p:cNvPr id="5140" name="テキスト ボックス 5139">
            <a:extLst>
              <a:ext uri="{FF2B5EF4-FFF2-40B4-BE49-F238E27FC236}">
                <a16:creationId xmlns:a16="http://schemas.microsoft.com/office/drawing/2014/main" id="{786BFDF7-75EB-40F3-B3DF-3D870629B373}"/>
              </a:ext>
            </a:extLst>
          </p:cNvPr>
          <p:cNvSpPr txBox="1"/>
          <p:nvPr/>
        </p:nvSpPr>
        <p:spPr>
          <a:xfrm>
            <a:off x="4359593" y="3969548"/>
            <a:ext cx="565465" cy="307777"/>
          </a:xfrm>
          <a:prstGeom prst="rect">
            <a:avLst/>
          </a:prstGeom>
          <a:noFill/>
        </p:spPr>
        <p:txBody>
          <a:bodyPr wrap="square" rtlCol="0">
            <a:spAutoFit/>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14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AP</a:t>
            </a:r>
            <a:endParaRPr kumimoji="1" lang="ja-JP" altLang="en-US" sz="14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p:txBody>
      </p:sp>
      <p:sp>
        <p:nvSpPr>
          <p:cNvPr id="5142" name="フローチャート: データ 5141">
            <a:extLst>
              <a:ext uri="{FF2B5EF4-FFF2-40B4-BE49-F238E27FC236}">
                <a16:creationId xmlns:a16="http://schemas.microsoft.com/office/drawing/2014/main" id="{962F0BCA-32E4-443A-EB83-B40F62CFCB85}"/>
              </a:ext>
            </a:extLst>
          </p:cNvPr>
          <p:cNvSpPr/>
          <p:nvPr/>
        </p:nvSpPr>
        <p:spPr bwMode="auto">
          <a:xfrm>
            <a:off x="1271464" y="4210182"/>
            <a:ext cx="6707796" cy="1152862"/>
          </a:xfrm>
          <a:prstGeom prst="flowChartInputOutput">
            <a:avLst/>
          </a:prstGeom>
          <a:noFill/>
          <a:ln w="3175" cap="flat" cmpd="sng" algn="ctr">
            <a:solidFill>
              <a:schemeClr val="bg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5144" name="テキスト ボックス 5143">
            <a:extLst>
              <a:ext uri="{FF2B5EF4-FFF2-40B4-BE49-F238E27FC236}">
                <a16:creationId xmlns:a16="http://schemas.microsoft.com/office/drawing/2014/main" id="{3F5658DE-B9F5-69C2-4902-2638FC5F078D}"/>
              </a:ext>
            </a:extLst>
          </p:cNvPr>
          <p:cNvSpPr txBox="1"/>
          <p:nvPr/>
        </p:nvSpPr>
        <p:spPr>
          <a:xfrm>
            <a:off x="1398362" y="5020239"/>
            <a:ext cx="1523396" cy="369332"/>
          </a:xfrm>
          <a:prstGeom prst="rect">
            <a:avLst/>
          </a:prstGeom>
          <a:noFill/>
        </p:spPr>
        <p:txBody>
          <a:bodyPr wrap="square">
            <a:spAutoFit/>
          </a:bodyPr>
          <a:lstStyle/>
          <a:p>
            <a:r>
              <a:rPr lang="en-US" altLang="ja-JP" sz="1800" dirty="0">
                <a:solidFill>
                  <a:schemeClr val="tx1"/>
                </a:solidFill>
                <a:latin typeface="+mj-lt"/>
              </a:rPr>
              <a:t>Factory, etc.</a:t>
            </a:r>
            <a:endParaRPr lang="ja-JP" altLang="en-US" sz="1800" dirty="0">
              <a:solidFill>
                <a:schemeClr val="tx1"/>
              </a:solidFill>
            </a:endParaRPr>
          </a:p>
        </p:txBody>
      </p:sp>
      <p:sp>
        <p:nvSpPr>
          <p:cNvPr id="3" name="楕円 2">
            <a:extLst>
              <a:ext uri="{FF2B5EF4-FFF2-40B4-BE49-F238E27FC236}">
                <a16:creationId xmlns:a16="http://schemas.microsoft.com/office/drawing/2014/main" id="{EAF23C22-9850-D76E-C7D2-37FBBFE2003B}"/>
              </a:ext>
            </a:extLst>
          </p:cNvPr>
          <p:cNvSpPr/>
          <p:nvPr/>
        </p:nvSpPr>
        <p:spPr bwMode="auto">
          <a:xfrm>
            <a:off x="2619811" y="4512630"/>
            <a:ext cx="1714631" cy="578696"/>
          </a:xfrm>
          <a:prstGeom prst="ellipse">
            <a:avLst/>
          </a:prstGeom>
          <a:solidFill>
            <a:schemeClr val="bg2">
              <a:alpha val="22000"/>
            </a:schemeClr>
          </a:solidFill>
          <a:ln w="28575">
            <a:solidFill>
              <a:schemeClr val="tx1"/>
            </a:solidFill>
            <a:prstDash val="dash"/>
          </a:ln>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7" name="楕円 6">
            <a:extLst>
              <a:ext uri="{FF2B5EF4-FFF2-40B4-BE49-F238E27FC236}">
                <a16:creationId xmlns:a16="http://schemas.microsoft.com/office/drawing/2014/main" id="{9FF60902-2AF0-5819-A956-37A464D5E9FB}"/>
              </a:ext>
            </a:extLst>
          </p:cNvPr>
          <p:cNvSpPr/>
          <p:nvPr/>
        </p:nvSpPr>
        <p:spPr bwMode="auto">
          <a:xfrm rot="763932">
            <a:off x="4997636" y="4347704"/>
            <a:ext cx="1714631" cy="867353"/>
          </a:xfrm>
          <a:prstGeom prst="ellipse">
            <a:avLst/>
          </a:prstGeom>
          <a:solidFill>
            <a:schemeClr val="bg2">
              <a:alpha val="22000"/>
            </a:schemeClr>
          </a:solidFill>
          <a:ln w="28575">
            <a:solidFill>
              <a:schemeClr val="tx1"/>
            </a:solidFill>
            <a:prstDash val="dash"/>
          </a:ln>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dirty="0">
              <a:ln>
                <a:noFill/>
              </a:ln>
              <a:solidFill>
                <a:schemeClr val="bg1"/>
              </a:solidFill>
              <a:effectLst/>
              <a:latin typeface="Times New Roman" pitchFamily="16" charset="0"/>
              <a:ea typeface="MS Gothic" charset="-128"/>
            </a:endParaRPr>
          </a:p>
        </p:txBody>
      </p:sp>
      <p:pic>
        <p:nvPicPr>
          <p:cNvPr id="19" name="図 18">
            <a:extLst>
              <a:ext uri="{FF2B5EF4-FFF2-40B4-BE49-F238E27FC236}">
                <a16:creationId xmlns:a16="http://schemas.microsoft.com/office/drawing/2014/main" id="{63B15323-C8ED-991A-68B0-56AB1A2FAFC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723" b="99058" l="1227" r="96830">
                        <a14:foregroundMark x1="55624" y1="10576" x2="55624" y2="10576"/>
                        <a14:foregroundMark x1="59611" y1="2723" x2="59611" y2="2723"/>
                        <a14:foregroundMark x1="53374" y1="5864" x2="51738" y2="7330"/>
                        <a14:foregroundMark x1="78630" y1="30366" x2="78630" y2="30366"/>
                        <a14:foregroundMark x1="73824" y1="23351" x2="73824" y2="23351"/>
                        <a14:foregroundMark x1="70757" y1="18953" x2="70757" y2="18953"/>
                        <a14:foregroundMark x1="17894" y1="33613" x2="17894" y2="33613"/>
                        <a14:foregroundMark x1="12270" y1="34660" x2="12270" y2="34660"/>
                        <a14:foregroundMark x1="23313" y1="50157" x2="23313" y2="50157"/>
                        <a14:foregroundMark x1="1227" y1="36440" x2="1227" y2="36440"/>
                        <a14:foregroundMark x1="6237" y1="35393" x2="6237" y2="35393"/>
                        <a14:foregroundMark x1="36605" y1="64188" x2="36605" y2="64188"/>
                        <a14:foregroundMark x1="44683" y1="71937" x2="44683" y2="71937"/>
                        <a14:foregroundMark x1="28323" y1="89634" x2="28323" y2="89634"/>
                        <a14:foregroundMark x1="43149" y1="94974" x2="43149" y2="94974"/>
                        <a14:foregroundMark x1="28630" y1="90366" x2="28630" y2="90366"/>
                        <a14:foregroundMark x1="29039" y1="82199" x2="29039" y2="82199"/>
                        <a14:foregroundMark x1="8487" y1="99267" x2="8487" y2="99267"/>
                        <a14:foregroundMark x1="22188" y1="98639" x2="22188" y2="98639"/>
                        <a14:foregroundMark x1="85481" y1="48691" x2="85481" y2="48691"/>
                        <a14:foregroundMark x1="79550" y1="41466" x2="79550" y2="41466"/>
                        <a14:foregroundMark x1="96217" y1="39686" x2="96217" y2="39686"/>
                        <a14:foregroundMark x1="96830" y1="42513" x2="96830" y2="42513"/>
                        <a14:foregroundMark x1="60736" y1="5864" x2="60736" y2="5864"/>
                        <a14:foregroundMark x1="75562" y1="22827" x2="75562" y2="22827"/>
                        <a14:foregroundMark x1="76074" y1="22304" x2="76074" y2="22304"/>
                        <a14:foregroundMark x1="75869" y1="22304" x2="75869" y2="22304"/>
                        <a14:foregroundMark x1="75869" y1="22513" x2="75869" y2="22513"/>
                        <a14:foregroundMark x1="70143" y1="28691" x2="70143" y2="28691"/>
                        <a14:foregroundMark x1="70450" y1="28063" x2="70450" y2="28063"/>
                        <a14:foregroundMark x1="69939" y1="28586" x2="69939" y2="28586"/>
                        <a14:foregroundMark x1="70450" y1="28377" x2="70450" y2="28377"/>
                      </a14:backgroundRemoval>
                    </a14:imgEffect>
                  </a14:imgLayer>
                </a14:imgProps>
              </a:ext>
            </a:extLst>
          </a:blip>
          <a:stretch>
            <a:fillRect/>
          </a:stretch>
        </p:blipFill>
        <p:spPr>
          <a:xfrm flipH="1">
            <a:off x="5668376" y="4412946"/>
            <a:ext cx="787726" cy="801953"/>
          </a:xfrm>
          <a:prstGeom prst="rect">
            <a:avLst/>
          </a:prstGeom>
        </p:spPr>
      </p:pic>
      <p:pic>
        <p:nvPicPr>
          <p:cNvPr id="20" name="図 19">
            <a:extLst>
              <a:ext uri="{FF2B5EF4-FFF2-40B4-BE49-F238E27FC236}">
                <a16:creationId xmlns:a16="http://schemas.microsoft.com/office/drawing/2014/main" id="{62FB64AA-BF6A-7E4C-B758-949F3771E1C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723" b="99058" l="1227" r="96830">
                        <a14:foregroundMark x1="55624" y1="10576" x2="55624" y2="10576"/>
                        <a14:foregroundMark x1="59611" y1="2723" x2="59611" y2="2723"/>
                        <a14:foregroundMark x1="53374" y1="5864" x2="51738" y2="7330"/>
                        <a14:foregroundMark x1="78630" y1="30366" x2="78630" y2="30366"/>
                        <a14:foregroundMark x1="73824" y1="23351" x2="73824" y2="23351"/>
                        <a14:foregroundMark x1="70757" y1="18953" x2="70757" y2="18953"/>
                        <a14:foregroundMark x1="17894" y1="33613" x2="17894" y2="33613"/>
                        <a14:foregroundMark x1="12270" y1="34660" x2="12270" y2="34660"/>
                        <a14:foregroundMark x1="23313" y1="50157" x2="23313" y2="50157"/>
                        <a14:foregroundMark x1="1227" y1="36440" x2="1227" y2="36440"/>
                        <a14:foregroundMark x1="6237" y1="35393" x2="6237" y2="35393"/>
                        <a14:foregroundMark x1="36605" y1="64188" x2="36605" y2="64188"/>
                        <a14:foregroundMark x1="44683" y1="71937" x2="44683" y2="71937"/>
                        <a14:foregroundMark x1="28323" y1="89634" x2="28323" y2="89634"/>
                        <a14:foregroundMark x1="43149" y1="94974" x2="43149" y2="94974"/>
                        <a14:foregroundMark x1="28630" y1="90366" x2="28630" y2="90366"/>
                        <a14:foregroundMark x1="29039" y1="82199" x2="29039" y2="82199"/>
                        <a14:foregroundMark x1="8487" y1="99267" x2="8487" y2="99267"/>
                        <a14:foregroundMark x1="22188" y1="98639" x2="22188" y2="98639"/>
                        <a14:foregroundMark x1="85481" y1="48691" x2="85481" y2="48691"/>
                        <a14:foregroundMark x1="79550" y1="41466" x2="79550" y2="41466"/>
                        <a14:foregroundMark x1="96217" y1="39686" x2="96217" y2="39686"/>
                        <a14:foregroundMark x1="96830" y1="42513" x2="96830" y2="42513"/>
                        <a14:foregroundMark x1="60736" y1="5864" x2="60736" y2="5864"/>
                        <a14:foregroundMark x1="75562" y1="22827" x2="75562" y2="22827"/>
                        <a14:foregroundMark x1="76074" y1="22304" x2="76074" y2="22304"/>
                        <a14:foregroundMark x1="75869" y1="22304" x2="75869" y2="22304"/>
                        <a14:foregroundMark x1="75869" y1="22513" x2="75869" y2="22513"/>
                        <a14:foregroundMark x1="70143" y1="28691" x2="70143" y2="28691"/>
                        <a14:foregroundMark x1="70450" y1="28063" x2="70450" y2="28063"/>
                        <a14:foregroundMark x1="69939" y1="28586" x2="69939" y2="28586"/>
                        <a14:foregroundMark x1="70450" y1="28377" x2="70450" y2="28377"/>
                      </a14:backgroundRemoval>
                    </a14:imgEffect>
                  </a14:imgLayer>
                </a14:imgProps>
              </a:ext>
            </a:extLst>
          </a:blip>
          <a:stretch>
            <a:fillRect/>
          </a:stretch>
        </p:blipFill>
        <p:spPr>
          <a:xfrm>
            <a:off x="5180317" y="3734400"/>
            <a:ext cx="881922" cy="937829"/>
          </a:xfrm>
          <a:prstGeom prst="rect">
            <a:avLst/>
          </a:prstGeom>
        </p:spPr>
      </p:pic>
      <p:pic>
        <p:nvPicPr>
          <p:cNvPr id="21" name="Picture 2" descr="Agv」の写真素材 | 4,121件の無料イラスト画像 | Adobe Stock">
            <a:extLst>
              <a:ext uri="{FF2B5EF4-FFF2-40B4-BE49-F238E27FC236}">
                <a16:creationId xmlns:a16="http://schemas.microsoft.com/office/drawing/2014/main" id="{0E81ABFB-4D49-A2ED-85E9-2ADE684BE326}"/>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foregroundMark x1="31111" y1="41667" x2="31111" y2="41667"/>
                        <a14:foregroundMark x1="23611" y1="36667" x2="23611" y2="36667"/>
                        <a14:foregroundMark x1="22222" y1="31111" x2="22222" y2="31111"/>
                        <a14:foregroundMark x1="22222" y1="27222" x2="22222" y2="27222"/>
                        <a14:foregroundMark x1="58333" y1="61667" x2="58333" y2="61667"/>
                        <a14:foregroundMark x1="55833" y1="76944" x2="55833" y2="76944"/>
                        <a14:foregroundMark x1="43611" y1="81667" x2="43611" y2="81667"/>
                        <a14:foregroundMark x1="71667" y1="82778" x2="71667" y2="82778"/>
                        <a14:foregroundMark x1="27222" y1="81667" x2="27222" y2="81667"/>
                      </a14:backgroundRemoval>
                    </a14:imgEffect>
                  </a14:imgLayer>
                </a14:imgProps>
              </a:ext>
              <a:ext uri="{28A0092B-C50C-407E-A947-70E740481C1C}">
                <a14:useLocalDpi xmlns:a14="http://schemas.microsoft.com/office/drawing/2010/main" val="0"/>
              </a:ext>
            </a:extLst>
          </a:blip>
          <a:srcRect l="10617" t="24656" r="13356" b="5409"/>
          <a:stretch/>
        </p:blipFill>
        <p:spPr bwMode="auto">
          <a:xfrm>
            <a:off x="3311475" y="4692854"/>
            <a:ext cx="714149" cy="5822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Agv」の写真素材 | 4,121件の無料イラスト画像 | Adobe Stock">
            <a:extLst>
              <a:ext uri="{FF2B5EF4-FFF2-40B4-BE49-F238E27FC236}">
                <a16:creationId xmlns:a16="http://schemas.microsoft.com/office/drawing/2014/main" id="{D989F15F-F4BC-B31A-A7FF-75C5E069532D}"/>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10000" b="90000" l="10000" r="90000">
                        <a14:foregroundMark x1="31111" y1="41667" x2="31111" y2="41667"/>
                        <a14:foregroundMark x1="23611" y1="36667" x2="23611" y2="36667"/>
                        <a14:foregroundMark x1="22222" y1="31111" x2="22222" y2="31111"/>
                        <a14:foregroundMark x1="22222" y1="27222" x2="22222" y2="27222"/>
                        <a14:foregroundMark x1="58333" y1="61667" x2="58333" y2="61667"/>
                        <a14:foregroundMark x1="55833" y1="76944" x2="55833" y2="76944"/>
                        <a14:foregroundMark x1="43611" y1="81667" x2="43611" y2="81667"/>
                        <a14:foregroundMark x1="71667" y1="82778" x2="71667" y2="82778"/>
                        <a14:foregroundMark x1="27222" y1="81667" x2="27222" y2="81667"/>
                      </a14:backgroundRemoval>
                    </a14:imgEffect>
                  </a14:imgLayer>
                </a14:imgProps>
              </a:ext>
              <a:ext uri="{28A0092B-C50C-407E-A947-70E740481C1C}">
                <a14:useLocalDpi xmlns:a14="http://schemas.microsoft.com/office/drawing/2010/main" val="0"/>
              </a:ext>
            </a:extLst>
          </a:blip>
          <a:srcRect l="10617" t="24656" r="13356" b="5409"/>
          <a:stretch/>
        </p:blipFill>
        <p:spPr bwMode="auto">
          <a:xfrm>
            <a:off x="2693701" y="4437487"/>
            <a:ext cx="679246" cy="55374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Agv」の写真素材 | 4,121件の無料イラスト画像 | Adobe Stock">
            <a:extLst>
              <a:ext uri="{FF2B5EF4-FFF2-40B4-BE49-F238E27FC236}">
                <a16:creationId xmlns:a16="http://schemas.microsoft.com/office/drawing/2014/main" id="{2B6B314F-BBBF-4C42-B19D-5901023522DA}"/>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10000" b="90000" l="10000" r="90000">
                        <a14:foregroundMark x1="31111" y1="41667" x2="31111" y2="41667"/>
                        <a14:foregroundMark x1="23611" y1="36667" x2="23611" y2="36667"/>
                        <a14:foregroundMark x1="22222" y1="31111" x2="22222" y2="31111"/>
                        <a14:foregroundMark x1="22222" y1="27222" x2="22222" y2="27222"/>
                        <a14:foregroundMark x1="58333" y1="61667" x2="58333" y2="61667"/>
                        <a14:foregroundMark x1="55833" y1="76944" x2="55833" y2="76944"/>
                        <a14:foregroundMark x1="43611" y1="81667" x2="43611" y2="81667"/>
                        <a14:foregroundMark x1="71667" y1="82778" x2="71667" y2="82778"/>
                        <a14:foregroundMark x1="27222" y1="81667" x2="27222" y2="81667"/>
                      </a14:backgroundRemoval>
                    </a14:imgEffect>
                  </a14:imgLayer>
                </a14:imgProps>
              </a:ext>
              <a:ext uri="{28A0092B-C50C-407E-A947-70E740481C1C}">
                <a14:useLocalDpi xmlns:a14="http://schemas.microsoft.com/office/drawing/2010/main" val="0"/>
              </a:ext>
            </a:extLst>
          </a:blip>
          <a:srcRect l="10617" t="24656" r="13356" b="5409"/>
          <a:stretch/>
        </p:blipFill>
        <p:spPr bwMode="auto">
          <a:xfrm>
            <a:off x="3218275" y="4237524"/>
            <a:ext cx="515274" cy="420071"/>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a:extLst>
              <a:ext uri="{FF2B5EF4-FFF2-40B4-BE49-F238E27FC236}">
                <a16:creationId xmlns:a16="http://schemas.microsoft.com/office/drawing/2014/main" id="{918DA684-9B8F-B4BD-5F27-7FCBC2D62781}"/>
              </a:ext>
            </a:extLst>
          </p:cNvPr>
          <p:cNvSpPr txBox="1"/>
          <p:nvPr/>
        </p:nvSpPr>
        <p:spPr>
          <a:xfrm>
            <a:off x="2506289" y="3560813"/>
            <a:ext cx="1523396" cy="646331"/>
          </a:xfrm>
          <a:prstGeom prst="rect">
            <a:avLst/>
          </a:prstGeom>
          <a:noFill/>
        </p:spPr>
        <p:txBody>
          <a:bodyPr wrap="square" rtlCol="0">
            <a:spAutoFit/>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1800" b="1"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Group #1</a:t>
            </a:r>
            <a:br>
              <a:rPr kumimoji="1" lang="en-US" altLang="ja-JP" sz="1800" b="1" i="0" u="none" strike="noStrike" kern="1200" cap="none" spc="0" normalizeH="0" baseline="0" noProof="0" dirty="0">
                <a:ln>
                  <a:noFill/>
                </a:ln>
                <a:solidFill>
                  <a:srgbClr val="000000"/>
                </a:solidFill>
                <a:effectLst/>
                <a:uLnTx/>
                <a:uFillTx/>
                <a:latin typeface="Times New Roman" pitchFamily="16" charset="0"/>
                <a:ea typeface="MS Gothic" charset="-128"/>
                <a:cs typeface="+mn-cs"/>
              </a:rPr>
            </a:br>
            <a:r>
              <a:rPr kumimoji="1" lang="en-US" altLang="ja-JP" sz="18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(AGVs, etc.)</a:t>
            </a:r>
            <a:endParaRPr kumimoji="1" lang="ja-JP" altLang="en-US" sz="18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p:txBody>
      </p:sp>
      <p:sp>
        <p:nvSpPr>
          <p:cNvPr id="25" name="テキスト ボックス 24">
            <a:extLst>
              <a:ext uri="{FF2B5EF4-FFF2-40B4-BE49-F238E27FC236}">
                <a16:creationId xmlns:a16="http://schemas.microsoft.com/office/drawing/2014/main" id="{42465DD8-0E82-0246-0107-79D815A40F91}"/>
              </a:ext>
            </a:extLst>
          </p:cNvPr>
          <p:cNvSpPr txBox="1"/>
          <p:nvPr/>
        </p:nvSpPr>
        <p:spPr>
          <a:xfrm>
            <a:off x="6368748" y="3560813"/>
            <a:ext cx="1644439" cy="646331"/>
          </a:xfrm>
          <a:prstGeom prst="rect">
            <a:avLst/>
          </a:prstGeom>
          <a:noFill/>
        </p:spPr>
        <p:txBody>
          <a:bodyPr wrap="square" rtlCol="0">
            <a:spAutoFit/>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1800" b="1"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Group #2</a:t>
            </a:r>
          </a:p>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1800" dirty="0">
                <a:solidFill>
                  <a:srgbClr val="000000"/>
                </a:solidFill>
              </a:rPr>
              <a:t>(</a:t>
            </a:r>
            <a:r>
              <a:rPr kumimoji="1" lang="en-US" altLang="ja-JP" sz="18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Robots, etc.)</a:t>
            </a:r>
            <a:endParaRPr kumimoji="1" lang="ja-JP" altLang="en-US" sz="1800" b="0"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p:txBody>
      </p:sp>
      <p:sp>
        <p:nvSpPr>
          <p:cNvPr id="9" name="テキスト ボックス 8">
            <a:extLst>
              <a:ext uri="{FF2B5EF4-FFF2-40B4-BE49-F238E27FC236}">
                <a16:creationId xmlns:a16="http://schemas.microsoft.com/office/drawing/2014/main" id="{9A434466-CE18-026F-3874-EC144673E38E}"/>
              </a:ext>
            </a:extLst>
          </p:cNvPr>
          <p:cNvSpPr txBox="1"/>
          <p:nvPr/>
        </p:nvSpPr>
        <p:spPr>
          <a:xfrm>
            <a:off x="8393423" y="3688099"/>
            <a:ext cx="2681913" cy="1938992"/>
          </a:xfrm>
          <a:prstGeom prst="rect">
            <a:avLst/>
          </a:prstGeom>
          <a:noFill/>
        </p:spPr>
        <p:txBody>
          <a:bodyPr wrap="square">
            <a:spAutoFit/>
          </a:bodyPr>
          <a:lstStyle/>
          <a:p>
            <a:r>
              <a:rPr kumimoji="1" lang="en-US" altLang="ja-JP" sz="2000" dirty="0">
                <a:solidFill>
                  <a:schemeClr val="tx1"/>
                </a:solidFill>
                <a:latin typeface="+mj-lt"/>
                <a:ea typeface="+mn-ea"/>
              </a:rPr>
              <a:t>Each group, working in the same location or performing the same task, requires low-latency transmission simultaneously.</a:t>
            </a:r>
            <a:endParaRPr kumimoji="1" lang="ja-JP" altLang="en-US" sz="2000" dirty="0">
              <a:solidFill>
                <a:schemeClr val="tx1"/>
              </a:solidFill>
              <a:latin typeface="+mj-lt"/>
              <a:ea typeface="+mn-ea"/>
            </a:endParaRPr>
          </a:p>
        </p:txBody>
      </p:sp>
      <p:sp>
        <p:nvSpPr>
          <p:cNvPr id="8" name="テキスト ボックス 7">
            <a:extLst>
              <a:ext uri="{FF2B5EF4-FFF2-40B4-BE49-F238E27FC236}">
                <a16:creationId xmlns:a16="http://schemas.microsoft.com/office/drawing/2014/main" id="{D250F08D-FAAC-6078-7FFA-FBF83DC6C57A}"/>
              </a:ext>
            </a:extLst>
          </p:cNvPr>
          <p:cNvSpPr txBox="1"/>
          <p:nvPr/>
        </p:nvSpPr>
        <p:spPr>
          <a:xfrm>
            <a:off x="882828" y="6096057"/>
            <a:ext cx="6083717" cy="369332"/>
          </a:xfrm>
          <a:prstGeom prst="rect">
            <a:avLst/>
          </a:prstGeom>
          <a:noFill/>
        </p:spPr>
        <p:txBody>
          <a:bodyPr wrap="non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1" lang="en-US" altLang="ja-JP" sz="1800" b="1" i="1" u="none" strike="noStrike" kern="1200" cap="none" spc="0" normalizeH="0" baseline="0" noProof="0" dirty="0">
                <a:ln>
                  <a:noFill/>
                </a:ln>
                <a:solidFill>
                  <a:srgbClr val="FF0000"/>
                </a:solidFill>
                <a:effectLst/>
                <a:uLnTx/>
                <a:uFillTx/>
                <a:latin typeface="Times New Roman" pitchFamily="16" charset="0"/>
                <a:ea typeface="MS Gothic" charset="-128"/>
                <a:cs typeface="+mn-cs"/>
              </a:rPr>
              <a:t>※The details of other applications are omitted from this slide.</a:t>
            </a:r>
            <a:endParaRPr kumimoji="1" lang="ja-JP" altLang="en-US" sz="1800" b="1" i="1" u="none" strike="noStrike" kern="1200" cap="none" spc="0" normalizeH="0" baseline="0" noProof="0" dirty="0">
              <a:ln>
                <a:noFill/>
              </a:ln>
              <a:solidFill>
                <a:srgbClr val="FF0000"/>
              </a:solidFill>
              <a:effectLst/>
              <a:uLnTx/>
              <a:uFillTx/>
              <a:latin typeface="Times New Roman" pitchFamily="16" charset="0"/>
              <a:ea typeface="MS Gothic" charset="-128"/>
              <a:cs typeface="+mn-cs"/>
            </a:endParaRPr>
          </a:p>
        </p:txBody>
      </p:sp>
    </p:spTree>
    <p:extLst>
      <p:ext uri="{BB962C8B-B14F-4D97-AF65-F5344CB8AC3E}">
        <p14:creationId xmlns:p14="http://schemas.microsoft.com/office/powerpoint/2010/main" val="26466100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1_Office テーマ">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3.xml><?xml version="1.0" encoding="utf-8"?>
<a:theme xmlns:a="http://schemas.openxmlformats.org/drawingml/2006/main" name="2_Office テーマ">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12758</TotalTime>
  <Words>1017</Words>
  <Application>Microsoft Office PowerPoint</Application>
  <PresentationFormat>ワイド画面</PresentationFormat>
  <Paragraphs>175</Paragraphs>
  <Slides>10</Slides>
  <Notes>9</Notes>
  <HiddenSlides>0</HiddenSlides>
  <MMClips>0</MMClips>
  <ScaleCrop>false</ScaleCrop>
  <HeadingPairs>
    <vt:vector size="8" baseType="variant">
      <vt:variant>
        <vt:lpstr>使用されているフォント</vt:lpstr>
      </vt:variant>
      <vt:variant>
        <vt:i4>4</vt:i4>
      </vt:variant>
      <vt:variant>
        <vt:lpstr>テーマ</vt:lpstr>
      </vt:variant>
      <vt:variant>
        <vt:i4>3</vt:i4>
      </vt:variant>
      <vt:variant>
        <vt:lpstr>埋め込まれた OLE サーバー</vt:lpstr>
      </vt:variant>
      <vt:variant>
        <vt:i4>1</vt:i4>
      </vt:variant>
      <vt:variant>
        <vt:lpstr>スライド タイトル</vt:lpstr>
      </vt:variant>
      <vt:variant>
        <vt:i4>10</vt:i4>
      </vt:variant>
    </vt:vector>
  </HeadingPairs>
  <TitlesOfParts>
    <vt:vector size="18" baseType="lpstr">
      <vt:lpstr>Times New Roman 本文</vt:lpstr>
      <vt:lpstr>Arial</vt:lpstr>
      <vt:lpstr>Times New Roman</vt:lpstr>
      <vt:lpstr>Verdana</vt:lpstr>
      <vt:lpstr>Office テーマ</vt:lpstr>
      <vt:lpstr>1_Office テーマ</vt:lpstr>
      <vt:lpstr>2_Office テーマ</vt:lpstr>
      <vt:lpstr>Document</vt:lpstr>
      <vt:lpstr>Considerations on SCS enhancement</vt:lpstr>
      <vt:lpstr>Introduction</vt:lpstr>
      <vt:lpstr>Existing procedure in 11be</vt:lpstr>
      <vt:lpstr>Issue</vt:lpstr>
      <vt:lpstr>Grouping Multiple SCS Streams</vt:lpstr>
      <vt:lpstr>Scheduling across Multiple SCS Streams by Application ID</vt:lpstr>
      <vt:lpstr>Summary</vt:lpstr>
      <vt:lpstr>References</vt:lpstr>
      <vt:lpstr>Appendix: Possible Use-case</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sharp</dc:creator>
  <cp:keywords/>
  <cp:lastModifiedBy>佐藤拓広/研究員</cp:lastModifiedBy>
  <cp:revision>2570</cp:revision>
  <cp:lastPrinted>1601-01-01T00:00:00Z</cp:lastPrinted>
  <dcterms:created xsi:type="dcterms:W3CDTF">2024-03-25T08:17:42Z</dcterms:created>
  <dcterms:modified xsi:type="dcterms:W3CDTF">2024-10-31T04:10:32Z</dcterms:modified>
  <cp:category>Name, Affiliation</cp:category>
</cp:coreProperties>
</file>