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6"/>
  </p:notesMasterIdLst>
  <p:handoutMasterIdLst>
    <p:handoutMasterId r:id="rId117"/>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80" r:id="rId15"/>
    <p:sldId id="1281" r:id="rId16"/>
    <p:sldId id="1282" r:id="rId17"/>
    <p:sldId id="1284" r:id="rId18"/>
    <p:sldId id="1285" r:id="rId19"/>
    <p:sldId id="1289" r:id="rId20"/>
    <p:sldId id="1290" r:id="rId21"/>
    <p:sldId id="1291" r:id="rId22"/>
    <p:sldId id="1292" r:id="rId23"/>
    <p:sldId id="1293" r:id="rId24"/>
    <p:sldId id="1294" r:id="rId25"/>
    <p:sldId id="1295" r:id="rId26"/>
    <p:sldId id="1296" r:id="rId27"/>
    <p:sldId id="1297" r:id="rId28"/>
    <p:sldId id="1299" r:id="rId29"/>
    <p:sldId id="1302" r:id="rId30"/>
    <p:sldId id="1303" r:id="rId31"/>
    <p:sldId id="1304" r:id="rId32"/>
    <p:sldId id="1305" r:id="rId33"/>
    <p:sldId id="1306" r:id="rId34"/>
    <p:sldId id="1307" r:id="rId35"/>
    <p:sldId id="1308" r:id="rId36"/>
    <p:sldId id="1309" r:id="rId37"/>
    <p:sldId id="1310" r:id="rId38"/>
    <p:sldId id="1311" r:id="rId39"/>
    <p:sldId id="1312" r:id="rId40"/>
    <p:sldId id="1313" r:id="rId41"/>
    <p:sldId id="1314" r:id="rId42"/>
    <p:sldId id="1315" r:id="rId43"/>
    <p:sldId id="1316" r:id="rId44"/>
    <p:sldId id="1317" r:id="rId45"/>
    <p:sldId id="1318" r:id="rId46"/>
    <p:sldId id="1319" r:id="rId47"/>
    <p:sldId id="1320" r:id="rId48"/>
    <p:sldId id="1321" r:id="rId49"/>
    <p:sldId id="1322" r:id="rId50"/>
    <p:sldId id="1323" r:id="rId51"/>
    <p:sldId id="1324" r:id="rId52"/>
    <p:sldId id="1325" r:id="rId53"/>
    <p:sldId id="1326" r:id="rId54"/>
    <p:sldId id="1327" r:id="rId55"/>
    <p:sldId id="1328" r:id="rId56"/>
    <p:sldId id="1329" r:id="rId57"/>
    <p:sldId id="1330" r:id="rId58"/>
    <p:sldId id="1332" r:id="rId59"/>
    <p:sldId id="1334" r:id="rId60"/>
    <p:sldId id="1335" r:id="rId61"/>
    <p:sldId id="1336" r:id="rId62"/>
    <p:sldId id="1337" r:id="rId63"/>
    <p:sldId id="1338" r:id="rId64"/>
    <p:sldId id="1339" r:id="rId65"/>
    <p:sldId id="1340" r:id="rId66"/>
    <p:sldId id="1341" r:id="rId67"/>
    <p:sldId id="1342" r:id="rId68"/>
    <p:sldId id="1343" r:id="rId69"/>
    <p:sldId id="1344" r:id="rId70"/>
    <p:sldId id="1345" r:id="rId71"/>
    <p:sldId id="1346" r:id="rId72"/>
    <p:sldId id="1347" r:id="rId73"/>
    <p:sldId id="1348" r:id="rId74"/>
    <p:sldId id="1349" r:id="rId75"/>
    <p:sldId id="1350" r:id="rId76"/>
    <p:sldId id="1351" r:id="rId77"/>
    <p:sldId id="1352" r:id="rId78"/>
    <p:sldId id="1353" r:id="rId79"/>
    <p:sldId id="1354" r:id="rId80"/>
    <p:sldId id="1355" r:id="rId81"/>
    <p:sldId id="1356" r:id="rId82"/>
    <p:sldId id="1357" r:id="rId83"/>
    <p:sldId id="1358" r:id="rId84"/>
    <p:sldId id="1359" r:id="rId85"/>
    <p:sldId id="1360" r:id="rId86"/>
    <p:sldId id="1361" r:id="rId87"/>
    <p:sldId id="1362" r:id="rId88"/>
    <p:sldId id="1363" r:id="rId89"/>
    <p:sldId id="1364" r:id="rId90"/>
    <p:sldId id="1365" r:id="rId91"/>
    <p:sldId id="1366" r:id="rId92"/>
    <p:sldId id="1367" r:id="rId93"/>
    <p:sldId id="1368" r:id="rId94"/>
    <p:sldId id="1369" r:id="rId95"/>
    <p:sldId id="1370" r:id="rId96"/>
    <p:sldId id="1371" r:id="rId97"/>
    <p:sldId id="1372" r:id="rId98"/>
    <p:sldId id="1373" r:id="rId99"/>
    <p:sldId id="1374" r:id="rId100"/>
    <p:sldId id="1375" r:id="rId101"/>
    <p:sldId id="1376" r:id="rId102"/>
    <p:sldId id="1377" r:id="rId103"/>
    <p:sldId id="1378" r:id="rId104"/>
    <p:sldId id="1379" r:id="rId105"/>
    <p:sldId id="1380" r:id="rId106"/>
    <p:sldId id="1381" r:id="rId107"/>
    <p:sldId id="1382" r:id="rId108"/>
    <p:sldId id="1383" r:id="rId109"/>
    <p:sldId id="1384" r:id="rId110"/>
    <p:sldId id="1385" r:id="rId111"/>
    <p:sldId id="1386" r:id="rId112"/>
    <p:sldId id="1387" r:id="rId113"/>
    <p:sldId id="1388" r:id="rId114"/>
    <p:sldId id="1333" r:id="rId11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24" autoAdjust="0"/>
    <p:restoredTop sz="95405"/>
  </p:normalViewPr>
  <p:slideViewPr>
    <p:cSldViewPr showGuides="1">
      <p:cViewPr varScale="1">
        <p:scale>
          <a:sx n="99" d="100"/>
          <a:sy n="99" d="100"/>
        </p:scale>
        <p:origin x="264"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handoutMaster" Target="handoutMasters/handout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viewProps" Target="view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r9</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a:t>
            </a:r>
            <a:r>
              <a:rPr kumimoji="0" lang="en-US" altLang="en-US" sz="3200" b="1" i="0" u="none" strike="noStrike" kern="0" cap="none" spc="0" normalizeH="0" baseline="0" noProof="0" dirty="0" err="1" smtClean="0">
                <a:ln>
                  <a:noFill/>
                </a:ln>
                <a:solidFill>
                  <a:schemeClr val="tx2"/>
                </a:solidFill>
                <a:effectLst/>
                <a:uLnTx/>
                <a:uFillTx/>
                <a:latin typeface="+mj-lt"/>
                <a:ea typeface="MS PGothic" panose="020B0600070205080204" pitchFamily="34" charset="-128"/>
                <a:cs typeface="MS PGothic" panose="020B0600070205080204" pitchFamily="34" charset="-128"/>
              </a:rPr>
              <a:t>TGbp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Motion Deck</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659"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#8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 </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28842"/>
            <a:ext cx="9753600" cy="45718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 </a:t>
            </a:r>
          </a:p>
          <a:p>
            <a:pPr lvl="1"/>
            <a:r>
              <a:rPr lang="en-US" altLang="zh-CN" sz="2600" kern="0" dirty="0" smtClean="0"/>
              <a:t>“</a:t>
            </a:r>
            <a:r>
              <a:rPr lang="en-US" altLang="zh-CN" sz="2600" b="1" dirty="0"/>
              <a:t>IEEE 802.11bp will specify, in 2.4 GHz, an AMP Downlink PPDU containing at least an 802.11 preamble field, an AMP-Sync field and an AMP-Data field. Inclusion of an AMP-SIG field is TBD.</a:t>
            </a:r>
            <a:endParaRPr lang="en-US" altLang="zh-CN" sz="2900" dirty="0"/>
          </a:p>
          <a:p>
            <a:pPr lvl="2"/>
            <a:r>
              <a:rPr lang="en-US" altLang="zh-CN" sz="2000" b="1" dirty="0"/>
              <a:t>The details of the 802.11 preamble field are TBD.</a:t>
            </a:r>
            <a:endParaRPr lang="en-US" altLang="zh-CN" sz="2000" dirty="0"/>
          </a:p>
          <a:p>
            <a:pPr lvl="2"/>
            <a:r>
              <a:rPr lang="en-US" altLang="zh-CN" sz="2000" b="1" dirty="0"/>
              <a:t>Additionally, for transmission to backscatter STAs there will be one or more Excitation fields</a:t>
            </a:r>
            <a:endParaRPr lang="en-US" altLang="zh-CN" sz="2000" dirty="0"/>
          </a:p>
          <a:p>
            <a:pPr lvl="2"/>
            <a:r>
              <a:rPr lang="en-US" altLang="zh-CN" sz="2000" b="1" dirty="0"/>
              <a:t>Additionally, for transmission to backscatter STAs there may be more than one AMP-Data field</a:t>
            </a:r>
            <a:endParaRPr lang="en-US" altLang="zh-CN" sz="2000" dirty="0"/>
          </a:p>
          <a:p>
            <a:pPr lvl="3"/>
            <a:r>
              <a:rPr lang="en-US" altLang="zh-CN" sz="2000" b="1" dirty="0"/>
              <a:t>Additionally, AMP-Sync and AMP-SIG field may precede each AMP-Data field</a:t>
            </a:r>
            <a:endParaRPr lang="en-US" altLang="zh-CN" sz="2000" dirty="0"/>
          </a:p>
          <a:p>
            <a:pPr lvl="2"/>
            <a:r>
              <a:rPr lang="en-US" altLang="zh-CN" sz="2000" b="1" dirty="0"/>
              <a:t>Name of this Downlink PPDU is TBD.</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Christian Berger</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715295951"/>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#98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a:spcBef>
                <a:spcPct val="0"/>
              </a:spcBef>
            </a:pPr>
            <a:r>
              <a:rPr lang="en-US" altLang="zh-CN" b="0" dirty="0"/>
              <a:t>The SYNC, Data field and Excitation field of 11bp AMP-S1G Downlink PPDU and AMP-S1G Uplink PPDU use single carrier wave as base carrier waveform for OOK modulated AMP communication</a:t>
            </a:r>
            <a:endParaRPr lang="zh-CN" altLang="zh-CN" b="0" dirty="0"/>
          </a:p>
          <a:p>
            <a:endParaRPr lang="en-US" altLang="zh-CN" b="0" i="1" dirty="0"/>
          </a:p>
          <a:p>
            <a:pPr marL="0" indent="0">
              <a:buNone/>
            </a:pPr>
            <a:r>
              <a:rPr lang="en-US" altLang="zh-CN" sz="2000" b="0" i="1" dirty="0"/>
              <a:t>[References: 11-25/1225r0]</a:t>
            </a:r>
          </a:p>
          <a:p>
            <a:endParaRPr lang="en-US" altLang="zh-CN" sz="2000" b="0" i="1" dirty="0"/>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70852038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#99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r>
              <a:rPr lang="en-US" altLang="zh-CN" sz="2000" dirty="0" smtClean="0"/>
              <a:t>802.11bp </a:t>
            </a:r>
            <a:r>
              <a:rPr lang="en-US" altLang="zh-CN" sz="2000" dirty="0"/>
              <a:t>allows short timestamp to be carried in an AMP trigger </a:t>
            </a:r>
            <a:r>
              <a:rPr lang="en-US" altLang="zh-CN" sz="2000" dirty="0" smtClean="0"/>
              <a:t>Frame.</a:t>
            </a:r>
          </a:p>
          <a:p>
            <a:pPr marL="400050" lvl="1" indent="-400050"/>
            <a:r>
              <a:rPr lang="en-US" altLang="zh-CN" b="1" dirty="0"/>
              <a:t>Note</a:t>
            </a:r>
            <a:r>
              <a:rPr lang="en-US" altLang="zh-CN" b="1" dirty="0"/>
              <a:t>: The presence of the short timestamp is configurable</a:t>
            </a:r>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a:t>11-25/0814r0, 11-25/0342r0, 11-24/1774r0, 11-25/1251r0</a:t>
            </a:r>
            <a:r>
              <a:rPr lang="en-US" altLang="zh-CN" sz="1600" b="0" i="1" dirty="0">
                <a:sym typeface="+mn-ea"/>
              </a:rPr>
              <a:t>]</a:t>
            </a:r>
          </a:p>
          <a:p>
            <a:endParaRPr lang="en-US" altLang="zh-CN" sz="2000" b="0" i="1" dirty="0"/>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315909453"/>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#100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a:spcBef>
                <a:spcPct val="0"/>
              </a:spcBef>
            </a:pPr>
            <a:r>
              <a:rPr lang="en-US" altLang="zh-CN" dirty="0"/>
              <a:t>802.11bp allows duty-cycle configuration to be carried in an AMP </a:t>
            </a:r>
            <a:r>
              <a:rPr lang="en-US" altLang="zh-CN" dirty="0"/>
              <a:t>trigger </a:t>
            </a:r>
            <a:r>
              <a:rPr lang="en-US" altLang="zh-CN" dirty="0"/>
              <a:t>Frame</a:t>
            </a:r>
            <a:r>
              <a:rPr lang="en-US" altLang="zh-CN" dirty="0" smtClean="0"/>
              <a:t>.</a:t>
            </a:r>
          </a:p>
          <a:p>
            <a:pPr lvl="1">
              <a:spcBef>
                <a:spcPct val="0"/>
              </a:spcBef>
            </a:pPr>
            <a:r>
              <a:rPr lang="en-US" altLang="zh-CN" dirty="0" smtClean="0"/>
              <a:t>Details </a:t>
            </a:r>
            <a:r>
              <a:rPr lang="en-US" altLang="zh-CN" dirty="0"/>
              <a:t>of Duty-cycle configuration (e.g., AMP service period) are TBD.</a:t>
            </a:r>
          </a:p>
          <a:p>
            <a:pPr lvl="1">
              <a:spcBef>
                <a:spcPct val="0"/>
              </a:spcBef>
            </a:pPr>
            <a:r>
              <a:rPr lang="en-US" altLang="zh-CN" dirty="0"/>
              <a:t>Note: The presence of the duty-cycle configuration is configurable</a:t>
            </a:r>
          </a:p>
          <a:p>
            <a:pPr marL="0" indent="0">
              <a:buFont typeface="Arial" panose="020B0604020202020204" pitchFamily="34" charset="0"/>
              <a:buNone/>
            </a:pPr>
            <a:endParaRPr lang="en-US" altLang="zh-CN" sz="1600" b="0" i="1" dirty="0" smtClean="0">
              <a:sym typeface="+mn-ea"/>
            </a:endParaRP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a:t>11-25/0813r0, 11-25/0341r0, 11-24/1775r0, 11-25/1252r0</a:t>
            </a:r>
            <a:r>
              <a:rPr lang="en-US" altLang="zh-CN" sz="1600" b="0" i="1" dirty="0">
                <a:sym typeface="+mn-ea"/>
              </a:rPr>
              <a:t>]</a:t>
            </a:r>
          </a:p>
          <a:p>
            <a:endParaRPr lang="en-US" altLang="zh-CN" sz="2000" b="0" i="1" dirty="0"/>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4666481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#101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a:buFont typeface="Arial" panose="020B0604020202020204" pitchFamily="34" charset="0"/>
              <a:buChar char="•"/>
            </a:pPr>
            <a:r>
              <a:rPr lang="en-US" altLang="zh-CN" dirty="0"/>
              <a:t>802.11bp defines one mechanism that a non-AP AMP STA can derive its specific AMP service period in order to monitor AMP DL Frame.</a:t>
            </a:r>
            <a:endParaRPr lang="en-US" altLang="zh-CN" dirty="0">
              <a:sym typeface="+mn-ea"/>
            </a:endParaRPr>
          </a:p>
          <a:p>
            <a:pPr marL="0" indent="0">
              <a:buNone/>
            </a:pPr>
            <a:endParaRPr lang="en-US" altLang="zh-CN" sz="2000" b="0" i="1" dirty="0" smtClean="0">
              <a:sym typeface="+mn-ea"/>
            </a:endParaRPr>
          </a:p>
          <a:p>
            <a:pPr marL="0" indent="0">
              <a:buNone/>
            </a:pPr>
            <a:r>
              <a:rPr lang="en-US" altLang="zh-CN" sz="2000" b="0" i="1" dirty="0" smtClean="0">
                <a:sym typeface="+mn-ea"/>
              </a:rPr>
              <a:t>[</a:t>
            </a:r>
            <a:r>
              <a:rPr lang="en-US" altLang="zh-CN" sz="2000" b="0" i="1" dirty="0">
                <a:sym typeface="+mn-ea"/>
              </a:rPr>
              <a:t>Reference contributions: </a:t>
            </a:r>
            <a:r>
              <a:rPr lang="en-US" altLang="zh-CN" sz="2000" b="0" i="1" dirty="0"/>
              <a:t>11-25/0813r0, 11-25/0341r0, 11-25/1252r0</a:t>
            </a:r>
            <a:r>
              <a:rPr lang="en-US" altLang="zh-CN" sz="2000" b="0" i="1" dirty="0">
                <a:sym typeface="+mn-ea"/>
              </a:rPr>
              <a:t>]</a:t>
            </a:r>
          </a:p>
          <a:p>
            <a:endParaRPr lang="en-US" altLang="zh-CN" sz="2000" b="0" i="1" dirty="0"/>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72077286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#102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marL="285750" lvl="0" indent="-285750">
              <a:buFont typeface="Arial" panose="020B0604020202020204" pitchFamily="34" charset="0"/>
              <a:buChar char="•"/>
            </a:pPr>
            <a:r>
              <a:rPr lang="en-US" altLang="zh-CN" dirty="0"/>
              <a:t>802.11bp supports a time-slot based random access mechanism, which includes</a:t>
            </a:r>
            <a:r>
              <a:rPr lang="en-US" altLang="zh-CN" dirty="0" smtClean="0"/>
              <a:t>:</a:t>
            </a:r>
          </a:p>
          <a:p>
            <a:pPr marL="685800" lvl="1">
              <a:buFont typeface="Arial" panose="020B0604020202020204" pitchFamily="34" charset="0"/>
              <a:buChar char="•"/>
            </a:pPr>
            <a:r>
              <a:rPr lang="en-US" altLang="zh-CN" dirty="0" smtClean="0"/>
              <a:t>Non-AP </a:t>
            </a:r>
            <a:r>
              <a:rPr lang="en-US" altLang="zh-CN" dirty="0"/>
              <a:t>AMP STA randomly selects a time-slot among time-slots indicated by an AMP Trigger and the non-AP AMP STA transmits an uplink PPDU in the selected slot.</a:t>
            </a:r>
          </a:p>
          <a:p>
            <a:pPr marL="685800" lvl="1">
              <a:buFont typeface="Arial" panose="020B0604020202020204" pitchFamily="34" charset="0"/>
              <a:buChar char="•"/>
            </a:pPr>
            <a:r>
              <a:rPr lang="en-US" altLang="zh-CN" dirty="0"/>
              <a:t>How to do random selection is TBD</a:t>
            </a:r>
          </a:p>
          <a:p>
            <a:pPr marL="0" indent="0">
              <a:buFont typeface="Arial" panose="020B0604020202020204" pitchFamily="34" charset="0"/>
              <a:buNone/>
            </a:pPr>
            <a:r>
              <a:rPr lang="en-US" altLang="zh-CN" sz="1600" b="0" i="1" dirty="0">
                <a:sym typeface="+mn-ea"/>
              </a:rPr>
              <a:t>[Reference contributions: </a:t>
            </a:r>
            <a:r>
              <a:rPr lang="en-US" altLang="zh-CN" sz="1600" b="0" i="1" dirty="0"/>
              <a:t>11-25/0858r0</a:t>
            </a:r>
            <a:r>
              <a:rPr lang="en-US" altLang="zh-CN" sz="1600" b="0" i="1" dirty="0">
                <a:sym typeface="+mn-ea"/>
              </a:rPr>
              <a:t>]</a:t>
            </a:r>
          </a:p>
          <a:p>
            <a:endParaRPr lang="en-US" altLang="zh-CN" sz="2000" b="0" i="1" dirty="0"/>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91320886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#103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a:spcBef>
                <a:spcPct val="0"/>
              </a:spcBef>
            </a:pPr>
            <a:r>
              <a:rPr lang="en-US" altLang="zh-CN" sz="2000" dirty="0"/>
              <a:t>802.11bp supports a two phases access mechanism for Active </a:t>
            </a:r>
            <a:r>
              <a:rPr lang="en-US" altLang="zh-CN" sz="2000" dirty="0" err="1"/>
              <a:t>Tx</a:t>
            </a:r>
            <a:r>
              <a:rPr lang="en-US" altLang="zh-CN" sz="2000" dirty="0"/>
              <a:t> non-AP AMP STAs, which includes:</a:t>
            </a:r>
          </a:p>
          <a:p>
            <a:pPr marL="628650" lvl="1">
              <a:buFont typeface="Arial" panose="020B0604020202020204" pitchFamily="34" charset="0"/>
              <a:buChar char="•"/>
            </a:pPr>
            <a:r>
              <a:rPr lang="en-US" altLang="zh-CN" sz="1600" dirty="0"/>
              <a:t>Based on the uplink frame received in the one or more random access time-slots indicated by an AMP trigger frame from an AMP AP, the AMP AP can transmit another AMP trigger frame to assign one or more transmission time-slots for non-AP AMP STA(s) in a scheduled phase.</a:t>
            </a:r>
            <a:endParaRPr lang="en-US" altLang="zh-CN" dirty="0">
              <a:sym typeface="+mn-ea"/>
            </a:endParaRPr>
          </a:p>
          <a:p>
            <a:pPr marL="0" indent="0">
              <a:buNone/>
            </a:pPr>
            <a:endParaRPr lang="en-US" altLang="zh-CN" sz="2000" b="0" i="1" dirty="0">
              <a:sym typeface="+mn-ea"/>
            </a:endParaRPr>
          </a:p>
          <a:p>
            <a:pPr marL="0" indent="0">
              <a:buNone/>
            </a:pPr>
            <a:r>
              <a:rPr lang="en-US" altLang="zh-CN" sz="1800" b="0" i="1" dirty="0">
                <a:sym typeface="+mn-ea"/>
              </a:rPr>
              <a:t>[Reference contributions: </a:t>
            </a:r>
            <a:r>
              <a:rPr lang="en-US" altLang="zh-CN" sz="1800" b="0" i="1" dirty="0"/>
              <a:t>11-25/0815r0</a:t>
            </a:r>
            <a:r>
              <a:rPr lang="en-US" altLang="zh-CN" sz="1800" b="0" i="1" dirty="0">
                <a:sym typeface="+mn-ea"/>
              </a:rPr>
              <a:t>]</a:t>
            </a:r>
          </a:p>
          <a:p>
            <a:endParaRPr lang="en-US" altLang="zh-CN" sz="2000" b="0" i="1" dirty="0"/>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517717273"/>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#104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marL="285750" lvl="0" indent="-285750" algn="just">
              <a:spcBef>
                <a:spcPct val="0"/>
              </a:spcBef>
              <a:spcAft>
                <a:spcPts val="600"/>
              </a:spcAft>
              <a:buFont typeface="Arial" panose="020B0604020202020204" pitchFamily="34" charset="0"/>
              <a:buChar char="•"/>
            </a:pPr>
            <a:r>
              <a:rPr lang="en-GB" altLang="zh-CN" dirty="0"/>
              <a:t>802.11bp specifies, for a short timestamp, coarse timing granularity larger than </a:t>
            </a:r>
            <a:r>
              <a:rPr lang="en-GB" altLang="zh-CN" dirty="0" smtClean="0"/>
              <a:t>1µs.</a:t>
            </a:r>
          </a:p>
          <a:p>
            <a:pPr marL="685800" lvl="1" algn="just">
              <a:spcBef>
                <a:spcPct val="0"/>
              </a:spcBef>
              <a:spcAft>
                <a:spcPts val="600"/>
              </a:spcAft>
              <a:buFont typeface="Arial" panose="020B0604020202020204" pitchFamily="34" charset="0"/>
              <a:buChar char="•"/>
            </a:pPr>
            <a:r>
              <a:rPr lang="en-US" altLang="zh-CN" dirty="0" smtClean="0"/>
              <a:t>The </a:t>
            </a:r>
            <a:r>
              <a:rPr lang="en-US" altLang="zh-CN" dirty="0"/>
              <a:t>detailed timing granularity are TBD</a:t>
            </a:r>
          </a:p>
          <a:p>
            <a:pPr marL="0" indent="0">
              <a:buNone/>
            </a:pPr>
            <a:endParaRPr lang="en-US" altLang="zh-CN" sz="1600" b="0" i="1" dirty="0" smtClean="0">
              <a:sym typeface="+mn-ea"/>
            </a:endParaRPr>
          </a:p>
          <a:p>
            <a:pPr marL="0" indent="0">
              <a:buNone/>
            </a:pPr>
            <a:r>
              <a:rPr lang="en-US" altLang="zh-CN" sz="1800" b="0" i="1" dirty="0" smtClean="0">
                <a:sym typeface="+mn-ea"/>
              </a:rPr>
              <a:t>[</a:t>
            </a:r>
            <a:r>
              <a:rPr lang="en-US" altLang="zh-CN" sz="1800" b="0" i="1" dirty="0">
                <a:sym typeface="+mn-ea"/>
              </a:rPr>
              <a:t>Reference contributions: </a:t>
            </a:r>
            <a:r>
              <a:rPr lang="en-US" altLang="zh-CN" sz="1800" b="0" i="1" dirty="0"/>
              <a:t>11-25/1251r0, 11-25/0814r0, 11-25/0342r0, 11-24/1774r0</a:t>
            </a:r>
            <a:r>
              <a:rPr lang="en-US" altLang="zh-CN" sz="1800" b="0" i="1" dirty="0">
                <a:sym typeface="+mn-ea"/>
              </a:rPr>
              <a:t>]</a:t>
            </a:r>
          </a:p>
          <a:p>
            <a:pPr marL="0" indent="0">
              <a:buNone/>
            </a:pPr>
            <a:endParaRPr lang="en-US" altLang="zh-CN" sz="2000" b="0" i="1" dirty="0"/>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045480217"/>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#105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marL="285750" indent="-285750">
              <a:spcBef>
                <a:spcPct val="0"/>
              </a:spcBef>
              <a:buFont typeface="Arial" panose="020B0604020202020204" pitchFamily="34" charset="0"/>
              <a:buChar char="•"/>
            </a:pPr>
            <a:r>
              <a:rPr lang="zh-CN" altLang="zh-CN" dirty="0"/>
              <a:t>An AMP AP transmits an AMP Trigger frame indicating a time-slot based random access session for non-AP AMP STAs. The frame carries</a:t>
            </a:r>
            <a:r>
              <a:rPr lang="zh-CN" altLang="zh-CN" dirty="0" smtClean="0"/>
              <a:t>:</a:t>
            </a:r>
            <a:endParaRPr lang="en-US" altLang="zh-CN" dirty="0" smtClean="0"/>
          </a:p>
          <a:p>
            <a:pPr marL="685800" lvl="1">
              <a:spcBef>
                <a:spcPct val="0"/>
              </a:spcBef>
              <a:buFont typeface="Arial" panose="020B0604020202020204" pitchFamily="34" charset="0"/>
              <a:buChar char="•"/>
            </a:pPr>
            <a:r>
              <a:rPr lang="en-US" altLang="zh-CN" dirty="0" smtClean="0"/>
              <a:t>Random </a:t>
            </a:r>
            <a:r>
              <a:rPr lang="en-US" altLang="zh-CN" dirty="0"/>
              <a:t>Access Parameters: Indicates parameters for random </a:t>
            </a:r>
            <a:r>
              <a:rPr lang="en-US" altLang="zh-CN" dirty="0" smtClean="0"/>
              <a:t>access</a:t>
            </a:r>
          </a:p>
          <a:p>
            <a:pPr marL="685800" lvl="1">
              <a:spcBef>
                <a:spcPct val="0"/>
              </a:spcBef>
              <a:buFont typeface="Arial" panose="020B0604020202020204" pitchFamily="34" charset="0"/>
              <a:buChar char="•"/>
            </a:pPr>
            <a:r>
              <a:rPr lang="en-US" altLang="zh-CN" dirty="0" smtClean="0"/>
              <a:t>P</a:t>
            </a:r>
            <a:r>
              <a:rPr lang="fr-FR" altLang="zh-CN" dirty="0" err="1"/>
              <a:t>arameters</a:t>
            </a:r>
            <a:r>
              <a:rPr lang="fr-FR" altLang="zh-CN" dirty="0"/>
              <a:t> for </a:t>
            </a:r>
            <a:r>
              <a:rPr lang="fr-FR" altLang="zh-CN" dirty="0" err="1"/>
              <a:t>random</a:t>
            </a:r>
            <a:r>
              <a:rPr lang="fr-FR" altLang="zh-CN" dirty="0"/>
              <a:t> </a:t>
            </a:r>
            <a:r>
              <a:rPr lang="fr-FR" altLang="zh-CN" dirty="0" err="1"/>
              <a:t>access</a:t>
            </a:r>
            <a:r>
              <a:rPr lang="fr-FR" altLang="zh-CN" dirty="0"/>
              <a:t> are TBD.</a:t>
            </a:r>
          </a:p>
          <a:p>
            <a:pPr marL="0" lvl="0" indent="0">
              <a:spcBef>
                <a:spcPct val="0"/>
              </a:spcBef>
            </a:pPr>
            <a:endParaRPr lang="fr-FR" altLang="zh-CN" b="0" i="1" dirty="0"/>
          </a:p>
          <a:p>
            <a:pPr marL="0" lvl="0" indent="0">
              <a:spcBef>
                <a:spcPct val="0"/>
              </a:spcBef>
              <a:buNone/>
            </a:pPr>
            <a:r>
              <a:rPr lang="fr-FR" altLang="zh-CN" b="0" i="1" dirty="0"/>
              <a:t>Note (not part of </a:t>
            </a:r>
            <a:r>
              <a:rPr lang="fr-FR" altLang="zh-CN" b="0" i="1" dirty="0" smtClean="0"/>
              <a:t>M</a:t>
            </a:r>
            <a:r>
              <a:rPr lang="en-US" altLang="zh-CN" b="0" i="1" dirty="0" err="1" smtClean="0"/>
              <a:t>otion</a:t>
            </a:r>
            <a:r>
              <a:rPr lang="fr-FR" altLang="zh-CN" b="0" i="1" dirty="0" smtClean="0"/>
              <a:t>): </a:t>
            </a:r>
            <a:r>
              <a:rPr lang="fr-FR" altLang="zh-CN" b="0" i="1" dirty="0"/>
              <a:t>The AMP Trigger frame </a:t>
            </a:r>
            <a:r>
              <a:rPr lang="fr-FR" altLang="zh-CN" b="0" i="1" dirty="0" err="1"/>
              <a:t>is</a:t>
            </a:r>
            <a:r>
              <a:rPr lang="fr-FR" altLang="zh-CN" b="0" i="1" dirty="0"/>
              <a:t> </a:t>
            </a:r>
            <a:r>
              <a:rPr lang="fr-FR" altLang="zh-CN" b="0" i="1" dirty="0" err="1"/>
              <a:t>referred</a:t>
            </a:r>
            <a:r>
              <a:rPr lang="fr-FR" altLang="zh-CN" b="0" i="1" dirty="0"/>
              <a:t> to as AMP </a:t>
            </a:r>
            <a:r>
              <a:rPr lang="fr-FR" altLang="zh-CN" b="0" i="1" dirty="0" err="1"/>
              <a:t>Poll</a:t>
            </a:r>
            <a:r>
              <a:rPr lang="fr-FR" altLang="zh-CN" b="0" i="1" dirty="0"/>
              <a:t> frame in 25/1240r0.</a:t>
            </a:r>
          </a:p>
          <a:p>
            <a:pPr marL="0" lvl="0" indent="0">
              <a:spcBef>
                <a:spcPct val="0"/>
              </a:spcBef>
            </a:pPr>
            <a:endParaRPr lang="fr-FR" altLang="zh-CN" b="0" i="1" dirty="0"/>
          </a:p>
          <a:p>
            <a:pPr marL="0" lvl="0" indent="0">
              <a:buNone/>
            </a:pPr>
            <a:r>
              <a:rPr lang="fr-FR" altLang="zh-CN" sz="1700" b="0" i="1" dirty="0"/>
              <a:t>[Reference: 25/1240r0, 25/0817r0, 25/0818r0]</a:t>
            </a:r>
          </a:p>
          <a:p>
            <a:pPr marL="0" indent="0">
              <a:buNone/>
            </a:pPr>
            <a:endParaRPr lang="en-US" altLang="zh-CN" sz="2000" b="0" i="1" dirty="0"/>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6006333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#106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marL="285750" lvl="0" indent="-285750">
              <a:spcBef>
                <a:spcPct val="0"/>
              </a:spcBef>
              <a:buFont typeface="Arial" panose="020B0604020202020204" pitchFamily="34" charset="0"/>
              <a:buChar char="•"/>
            </a:pPr>
            <a:r>
              <a:rPr lang="zh-CN" altLang="zh-CN" dirty="0"/>
              <a:t>Upon receiving the AMP Trigger frame indicating a time-slot based random access session, a non-AP AMP STA performs the following actions:</a:t>
            </a:r>
          </a:p>
          <a:p>
            <a:pPr marL="586105" lvl="1">
              <a:spcBef>
                <a:spcPct val="0"/>
              </a:spcBef>
              <a:buFont typeface="Arial" panose="020B0604020202020204" pitchFamily="34" charset="0"/>
              <a:buChar char="•"/>
            </a:pPr>
            <a:r>
              <a:rPr lang="en-US" altLang="zh-CN" dirty="0"/>
              <a:t>Based on the Random Access Parameters, the non-AP AMP STA may transmit an uplink AMP PPDU carrying the uplink response in one of the slots allocated by the AMP Trigger frame.</a:t>
            </a:r>
          </a:p>
          <a:p>
            <a:pPr marL="586105" lvl="1">
              <a:spcBef>
                <a:spcPct val="0"/>
              </a:spcBef>
              <a:buFont typeface="Arial" panose="020B0604020202020204" pitchFamily="34" charset="0"/>
              <a:buChar char="•"/>
            </a:pPr>
            <a:endParaRPr lang="zh-CN" altLang="zh-CN" dirty="0"/>
          </a:p>
          <a:p>
            <a:pPr marL="0" lvl="0" indent="0"/>
            <a:endParaRPr lang="fr-FR" altLang="zh-CN" sz="1600" b="0" i="1" dirty="0"/>
          </a:p>
          <a:p>
            <a:pPr marL="0" lvl="0" indent="0">
              <a:buNone/>
            </a:pPr>
            <a:r>
              <a:rPr lang="fr-FR" altLang="zh-CN" sz="1600" b="0" i="1" dirty="0"/>
              <a:t>[Reference: 25/1240r0, 25/0817r0, 25/0818r0]</a:t>
            </a:r>
          </a:p>
          <a:p>
            <a:pPr marL="0" indent="0">
              <a:buNone/>
            </a:pPr>
            <a:endParaRPr lang="en-US" altLang="zh-CN" sz="2000" b="0" i="1" dirty="0"/>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1664203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#107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85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a:spcBef>
                <a:spcPct val="0"/>
              </a:spcBef>
            </a:pPr>
            <a:r>
              <a:rPr lang="en-US" altLang="zh-CN" dirty="0"/>
              <a:t>An AMP AP transmits an AMP Trigger frame indicating a time-slot based scheduled access for non-AP AMP STAs. The frame may carry</a:t>
            </a:r>
            <a:r>
              <a:rPr lang="zh-CN" altLang="en-US" dirty="0"/>
              <a:t>：</a:t>
            </a:r>
            <a:endParaRPr lang="zh-CN" altLang="zh-CN" dirty="0"/>
          </a:p>
          <a:p>
            <a:pPr marL="586105" lvl="1">
              <a:spcBef>
                <a:spcPct val="0"/>
              </a:spcBef>
              <a:buFont typeface="Arial" panose="020B0604020202020204" pitchFamily="34" charset="0"/>
              <a:buChar char="•"/>
            </a:pPr>
            <a:r>
              <a:rPr lang="en-US" altLang="zh-CN" dirty="0"/>
              <a:t>Number of Slots (N) indicating the number of slots immediately after the AMP Trigger frame that are allocated for uplink transmissions, and,</a:t>
            </a:r>
          </a:p>
          <a:p>
            <a:pPr marL="586105" lvl="1">
              <a:spcBef>
                <a:spcPct val="0"/>
              </a:spcBef>
              <a:buFont typeface="Arial" panose="020B0604020202020204" pitchFamily="34" charset="0"/>
              <a:buChar char="•"/>
            </a:pPr>
            <a:r>
              <a:rPr lang="en-US" altLang="zh-CN" dirty="0"/>
              <a:t>IDs of one or more non-AP AMP STAs that are scheduled for uplink transmission.</a:t>
            </a:r>
          </a:p>
          <a:p>
            <a:pPr marL="586105" lvl="1">
              <a:spcBef>
                <a:spcPct val="0"/>
              </a:spcBef>
              <a:buFont typeface="Arial" panose="020B0604020202020204" pitchFamily="34" charset="0"/>
              <a:buChar char="•"/>
            </a:pPr>
            <a:r>
              <a:rPr lang="fr-FR" altLang="zh-CN" dirty="0" err="1"/>
              <a:t>Other</a:t>
            </a:r>
            <a:r>
              <a:rPr lang="fr-FR" altLang="zh-CN" dirty="0"/>
              <a:t> </a:t>
            </a:r>
            <a:r>
              <a:rPr lang="fr-FR" altLang="zh-CN" dirty="0" err="1"/>
              <a:t>parameters</a:t>
            </a:r>
            <a:r>
              <a:rPr lang="fr-FR" altLang="zh-CN" dirty="0"/>
              <a:t> are TBD.</a:t>
            </a:r>
          </a:p>
          <a:p>
            <a:pPr marL="285750" indent="-285750">
              <a:spcBef>
                <a:spcPct val="0"/>
              </a:spcBef>
              <a:buFont typeface="Arial" panose="020B0604020202020204" pitchFamily="34" charset="0"/>
              <a:buChar char="•"/>
            </a:pPr>
            <a:r>
              <a:rPr lang="en-US" altLang="zh-CN" dirty="0"/>
              <a:t>the option of more than one Non-AP AMP STAs in </a:t>
            </a:r>
            <a:r>
              <a:rPr lang="en-US" altLang="zh-CN" dirty="0" err="1"/>
              <a:t>mutiple</a:t>
            </a:r>
            <a:r>
              <a:rPr lang="en-US" altLang="zh-CN" dirty="0"/>
              <a:t> slots is limited to Active </a:t>
            </a:r>
            <a:r>
              <a:rPr lang="en-US" altLang="zh-CN" dirty="0" err="1"/>
              <a:t>Tx</a:t>
            </a:r>
            <a:r>
              <a:rPr lang="en-US" altLang="zh-CN" dirty="0"/>
              <a:t> communication. </a:t>
            </a:r>
          </a:p>
          <a:p>
            <a:pPr marL="586105" lvl="1">
              <a:spcBef>
                <a:spcPct val="0"/>
              </a:spcBef>
              <a:buFont typeface="Arial" panose="020B0604020202020204" pitchFamily="34" charset="0"/>
              <a:buChar char="•"/>
            </a:pPr>
            <a:endParaRPr lang="zh-CN" altLang="zh-CN" dirty="0"/>
          </a:p>
          <a:p>
            <a:pPr marL="0" lvl="0" indent="0">
              <a:buNone/>
            </a:pPr>
            <a:r>
              <a:rPr lang="en-US" altLang="zh-CN" sz="1600" b="0" i="1" dirty="0"/>
              <a:t>Note (not part of SP): The AMP Trigger frame is referred to as AMP Request frame in 25/1240r0.</a:t>
            </a:r>
          </a:p>
          <a:p>
            <a:pPr marL="0" lvl="0" indent="0">
              <a:buNone/>
            </a:pPr>
            <a:endParaRPr lang="fr-FR" altLang="zh-CN" sz="1600" b="0" i="1" dirty="0" smtClean="0"/>
          </a:p>
          <a:p>
            <a:pPr marL="0" lvl="0" indent="0">
              <a:buNone/>
            </a:pPr>
            <a:r>
              <a:rPr lang="fr-FR" altLang="zh-CN" sz="1600" b="0" i="1" dirty="0" smtClean="0"/>
              <a:t>[</a:t>
            </a:r>
            <a:r>
              <a:rPr lang="fr-FR" altLang="zh-CN" sz="1600" b="0" i="1" dirty="0"/>
              <a:t>Reference: 25/1240r0, 25/0817r0, 25/0818r0]</a:t>
            </a:r>
          </a:p>
          <a:p>
            <a:pPr marL="0" indent="0">
              <a:buNone/>
            </a:pPr>
            <a:endParaRPr lang="en-US" altLang="zh-CN" sz="2000" b="0" i="1" dirty="0"/>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3998897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#9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 </a:t>
            </a:r>
          </a:p>
          <a:p>
            <a:pPr marL="0" indent="0">
              <a:buNone/>
              <a:defRPr/>
            </a:pPr>
            <a:r>
              <a:rPr lang="en-US" altLang="zh-CN" sz="2900" b="1" kern="0" dirty="0" smtClean="0"/>
              <a:t>“</a:t>
            </a:r>
            <a:r>
              <a:rPr lang="en-US" altLang="zh-CN" sz="2800" b="1" dirty="0" smtClean="0"/>
              <a:t>The </a:t>
            </a:r>
            <a:r>
              <a:rPr lang="en-US" altLang="zh-CN" sz="2800" b="1" dirty="0"/>
              <a:t>AMP Downlink PPDU AMP-Sync field and the AMP-Data field will use On-Off Keying (OOK) </a:t>
            </a:r>
            <a:r>
              <a:rPr lang="en-US" altLang="zh-CN" sz="2800" b="1" dirty="0" smtClean="0"/>
              <a:t>modulation</a:t>
            </a: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Weijie</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Xu</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3003153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#108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marL="285750" indent="-285750">
              <a:spcBef>
                <a:spcPct val="0"/>
              </a:spcBef>
              <a:buFont typeface="Arial" panose="020B0604020202020204" pitchFamily="34" charset="0"/>
              <a:buChar char="•"/>
            </a:pPr>
            <a:r>
              <a:rPr lang="zh-CN" altLang="zh-CN" dirty="0"/>
              <a:t>Upon receiving the AMP Trigger frame indicating a time-slot based scheduled access for non-AP AMP STA</a:t>
            </a:r>
            <a:r>
              <a:rPr lang="en-US" altLang="zh-CN" dirty="0"/>
              <a:t>(</a:t>
            </a:r>
            <a:r>
              <a:rPr lang="zh-CN" altLang="zh-CN" dirty="0"/>
              <a:t>s</a:t>
            </a:r>
            <a:r>
              <a:rPr lang="en-US" altLang="zh-CN" dirty="0"/>
              <a:t>)</a:t>
            </a:r>
            <a:r>
              <a:rPr lang="zh-CN" altLang="zh-CN" dirty="0"/>
              <a:t>, a non-AP AMP STA performs the following actions:</a:t>
            </a:r>
          </a:p>
          <a:p>
            <a:pPr marL="586105" lvl="1">
              <a:spcBef>
                <a:spcPct val="0"/>
              </a:spcBef>
              <a:buFont typeface="Arial" panose="020B0604020202020204" pitchFamily="34" charset="0"/>
              <a:buChar char="•"/>
            </a:pPr>
            <a:r>
              <a:rPr lang="zh-CN" altLang="zh-CN" dirty="0"/>
              <a:t>If the AMP Trigger frame carries the ID of the non-AP AMP STA, the non-AP AMP STA </a:t>
            </a:r>
            <a:r>
              <a:rPr lang="en-US" altLang="zh-CN" dirty="0"/>
              <a:t>may </a:t>
            </a:r>
            <a:r>
              <a:rPr lang="zh-CN" altLang="zh-CN" dirty="0"/>
              <a:t>transmit an uplink AMP PPDU carrying the requested response</a:t>
            </a:r>
            <a:r>
              <a:rPr lang="en-US" altLang="zh-CN" dirty="0"/>
              <a:t> in one of the time slots allocated by the AMP trigger frame.</a:t>
            </a:r>
            <a:endParaRPr lang="zh-CN" altLang="zh-CN" dirty="0"/>
          </a:p>
          <a:p>
            <a:pPr marL="285750" indent="-285750">
              <a:spcBef>
                <a:spcPct val="0"/>
              </a:spcBef>
              <a:buFont typeface="Arial" panose="020B0604020202020204" pitchFamily="34" charset="0"/>
              <a:buChar char="•"/>
            </a:pPr>
            <a:r>
              <a:rPr lang="en-US" altLang="zh-CN" dirty="0"/>
              <a:t>the option of more than one Non-AP AMP STAs in multiple slots is limited to Active </a:t>
            </a:r>
            <a:r>
              <a:rPr lang="en-US" altLang="zh-CN" dirty="0" err="1"/>
              <a:t>Tx</a:t>
            </a:r>
            <a:r>
              <a:rPr lang="en-US" altLang="zh-CN" dirty="0"/>
              <a:t> communication</a:t>
            </a:r>
            <a:endParaRPr lang="zh-CN" altLang="zh-CN" dirty="0"/>
          </a:p>
          <a:p>
            <a:pPr marL="0" lvl="0" indent="0">
              <a:buNone/>
            </a:pPr>
            <a:endParaRPr lang="fr-FR" altLang="zh-CN" sz="1600" b="0" i="1" dirty="0" smtClean="0"/>
          </a:p>
          <a:p>
            <a:pPr marL="0" lvl="0" indent="0">
              <a:buNone/>
            </a:pPr>
            <a:r>
              <a:rPr lang="fr-FR" altLang="zh-CN" sz="1600" b="0" i="1" dirty="0" smtClean="0"/>
              <a:t>[</a:t>
            </a:r>
            <a:r>
              <a:rPr lang="fr-FR" altLang="zh-CN" sz="1600" b="0" i="1" dirty="0"/>
              <a:t>Reference: 25/1240r0, 25/0817r0, 25/0818r0]</a:t>
            </a:r>
          </a:p>
          <a:p>
            <a:pPr marL="0" indent="0">
              <a:buNone/>
            </a:pPr>
            <a:endParaRPr lang="en-US" altLang="zh-CN" sz="2000" b="0" i="1" dirty="0"/>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93805808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#109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marL="285750" indent="-285750">
              <a:spcBef>
                <a:spcPct val="0"/>
              </a:spcBef>
              <a:buFont typeface="Arial" panose="020B0604020202020204" pitchFamily="34" charset="0"/>
              <a:buChar char="•"/>
            </a:pPr>
            <a:r>
              <a:rPr lang="en-US" altLang="zh-CN" b="0" dirty="0"/>
              <a:t>If the AMP frame is protected (for security), the FCS field of the AMP frame carries a 16-bits MIC.</a:t>
            </a:r>
            <a:endParaRPr lang="zh-CN" altLang="zh-CN" dirty="0"/>
          </a:p>
          <a:p>
            <a:pPr marL="586105" lvl="1">
              <a:spcBef>
                <a:spcPct val="0"/>
              </a:spcBef>
              <a:buFont typeface="Arial" panose="020B0604020202020204" pitchFamily="34" charset="0"/>
              <a:buChar char="•"/>
            </a:pPr>
            <a:endParaRPr lang="zh-CN" altLang="zh-CN" dirty="0"/>
          </a:p>
          <a:p>
            <a:pPr marL="0" lvl="0" indent="0">
              <a:buNone/>
            </a:pPr>
            <a:r>
              <a:rPr lang="fr-FR" altLang="zh-CN" sz="1600" b="0" i="1" dirty="0"/>
              <a:t>[Reference: 25/1102</a:t>
            </a:r>
            <a:r>
              <a:rPr lang="en-US" altLang="zh-CN" sz="1600" b="0" i="1" dirty="0"/>
              <a:t>r1,11-25/</a:t>
            </a:r>
            <a:r>
              <a:rPr lang="fr-FR" altLang="zh-CN" sz="1600" b="0" i="1" dirty="0"/>
              <a:t>0817r0, 25/0818r0]</a:t>
            </a:r>
          </a:p>
          <a:p>
            <a:pPr marL="0" indent="0">
              <a:buNone/>
            </a:pPr>
            <a:endParaRPr lang="en-US" altLang="zh-CN" sz="2000" b="0" i="1" dirty="0"/>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155216221"/>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#110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marL="285750" lvl="0" indent="-285750">
              <a:spcBef>
                <a:spcPct val="0"/>
              </a:spcBef>
              <a:buFont typeface="Arial" panose="020B0604020202020204" pitchFamily="34" charset="0"/>
              <a:buChar char="•"/>
            </a:pPr>
            <a:r>
              <a:rPr lang="zh-CN" altLang="zh-CN" b="0" dirty="0"/>
              <a:t>802.11bp defines an AMP frame to carry uplink response from </a:t>
            </a:r>
            <a:r>
              <a:rPr lang="en-US" altLang="zh-CN" b="0" dirty="0"/>
              <a:t>a </a:t>
            </a:r>
            <a:r>
              <a:rPr lang="zh-CN" altLang="zh-CN" b="0" dirty="0"/>
              <a:t>non-AP AMP STA:</a:t>
            </a:r>
          </a:p>
          <a:p>
            <a:pPr marL="586105" lvl="1">
              <a:spcBef>
                <a:spcPct val="0"/>
              </a:spcBef>
              <a:buFont typeface="Arial" panose="020B0604020202020204" pitchFamily="34" charset="0"/>
              <a:buChar char="•"/>
            </a:pPr>
            <a:r>
              <a:rPr lang="en-US" altLang="zh-CN" dirty="0"/>
              <a:t>Names of the AMP Frame is TBD</a:t>
            </a:r>
            <a:endParaRPr lang="zh-CN" altLang="zh-CN" dirty="0"/>
          </a:p>
          <a:p>
            <a:pPr marL="586105" lvl="1">
              <a:spcBef>
                <a:spcPct val="0"/>
              </a:spcBef>
              <a:buFont typeface="Arial" panose="020B0604020202020204" pitchFamily="34" charset="0"/>
              <a:buChar char="•"/>
            </a:pPr>
            <a:endParaRPr lang="zh-CN" altLang="zh-CN" dirty="0"/>
          </a:p>
          <a:p>
            <a:pPr marL="0" lvl="0" indent="0">
              <a:buNone/>
            </a:pPr>
            <a:r>
              <a:rPr lang="fr-FR" altLang="zh-CN" sz="1600" b="0" i="1" dirty="0"/>
              <a:t>[Reference: 25/1102</a:t>
            </a:r>
            <a:r>
              <a:rPr lang="en-US" altLang="zh-CN" sz="1600" b="0" i="1" dirty="0"/>
              <a:t>r1</a:t>
            </a:r>
            <a:r>
              <a:rPr lang="fr-FR" altLang="zh-CN" sz="1600" b="0" i="1" dirty="0"/>
              <a:t>, 25/0817r0, 25/0818r0]</a:t>
            </a:r>
          </a:p>
          <a:p>
            <a:pPr marL="0" indent="0">
              <a:buNone/>
            </a:pPr>
            <a:endParaRPr lang="en-US" altLang="zh-CN" sz="2000" b="0" i="1" dirty="0"/>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7562037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#111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marL="285750" lvl="0" indent="-285750">
              <a:spcBef>
                <a:spcPct val="0"/>
              </a:spcBef>
              <a:buFont typeface="Arial" panose="020B0604020202020204" pitchFamily="34" charset="0"/>
              <a:buChar char="•"/>
            </a:pPr>
            <a:r>
              <a:rPr lang="en-US" altLang="zh-CN" sz="1600" b="0" dirty="0"/>
              <a:t>F</a:t>
            </a:r>
            <a:r>
              <a:rPr lang="zh-CN" altLang="zh-CN" sz="1600" b="0" dirty="0"/>
              <a:t>or backscatter communication</a:t>
            </a:r>
            <a:r>
              <a:rPr lang="en-US" altLang="zh-CN" sz="1600" b="0" dirty="0"/>
              <a:t>, </a:t>
            </a:r>
            <a:r>
              <a:rPr lang="zh-CN" altLang="zh-CN" sz="1600" b="0" dirty="0"/>
              <a:t>11bp shall support the following UHF commands as defined by the UHF RFID Standard</a:t>
            </a:r>
            <a:r>
              <a:rPr lang="zh-CN" altLang="zh-CN" sz="1600" b="0" dirty="0" smtClean="0"/>
              <a:t>:</a:t>
            </a:r>
          </a:p>
          <a:p>
            <a:pPr marL="586105" lvl="1">
              <a:spcBef>
                <a:spcPct val="0"/>
              </a:spcBef>
              <a:buFont typeface="Arial" panose="020B0604020202020204" pitchFamily="34" charset="0"/>
              <a:buChar char="•"/>
            </a:pPr>
            <a:r>
              <a:rPr lang="zh-CN" altLang="zh-CN" sz="1300" dirty="0" smtClean="0"/>
              <a:t>Select, Read, Write, Authenticate</a:t>
            </a:r>
          </a:p>
          <a:p>
            <a:pPr marL="586105" lvl="1">
              <a:spcBef>
                <a:spcPct val="0"/>
              </a:spcBef>
              <a:buFont typeface="Arial" panose="020B0604020202020204" pitchFamily="34" charset="0"/>
              <a:buChar char="•"/>
            </a:pPr>
            <a:r>
              <a:rPr lang="zh-CN" altLang="zh-CN" sz="1300" dirty="0" smtClean="0"/>
              <a:t>Other </a:t>
            </a:r>
            <a:r>
              <a:rPr lang="zh-CN" altLang="zh-CN" sz="1300" dirty="0"/>
              <a:t>UHF commands supported by 11bp is TBD</a:t>
            </a:r>
          </a:p>
          <a:p>
            <a:pPr marL="586105" lvl="1">
              <a:spcBef>
                <a:spcPct val="0"/>
              </a:spcBef>
              <a:buFont typeface="Arial" panose="020B0604020202020204" pitchFamily="34" charset="0"/>
              <a:buChar char="•"/>
            </a:pPr>
            <a:r>
              <a:rPr lang="zh-CN" altLang="zh-CN" sz="1300" dirty="0"/>
              <a:t>NOTE – The UHF commands and the tag states are defined by the EPC® Radio-Frequency Identity Generation-2 Version 2 UHF RFID Standard</a:t>
            </a:r>
          </a:p>
          <a:p>
            <a:pPr marL="586105" lvl="1">
              <a:spcBef>
                <a:spcPct val="0"/>
              </a:spcBef>
              <a:buFont typeface="Arial" panose="020B0604020202020204" pitchFamily="34" charset="0"/>
              <a:buChar char="•"/>
            </a:pPr>
            <a:endParaRPr lang="zh-CN" altLang="zh-CN" sz="1400" dirty="0"/>
          </a:p>
          <a:p>
            <a:pPr marL="0" lvl="0" indent="0">
              <a:buNone/>
            </a:pPr>
            <a:r>
              <a:rPr lang="fr-FR" altLang="zh-CN" sz="1400" b="0" i="1" dirty="0"/>
              <a:t>[Reference: 25/1239</a:t>
            </a:r>
            <a:r>
              <a:rPr lang="en-US" altLang="zh-CN" sz="1400" b="0" i="1" dirty="0"/>
              <a:t>r0</a:t>
            </a:r>
            <a:r>
              <a:rPr lang="fr-FR" altLang="zh-CN" sz="1400" b="0" i="1" dirty="0"/>
              <a:t>, 25/0818r0]</a:t>
            </a:r>
          </a:p>
          <a:p>
            <a:pPr marL="0" indent="0">
              <a:buNone/>
            </a:pPr>
            <a:endParaRPr lang="en-US" altLang="zh-CN" sz="2000" b="0" i="1" dirty="0"/>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88542011"/>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b="0" dirty="0"/>
              <a:t>11bp defines a Time Division Multiple Access (TDMA) mechanism for multiple 802.11bp clients to transmit AMP uplink PPDU(s).</a:t>
            </a:r>
            <a:endParaRPr lang="en-US" altLang="zh-CN" b="0" dirty="0">
              <a:sym typeface="+mn-ea"/>
            </a:endParaRPr>
          </a:p>
          <a:p>
            <a:endParaRPr lang="en-US" altLang="zh-CN" sz="2000" b="0" i="1" dirty="0">
              <a:sym typeface="+mn-ea"/>
            </a:endParaRPr>
          </a:p>
          <a:p>
            <a:pPr marL="0" indent="0">
              <a:buNone/>
            </a:pPr>
            <a:r>
              <a:rPr lang="en-US" altLang="zh-CN" sz="2000" b="0" i="1" dirty="0">
                <a:sym typeface="+mn-ea"/>
              </a:rPr>
              <a:t>[Reference contribution: </a:t>
            </a:r>
            <a:r>
              <a:rPr lang="en-US" altLang="zh-CN" sz="2000" b="0" dirty="0" smtClean="0"/>
              <a:t>11-24/2113r0</a:t>
            </a:r>
            <a:r>
              <a:rPr lang="en-US" altLang="zh-CN" sz="2000" b="0" i="1" dirty="0" smtClean="0">
                <a:sym typeface="+mn-ea"/>
              </a:rPr>
              <a:t>]</a:t>
            </a:r>
            <a:endParaRPr lang="en-US" altLang="zh-CN" sz="2000" dirty="0"/>
          </a:p>
          <a:p>
            <a:pPr marL="0" indent="0">
              <a:buNone/>
            </a:pPr>
            <a:r>
              <a:rPr lang="en-US" altLang="zh-CN" dirty="0">
                <a:sym typeface="+mn-ea"/>
              </a:rPr>
              <a:t>Moved: </a:t>
            </a:r>
            <a:r>
              <a:rPr lang="en-US" altLang="zh-CN" dirty="0" err="1" smtClean="0">
                <a:sym typeface="+mn-ea"/>
              </a:rPr>
              <a:t>Sanket</a:t>
            </a:r>
            <a:r>
              <a:rPr lang="en-US" altLang="zh-CN" dirty="0" smtClean="0">
                <a:sym typeface="+mn-ea"/>
              </a:rPr>
              <a:t> </a:t>
            </a:r>
            <a:r>
              <a:rPr lang="en-US" altLang="zh-CN" dirty="0" err="1" smtClean="0">
                <a:sym typeface="+mn-ea"/>
              </a:rPr>
              <a:t>Kalamkar</a:t>
            </a:r>
            <a:r>
              <a:rPr lang="en-US" altLang="zh-CN" dirty="0" smtClean="0">
                <a:sym typeface="+mn-ea"/>
              </a:rPr>
              <a:t>          </a:t>
            </a:r>
            <a:r>
              <a:rPr lang="en-US" altLang="zh-CN" dirty="0">
                <a:sym typeface="+mn-ea"/>
              </a:rPr>
              <a:t>Second</a:t>
            </a:r>
            <a:r>
              <a:rPr lang="en-US" altLang="zh-CN" dirty="0" smtClean="0">
                <a:sym typeface="+mn-ea"/>
              </a:rPr>
              <a:t>:</a:t>
            </a:r>
            <a:endParaRPr lang="en-US" altLang="zh-CN" dirty="0" smtClean="0"/>
          </a:p>
          <a:p>
            <a:pPr marL="0" indent="0">
              <a:buNone/>
            </a:pPr>
            <a:endParaRPr lang="en-US" altLang="zh-CN" dirty="0" smtClean="0"/>
          </a:p>
          <a:p>
            <a:pPr marL="0" indent="0">
              <a:buNone/>
            </a:pPr>
            <a:r>
              <a:rPr lang="en-US" altLang="zh-CN" dirty="0" smtClean="0"/>
              <a:t>Result:</a:t>
            </a:r>
            <a:endParaRPr lang="en-US" altLang="zh-CN" dirty="0" smtClean="0">
              <a:solidFill>
                <a:srgbClr val="00B050"/>
              </a:solidFill>
            </a:endParaRPr>
          </a:p>
          <a:p>
            <a:endParaRPr lang="en-US" altLang="zh-CN" b="0" dirty="0">
              <a:solidFill>
                <a:srgbClr val="00B050"/>
              </a:solidFill>
            </a:endParaRPr>
          </a:p>
          <a:p>
            <a:pPr marL="0" indent="0">
              <a:buNone/>
            </a:pPr>
            <a:r>
              <a:rPr lang="en-US" altLang="zh-CN" b="0" dirty="0" smtClean="0"/>
              <a:t>Note: this motion was deferred in Jan 2025 meeting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659177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#10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a:t>
            </a:r>
          </a:p>
          <a:p>
            <a:pPr marL="0" indent="0">
              <a:buNone/>
              <a:defRPr/>
            </a:pPr>
            <a:endParaRPr lang="en-US" altLang="zh-CN" sz="2900" b="1" kern="0" dirty="0"/>
          </a:p>
          <a:p>
            <a:pPr marL="0" indent="0">
              <a:buNone/>
              <a:defRPr/>
            </a:pPr>
            <a:r>
              <a:rPr lang="en-US" altLang="zh-CN" sz="2900" b="1" kern="0" dirty="0" smtClean="0"/>
              <a:t>“</a:t>
            </a:r>
            <a:r>
              <a:rPr lang="en-US" altLang="zh-CN" b="1" dirty="0"/>
              <a:t>The AMP Downlink PPDU AMP-Data field will use Manchester encoding for non-backscatter operation.</a:t>
            </a:r>
            <a:endParaRPr lang="en-US" altLang="zh-CN" sz="2400" dirty="0"/>
          </a:p>
          <a:p>
            <a:pPr lvl="1"/>
            <a:r>
              <a:rPr lang="en-US" altLang="zh-CN" sz="2500" b="1" dirty="0"/>
              <a:t>For the Backscatter case, the AMP-Data field encoding scheme is TBD.</a:t>
            </a:r>
            <a:endParaRPr lang="en-US" altLang="zh-CN" sz="2500" dirty="0"/>
          </a:p>
          <a:p>
            <a:pPr marL="0" indent="0">
              <a:buNone/>
              <a:defRPr/>
            </a:pP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a:t>
            </a:r>
            <a:r>
              <a:rPr kumimoji="0" lang="en-US" altLang="zh-CN" sz="2400" b="0" i="1"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 Qian</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72369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#11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a:t>
            </a:r>
          </a:p>
          <a:p>
            <a:pPr marL="0" indent="0">
              <a:buNone/>
              <a:defRPr/>
            </a:pPr>
            <a:endParaRPr lang="en-US" altLang="zh-CN" sz="2900" b="1" kern="0" dirty="0"/>
          </a:p>
          <a:p>
            <a:pPr>
              <a:spcBef>
                <a:spcPts val="0"/>
              </a:spcBef>
              <a:spcAft>
                <a:spcPts val="600"/>
              </a:spcAft>
            </a:pPr>
            <a:r>
              <a:rPr lang="en-US" altLang="zh-CN" sz="2900" b="1" kern="0" dirty="0" smtClean="0"/>
              <a:t>“</a:t>
            </a:r>
            <a:r>
              <a:rPr lang="en-US" altLang="zh-CN" b="0" dirty="0"/>
              <a:t>IEEE 802.11bp shall specify, in 2.4 GHz, an AMP uplink PPDU for AMP STA supporting active transmission that contains an AMP-Sync field and AMP-Data field. Inclusion of an AMP-SIG field in the AMP uplink PPDU is TBD.</a:t>
            </a:r>
          </a:p>
          <a:p>
            <a:pPr lvl="1">
              <a:spcBef>
                <a:spcPts val="0"/>
              </a:spcBef>
              <a:spcAft>
                <a:spcPts val="600"/>
              </a:spcAft>
            </a:pPr>
            <a:r>
              <a:rPr lang="en-US" altLang="zh-CN" dirty="0"/>
              <a:t>The bandwidth of the AMP uplink PPDU is less than 20 </a:t>
            </a:r>
            <a:r>
              <a:rPr lang="en-US" altLang="zh-CN" dirty="0" smtClean="0"/>
              <a:t>MHz</a:t>
            </a: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11-24/1496] SP: no objection </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Weijie</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Xu</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73591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#12 (FRD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a:t>
            </a:r>
            <a:r>
              <a:rPr lang="en-US" altLang="zh-CN" sz="2900" kern="0" dirty="0" err="1" smtClean="0"/>
              <a:t>TGbp</a:t>
            </a:r>
            <a:r>
              <a:rPr lang="en-US" altLang="zh-CN" sz="2900" kern="0" dirty="0" smtClean="0"/>
              <a:t> FRD:</a:t>
            </a:r>
          </a:p>
          <a:p>
            <a:pPr marL="0" indent="0">
              <a:buNone/>
              <a:defRPr/>
            </a:pPr>
            <a:endParaRPr lang="en-US" altLang="zh-CN" sz="2900" kern="0" dirty="0" smtClean="0"/>
          </a:p>
          <a:p>
            <a:pPr marL="0" indent="0">
              <a:buNone/>
              <a:defRPr/>
            </a:pPr>
            <a:r>
              <a:rPr lang="en-US" altLang="zh-CN" sz="3200" b="0" kern="0" dirty="0" smtClean="0"/>
              <a:t>“</a:t>
            </a:r>
            <a:r>
              <a:rPr lang="en-US" altLang="zh-CN" sz="2800" b="0" dirty="0"/>
              <a:t>802.11bp defines AMP Timing Synchronization Function (AMP TSF)</a:t>
            </a:r>
            <a:r>
              <a:rPr lang="en-US" altLang="zh-CN" b="0" dirty="0" smtClean="0"/>
              <a:t>”</a:t>
            </a:r>
            <a:endParaRPr lang="en-US" altLang="zh-CN"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11-24/1475r3] SP: 31Y/7N/32A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a:t>
            </a:r>
            <a:r>
              <a:rPr lang="en-US" altLang="zh-CN" kern="0" dirty="0" err="1" smtClean="0"/>
              <a:t>Weijie</a:t>
            </a:r>
            <a:r>
              <a:rPr lang="en-US" altLang="zh-CN" kern="0" dirty="0" smtClean="0"/>
              <a:t> Xu</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Yinan</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Qi</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5825777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a:t>
            </a:r>
            <a:r>
              <a:rPr lang="en-US" altLang="zh-CN" sz="2900" kern="0" dirty="0" err="1" smtClean="0"/>
              <a:t>TGbp</a:t>
            </a:r>
            <a:r>
              <a:rPr lang="en-US" altLang="zh-CN" sz="2900" kern="0" dirty="0" smtClean="0"/>
              <a:t> SFD:</a:t>
            </a:r>
          </a:p>
          <a:p>
            <a:pPr marL="0" indent="0">
              <a:buNone/>
              <a:defRPr/>
            </a:pPr>
            <a:endParaRPr lang="en-US" altLang="zh-CN" sz="2900" kern="0" dirty="0" smtClean="0"/>
          </a:p>
          <a:p>
            <a:pPr marL="0" lvl="1" indent="0">
              <a:buNone/>
              <a:defRPr/>
            </a:pPr>
            <a:r>
              <a:rPr lang="en-US" altLang="zh-CN" sz="2600" b="0" kern="0" dirty="0" smtClean="0"/>
              <a:t>“</a:t>
            </a:r>
            <a:r>
              <a:rPr lang="en-US" altLang="zh-CN" sz="2600" kern="0" dirty="0"/>
              <a:t>If AMP device is able to support AMP TSF, the maximum timing offset is ± 10^4 ppm</a:t>
            </a:r>
            <a:r>
              <a:rPr lang="en-US" altLang="zh-CN" sz="1700" b="0" dirty="0" smtClean="0"/>
              <a:t>”</a:t>
            </a:r>
            <a:endParaRPr lang="en-US" altLang="zh-CN" sz="1700"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11-24/1475r3]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a:t>
            </a:r>
            <a:r>
              <a:rPr lang="en-US" altLang="zh-CN" kern="0" dirty="0" err="1" smtClean="0"/>
              <a:t>Weijie</a:t>
            </a:r>
            <a:r>
              <a:rPr lang="en-US" altLang="zh-CN" kern="0" dirty="0" smtClean="0"/>
              <a:t> Xu</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Lei</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Huang</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90408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85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a:t>
            </a:r>
            <a:r>
              <a:rPr lang="en-US" altLang="zh-CN" sz="2900" kern="0" dirty="0" err="1" smtClean="0"/>
              <a:t>TGbp</a:t>
            </a:r>
            <a:r>
              <a:rPr lang="en-US" altLang="zh-CN" sz="2900" kern="0" dirty="0" smtClean="0"/>
              <a:t> SFD:</a:t>
            </a:r>
          </a:p>
          <a:p>
            <a:pPr marL="0" indent="0">
              <a:buNone/>
              <a:defRPr/>
            </a:pPr>
            <a:endParaRPr lang="en-US" altLang="zh-CN" sz="2900" kern="0" dirty="0" smtClean="0"/>
          </a:p>
          <a:p>
            <a:pPr marL="0" indent="0">
              <a:buNone/>
            </a:pPr>
            <a:r>
              <a:rPr lang="en-US" altLang="zh-CN" b="0" kern="0" dirty="0" smtClean="0"/>
              <a:t>“</a:t>
            </a:r>
            <a:r>
              <a:rPr lang="en-US" altLang="zh-CN" dirty="0"/>
              <a:t>11bp defines at least one mode of MAC/PHY that allows an AMP-only device with active uplink communication in 2.4GHz subject to the following requirements:</a:t>
            </a:r>
          </a:p>
          <a:p>
            <a:pPr lvl="1"/>
            <a:r>
              <a:rPr lang="en-US" altLang="zh-CN" sz="2400" dirty="0"/>
              <a:t>clock accuracy requirement is relaxed compared to legacy </a:t>
            </a:r>
            <a:r>
              <a:rPr lang="en-US" altLang="zh-CN" sz="2400" dirty="0" smtClean="0"/>
              <a:t>802.11 devices</a:t>
            </a:r>
            <a:r>
              <a:rPr lang="en-US" altLang="zh-CN" sz="2400" dirty="0"/>
              <a:t>;</a:t>
            </a:r>
          </a:p>
          <a:p>
            <a:pPr lvl="1"/>
            <a:r>
              <a:rPr lang="en-US" altLang="zh-CN" sz="2400" dirty="0"/>
              <a:t>the active uplink communication can only be sent in response to being polled by the AP</a:t>
            </a:r>
            <a:r>
              <a:rPr lang="en-US" altLang="zh-CN" sz="1700" b="0" dirty="0" smtClean="0"/>
              <a:t>”</a:t>
            </a:r>
            <a:endParaRPr lang="en-US" altLang="zh-CN" sz="1700"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11-24/1535r2]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a:t>
            </a:r>
            <a:r>
              <a:rPr lang="en-US" altLang="zh-CN" kern="0" dirty="0" err="1" smtClean="0"/>
              <a:t>Yinan</a:t>
            </a:r>
            <a:r>
              <a:rPr lang="en-US" altLang="zh-CN" kern="0" dirty="0" smtClean="0"/>
              <a:t> Qi</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Rui</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Cao</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242062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b="0" dirty="0"/>
              <a:t>Move to include following content to sub-clause 4 of </a:t>
            </a:r>
            <a:r>
              <a:rPr lang="en-US" altLang="zh-CN" b="0" dirty="0" err="1"/>
              <a:t>TGbp</a:t>
            </a:r>
            <a:r>
              <a:rPr lang="en-US" altLang="zh-CN" b="0" dirty="0"/>
              <a:t> SFD: </a:t>
            </a:r>
            <a:br>
              <a:rPr lang="en-US" altLang="zh-CN" b="0" dirty="0"/>
            </a:br>
            <a:r>
              <a:rPr lang="en-US" altLang="zh-CN" b="0" dirty="0"/>
              <a:t>“11bp defines at least one mode of MAC/PHY that supports close-range mono-static backscattering communication in 2.4 GHz. </a:t>
            </a:r>
            <a:br>
              <a:rPr lang="en-US" altLang="zh-CN" b="0" dirty="0"/>
            </a:br>
            <a:r>
              <a:rPr lang="en-US" altLang="zh-CN" b="0" dirty="0"/>
              <a:t>11bp defines at least one mode of MAC/PHY that supports bi-static backscattering communication in 2.4 GHz.” </a:t>
            </a:r>
            <a:br>
              <a:rPr lang="en-US" altLang="zh-CN" b="0" dirty="0"/>
            </a:br>
            <a:r>
              <a:rPr lang="en-US" altLang="zh-CN" b="0" dirty="0"/>
              <a:t>” </a:t>
            </a:r>
            <a:br>
              <a:rPr lang="en-US" altLang="zh-CN" b="0" dirty="0"/>
            </a:br>
            <a:r>
              <a:rPr lang="en-US" altLang="zh-CN" b="0" i="1" dirty="0"/>
              <a:t>[DCN# 11-24/0798r1, </a:t>
            </a:r>
            <a:r>
              <a:rPr lang="en-US" altLang="zh-CN" b="0" i="1" dirty="0" smtClean="0"/>
              <a:t>11-24/1215r1]</a:t>
            </a:r>
            <a:r>
              <a:rPr lang="en-US" altLang="zh-CN" b="0" dirty="0" smtClean="0"/>
              <a:t> </a:t>
            </a:r>
            <a:r>
              <a:rPr lang="en-US" altLang="zh-CN" b="0" dirty="0"/>
              <a:t/>
            </a:r>
            <a:br>
              <a:rPr lang="en-US" altLang="zh-CN" b="0" dirty="0"/>
            </a:br>
            <a:endParaRPr lang="en-US" altLang="zh-CN" b="0" dirty="0" smtClean="0"/>
          </a:p>
          <a:p>
            <a:r>
              <a:rPr lang="en-US" altLang="zh-CN" dirty="0" smtClean="0"/>
              <a:t>Moved</a:t>
            </a:r>
            <a:r>
              <a:rPr lang="en-US" altLang="zh-CN" dirty="0"/>
              <a:t>:</a:t>
            </a:r>
            <a:r>
              <a:rPr lang="en-US" altLang="zh-CN" b="0" dirty="0"/>
              <a:t> </a:t>
            </a:r>
            <a:r>
              <a:rPr lang="en-US" altLang="zh-CN" b="0" dirty="0" err="1"/>
              <a:t>Rui</a:t>
            </a:r>
            <a:r>
              <a:rPr lang="en-US" altLang="zh-CN" b="0" dirty="0"/>
              <a:t> Cao </a:t>
            </a:r>
            <a:br>
              <a:rPr lang="en-US" altLang="zh-CN" b="0" dirty="0"/>
            </a:br>
            <a:r>
              <a:rPr lang="en-US" altLang="zh-CN" dirty="0"/>
              <a:t>Seconded:</a:t>
            </a:r>
            <a:r>
              <a:rPr lang="en-US" altLang="zh-CN" b="0" dirty="0"/>
              <a:t> </a:t>
            </a:r>
            <a:r>
              <a:rPr lang="en-US" altLang="zh-CN" b="0" dirty="0" smtClean="0"/>
              <a:t>Bin Qian</a:t>
            </a:r>
          </a:p>
          <a:p>
            <a:r>
              <a:rPr lang="en-US" altLang="zh-CN" dirty="0" smtClean="0"/>
              <a:t>Result:</a:t>
            </a:r>
            <a:r>
              <a:rPr lang="en-US" altLang="zh-CN" b="0" dirty="0" smtClean="0"/>
              <a:t> </a:t>
            </a:r>
            <a:r>
              <a:rPr lang="en-US" altLang="zh-CN" b="0"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030294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 typeface="Arial" panose="020B0604020202020204" pitchFamily="34" charset="0"/>
              <a:buNone/>
            </a:pPr>
            <a:r>
              <a:rPr lang="en-US" altLang="zh-CN" dirty="0" smtClean="0"/>
              <a:t>Move to include </a:t>
            </a:r>
            <a:r>
              <a:rPr lang="zh-CN" altLang="en-US" dirty="0" smtClean="0"/>
              <a:t>the </a:t>
            </a:r>
            <a:r>
              <a:rPr lang="zh-CN" altLang="en-US" dirty="0"/>
              <a:t>following content to sub-clause 4 of SFD:</a:t>
            </a:r>
          </a:p>
          <a:p>
            <a:pPr>
              <a:buFont typeface="Arial" panose="020B0604020202020204" pitchFamily="34" charset="0"/>
              <a:buChar char="•"/>
            </a:pPr>
            <a:r>
              <a:rPr lang="zh-CN" altLang="en-US" b="0" dirty="0"/>
              <a:t>The AMP Downlink PPDU </a:t>
            </a:r>
            <a:r>
              <a:rPr lang="en-US" altLang="zh-CN" b="0" dirty="0" smtClean="0"/>
              <a:t>in 2.4 GHz </a:t>
            </a:r>
            <a:r>
              <a:rPr lang="zh-CN" altLang="en-US" b="0" dirty="0" smtClean="0"/>
              <a:t>shall </a:t>
            </a:r>
            <a:r>
              <a:rPr lang="zh-CN" altLang="en-US" b="0" dirty="0"/>
              <a:t>support the following data rates:</a:t>
            </a:r>
          </a:p>
          <a:p>
            <a:pPr marL="800100" lvl="1" indent="-342900">
              <a:buFont typeface="Arial" panose="020B0604020202020204" pitchFamily="34" charset="0"/>
              <a:buChar char="•"/>
            </a:pPr>
            <a:r>
              <a:rPr lang="zh-CN" altLang="en-US" sz="1800" dirty="0"/>
              <a:t>1 Mb/s (for non-Backscatter STAs only)</a:t>
            </a:r>
          </a:p>
          <a:p>
            <a:pPr marL="800100" lvl="1" indent="-342900">
              <a:buFont typeface="Arial" panose="020B0604020202020204" pitchFamily="34" charset="0"/>
              <a:buChar char="•"/>
            </a:pPr>
            <a:r>
              <a:rPr lang="zh-CN" altLang="en-US" sz="1800" dirty="0"/>
              <a:t>250 kb/</a:t>
            </a:r>
            <a:r>
              <a:rPr lang="zh-CN" altLang="en-US" sz="1800" dirty="0" smtClean="0"/>
              <a:t>s</a:t>
            </a:r>
            <a:endParaRPr lang="zh-CN" altLang="en-US" sz="1800" dirty="0"/>
          </a:p>
          <a:p>
            <a:endParaRPr lang="en-US" altLang="zh-CN" dirty="0"/>
          </a:p>
          <a:p>
            <a:pPr marL="0" indent="0">
              <a:buNone/>
            </a:pPr>
            <a:r>
              <a:rPr lang="en-US" altLang="zh-CN" b="0" i="1" dirty="0">
                <a:sym typeface="+mn-ea"/>
              </a:rPr>
              <a:t>[</a:t>
            </a:r>
            <a:r>
              <a:rPr lang="en-US" altLang="zh-CN" b="0" i="1" dirty="0" smtClean="0">
                <a:sym typeface="+mn-ea"/>
              </a:rPr>
              <a:t>Reference DCN# 11-24/1793r1</a:t>
            </a:r>
            <a:r>
              <a:rPr lang="en-US" altLang="zh-CN" b="0" i="1" dirty="0">
                <a:sym typeface="+mn-ea"/>
              </a:rPr>
              <a:t>]</a:t>
            </a: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smtClean="0"/>
              <a:t>Steve </a:t>
            </a:r>
            <a:r>
              <a:rPr lang="en-US" altLang="zh-CN" b="0" dirty="0" err="1" smtClean="0"/>
              <a:t>Shellhammer</a:t>
            </a:r>
            <a:r>
              <a:rPr lang="en-US" altLang="zh-CN" b="0" dirty="0"/>
              <a:t/>
            </a:r>
            <a:br>
              <a:rPr lang="en-US" altLang="zh-CN" b="0" dirty="0"/>
            </a:br>
            <a:r>
              <a:rPr lang="en-US" altLang="zh-CN" dirty="0"/>
              <a:t>Seconded</a:t>
            </a:r>
            <a:r>
              <a:rPr lang="en-US" altLang="zh-CN" dirty="0" smtClean="0"/>
              <a:t>: </a:t>
            </a:r>
            <a:r>
              <a:rPr lang="en-US" altLang="zh-CN" dirty="0" err="1" smtClean="0"/>
              <a:t>Rui</a:t>
            </a:r>
            <a:r>
              <a:rPr lang="en-US" altLang="zh-CN" dirty="0" smtClean="0"/>
              <a:t> Cao</a:t>
            </a:r>
            <a:endParaRPr lang="en-US" altLang="zh-CN" b="0" dirty="0" smtClean="0"/>
          </a:p>
          <a:p>
            <a:r>
              <a:rPr lang="en-US" altLang="zh-CN" dirty="0" smtClean="0"/>
              <a:t>Result: </a:t>
            </a:r>
            <a:r>
              <a:rPr lang="en-US" altLang="zh-CN" dirty="0" smtClean="0">
                <a:solidFill>
                  <a:srgbClr val="00B050"/>
                </a:solidFill>
              </a:rPr>
              <a:t>31Y/2N/8A, passed</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645438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#17 (</a:t>
            </a:r>
            <a:r>
              <a:rPr lang="en-US" altLang="zh-CN" kern="0" dirty="0" smtClean="0"/>
              <a:t>FRD;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include </a:t>
            </a:r>
            <a:r>
              <a:rPr lang="zh-CN" altLang="en-US" dirty="0" smtClean="0"/>
              <a:t>the </a:t>
            </a:r>
            <a:r>
              <a:rPr lang="zh-CN" altLang="en-US" dirty="0"/>
              <a:t>following topologies </a:t>
            </a:r>
            <a:r>
              <a:rPr lang="zh-CN" altLang="en-US" dirty="0" smtClean="0"/>
              <a:t>for </a:t>
            </a:r>
            <a:r>
              <a:rPr lang="zh-CN" altLang="en-US" dirty="0"/>
              <a:t>energizer </a:t>
            </a:r>
            <a:r>
              <a:rPr lang="zh-CN" altLang="en-US" dirty="0" smtClean="0"/>
              <a:t>in </a:t>
            </a:r>
            <a:r>
              <a:rPr lang="zh-CN" altLang="en-US" dirty="0"/>
              <a:t>FRD?</a:t>
            </a:r>
          </a:p>
          <a:p>
            <a:pPr lvl="1"/>
            <a:r>
              <a:rPr lang="zh-CN" altLang="en-US" sz="1800" dirty="0"/>
              <a:t>Topology 1: Energizer is physically integrated with the AP.</a:t>
            </a:r>
          </a:p>
          <a:p>
            <a:pPr lvl="1"/>
            <a:r>
              <a:rPr lang="zh-CN" altLang="en-US" sz="1800" dirty="0"/>
              <a:t>Topology 2: Energizer is connected to the AP with wired connection.</a:t>
            </a:r>
          </a:p>
          <a:p>
            <a:pPr lvl="1"/>
            <a:r>
              <a:rPr lang="zh-CN" altLang="en-US" sz="1800" dirty="0"/>
              <a:t>Topology 3: Energizer is connected to the AP with wireless connection.</a:t>
            </a:r>
          </a:p>
          <a:p>
            <a:pPr marL="1200150" lvl="2" indent="-285750"/>
            <a:r>
              <a:rPr lang="zh-CN" altLang="en-US" sz="2000" dirty="0"/>
              <a:t>The details of the wireless connection are TBD</a:t>
            </a:r>
          </a:p>
          <a:p>
            <a:pPr marL="0" indent="0">
              <a:buFont typeface="Arial" panose="020B0604020202020204" pitchFamily="34" charset="0"/>
              <a:buNone/>
            </a:pPr>
            <a:endParaRPr lang="en-US" altLang="zh-CN" sz="2000" b="0" i="1" dirty="0">
              <a:sym typeface="+mn-ea"/>
            </a:endParaRPr>
          </a:p>
          <a:p>
            <a:pPr marL="0" indent="0">
              <a:buFont typeface="Arial" panose="020B0604020202020204" pitchFamily="34" charset="0"/>
              <a:buNone/>
            </a:pPr>
            <a:r>
              <a:rPr lang="en-US" altLang="zh-CN" sz="2000" b="0" i="1" dirty="0">
                <a:sym typeface="+mn-ea"/>
              </a:rPr>
              <a:t>[Reference: 11-24/1781r2]</a:t>
            </a:r>
            <a:endParaRPr lang="en-US" altLang="zh-CN" sz="2000"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Yinan</a:t>
            </a:r>
            <a:r>
              <a:rPr lang="en-US" altLang="zh-CN" b="0" dirty="0" smtClean="0"/>
              <a:t> Qi</a:t>
            </a:r>
            <a:r>
              <a:rPr lang="en-US" altLang="zh-CN" b="0" dirty="0"/>
              <a:t/>
            </a:r>
            <a:br>
              <a:rPr lang="en-US" altLang="zh-CN" b="0" dirty="0"/>
            </a:br>
            <a:r>
              <a:rPr lang="en-US" altLang="zh-CN" dirty="0"/>
              <a:t>Seconded</a:t>
            </a:r>
            <a:r>
              <a:rPr lang="en-US" altLang="zh-CN" dirty="0" smtClean="0"/>
              <a:t>: </a:t>
            </a:r>
            <a:r>
              <a:rPr lang="en-US" altLang="zh-CN" dirty="0" err="1" smtClean="0"/>
              <a:t>Weijie</a:t>
            </a:r>
            <a:r>
              <a:rPr lang="en-US" altLang="zh-CN" dirty="0" smtClean="0"/>
              <a:t> Xu</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560483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7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This document records</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TGbp</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motions planned and conducted </a:t>
            </a:r>
            <a:r>
              <a:rPr lang="en-US" altLang="en-US" kern="0" noProof="0" dirty="0" smtClean="0"/>
              <a:t>during </a:t>
            </a:r>
            <a:r>
              <a:rPr lang="en-US" altLang="en-US" kern="0" noProof="0" dirty="0" err="1" smtClean="0"/>
              <a:t>TGbp</a:t>
            </a:r>
            <a:r>
              <a:rPr lang="en-US" altLang="en-US" kern="0" noProof="0" dirty="0" smtClean="0"/>
              <a:t> meetings.</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during teleconferences should be announced at least 10 days before the teleconference running those motions</a:t>
            </a:r>
            <a:r>
              <a:rPr lang="en-US" altLang="en-US" kern="0" noProof="0" dirty="0" smtClean="0"/>
              <a: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on leadership confirmation and approval of meeting minutes are not included in this deck.</a:t>
            </a:r>
            <a:endParaRPr lang="en-US" altLang="en-US" kern="0" noProof="0" dirty="0" smtClean="0"/>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include the following text to the 11bp </a:t>
            </a:r>
            <a:r>
              <a:rPr lang="en-US" altLang="zh-CN" dirty="0" smtClean="0"/>
              <a:t>SFD:</a:t>
            </a:r>
            <a:endParaRPr lang="en-US" altLang="zh-CN" dirty="0"/>
          </a:p>
          <a:p>
            <a:pPr lvl="1"/>
            <a:r>
              <a:rPr lang="en-US" altLang="zh-CN" sz="1800" dirty="0"/>
              <a:t>The AMP-Sync field in AMP Downlink PPDU </a:t>
            </a:r>
            <a:r>
              <a:rPr lang="en-US" altLang="zh-CN" sz="1800" dirty="0" smtClean="0"/>
              <a:t>in 2.4 GHz is </a:t>
            </a:r>
            <a:r>
              <a:rPr lang="en-US" altLang="zh-CN" sz="1800" dirty="0"/>
              <a:t>defined with </a:t>
            </a:r>
            <a:r>
              <a:rPr lang="en-US" altLang="zh-CN" sz="1800" dirty="0" smtClean="0"/>
              <a:t>chip </a:t>
            </a:r>
            <a:r>
              <a:rPr lang="en-US" altLang="zh-CN" sz="1800" dirty="0"/>
              <a:t>duration of 2us for backscattering case.</a:t>
            </a:r>
          </a:p>
          <a:p>
            <a:pPr marL="0" indent="0">
              <a:buNone/>
            </a:pPr>
            <a:endParaRPr lang="en-US" altLang="zh-CN" sz="2000" b="0" i="1" dirty="0" smtClean="0"/>
          </a:p>
          <a:p>
            <a:pPr marL="0" indent="0">
              <a:buNone/>
            </a:pPr>
            <a:r>
              <a:rPr lang="en-US" altLang="zh-CN" sz="2000" b="0" i="1" dirty="0" smtClean="0"/>
              <a:t>[</a:t>
            </a:r>
            <a:r>
              <a:rPr lang="en-US" altLang="zh-CN" sz="2000" b="0" i="1" dirty="0"/>
              <a:t>Reference contribution: 11-24/1797r0]</a:t>
            </a: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Rui</a:t>
            </a:r>
            <a:r>
              <a:rPr lang="en-US" altLang="zh-CN" b="0" dirty="0" smtClean="0"/>
              <a:t> Cao</a:t>
            </a:r>
            <a:r>
              <a:rPr lang="en-US" altLang="zh-CN" b="0" dirty="0"/>
              <a:t/>
            </a:r>
            <a:br>
              <a:rPr lang="en-US" altLang="zh-CN" b="0" dirty="0"/>
            </a:br>
            <a:r>
              <a:rPr lang="en-US" altLang="zh-CN" dirty="0"/>
              <a:t>Seconded</a:t>
            </a:r>
            <a:r>
              <a:rPr lang="en-US" altLang="zh-CN" dirty="0" smtClean="0"/>
              <a:t>: Bin Qian</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128955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include the following text to the 11bp </a:t>
            </a:r>
            <a:r>
              <a:rPr lang="en-US" altLang="zh-CN" dirty="0" smtClean="0"/>
              <a:t>SFD:</a:t>
            </a:r>
            <a:endParaRPr lang="en-US" altLang="zh-CN" dirty="0"/>
          </a:p>
          <a:p>
            <a:pPr lvl="1"/>
            <a:r>
              <a:rPr lang="en-US" altLang="zh-CN" sz="1800" dirty="0"/>
              <a:t>11bp defines Manchester encoding for the data portion of UL </a:t>
            </a:r>
            <a:r>
              <a:rPr lang="en-US" altLang="zh-CN" sz="1800" dirty="0" smtClean="0"/>
              <a:t>transmission in 2.4 GHz, </a:t>
            </a:r>
            <a:r>
              <a:rPr lang="en-US" altLang="zh-CN" sz="1800" dirty="0"/>
              <a:t>including both backscattering and active transmission.</a:t>
            </a:r>
          </a:p>
          <a:p>
            <a:pPr marL="0" indent="0">
              <a:buNone/>
            </a:pPr>
            <a:endParaRPr lang="en-US" altLang="zh-CN" sz="1995" b="0" i="1" dirty="0" smtClean="0"/>
          </a:p>
          <a:p>
            <a:pPr marL="0" indent="0">
              <a:buNone/>
            </a:pPr>
            <a:r>
              <a:rPr lang="en-US" altLang="zh-CN" sz="1995" b="0" i="1" dirty="0" smtClean="0"/>
              <a:t>[</a:t>
            </a:r>
            <a:r>
              <a:rPr lang="en-US" altLang="zh-CN" sz="1995" b="0" i="1" dirty="0"/>
              <a:t>Reference contribution: 11-24/1798r0]</a:t>
            </a: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Rui</a:t>
            </a:r>
            <a:r>
              <a:rPr lang="en-US" altLang="zh-CN" b="0" dirty="0" smtClean="0"/>
              <a:t> Cao</a:t>
            </a:r>
            <a:r>
              <a:rPr lang="en-US" altLang="zh-CN" b="0" dirty="0"/>
              <a:t/>
            </a:r>
            <a:br>
              <a:rPr lang="en-US" altLang="zh-CN" b="0" dirty="0"/>
            </a:br>
            <a:r>
              <a:rPr lang="en-US" altLang="zh-CN" dirty="0"/>
              <a:t>Seconded</a:t>
            </a:r>
            <a:r>
              <a:rPr lang="en-US" altLang="zh-CN" dirty="0" smtClean="0"/>
              <a:t>: </a:t>
            </a:r>
            <a:r>
              <a:rPr lang="en-US" altLang="zh-CN" dirty="0" err="1" smtClean="0"/>
              <a:t>Weijie</a:t>
            </a:r>
            <a:r>
              <a:rPr lang="en-US" altLang="zh-CN" dirty="0" smtClean="0"/>
              <a:t> Xu</a:t>
            </a:r>
            <a:endParaRPr lang="en-US" altLang="zh-CN" b="0" dirty="0" smtClean="0"/>
          </a:p>
          <a:p>
            <a:r>
              <a:rPr lang="en-US" altLang="zh-CN" dirty="0" smtClean="0"/>
              <a:t>Result: </a:t>
            </a:r>
            <a:r>
              <a:rPr lang="en-US" altLang="zh-CN" dirty="0" smtClean="0">
                <a:solidFill>
                  <a:srgbClr val="00B050"/>
                </a:solidFill>
              </a:rPr>
              <a:t>Approve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8168025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a:t>
            </a:r>
            <a:r>
              <a:rPr lang="zh-CN" altLang="en-US" dirty="0" smtClean="0"/>
              <a:t>to </a:t>
            </a:r>
            <a:r>
              <a:rPr lang="zh-CN" altLang="en-US" dirty="0"/>
              <a:t>add the following content to sub-clause 4 of SFD:</a:t>
            </a:r>
          </a:p>
          <a:p>
            <a:pPr lvl="1"/>
            <a:r>
              <a:rPr lang="zh-CN" altLang="en-US" sz="1800" dirty="0"/>
              <a:t>When performing transmission, the maximum clock offset is ± 10^3 ppm for </a:t>
            </a:r>
            <a:r>
              <a:rPr lang="zh-CN" altLang="en-US" sz="1800" dirty="0" smtClean="0"/>
              <a:t>AMP </a:t>
            </a:r>
            <a:r>
              <a:rPr lang="en-US" altLang="zh-CN" sz="1800" dirty="0" smtClean="0"/>
              <a:t>Non-AP STA</a:t>
            </a:r>
            <a:r>
              <a:rPr lang="zh-CN" altLang="en-US" sz="1800" dirty="0" smtClean="0"/>
              <a:t> </a:t>
            </a:r>
            <a:r>
              <a:rPr lang="zh-CN" altLang="en-US" sz="1800" dirty="0"/>
              <a:t>supporting active transmission.</a:t>
            </a:r>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11-24/1475r3, 11-24/1799r0]</a:t>
            </a:r>
            <a:endParaRPr lang="en-US" altLang="zh-CN" sz="2000"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Weijie</a:t>
            </a:r>
            <a:r>
              <a:rPr lang="en-US" altLang="zh-CN" b="0" dirty="0" smtClean="0"/>
              <a:t> Xu</a:t>
            </a:r>
            <a:r>
              <a:rPr lang="en-US" altLang="zh-CN" b="0" dirty="0"/>
              <a:t/>
            </a:r>
            <a:br>
              <a:rPr lang="en-US" altLang="zh-CN" b="0" dirty="0"/>
            </a:br>
            <a:r>
              <a:rPr lang="en-US" altLang="zh-CN" dirty="0"/>
              <a:t>Seconded</a:t>
            </a:r>
            <a:r>
              <a:rPr lang="en-US" altLang="zh-CN" dirty="0" smtClean="0"/>
              <a:t>: </a:t>
            </a:r>
            <a:r>
              <a:rPr lang="en-US" altLang="zh-CN" dirty="0" err="1" smtClean="0"/>
              <a:t>Amichai</a:t>
            </a:r>
            <a:r>
              <a:rPr lang="en-US" altLang="zh-CN" dirty="0" smtClean="0"/>
              <a:t> </a:t>
            </a:r>
            <a:r>
              <a:rPr lang="en-US" altLang="zh-CN" dirty="0" err="1" smtClean="0"/>
              <a:t>Sanderovich</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876604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sub-clause 4 of SFD:</a:t>
            </a:r>
          </a:p>
          <a:p>
            <a:pPr marL="800100" lvl="1" indent="-342900">
              <a:buFont typeface="Arial" panose="020B0604020202020204" pitchFamily="34" charset="0"/>
              <a:buChar char="•"/>
            </a:pPr>
            <a:r>
              <a:rPr lang="en-US" altLang="zh-CN" sz="1800" dirty="0"/>
              <a:t>11bp will define On-Off Keying (OOK) modulation for AMP-Sync field and the AMP-Data field in an AMP Uplink PPDU for Active Transmission </a:t>
            </a:r>
          </a:p>
          <a:p>
            <a:pPr marL="0" indent="0">
              <a:buFont typeface="Arial" panose="020B0604020202020204" pitchFamily="34" charset="0"/>
              <a:buNone/>
            </a:pPr>
            <a:endParaRPr lang="en-US" altLang="zh-CN" sz="1995" b="0" i="1" dirty="0" smtClean="0">
              <a:sym typeface="+mn-ea"/>
            </a:endParaRPr>
          </a:p>
          <a:p>
            <a:pPr marL="0" indent="0">
              <a:buFont typeface="Arial" panose="020B0604020202020204" pitchFamily="34" charset="0"/>
              <a:buNone/>
            </a:pPr>
            <a:r>
              <a:rPr lang="en-US" altLang="zh-CN" sz="1995" b="0" i="1" dirty="0" smtClean="0">
                <a:sym typeface="+mn-ea"/>
              </a:rPr>
              <a:t>[</a:t>
            </a:r>
            <a:r>
              <a:rPr lang="en-US" altLang="zh-CN" sz="1995" b="0" i="1" dirty="0">
                <a:sym typeface="+mn-ea"/>
              </a:rPr>
              <a:t>Reference: 11-24/1780r1, 11-24/1237r0]</a:t>
            </a:r>
            <a:endParaRPr lang="en-US" altLang="zh-CN" sz="1995"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Weijie</a:t>
            </a:r>
            <a:r>
              <a:rPr lang="en-US" altLang="zh-CN" b="0" dirty="0" smtClean="0"/>
              <a:t> Xu</a:t>
            </a:r>
            <a:r>
              <a:rPr lang="en-US" altLang="zh-CN" b="0" dirty="0"/>
              <a:t/>
            </a:r>
            <a:br>
              <a:rPr lang="en-US" altLang="zh-CN" b="0" dirty="0"/>
            </a:br>
            <a:r>
              <a:rPr lang="en-US" altLang="zh-CN" dirty="0"/>
              <a:t>Seconded</a:t>
            </a:r>
            <a:r>
              <a:rPr lang="en-US" altLang="zh-CN" dirty="0" smtClean="0"/>
              <a:t>: </a:t>
            </a:r>
            <a:r>
              <a:rPr lang="en-US" altLang="zh-CN" dirty="0" err="1" smtClean="0"/>
              <a:t>Yaron</a:t>
            </a:r>
            <a:r>
              <a:rPr lang="en-US" altLang="zh-CN" dirty="0" smtClean="0"/>
              <a:t> </a:t>
            </a:r>
            <a:r>
              <a:rPr lang="en-US" altLang="zh-CN" dirty="0" err="1" smtClean="0"/>
              <a:t>BenArie</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860299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#22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1665" dirty="0"/>
              <a:t>11bp defines an “AMP AP STA”</a:t>
            </a:r>
          </a:p>
          <a:p>
            <a:pPr marL="1257300" lvl="2" indent="-342900">
              <a:buFont typeface="Arial" panose="020B0604020202020204" pitchFamily="34" charset="0"/>
              <a:buChar char="•"/>
            </a:pPr>
            <a:r>
              <a:rPr lang="en-US" altLang="zh-CN" sz="1330" dirty="0"/>
              <a:t>AMP non AP STAs  may or may not communicate with AMP AP STA without association</a:t>
            </a:r>
          </a:p>
          <a:p>
            <a:pPr marL="1257300" lvl="2" indent="-342900">
              <a:buFont typeface="Arial" panose="020B0604020202020204" pitchFamily="34" charset="0"/>
              <a:buChar char="•"/>
            </a:pPr>
            <a:r>
              <a:rPr lang="en-US" altLang="zh-CN" sz="1330" dirty="0"/>
              <a:t>The AMP AP STA may or may not provide access to the DS for the AMP non AP STA</a:t>
            </a:r>
          </a:p>
          <a:p>
            <a:pPr marL="800100" lvl="1" indent="-342900">
              <a:buFont typeface="Arial" panose="020B0604020202020204" pitchFamily="34" charset="0"/>
              <a:buChar char="•"/>
            </a:pPr>
            <a:r>
              <a:rPr lang="en-US" altLang="zh-CN" sz="1665" dirty="0"/>
              <a:t>Note: the AMP AP STA may be part of an access point</a:t>
            </a:r>
          </a:p>
          <a:p>
            <a:pPr marL="0" indent="0">
              <a:buNone/>
            </a:pPr>
            <a:endParaRPr lang="en-US" altLang="zh-CN" sz="2000" b="0" i="1" dirty="0" smtClean="0">
              <a:sym typeface="+mn-ea"/>
            </a:endParaRPr>
          </a:p>
          <a:p>
            <a:pPr marL="0" indent="0">
              <a:buNone/>
            </a:pPr>
            <a:r>
              <a:rPr lang="en-US" altLang="zh-CN" sz="2000" b="0" i="1" dirty="0" smtClean="0">
                <a:sym typeface="+mn-ea"/>
              </a:rPr>
              <a:t>[</a:t>
            </a:r>
            <a:r>
              <a:rPr lang="en-US" altLang="zh-CN" sz="2000" b="0" i="1" dirty="0">
                <a:sym typeface="+mn-ea"/>
              </a:rPr>
              <a:t>Reference contribution: 11-25/0055r1, 11-24/1537r2]</a:t>
            </a:r>
            <a:endParaRPr lang="en-US" altLang="zh-CN" sz="2000"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smtClean="0"/>
              <a:t>Solomon </a:t>
            </a:r>
            <a:r>
              <a:rPr lang="en-US" altLang="zh-CN" b="0" dirty="0" err="1" smtClean="0"/>
              <a:t>Trainin</a:t>
            </a:r>
            <a:r>
              <a:rPr lang="en-US" altLang="zh-CN" b="0" dirty="0" smtClean="0"/>
              <a:t>;  </a:t>
            </a:r>
            <a:r>
              <a:rPr lang="en-US" altLang="zh-CN" dirty="0" smtClean="0"/>
              <a:t>Seconded: </a:t>
            </a:r>
            <a:r>
              <a:rPr lang="en-US" altLang="zh-CN" dirty="0" err="1" smtClean="0"/>
              <a:t>Weijie</a:t>
            </a:r>
            <a:r>
              <a:rPr lang="en-US" altLang="zh-CN" dirty="0" smtClean="0"/>
              <a:t> Xu</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716488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communication between AMP non AP STA and AMP AP STA through 11bp frames</a:t>
            </a:r>
          </a:p>
          <a:p>
            <a:pPr marL="0" indent="0">
              <a:buNone/>
            </a:pPr>
            <a:endParaRPr lang="en-US" altLang="zh-CN" sz="2000" dirty="0" smtClean="0"/>
          </a:p>
          <a:p>
            <a:pPr marL="0" indent="0">
              <a:buNone/>
            </a:pPr>
            <a:r>
              <a:rPr lang="en-US" altLang="zh-CN" sz="1995" b="0" i="1" dirty="0" smtClean="0"/>
              <a:t>[</a:t>
            </a:r>
            <a:r>
              <a:rPr lang="en-US" altLang="zh-CN" sz="1995" b="0" i="1" dirty="0">
                <a:sym typeface="+mn-ea"/>
              </a:rPr>
              <a:t>Reference contribution: 11-25/0055r1, 11-24/1537r2</a:t>
            </a:r>
            <a:r>
              <a:rPr lang="en-US" altLang="zh-CN" sz="1995" b="0" i="1" dirty="0"/>
              <a:t>]</a:t>
            </a:r>
            <a:endParaRPr lang="en-US" altLang="zh-CN" b="0" dirty="0" smtClean="0"/>
          </a:p>
          <a:p>
            <a:endParaRPr lang="en-US" altLang="zh-CN" dirty="0" smtClean="0"/>
          </a:p>
          <a:p>
            <a:r>
              <a:rPr lang="en-US" altLang="zh-CN" dirty="0" smtClean="0"/>
              <a:t>Moved</a:t>
            </a:r>
            <a:r>
              <a:rPr lang="en-US" altLang="zh-CN" dirty="0"/>
              <a:t>:</a:t>
            </a:r>
            <a:r>
              <a:rPr lang="en-US" altLang="zh-CN" b="0" dirty="0"/>
              <a:t> </a:t>
            </a:r>
            <a:r>
              <a:rPr lang="en-US" altLang="zh-CN" b="0" dirty="0" smtClean="0"/>
              <a:t>Solomon </a:t>
            </a:r>
            <a:r>
              <a:rPr lang="en-US" altLang="zh-CN" b="0" dirty="0" err="1" smtClean="0"/>
              <a:t>Trainin</a:t>
            </a:r>
            <a:r>
              <a:rPr lang="en-US" altLang="zh-CN" b="0" dirty="0" smtClean="0"/>
              <a:t>;  </a:t>
            </a:r>
            <a:r>
              <a:rPr lang="en-US" altLang="zh-CN" dirty="0" smtClean="0"/>
              <a:t>Seconded: </a:t>
            </a:r>
            <a:r>
              <a:rPr lang="en-US" altLang="zh-CN" dirty="0" err="1" smtClean="0"/>
              <a:t>Weijie</a:t>
            </a:r>
            <a:r>
              <a:rPr lang="en-US" altLang="zh-CN" dirty="0" smtClean="0"/>
              <a:t> Xu</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1889055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a mechanism to allow an AP to solicit AMP uplink PPDU(s) from one or more 802.11bp clients</a:t>
            </a:r>
            <a:r>
              <a:rPr lang="en-US" altLang="zh-CN" sz="2400" dirty="0" smtClean="0"/>
              <a:t>.</a:t>
            </a:r>
            <a:endParaRPr lang="en-US" altLang="zh-CN" sz="2400" dirty="0"/>
          </a:p>
          <a:p>
            <a:pPr marL="0" indent="0">
              <a:buNone/>
            </a:pPr>
            <a:endParaRPr lang="en-US" altLang="zh-CN" sz="2000" b="0" i="1" dirty="0" smtClean="0">
              <a:sym typeface="+mn-ea"/>
            </a:endParaRPr>
          </a:p>
          <a:p>
            <a:pPr marL="0" indent="0">
              <a:buNone/>
            </a:pPr>
            <a:r>
              <a:rPr lang="en-US" altLang="zh-CN" sz="2000" b="0" i="1" dirty="0" smtClean="0">
                <a:sym typeface="+mn-ea"/>
              </a:rPr>
              <a:t>[</a:t>
            </a:r>
            <a:r>
              <a:rPr lang="en-US" altLang="zh-CN" sz="2000" b="0" i="1" dirty="0">
                <a:sym typeface="+mn-ea"/>
              </a:rPr>
              <a:t>Reference contribution: 11-24/2113r0]</a:t>
            </a:r>
            <a:endParaRPr lang="en-US" altLang="zh-CN" sz="2000" dirty="0"/>
          </a:p>
          <a:p>
            <a:endParaRPr lang="en-US" altLang="zh-CN" dirty="0" smtClean="0"/>
          </a:p>
          <a:p>
            <a:r>
              <a:rPr lang="en-US" altLang="zh-CN" dirty="0" smtClean="0"/>
              <a:t>Moved</a:t>
            </a:r>
            <a:r>
              <a:rPr lang="en-US" altLang="zh-CN" dirty="0"/>
              <a:t>:</a:t>
            </a:r>
            <a:r>
              <a:rPr lang="en-US" altLang="zh-CN" b="0" dirty="0"/>
              <a:t> </a:t>
            </a:r>
            <a:r>
              <a:rPr lang="en-US" altLang="zh-CN" b="0" dirty="0" err="1"/>
              <a:t>Sanket</a:t>
            </a:r>
            <a:r>
              <a:rPr lang="en-US" altLang="zh-CN" b="0" dirty="0"/>
              <a:t> </a:t>
            </a:r>
            <a:r>
              <a:rPr lang="en-US" altLang="zh-CN" b="0" dirty="0" err="1"/>
              <a:t>Kalamkar</a:t>
            </a:r>
            <a:r>
              <a:rPr lang="en-US" altLang="zh-CN" b="0" dirty="0" smtClean="0"/>
              <a:t>;  </a:t>
            </a:r>
            <a:r>
              <a:rPr lang="en-US" altLang="zh-CN" dirty="0" smtClean="0"/>
              <a:t>Seconded: </a:t>
            </a:r>
            <a:r>
              <a:rPr lang="en-US" altLang="zh-CN" dirty="0" err="1" smtClean="0"/>
              <a:t>Rojan</a:t>
            </a:r>
            <a:r>
              <a:rPr lang="en-US" altLang="zh-CN" dirty="0" smtClean="0"/>
              <a:t> </a:t>
            </a:r>
            <a:r>
              <a:rPr lang="en-US" altLang="zh-CN" dirty="0" err="1" smtClean="0"/>
              <a:t>Chitrakar</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7598424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a Time Division Multiple Access (TDMA) mechanism for multiple 802.11bp clients to transmit AMP uplink PPDU(s).</a:t>
            </a:r>
          </a:p>
          <a:p>
            <a:pPr marL="0" indent="0">
              <a:buNone/>
            </a:pPr>
            <a:endParaRPr lang="en-US" altLang="zh-CN" dirty="0" smtClean="0"/>
          </a:p>
          <a:p>
            <a:pPr marL="0" indent="0">
              <a:buNone/>
            </a:pPr>
            <a:r>
              <a:rPr lang="en-US" altLang="zh-CN" sz="2000" b="0" i="1" dirty="0" smtClean="0"/>
              <a:t>[</a:t>
            </a:r>
            <a:r>
              <a:rPr lang="en-US" altLang="zh-CN" sz="2000" b="0" i="1" dirty="0">
                <a:sym typeface="+mn-ea"/>
              </a:rPr>
              <a:t>Reference contribution: 11-24/2113r0</a:t>
            </a:r>
            <a:r>
              <a:rPr lang="en-US" altLang="zh-CN" sz="2000" b="0" i="1" dirty="0"/>
              <a:t>]</a:t>
            </a:r>
          </a:p>
          <a:p>
            <a:endParaRPr lang="en-US" altLang="zh-CN" dirty="0" smtClean="0"/>
          </a:p>
          <a:p>
            <a:r>
              <a:rPr lang="en-US" altLang="zh-CN" dirty="0" smtClean="0"/>
              <a:t>Moved</a:t>
            </a:r>
            <a:r>
              <a:rPr lang="en-US" altLang="zh-CN" dirty="0"/>
              <a:t>:</a:t>
            </a:r>
            <a:r>
              <a:rPr lang="en-US" altLang="zh-CN" b="0" dirty="0"/>
              <a:t> </a:t>
            </a:r>
            <a:r>
              <a:rPr lang="en-US" altLang="zh-CN" b="0" dirty="0" err="1"/>
              <a:t>Sanket</a:t>
            </a:r>
            <a:r>
              <a:rPr lang="en-US" altLang="zh-CN" b="0" dirty="0"/>
              <a:t> </a:t>
            </a:r>
            <a:r>
              <a:rPr lang="en-US" altLang="zh-CN" b="0" dirty="0" err="1"/>
              <a:t>Kalamkar</a:t>
            </a:r>
            <a:r>
              <a:rPr lang="en-US" altLang="zh-CN" b="0" dirty="0" smtClean="0"/>
              <a:t>;  </a:t>
            </a:r>
            <a:r>
              <a:rPr lang="en-US" altLang="zh-CN" dirty="0" smtClean="0"/>
              <a:t>Seconded: </a:t>
            </a:r>
          </a:p>
          <a:p>
            <a:r>
              <a:rPr lang="en-US" altLang="zh-CN" dirty="0" smtClean="0"/>
              <a:t>Result: [</a:t>
            </a:r>
            <a:r>
              <a:rPr lang="en-US" altLang="zh-CN" dirty="0" smtClean="0">
                <a:solidFill>
                  <a:srgbClr val="FF0000"/>
                </a:solidFill>
              </a:rPr>
              <a:t>deferred</a:t>
            </a:r>
            <a:r>
              <a:rPr lang="en-US" altLang="zh-CN" dirty="0" smtClean="0"/>
              <a: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220818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a </a:t>
            </a:r>
            <a:r>
              <a:rPr lang="en-US" altLang="zh-CN" sz="2400" dirty="0" smtClean="0"/>
              <a:t>mechanism </a:t>
            </a:r>
            <a:r>
              <a:rPr lang="en-US" altLang="zh-CN" sz="2400" dirty="0"/>
              <a:t>to support secure communications for 802.11bp clients.</a:t>
            </a:r>
          </a:p>
          <a:p>
            <a:pPr marL="0" indent="0">
              <a:buNone/>
            </a:pPr>
            <a:endParaRPr lang="en-US" altLang="zh-CN" sz="2000" dirty="0" smtClean="0"/>
          </a:p>
          <a:p>
            <a:pPr marL="0" indent="0">
              <a:buNone/>
            </a:pPr>
            <a:r>
              <a:rPr lang="en-US" altLang="zh-CN" sz="1995" b="0" i="1" dirty="0" smtClean="0"/>
              <a:t>[</a:t>
            </a:r>
            <a:r>
              <a:rPr lang="en-US" altLang="zh-CN" sz="1995" b="0" i="1" dirty="0">
                <a:sym typeface="+mn-ea"/>
              </a:rPr>
              <a:t>Reference contribution: 11-24/2112r0</a:t>
            </a:r>
            <a:r>
              <a:rPr lang="en-US" altLang="zh-CN" sz="1995" b="0" i="1" dirty="0"/>
              <a:t>]</a:t>
            </a:r>
          </a:p>
          <a:p>
            <a:endParaRPr lang="en-US" altLang="zh-CN" dirty="0" smtClean="0"/>
          </a:p>
          <a:p>
            <a:r>
              <a:rPr lang="en-US" altLang="zh-CN" dirty="0" smtClean="0"/>
              <a:t>Moved</a:t>
            </a:r>
            <a:r>
              <a:rPr lang="en-US" altLang="zh-CN" dirty="0"/>
              <a:t>:</a:t>
            </a:r>
            <a:r>
              <a:rPr lang="en-US" altLang="zh-CN" b="0" dirty="0"/>
              <a:t> </a:t>
            </a:r>
            <a:r>
              <a:rPr lang="en-US" altLang="zh-CN" b="0" dirty="0" err="1"/>
              <a:t>Sanket</a:t>
            </a:r>
            <a:r>
              <a:rPr lang="en-US" altLang="zh-CN" b="0" dirty="0"/>
              <a:t> </a:t>
            </a:r>
            <a:r>
              <a:rPr lang="en-US" altLang="zh-CN" b="0" dirty="0" err="1"/>
              <a:t>Kalamkar</a:t>
            </a:r>
            <a:r>
              <a:rPr lang="en-US" altLang="zh-CN" b="0" dirty="0" smtClean="0"/>
              <a:t>;  </a:t>
            </a:r>
            <a:r>
              <a:rPr lang="en-US" altLang="zh-CN" dirty="0" smtClean="0"/>
              <a:t>Seconded: Solomon </a:t>
            </a:r>
            <a:r>
              <a:rPr lang="en-US" altLang="zh-CN" dirty="0" err="1" smtClean="0"/>
              <a:t>Trainin</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428094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#27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one mode of backscattering without carrier center frequency </a:t>
            </a:r>
            <a:r>
              <a:rPr lang="en-US" altLang="zh-CN" sz="2400" dirty="0" smtClean="0"/>
              <a:t>shift.</a:t>
            </a:r>
          </a:p>
          <a:p>
            <a:pPr marL="800100" lvl="1" indent="-342900">
              <a:buFont typeface="Arial" panose="020B0604020202020204" pitchFamily="34" charset="0"/>
              <a:buChar char="•"/>
            </a:pPr>
            <a:endParaRPr lang="en-US" altLang="zh-CN" sz="2000" dirty="0" smtClean="0"/>
          </a:p>
          <a:p>
            <a:pPr marL="0" indent="0">
              <a:buNone/>
            </a:pPr>
            <a:r>
              <a:rPr lang="en-US" altLang="zh-CN" sz="2000" b="0" i="1" dirty="0" smtClean="0"/>
              <a:t>[</a:t>
            </a:r>
            <a:r>
              <a:rPr lang="en-US" altLang="zh-CN" sz="2000" b="0" i="1" dirty="0">
                <a:sym typeface="+mn-ea"/>
              </a:rPr>
              <a:t>Reference contribution: </a:t>
            </a:r>
            <a:r>
              <a:rPr lang="en-US" altLang="zh-CN" sz="2000" b="0" i="1" dirty="0" smtClean="0">
                <a:sym typeface="+mn-ea"/>
              </a:rPr>
              <a:t>11-25/0058r1</a:t>
            </a:r>
            <a:r>
              <a:rPr lang="en-US" altLang="zh-CN" sz="2000" b="0" i="1" dirty="0" smtClean="0"/>
              <a:t>]</a:t>
            </a:r>
            <a:endParaRPr lang="en-US" altLang="zh-CN" sz="2000" b="0" i="1" dirty="0"/>
          </a:p>
          <a:p>
            <a:endParaRPr lang="en-US" altLang="zh-CN" dirty="0" smtClean="0"/>
          </a:p>
          <a:p>
            <a:r>
              <a:rPr lang="en-US" altLang="zh-CN" dirty="0" smtClean="0"/>
              <a:t>Moved</a:t>
            </a:r>
            <a:r>
              <a:rPr lang="en-US" altLang="zh-CN" dirty="0"/>
              <a:t>:</a:t>
            </a:r>
            <a:r>
              <a:rPr lang="en-US" altLang="zh-CN" b="0" dirty="0"/>
              <a:t> </a:t>
            </a:r>
            <a:r>
              <a:rPr lang="en-US" altLang="zh-CN" b="0" dirty="0" err="1" smtClean="0"/>
              <a:t>Rui</a:t>
            </a:r>
            <a:r>
              <a:rPr lang="en-US" altLang="zh-CN" b="0" dirty="0" smtClean="0"/>
              <a:t> Cao;  </a:t>
            </a:r>
            <a:r>
              <a:rPr lang="en-US" altLang="zh-CN" dirty="0" smtClean="0"/>
              <a:t>Seconded: Bin Qian</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19504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 (May</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16,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defRPr/>
            </a:pPr>
            <a:r>
              <a:rPr lang="en-US" altLang="en-GB" dirty="0">
                <a:sym typeface="+mn-ea"/>
              </a:rPr>
              <a:t>Approve the </a:t>
            </a:r>
            <a:r>
              <a:rPr lang="en-US" altLang="en-GB" dirty="0" err="1">
                <a:sym typeface="+mn-ea"/>
              </a:rPr>
              <a:t>TGbp</a:t>
            </a:r>
            <a:r>
              <a:rPr lang="en-US" altLang="en-GB" dirty="0">
                <a:sym typeface="+mn-ea"/>
              </a:rPr>
              <a:t> initial timeline plan as illustrated in slide 33 as in 11-24/0666r5.</a:t>
            </a:r>
          </a:p>
          <a:p>
            <a:pPr marL="0" lvl="0" indent="0">
              <a:buNone/>
              <a:defRPr/>
            </a:pPr>
            <a:endParaRPr lang="en-US" altLang="en-GB" dirty="0">
              <a:sym typeface="+mn-ea"/>
            </a:endParaRPr>
          </a:p>
          <a:p>
            <a:pPr marL="0" lvl="0" indent="0">
              <a:buNone/>
              <a:defRPr/>
            </a:pPr>
            <a:r>
              <a:rPr lang="en-US" altLang="en-GB" dirty="0">
                <a:sym typeface="+mn-ea"/>
              </a:rPr>
              <a:t>Note, the timeline plan is subject to change according to the 11bp developing progress.</a:t>
            </a:r>
          </a:p>
          <a:p>
            <a:pPr lvl="0">
              <a:defRPr/>
            </a:pPr>
            <a:endParaRPr lang="en-US" altLang="en-GB" dirty="0">
              <a:sym typeface="+mn-ea"/>
            </a:endParaRPr>
          </a:p>
          <a:p>
            <a:pPr lvl="0">
              <a:defRPr/>
            </a:pPr>
            <a:endParaRPr lang="en-US" altLang="en-GB" dirty="0">
              <a:sym typeface="+mn-ea"/>
            </a:endParaRPr>
          </a:p>
          <a:p>
            <a:pPr lvl="0">
              <a:defRPr/>
            </a:pPr>
            <a:r>
              <a:rPr lang="en-US" altLang="en-GB" dirty="0">
                <a:solidFill>
                  <a:srgbClr val="00B050"/>
                </a:solidFill>
                <a:sym typeface="+mn-ea"/>
              </a:rPr>
              <a:t>Result: Approved with unanimous consent</a:t>
            </a:r>
            <a:endParaRPr lang="zh-CN" altLang="en-US" dirty="0">
              <a:solidFill>
                <a:srgbClr val="00B050"/>
              </a:solidFill>
              <a:ea typeface="宋体" panose="02010600030101010101" pitchFamily="2" charset="-122"/>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t>The preamble of an AMP DL PPDU includes L-STF, L-LTF, L-SIG, RL-SIG, and U-SIGs for AMP enabled non-AP STA and active TX non-AP AMP STA in 2.4 GHz.</a:t>
            </a:r>
          </a:p>
          <a:p>
            <a:endParaRPr lang="en-US" altLang="zh-CN" sz="2000" b="0" i="1" dirty="0">
              <a:sym typeface="+mn-ea"/>
            </a:endParaRPr>
          </a:p>
          <a:p>
            <a:r>
              <a:rPr lang="en-US" altLang="zh-CN" sz="2000" b="0" i="1" dirty="0">
                <a:sym typeface="+mn-ea"/>
              </a:rPr>
              <a:t>[Reference contribution: 11-24/1859r0]</a:t>
            </a:r>
            <a:endParaRPr lang="en-US" altLang="zh-CN" sz="2000" dirty="0"/>
          </a:p>
          <a:p>
            <a:endParaRPr lang="en-US" altLang="zh-CN" dirty="0" smtClean="0"/>
          </a:p>
          <a:p>
            <a:r>
              <a:rPr lang="en-US" altLang="zh-CN" dirty="0" smtClean="0"/>
              <a:t>Moved</a:t>
            </a:r>
            <a:r>
              <a:rPr lang="en-US" altLang="zh-CN" dirty="0"/>
              <a:t>:</a:t>
            </a:r>
            <a:r>
              <a:rPr lang="en-US" altLang="zh-CN" b="0" dirty="0"/>
              <a:t> </a:t>
            </a:r>
            <a:r>
              <a:rPr lang="en-US" altLang="zh-CN" b="0" dirty="0" err="1" smtClean="0"/>
              <a:t>Youwei</a:t>
            </a:r>
            <a:r>
              <a:rPr lang="en-US" altLang="zh-CN" b="0" dirty="0" smtClean="0"/>
              <a:t> Chen;  </a:t>
            </a:r>
            <a:r>
              <a:rPr lang="en-US" altLang="zh-CN" dirty="0" smtClean="0"/>
              <a:t>Seconded: Sebastian Max</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493076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1800" dirty="0"/>
              <a:t>Backscatter non-AP AMP STA: A non-AP AMP STA that is capable of receiving only AMP Downlink PPDUs and supports uplink backscatter transmission.</a:t>
            </a:r>
          </a:p>
          <a:p>
            <a:pPr marL="800100" lvl="1" indent="-342900">
              <a:buFont typeface="Arial" panose="020B0604020202020204" pitchFamily="34" charset="0"/>
              <a:buChar char="•"/>
            </a:pPr>
            <a:r>
              <a:rPr lang="en-US" altLang="zh-CN" sz="1800" dirty="0"/>
              <a:t>Active </a:t>
            </a:r>
            <a:r>
              <a:rPr lang="en-US" altLang="zh-CN" sz="1800" dirty="0" err="1"/>
              <a:t>Tx</a:t>
            </a:r>
            <a:r>
              <a:rPr lang="en-US" altLang="zh-CN" sz="1800" dirty="0"/>
              <a:t> non-AP AMP STA: A non-AP AMP STA that is capable of receiving only AMP Downlink PPDUs and supports active transmission of AMP Uplink PPDUs.</a:t>
            </a:r>
          </a:p>
          <a:p>
            <a:pPr marL="800100" lvl="1" indent="-342900">
              <a:buFont typeface="Arial" panose="020B0604020202020204" pitchFamily="34" charset="0"/>
              <a:buChar char="•"/>
            </a:pPr>
            <a:r>
              <a:rPr lang="en-US" altLang="zh-CN" sz="1800" dirty="0"/>
              <a:t>AMP Enabled non-AP STA: A non-AP STA (e.g. non-HT, HT or HE STA) that is also capable of receiving AMP Downlink PPDUs</a:t>
            </a:r>
          </a:p>
          <a:p>
            <a:endParaRPr lang="en-US" altLang="zh-CN" sz="1800" b="0" i="1" dirty="0">
              <a:sym typeface="+mn-ea"/>
            </a:endParaRPr>
          </a:p>
          <a:p>
            <a:r>
              <a:rPr lang="en-US" altLang="zh-CN" sz="1800" b="0" i="1" dirty="0">
                <a:sym typeface="+mn-ea"/>
              </a:rPr>
              <a:t>[Reference contribution: 11-24/1846r2]</a:t>
            </a:r>
            <a:endParaRPr lang="en-US" altLang="zh-CN" sz="1800" dirty="0"/>
          </a:p>
          <a:p>
            <a:endParaRPr lang="en-US" altLang="zh-CN" dirty="0" smtClean="0"/>
          </a:p>
          <a:p>
            <a:r>
              <a:rPr lang="en-US" altLang="zh-CN" dirty="0" smtClean="0"/>
              <a:t>Moved: </a:t>
            </a:r>
            <a:r>
              <a:rPr lang="en-US" altLang="zh-CN" dirty="0" err="1" smtClean="0"/>
              <a:t>Rojan</a:t>
            </a:r>
            <a:r>
              <a:rPr lang="en-US" altLang="zh-CN" dirty="0" smtClean="0"/>
              <a:t> </a:t>
            </a:r>
            <a:r>
              <a:rPr lang="en-US" altLang="zh-CN" dirty="0" err="1" smtClean="0"/>
              <a:t>Chitrakar</a:t>
            </a:r>
            <a:r>
              <a:rPr lang="en-US" altLang="zh-CN" b="0" dirty="0" smtClean="0"/>
              <a:t>;  </a:t>
            </a:r>
            <a:r>
              <a:rPr lang="en-US" altLang="zh-CN" dirty="0" smtClean="0"/>
              <a:t>Seconded: Sebastian Max</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44871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t>The (3dB) bandwidth of the AMP DL PPDU in 2.4 GHz is at least 10 MHz for backscattering communication. The transmit spectrum mask is TBD</a:t>
            </a:r>
            <a:r>
              <a:rPr lang="en-US" altLang="zh-CN" sz="1600" dirty="0"/>
              <a:t>.</a:t>
            </a:r>
            <a:r>
              <a:rPr lang="en-US" altLang="zh-CN" dirty="0"/>
              <a:t> </a:t>
            </a:r>
          </a:p>
          <a:p>
            <a:endParaRPr lang="en-US" altLang="zh-CN" sz="2000" b="0" i="1" dirty="0">
              <a:sym typeface="+mn-ea"/>
            </a:endParaRPr>
          </a:p>
          <a:p>
            <a:r>
              <a:rPr lang="en-US" altLang="zh-CN" sz="2000" b="0" i="1" dirty="0">
                <a:sym typeface="+mn-ea"/>
              </a:rPr>
              <a:t>[Reference contribution: 11-25/0050r1, 11-25/0051r1]</a:t>
            </a:r>
            <a:endParaRPr lang="en-US" altLang="zh-CN" sz="2000" dirty="0"/>
          </a:p>
          <a:p>
            <a:endParaRPr lang="en-US" altLang="zh-CN" dirty="0" smtClean="0"/>
          </a:p>
          <a:p>
            <a:r>
              <a:rPr lang="en-US" altLang="zh-CN" dirty="0" smtClean="0"/>
              <a:t>Moved: </a:t>
            </a:r>
            <a:r>
              <a:rPr lang="en-US" altLang="zh-CN" dirty="0" err="1" smtClean="0"/>
              <a:t>Panpan</a:t>
            </a:r>
            <a:r>
              <a:rPr lang="en-US" altLang="zh-CN" dirty="0" smtClean="0"/>
              <a:t> Li</a:t>
            </a:r>
            <a:r>
              <a:rPr lang="en-US" altLang="zh-CN" b="0" dirty="0" smtClean="0"/>
              <a:t>;  </a:t>
            </a:r>
            <a:r>
              <a:rPr lang="en-US" altLang="zh-CN" dirty="0" smtClean="0"/>
              <a:t>Seconded: Sebastian Max</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654003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the following data rates for AMP uplink transmissions at 2.4GHz</a:t>
            </a:r>
          </a:p>
          <a:p>
            <a:pPr marL="1257300" lvl="2" indent="-342900">
              <a:buFont typeface="Arial" panose="020B0604020202020204" pitchFamily="34" charset="0"/>
              <a:buChar char="•"/>
            </a:pPr>
            <a:r>
              <a:rPr lang="en-US" altLang="zh-CN" sz="1800" dirty="0"/>
              <a:t>250kbps and 1Mbps for both backscatter and non-backscatter uplink transmission;</a:t>
            </a:r>
          </a:p>
          <a:p>
            <a:pPr marL="1257300" lvl="2" indent="-342900">
              <a:buFont typeface="Arial" panose="020B0604020202020204" pitchFamily="34" charset="0"/>
              <a:buChar char="•"/>
            </a:pPr>
            <a:r>
              <a:rPr lang="en-US" altLang="zh-CN" sz="1800" dirty="0"/>
              <a:t>4Mbps for non-backscatter uplink transmission only</a:t>
            </a:r>
            <a:r>
              <a:rPr lang="en-US" altLang="zh-CN" sz="1400" dirty="0"/>
              <a:t>.</a:t>
            </a:r>
            <a:r>
              <a:rPr lang="en-US" altLang="zh-CN" sz="1800" dirty="0"/>
              <a:t> </a:t>
            </a:r>
          </a:p>
          <a:p>
            <a:pPr marL="1600200" lvl="3" indent="-342900">
              <a:buSzTx/>
              <a:buFont typeface="Arial" panose="020B0604020202020204" pitchFamily="34" charset="0"/>
              <a:buChar char="•"/>
            </a:pPr>
            <a:r>
              <a:rPr lang="en-US" altLang="zh-CN" sz="1800" dirty="0"/>
              <a:t>Mandatory or optional is TBD </a:t>
            </a:r>
          </a:p>
          <a:p>
            <a:endParaRPr lang="en-US" altLang="zh-CN" b="0" i="1" dirty="0">
              <a:sym typeface="+mn-ea"/>
            </a:endParaRPr>
          </a:p>
          <a:p>
            <a:r>
              <a:rPr lang="en-US" altLang="zh-CN" b="0" i="1" dirty="0">
                <a:sym typeface="+mn-ea"/>
              </a:rPr>
              <a:t>[Reference contribution: 11-25/0033r0, 11-25/0027r0]</a:t>
            </a:r>
            <a:endParaRPr lang="en-US" altLang="zh-CN" dirty="0"/>
          </a:p>
          <a:p>
            <a:endParaRPr lang="en-US" altLang="zh-CN" dirty="0" smtClean="0"/>
          </a:p>
          <a:p>
            <a:r>
              <a:rPr lang="en-US" altLang="zh-CN" dirty="0" smtClean="0"/>
              <a:t>Moved: </a:t>
            </a:r>
            <a:r>
              <a:rPr lang="en-US" altLang="zh-CN" dirty="0" err="1" smtClean="0"/>
              <a:t>Yinan</a:t>
            </a:r>
            <a:r>
              <a:rPr lang="en-US" altLang="zh-CN" dirty="0" smtClean="0"/>
              <a:t> Qi</a:t>
            </a:r>
            <a:r>
              <a:rPr lang="en-US" altLang="zh-CN" b="0" dirty="0" smtClean="0"/>
              <a:t>;  </a:t>
            </a:r>
            <a:r>
              <a:rPr lang="en-US" altLang="zh-CN" dirty="0" smtClean="0"/>
              <a:t>Seconded: Sebastian Max</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8003419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#32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If an AMP device is able to support TSF, it can monitor AMP DL Frame in a duty-cycle manner.</a:t>
            </a:r>
            <a:r>
              <a:rPr lang="en-US" altLang="zh-CN" sz="1400" dirty="0"/>
              <a:t>.</a:t>
            </a:r>
            <a:r>
              <a:rPr lang="en-US" altLang="zh-CN" sz="1800" dirty="0"/>
              <a:t> </a:t>
            </a:r>
          </a:p>
          <a:p>
            <a:endParaRPr lang="en-US" altLang="zh-CN" b="0" i="1" dirty="0">
              <a:sym typeface="+mn-ea"/>
            </a:endParaRPr>
          </a:p>
          <a:p>
            <a:r>
              <a:rPr lang="en-US" altLang="zh-CN" b="0" i="1" dirty="0">
                <a:sym typeface="+mn-ea"/>
              </a:rPr>
              <a:t>[Reference contribution: 11-25/0032r0, 11-25/0039r0]</a:t>
            </a:r>
            <a:endParaRPr lang="en-US" altLang="zh-CN" dirty="0"/>
          </a:p>
          <a:p>
            <a:endParaRPr lang="en-US" altLang="zh-CN" dirty="0" smtClean="0"/>
          </a:p>
          <a:p>
            <a:r>
              <a:rPr lang="en-US" altLang="zh-CN" dirty="0" smtClean="0"/>
              <a:t>Moved: </a:t>
            </a:r>
            <a:r>
              <a:rPr lang="en-US" altLang="zh-CN" dirty="0" err="1" smtClean="0"/>
              <a:t>Yinan</a:t>
            </a:r>
            <a:r>
              <a:rPr lang="en-US" altLang="zh-CN" dirty="0" smtClean="0"/>
              <a:t> Qi</a:t>
            </a:r>
            <a:r>
              <a:rPr lang="en-US" altLang="zh-CN" b="0" dirty="0" smtClean="0"/>
              <a:t>;  </a:t>
            </a:r>
            <a:r>
              <a:rPr lang="en-US" altLang="zh-CN" dirty="0" smtClean="0"/>
              <a:t>Seconded: </a:t>
            </a:r>
            <a:r>
              <a:rPr lang="en-US" altLang="zh-CN" dirty="0" err="1" smtClean="0"/>
              <a:t>Amichai</a:t>
            </a:r>
            <a:r>
              <a:rPr lang="en-US" altLang="zh-CN" dirty="0" smtClean="0"/>
              <a:t> </a:t>
            </a:r>
            <a:r>
              <a:rPr lang="en-US" altLang="zh-CN" dirty="0" err="1"/>
              <a:t>Sanderovich</a:t>
            </a:r>
            <a:r>
              <a:rPr lang="en-US" altLang="zh-CN" dirty="0" smtClean="0"/>
              <a:t> </a:t>
            </a:r>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4200923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smtClean="0"/>
              <a:t>IEEE </a:t>
            </a:r>
            <a:r>
              <a:rPr lang="en-US" altLang="zh-CN" sz="2400" dirty="0"/>
              <a:t>802.11bp defines at least one AMP-Sync in the AMP Downlink PPDU in 2.4 GHz for backscatter communication, and at least one AMP-Sync in the AMP Downlink PPDU in 2.4 GHz for non-backscatter communication. The AMP-Sync is independent of the integrated and non-integrated deployment</a:t>
            </a:r>
            <a:r>
              <a:rPr lang="en-US" altLang="zh-CN" sz="1535" dirty="0"/>
              <a:t>.</a:t>
            </a:r>
            <a:r>
              <a:rPr lang="en-US" altLang="zh-CN" sz="1150" dirty="0"/>
              <a:t> </a:t>
            </a:r>
          </a:p>
          <a:p>
            <a:endParaRPr lang="en-US" altLang="zh-CN" b="0" i="1" dirty="0">
              <a:sym typeface="+mn-ea"/>
            </a:endParaRPr>
          </a:p>
          <a:p>
            <a:r>
              <a:rPr lang="en-US" altLang="zh-CN" b="0" i="1" dirty="0">
                <a:sym typeface="+mn-ea"/>
              </a:rPr>
              <a:t>[Reference contribution: 11-25/0047r0]</a:t>
            </a:r>
            <a:endParaRPr lang="en-US" altLang="zh-CN" dirty="0"/>
          </a:p>
          <a:p>
            <a:endParaRPr lang="en-US" altLang="zh-CN" dirty="0" smtClean="0"/>
          </a:p>
          <a:p>
            <a:r>
              <a:rPr lang="en-US" altLang="zh-CN" dirty="0" smtClean="0"/>
              <a:t>Moved: Bin Qian</a:t>
            </a:r>
            <a:r>
              <a:rPr lang="en-US" altLang="zh-CN" b="0" dirty="0" smtClean="0"/>
              <a:t>;  </a:t>
            </a:r>
            <a:r>
              <a:rPr lang="en-US" altLang="zh-CN" dirty="0" smtClean="0"/>
              <a:t>Seconded: </a:t>
            </a:r>
            <a:r>
              <a:rPr lang="en-US" altLang="zh-CN" dirty="0" err="1" smtClean="0"/>
              <a:t>Yinan</a:t>
            </a:r>
            <a:r>
              <a:rPr lang="en-US" altLang="zh-CN" dirty="0" smtClean="0"/>
              <a:t> Qi </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2103514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t>IEEE 802.11bp defines an AMP Energizer that contains an Energizing Function, which is capable of transmitting WPT waveform and/or excitation waveform for backscattering operation. Additionally, the AMP Energizer may contain or be co-located (which one is TBD) with an IEEE 802.11 non-AMP non-AP STA.</a:t>
            </a:r>
          </a:p>
          <a:p>
            <a:pPr marL="800100" lvl="1" indent="-342900">
              <a:buFont typeface="Arial" panose="020B0604020202020204" pitchFamily="34" charset="0"/>
              <a:buChar char="•"/>
            </a:pPr>
            <a:r>
              <a:rPr lang="en-US" altLang="zh-CN" dirty="0"/>
              <a:t>Note: WPT waveform is transmitted over sub1-GHz. Depending on whether the backscattering operation happens in sub1-GHz or 2.4GHz, accordingly the excitation waveform will be transmitted in the same band</a:t>
            </a:r>
            <a:r>
              <a:rPr lang="en-US" altLang="zh-CN" sz="1400" dirty="0"/>
              <a:t>.</a:t>
            </a:r>
            <a:r>
              <a:rPr lang="en-US" altLang="zh-CN" sz="1000" dirty="0"/>
              <a:t> </a:t>
            </a:r>
          </a:p>
          <a:p>
            <a:endParaRPr lang="en-US" altLang="zh-CN" sz="2000" b="0" i="1" dirty="0">
              <a:sym typeface="+mn-ea"/>
            </a:endParaRPr>
          </a:p>
          <a:p>
            <a:r>
              <a:rPr lang="en-US" altLang="zh-CN" sz="2000" b="0" i="1" dirty="0">
                <a:sym typeface="+mn-ea"/>
              </a:rPr>
              <a:t>[Reference contribution: 11-24/1767r0, 11-25/0037r0]</a:t>
            </a:r>
            <a:endParaRPr lang="en-US" altLang="zh-CN" sz="2000" dirty="0"/>
          </a:p>
          <a:p>
            <a:endParaRPr lang="en-US" altLang="zh-CN" dirty="0" smtClean="0"/>
          </a:p>
          <a:p>
            <a:r>
              <a:rPr lang="en-US" altLang="zh-CN" dirty="0" smtClean="0"/>
              <a:t>Moved: Ian Bajaj</a:t>
            </a:r>
            <a:r>
              <a:rPr lang="en-US" altLang="zh-CN" b="0" dirty="0" smtClean="0"/>
              <a:t>;  </a:t>
            </a:r>
            <a:r>
              <a:rPr lang="en-US" altLang="zh-CN" dirty="0" smtClean="0"/>
              <a:t>Seconded: </a:t>
            </a:r>
            <a:r>
              <a:rPr lang="en-US" altLang="zh-CN" dirty="0" err="1" smtClean="0"/>
              <a:t>Weijie</a:t>
            </a:r>
            <a:r>
              <a:rPr lang="en-US" altLang="zh-CN" dirty="0" smtClean="0"/>
              <a:t> Xu </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7177390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t>IEEE 802.11bp defines a mechanism that allows control information to be sent by AMP AP STA to the AMP Energizer. The control information is TBD</a:t>
            </a:r>
            <a:r>
              <a:rPr lang="en-US" altLang="zh-CN" sz="1400" dirty="0"/>
              <a:t>.</a:t>
            </a:r>
            <a:r>
              <a:rPr lang="en-US" altLang="zh-CN" sz="1000" dirty="0"/>
              <a:t> </a:t>
            </a:r>
          </a:p>
          <a:p>
            <a:endParaRPr lang="en-US" altLang="zh-CN" sz="2000" b="0" i="1" dirty="0">
              <a:sym typeface="+mn-ea"/>
            </a:endParaRPr>
          </a:p>
          <a:p>
            <a:r>
              <a:rPr lang="en-US" altLang="zh-CN" sz="2000" b="0" i="1" dirty="0">
                <a:sym typeface="+mn-ea"/>
              </a:rPr>
              <a:t>[Reference contribution: 11-24/1208r1, 11-24/1769r0, 11-25/0037r0]</a:t>
            </a:r>
            <a:endParaRPr lang="en-US" altLang="zh-CN" sz="2000" dirty="0"/>
          </a:p>
          <a:p>
            <a:endParaRPr lang="en-US" altLang="zh-CN" dirty="0" smtClean="0"/>
          </a:p>
          <a:p>
            <a:r>
              <a:rPr lang="en-US" altLang="zh-CN" dirty="0" smtClean="0"/>
              <a:t>Moved: Ian Bajaj</a:t>
            </a:r>
            <a:r>
              <a:rPr lang="en-US" altLang="zh-CN" b="0" dirty="0" smtClean="0"/>
              <a:t>;  </a:t>
            </a:r>
            <a:r>
              <a:rPr lang="en-US" altLang="zh-CN" dirty="0" smtClean="0"/>
              <a:t>Seconded: </a:t>
            </a:r>
            <a:r>
              <a:rPr lang="en-US" altLang="zh-CN" dirty="0" err="1" smtClean="0"/>
              <a:t>Yinan</a:t>
            </a:r>
            <a:r>
              <a:rPr lang="en-US" altLang="zh-CN" dirty="0" smtClean="0"/>
              <a:t> Qi </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6347561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t>IEEE 802.11bp defines a mechanism that allows an AMP non-AP STA to report its energy harvesting and power related information to AMP AP STA. The parameters that are included in the report and how to report such information is TBD</a:t>
            </a:r>
            <a:r>
              <a:rPr lang="en-US" altLang="zh-CN" sz="1400" dirty="0"/>
              <a:t>.</a:t>
            </a:r>
            <a:r>
              <a:rPr lang="en-US" altLang="zh-CN" sz="1000" dirty="0"/>
              <a:t> </a:t>
            </a:r>
          </a:p>
          <a:p>
            <a:endParaRPr lang="en-US" altLang="zh-CN" sz="2000" b="0" i="1" dirty="0">
              <a:sym typeface="+mn-ea"/>
            </a:endParaRPr>
          </a:p>
          <a:p>
            <a:r>
              <a:rPr lang="en-US" altLang="zh-CN" sz="2000" b="0" i="1" dirty="0">
                <a:sym typeface="+mn-ea"/>
              </a:rPr>
              <a:t>[Reference contribution: 11-24/1208r1, 11-24/1381r0, 11-24/1524r2, 11-24/1539r0, 11-24/1561r2, 11-24/1769r0, 11-24/1781r2, 11-24/1939r0]</a:t>
            </a:r>
            <a:endParaRPr lang="en-US" altLang="zh-CN" sz="2000" dirty="0"/>
          </a:p>
          <a:p>
            <a:endParaRPr lang="en-US" altLang="zh-CN" dirty="0" smtClean="0"/>
          </a:p>
          <a:p>
            <a:r>
              <a:rPr lang="en-US" altLang="zh-CN" dirty="0" smtClean="0"/>
              <a:t>Moved: Ian Bajaj</a:t>
            </a:r>
            <a:r>
              <a:rPr lang="en-US" altLang="zh-CN" b="0" dirty="0" smtClean="0"/>
              <a:t>;  </a:t>
            </a:r>
            <a:r>
              <a:rPr lang="en-US" altLang="zh-CN" dirty="0" smtClean="0"/>
              <a:t>Seconded:  Sebastian Max</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251187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#37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sym typeface="+mn-ea"/>
              </a:rPr>
              <a:t>The AMP-Data field of AMP DL PPDU for backscatter communication uses Manchester encoding</a:t>
            </a:r>
            <a:r>
              <a:rPr lang="en-US" altLang="zh-CN" sz="1400" dirty="0" smtClean="0"/>
              <a:t>.</a:t>
            </a:r>
            <a:r>
              <a:rPr lang="en-US" altLang="zh-CN" sz="1000" dirty="0" smtClean="0"/>
              <a:t> </a:t>
            </a:r>
            <a:endParaRPr lang="en-US" altLang="zh-CN" sz="1000" dirty="0"/>
          </a:p>
          <a:p>
            <a:endParaRPr lang="en-US" altLang="zh-CN" sz="2000" b="0" i="1" dirty="0">
              <a:sym typeface="+mn-ea"/>
            </a:endParaRPr>
          </a:p>
          <a:p>
            <a:pPr marL="0" indent="0">
              <a:buNone/>
            </a:pPr>
            <a:r>
              <a:rPr lang="en-US" altLang="zh-CN" sz="2000" b="0" i="1" dirty="0">
                <a:sym typeface="+mn-ea"/>
              </a:rPr>
              <a:t>[Reference contribution: 11-25/0339r0]</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#1 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70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a:t>
            </a:r>
            <a:r>
              <a:rPr lang="en-US" altLang="zh-CN" kern="0" dirty="0" err="1" smtClean="0"/>
              <a:t>TGbp</a:t>
            </a:r>
            <a:r>
              <a:rPr lang="en-US" altLang="zh-CN" kern="0" dirty="0" smtClean="0"/>
              <a:t> selection procedure as defined in 11-24/0897r1</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Bo Sun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Vytas</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Kezys</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0164181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sym typeface="+mn-ea"/>
              </a:rPr>
              <a:t>The AMP-Sync field and the AMP-Data field of AMP UL PPDU for backscatter communication use OOK </a:t>
            </a:r>
            <a:r>
              <a:rPr lang="en-US" altLang="zh-CN" dirty="0" smtClean="0">
                <a:sym typeface="+mn-ea"/>
              </a:rPr>
              <a:t>modulation</a:t>
            </a:r>
            <a:r>
              <a:rPr lang="en-US" altLang="zh-CN" sz="1400" dirty="0" smtClean="0"/>
              <a:t>.</a:t>
            </a:r>
            <a:r>
              <a:rPr lang="en-US" altLang="zh-CN" sz="1000" dirty="0" smtClean="0"/>
              <a:t> </a:t>
            </a:r>
            <a:endParaRPr lang="en-US" altLang="zh-CN" sz="1000" dirty="0"/>
          </a:p>
          <a:p>
            <a:endParaRPr lang="en-US" altLang="zh-CN" sz="2000" b="0" i="1" dirty="0">
              <a:sym typeface="+mn-ea"/>
            </a:endParaRPr>
          </a:p>
          <a:p>
            <a:pPr marL="0" indent="0">
              <a:buNone/>
            </a:pPr>
            <a:r>
              <a:rPr lang="en-US" altLang="zh-CN" sz="2000" b="0" i="1" dirty="0">
                <a:sym typeface="+mn-ea"/>
              </a:rPr>
              <a:t>[Reference contribution: 11-25/0339r0]</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#1 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1862883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200" dirty="0">
                <a:sym typeface="+mn-ea"/>
              </a:rPr>
              <a:t>The carrier waveform for AMP Downlink PPDU is constructed by repeating one predefined base waveform of TBD micro-second, and additional pseudo-random phase is applied to each base waveform</a:t>
            </a:r>
          </a:p>
          <a:p>
            <a:pPr marL="800100" lvl="1" indent="-342900">
              <a:buFont typeface="Arial" panose="020B0604020202020204" pitchFamily="34" charset="0"/>
              <a:buChar char="•"/>
            </a:pPr>
            <a:r>
              <a:rPr lang="en-US" altLang="zh-CN" sz="2200" dirty="0">
                <a:sym typeface="+mn-ea"/>
              </a:rPr>
              <a:t>The base waveform definition is TBD</a:t>
            </a:r>
          </a:p>
          <a:p>
            <a:pPr marL="800100" lvl="1" indent="-342900">
              <a:buFont typeface="Arial" panose="020B0604020202020204" pitchFamily="34" charset="0"/>
              <a:buChar char="•"/>
            </a:pPr>
            <a:r>
              <a:rPr lang="en-US" altLang="zh-CN" sz="2200" dirty="0">
                <a:sym typeface="+mn-ea"/>
              </a:rPr>
              <a:t>Note:</a:t>
            </a:r>
          </a:p>
          <a:p>
            <a:pPr marL="1257300" lvl="2" indent="-342900">
              <a:buFont typeface="Arial" panose="020B0604020202020204" pitchFamily="34" charset="0"/>
              <a:buChar char="•"/>
            </a:pPr>
            <a:r>
              <a:rPr lang="en-US" altLang="zh-CN" sz="1800" dirty="0">
                <a:sym typeface="+mn-ea"/>
              </a:rPr>
              <a:t>The SYNC and Data fields are OOK modulated on the carrier waveform</a:t>
            </a:r>
          </a:p>
          <a:p>
            <a:pPr marL="1257300" lvl="2" indent="-342900">
              <a:buFont typeface="Arial" panose="020B0604020202020204" pitchFamily="34" charset="0"/>
              <a:buChar char="•"/>
            </a:pPr>
            <a:r>
              <a:rPr lang="en-US" altLang="zh-CN" sz="1800" dirty="0">
                <a:sym typeface="+mn-ea"/>
              </a:rPr>
              <a:t>The Excitation field is not OOK modulated</a:t>
            </a:r>
            <a:r>
              <a:rPr lang="en-US" altLang="zh-CN" sz="1400" dirty="0" smtClean="0"/>
              <a:t>.</a:t>
            </a:r>
            <a:r>
              <a:rPr lang="en-US" altLang="zh-CN" sz="1000" dirty="0" smtClean="0"/>
              <a:t> </a:t>
            </a:r>
            <a:endParaRPr lang="en-US" altLang="zh-CN" sz="1000" dirty="0"/>
          </a:p>
          <a:p>
            <a:endParaRPr lang="en-US" altLang="zh-CN" sz="2000" b="0" i="1" dirty="0">
              <a:sym typeface="+mn-ea"/>
            </a:endParaRPr>
          </a:p>
          <a:p>
            <a:pPr marL="0" indent="0">
              <a:buNone/>
            </a:pPr>
            <a:r>
              <a:rPr lang="en-US" altLang="zh-CN" sz="2000" b="0" i="1" dirty="0">
                <a:sym typeface="+mn-ea"/>
              </a:rPr>
              <a:t>[Reference contribution: 11-25/0305, 11-25/0325, 11-25/0339, 11-25/0369</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#1 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223518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100" dirty="0" smtClean="0">
                <a:sym typeface="+mn-ea"/>
              </a:rPr>
              <a:t>For </a:t>
            </a:r>
            <a:r>
              <a:rPr lang="en-US" altLang="zh-CN" sz="2100" dirty="0">
                <a:sym typeface="+mn-ea"/>
              </a:rPr>
              <a:t>DL PPDU and UL PPDU for </a:t>
            </a:r>
            <a:r>
              <a:rPr lang="en-US" altLang="zh-CN" sz="2100" dirty="0" smtClean="0">
                <a:sym typeface="+mn-ea"/>
              </a:rPr>
              <a:t>backscattering:</a:t>
            </a:r>
            <a:endParaRPr lang="en-US" altLang="zh-CN" sz="2100" dirty="0">
              <a:sym typeface="+mn-ea"/>
            </a:endParaRPr>
          </a:p>
          <a:p>
            <a:pPr marL="1143000" lvl="2" indent="-342900">
              <a:buFont typeface="Arial" panose="020B0604020202020204" pitchFamily="34" charset="0"/>
              <a:buChar char="•"/>
            </a:pPr>
            <a:r>
              <a:rPr lang="en-US" altLang="zh-CN" sz="1600" dirty="0">
                <a:sym typeface="+mn-ea"/>
              </a:rPr>
              <a:t>For AMP Manchester encoded OOK of rate 250kbps, each data bit is encoded based on the chip duration of 2us.</a:t>
            </a:r>
          </a:p>
          <a:p>
            <a:pPr marL="1143000" lvl="2" indent="-342900">
              <a:buFont typeface="Arial" panose="020B0604020202020204" pitchFamily="34" charset="0"/>
              <a:buChar char="•"/>
            </a:pPr>
            <a:r>
              <a:rPr lang="en-US" altLang="zh-CN" sz="1600" dirty="0">
                <a:sym typeface="+mn-ea"/>
              </a:rPr>
              <a:t>For AMP Manchester encoded OOK of rate 1Mbps, each data bit is encoded based on the chip duration of </a:t>
            </a:r>
            <a:r>
              <a:rPr lang="en-US" altLang="zh-CN" sz="1600" dirty="0" smtClean="0">
                <a:sym typeface="+mn-ea"/>
              </a:rPr>
              <a:t>0.5us</a:t>
            </a:r>
            <a:r>
              <a:rPr lang="en-US" altLang="zh-CN" sz="1800" dirty="0" smtClean="0"/>
              <a:t>.</a:t>
            </a:r>
            <a:r>
              <a:rPr lang="en-US" altLang="zh-CN" sz="1100" dirty="0" smtClean="0"/>
              <a:t> </a:t>
            </a:r>
            <a:endParaRPr lang="en-US" altLang="zh-CN" sz="1100" dirty="0"/>
          </a:p>
          <a:p>
            <a:endParaRPr lang="en-US" altLang="zh-CN" sz="2000" b="0" i="1" dirty="0">
              <a:sym typeface="+mn-ea"/>
            </a:endParaRPr>
          </a:p>
          <a:p>
            <a:pPr marL="0" indent="0">
              <a:buNone/>
            </a:pPr>
            <a:r>
              <a:rPr lang="en-US" altLang="zh-CN" sz="2000" b="0" i="1" dirty="0">
                <a:sym typeface="+mn-ea"/>
              </a:rPr>
              <a:t>[Reference contribution: 11-25/0305, 11-25/0325, 11-25/0339, 11-25/0369</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#1 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255536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100" dirty="0" smtClean="0">
                <a:sym typeface="+mn-ea"/>
              </a:rPr>
              <a:t>For </a:t>
            </a:r>
            <a:r>
              <a:rPr lang="en-US" altLang="zh-CN" sz="2100" dirty="0">
                <a:sym typeface="+mn-ea"/>
              </a:rPr>
              <a:t>DL PPDU and UL PPDU for </a:t>
            </a:r>
            <a:r>
              <a:rPr lang="en-US" altLang="zh-CN" sz="2100" dirty="0" smtClean="0">
                <a:sym typeface="+mn-ea"/>
              </a:rPr>
              <a:t>backscattering:</a:t>
            </a:r>
            <a:endParaRPr lang="en-US" altLang="zh-CN" sz="2100" dirty="0">
              <a:sym typeface="+mn-ea"/>
            </a:endParaRPr>
          </a:p>
          <a:p>
            <a:pPr marL="1143000" lvl="2" indent="-342900">
              <a:buFont typeface="Arial" panose="020B0604020202020204" pitchFamily="34" charset="0"/>
              <a:buChar char="•"/>
            </a:pPr>
            <a:r>
              <a:rPr lang="en-US" altLang="zh-CN" sz="2000" dirty="0">
                <a:sym typeface="+mn-ea"/>
              </a:rPr>
              <a:t>For AMP Manchester encoded OOK, data bit 1 is encoded as chip bits “01” and data bit 0 is encoded as chip bits“10”</a:t>
            </a:r>
          </a:p>
          <a:p>
            <a:pPr marL="1143000" lvl="2" indent="-342900">
              <a:buFont typeface="Arial" panose="020B0604020202020204" pitchFamily="34" charset="0"/>
              <a:buChar char="•"/>
            </a:pPr>
            <a:r>
              <a:rPr lang="en-US" altLang="zh-CN" sz="2000" dirty="0">
                <a:sym typeface="+mn-ea"/>
              </a:rPr>
              <a:t>Note: same definition as WUR HDR definition</a:t>
            </a:r>
            <a:r>
              <a:rPr lang="en-US" altLang="zh-CN" sz="1400" dirty="0" smtClean="0"/>
              <a:t>.</a:t>
            </a:r>
            <a:r>
              <a:rPr lang="en-US" altLang="zh-CN" sz="700" dirty="0" smtClean="0"/>
              <a:t> </a:t>
            </a:r>
            <a:endParaRPr lang="en-US" altLang="zh-CN" sz="700" dirty="0"/>
          </a:p>
          <a:p>
            <a:endParaRPr lang="en-US" altLang="zh-CN" sz="2000" b="0" i="1" dirty="0">
              <a:sym typeface="+mn-ea"/>
            </a:endParaRPr>
          </a:p>
          <a:p>
            <a:pPr marL="0" indent="0">
              <a:buNone/>
            </a:pPr>
            <a:r>
              <a:rPr lang="en-US" altLang="zh-CN" sz="2000" b="0" i="1" dirty="0">
                <a:sym typeface="+mn-ea"/>
              </a:rPr>
              <a:t>[Reference contribution: 11-25/0305, 11-25/0325, 11-25/0339, 11-25/0369</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#1 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2945805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#42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sym typeface="+mn-ea"/>
              </a:rPr>
              <a:t>11bp shall specify, in 2.4 GHz, an AMP UL PPDU for backscatter non-AP AMP STAs that contains an AMP-Sync field and an AMP-Data field.</a:t>
            </a:r>
          </a:p>
          <a:p>
            <a:pPr marL="800100" lvl="1" indent="-342900">
              <a:buFont typeface="Arial" panose="020B0604020202020204" pitchFamily="34" charset="0"/>
              <a:buChar char="•"/>
            </a:pPr>
            <a:r>
              <a:rPr lang="en-US" altLang="zh-CN" sz="2400" dirty="0">
                <a:sym typeface="+mn-ea"/>
              </a:rPr>
              <a:t>Note: This AMP UL PPDU is within one excitation field of an AMP DL PPDU.</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11-25/0316r0, 11-25/0027r1, 11-24/1780r2</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470554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sym typeface="+mn-ea"/>
              </a:rPr>
              <a:t>The PHY parameters (at least data rate) for AMP UL transmission are indicated by the AMP AP.</a:t>
            </a:r>
          </a:p>
          <a:p>
            <a:pPr marL="800100" lvl="1" indent="-342900">
              <a:buFont typeface="Arial" panose="020B0604020202020204" pitchFamily="34" charset="0"/>
              <a:buChar char="•"/>
            </a:pPr>
            <a:r>
              <a:rPr lang="en-US" altLang="zh-CN" sz="2400" i="1" dirty="0">
                <a:sym typeface="+mn-ea"/>
              </a:rPr>
              <a:t>Other PHY parameters TBD</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11-25/0316r0</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629639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 security sub-clause:</a:t>
            </a:r>
            <a:endParaRPr lang="en-US" altLang="zh-CN" dirty="0"/>
          </a:p>
          <a:p>
            <a:pPr marL="800100" lvl="1" indent="-342900">
              <a:buFont typeface="Arial" panose="020B0604020202020204" pitchFamily="34" charset="0"/>
              <a:buChar char="•"/>
            </a:pPr>
            <a:r>
              <a:rPr lang="en-US" altLang="zh-CN" sz="2400" dirty="0">
                <a:sym typeface="+mn-ea"/>
              </a:rPr>
              <a:t>IEEE 802.11bp will specify secure data communication methods that do not require maintaining security associations.</a:t>
            </a:r>
          </a:p>
          <a:p>
            <a:pPr marL="800100" lvl="1" indent="-342900">
              <a:buFont typeface="Arial" panose="020B0604020202020204" pitchFamily="34" charset="0"/>
              <a:buChar char="•"/>
            </a:pPr>
            <a:r>
              <a:rPr lang="en-US" altLang="zh-CN" sz="2400" dirty="0">
                <a:sym typeface="+mn-ea"/>
              </a:rPr>
              <a:t>Note:</a:t>
            </a:r>
          </a:p>
          <a:p>
            <a:pPr marL="1257300" lvl="2" indent="-342900">
              <a:buFont typeface="Arial" panose="020B0604020202020204" pitchFamily="34" charset="0"/>
              <a:buChar char="•"/>
            </a:pPr>
            <a:r>
              <a:rPr lang="en-US" altLang="zh-CN" sz="2000" dirty="0">
                <a:sym typeface="+mn-ea"/>
              </a:rPr>
              <a:t>The methods are based on existing 802.11 security protocols.</a:t>
            </a:r>
          </a:p>
          <a:p>
            <a:pPr marL="1257300" lvl="2" indent="-342900">
              <a:buFont typeface="Arial" panose="020B0604020202020204" pitchFamily="34" charset="0"/>
              <a:buChar char="•"/>
            </a:pPr>
            <a:r>
              <a:rPr lang="en-US" altLang="zh-CN" sz="2000" dirty="0">
                <a:sym typeface="+mn-ea"/>
              </a:rPr>
              <a:t>The security for backscattering AMP devices are TBD.</a:t>
            </a:r>
          </a:p>
          <a:p>
            <a:pPr marL="1257300" lvl="2" indent="-342900">
              <a:buFont typeface="Arial" panose="020B0604020202020204" pitchFamily="34" charset="0"/>
              <a:buChar char="•"/>
            </a:pPr>
            <a:r>
              <a:rPr lang="en-US" altLang="zh-CN" sz="2000" dirty="0">
                <a:sym typeface="+mn-ea"/>
              </a:rPr>
              <a:t>The details are TBD</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11-24/0178, 11-24/0526, 11-24/0871, 11-24/1998, 11-24/1242</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2561997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marL="800100" lvl="1" indent="-342900">
              <a:buFont typeface="Arial" panose="020B0604020202020204" pitchFamily="34" charset="0"/>
              <a:buChar char="•"/>
            </a:pPr>
            <a:r>
              <a:rPr lang="en-US" altLang="zh-CN" sz="2400" dirty="0"/>
              <a:t>802.11bp to define a slot-based procedure to enable one or more clients to access the medium to send uplink AMP PPDU(s</a:t>
            </a:r>
            <a:r>
              <a:rPr lang="en-US" altLang="zh-CN" sz="2400" dirty="0" smtClean="0"/>
              <a:t>)</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11-24/2113</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910800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dirty="0">
                <a:sym typeface="+mn-ea"/>
              </a:rPr>
              <a:t>802.11bp defines an AMP Trigger frame that an AP transmits to solicit UL AMP PPDU(s) from one or more 802.11bp clients and may carry the following content?</a:t>
            </a:r>
          </a:p>
          <a:p>
            <a:pPr lvl="1"/>
            <a:r>
              <a:rPr lang="en-US" altLang="zh-CN" dirty="0"/>
              <a:t>Transmitter ID </a:t>
            </a:r>
          </a:p>
          <a:p>
            <a:pPr lvl="1"/>
            <a:r>
              <a:rPr lang="en-US" altLang="zh-CN" dirty="0"/>
              <a:t>Receiver ID(s) </a:t>
            </a:r>
          </a:p>
          <a:p>
            <a:pPr lvl="1"/>
            <a:r>
              <a:rPr lang="en-US" altLang="zh-CN" dirty="0"/>
              <a:t>FCS </a:t>
            </a:r>
          </a:p>
          <a:p>
            <a:pPr lvl="1"/>
            <a:r>
              <a:rPr lang="en-US" altLang="zh-CN" dirty="0"/>
              <a:t>Other parameters TBD</a:t>
            </a:r>
            <a:r>
              <a:rPr lang="en-US" altLang="zh-CN" sz="2400" dirty="0" smtClean="0">
                <a:sym typeface="+mn-ea"/>
              </a:rPr>
              <a:t>.</a:t>
            </a:r>
            <a:endParaRPr lang="en-US" altLang="zh-CN" sz="2800" i="1" dirty="0" smtClean="0">
              <a:sym typeface="+mn-ea"/>
            </a:endParaRPr>
          </a:p>
          <a:p>
            <a:endParaRPr lang="en-US" altLang="zh-CN" sz="2000" b="0" i="1" dirty="0" smtClean="0">
              <a:sym typeface="+mn-ea"/>
            </a:endParaRPr>
          </a:p>
          <a:p>
            <a:pPr marL="0" indent="0">
              <a:buNone/>
            </a:pPr>
            <a:r>
              <a:rPr lang="en-US" altLang="zh-CN" sz="2000" b="0" i="1" dirty="0" smtClean="0">
                <a:sym typeface="+mn-ea"/>
              </a:rPr>
              <a:t>[Reference contribution</a:t>
            </a:r>
            <a:r>
              <a:rPr lang="en-US" altLang="zh-CN" sz="2000" b="0" i="1" dirty="0">
                <a:sym typeface="+mn-ea"/>
              </a:rPr>
              <a:t>: 11-24/2112, 11-25/398</a:t>
            </a:r>
            <a:r>
              <a:rPr lang="en-US" altLang="zh-CN" sz="2000" b="0" i="1" dirty="0" smtClean="0">
                <a:sym typeface="+mn-ea"/>
              </a:rPr>
              <a:t>]</a:t>
            </a:r>
            <a:endParaRPr lang="en-US" altLang="zh-CN" sz="2000" dirty="0" smtClean="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3061724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#47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marL="800100" lvl="1" indent="-342900">
              <a:buFont typeface="Arial" panose="020B0604020202020204" pitchFamily="34" charset="0"/>
              <a:buChar char="•"/>
            </a:pPr>
            <a:r>
              <a:rPr lang="en-US" altLang="zh-CN" sz="2400" dirty="0" smtClean="0"/>
              <a:t>An </a:t>
            </a:r>
            <a:r>
              <a:rPr lang="en-US" altLang="zh-CN" sz="2400" dirty="0"/>
              <a:t>802.11bp client may use the receive time of the AMP Trigger frame, which solicits UL AMP PPDUs from the client, to determine the timing for transmitting UL AMP PPDUs in the same TXOP? </a:t>
            </a:r>
            <a:endParaRPr lang="en-US" altLang="zh-CN" sz="2400" dirty="0" smtClean="0"/>
          </a:p>
          <a:p>
            <a:pPr marL="800100" lvl="1" indent="-342900">
              <a:buFont typeface="Arial" panose="020B0604020202020204" pitchFamily="34" charset="0"/>
              <a:buChar char="•"/>
            </a:pPr>
            <a:r>
              <a:rPr lang="en-US" altLang="zh-CN" sz="2400" dirty="0" smtClean="0"/>
              <a:t>The </a:t>
            </a:r>
            <a:r>
              <a:rPr lang="en-US" altLang="zh-CN" sz="2400" dirty="0"/>
              <a:t>definition of receive time is TBD</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11-25/0353</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88592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Function Requirements doc as included in 11-24/1307r1,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 Tian</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880049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when the AP solicits UL AMP PPDUs from 802.11bp clients using a slot-based procedure, the AMP Trigger frame shall carry the following parameters?</a:t>
            </a:r>
            <a:r>
              <a:rPr lang="en-US" altLang="zh-CN" b="0" dirty="0"/>
              <a:t> </a:t>
            </a:r>
          </a:p>
          <a:p>
            <a:pPr lvl="1"/>
            <a:r>
              <a:rPr lang="en-US" altLang="zh-CN" dirty="0"/>
              <a:t>Number of slots for UL PPDU transmissions in that TXOP </a:t>
            </a:r>
          </a:p>
          <a:p>
            <a:pPr lvl="1"/>
            <a:r>
              <a:rPr lang="en-US" altLang="zh-CN" dirty="0"/>
              <a:t>Other parameters TBD</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11-24/2113, 11-25/0353</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7350348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802.11bp defines an AMP </a:t>
            </a:r>
            <a:r>
              <a:rPr lang="en-US" altLang="zh-CN" dirty="0" err="1"/>
              <a:t>Ack</a:t>
            </a:r>
            <a:r>
              <a:rPr lang="en-US" altLang="zh-CN" dirty="0"/>
              <a:t> frame that an AMP AP transmits to acknowledge the received UL AMP frame(s)</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11-25/0398</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6602570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dirty="0">
                <a:sym typeface="+mn-ea"/>
              </a:rPr>
              <a:t>802.11bp supports a time-slot based random access mechanism for Active </a:t>
            </a:r>
            <a:r>
              <a:rPr lang="en-US" altLang="zh-CN" dirty="0" err="1">
                <a:sym typeface="+mn-ea"/>
              </a:rPr>
              <a:t>Tx</a:t>
            </a:r>
            <a:r>
              <a:rPr lang="en-US" altLang="zh-CN" dirty="0">
                <a:sym typeface="+mn-ea"/>
              </a:rPr>
              <a:t> non-AP AMP STAs:</a:t>
            </a:r>
          </a:p>
          <a:p>
            <a:pPr marL="800100" lvl="1" indent="-342900">
              <a:buFont typeface="Arial" panose="020B0604020202020204" pitchFamily="34" charset="0"/>
              <a:buChar char="•"/>
            </a:pPr>
            <a:r>
              <a:rPr lang="en-US" altLang="zh-CN" dirty="0">
                <a:sym typeface="+mn-ea"/>
              </a:rPr>
              <a:t>AMP AP transmits an AMP frame that indicates one or more time-slots.</a:t>
            </a:r>
          </a:p>
          <a:p>
            <a:pPr marL="800100" lvl="1" indent="-342900">
              <a:buFont typeface="Arial" panose="020B0604020202020204" pitchFamily="34" charset="0"/>
              <a:buChar char="•"/>
            </a:pPr>
            <a:r>
              <a:rPr lang="en-US" altLang="zh-CN" dirty="0">
                <a:sym typeface="+mn-ea"/>
              </a:rPr>
              <a:t>Further details (e.g., frame formats, how a STA chooses a random access time-slot etc.) are TBD</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25/334r1, 25/0046r0, 11-24/1549r0, 11-24/1212r0</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95761463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dirty="0">
                <a:sym typeface="+mn-ea"/>
              </a:rPr>
              <a:t>802.11bp supports a time-slot based scheduled access mechanism for Active </a:t>
            </a:r>
            <a:r>
              <a:rPr lang="en-US" altLang="zh-CN" dirty="0" err="1">
                <a:sym typeface="+mn-ea"/>
              </a:rPr>
              <a:t>Tx</a:t>
            </a:r>
            <a:r>
              <a:rPr lang="en-US" altLang="zh-CN" dirty="0">
                <a:sym typeface="+mn-ea"/>
              </a:rPr>
              <a:t> non-AP AMP STAs:</a:t>
            </a:r>
          </a:p>
          <a:p>
            <a:pPr marL="800100" lvl="1" indent="-342900">
              <a:buFont typeface="Arial" panose="020B0604020202020204" pitchFamily="34" charset="0"/>
              <a:buChar char="•"/>
            </a:pPr>
            <a:r>
              <a:rPr lang="en-US" altLang="zh-CN" dirty="0" smtClean="0">
                <a:sym typeface="+mn-ea"/>
              </a:rPr>
              <a:t>AMP </a:t>
            </a:r>
            <a:r>
              <a:rPr lang="en-US" altLang="zh-CN" dirty="0">
                <a:sym typeface="+mn-ea"/>
              </a:rPr>
              <a:t>AP transmits an AMP frame to assign one or more transmission time-slots.</a:t>
            </a:r>
          </a:p>
          <a:p>
            <a:pPr marL="800100" lvl="1" indent="-342900">
              <a:buFont typeface="Arial" panose="020B0604020202020204" pitchFamily="34" charset="0"/>
              <a:buChar char="•"/>
            </a:pPr>
            <a:r>
              <a:rPr lang="en-US" altLang="zh-CN" dirty="0" smtClean="0">
                <a:sym typeface="+mn-ea"/>
              </a:rPr>
              <a:t>Further </a:t>
            </a:r>
            <a:r>
              <a:rPr lang="en-US" altLang="zh-CN" dirty="0">
                <a:sym typeface="+mn-ea"/>
              </a:rPr>
              <a:t>details (e.g., frame formats, how the time-slots are assigned etc.) are TBD</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25/334r1, 25/0046r0, 11-24/1549r0, 11-24/1212r0</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24317460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#52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dirty="0">
                <a:sym typeface="+mn-ea"/>
              </a:rPr>
              <a:t>11bp supports a mode of operation in which a sub-set of the logical interface of the UHF RFID Standard is used for backscattering communication.</a:t>
            </a:r>
          </a:p>
          <a:p>
            <a:pPr marL="800100" lvl="1" indent="-342900">
              <a:buFont typeface="Arial" panose="020B0604020202020204" pitchFamily="34" charset="0"/>
              <a:buChar char="•"/>
            </a:pPr>
            <a:r>
              <a:rPr lang="en-US" altLang="zh-CN" dirty="0" smtClean="0">
                <a:sym typeface="+mn-ea"/>
              </a:rPr>
              <a:t>Applicable </a:t>
            </a:r>
            <a:r>
              <a:rPr lang="en-US" altLang="zh-CN" dirty="0">
                <a:sym typeface="+mn-ea"/>
              </a:rPr>
              <a:t>UHF commands are carried in 802.11bp frames.</a:t>
            </a:r>
          </a:p>
          <a:p>
            <a:pPr marL="800100" lvl="1" indent="-342900">
              <a:buFont typeface="Arial" panose="020B0604020202020204" pitchFamily="34" charset="0"/>
              <a:buChar char="•"/>
            </a:pPr>
            <a:r>
              <a:rPr lang="en-US" altLang="zh-CN" dirty="0" smtClean="0">
                <a:sym typeface="+mn-ea"/>
              </a:rPr>
              <a:t>Applicable </a:t>
            </a:r>
            <a:r>
              <a:rPr lang="en-US" altLang="zh-CN" dirty="0">
                <a:sym typeface="+mn-ea"/>
              </a:rPr>
              <a:t>to both mono-static &amp; bi-static backscattering.</a:t>
            </a:r>
          </a:p>
          <a:p>
            <a:pPr marL="800100" lvl="1" indent="-342900">
              <a:buFont typeface="Arial" panose="020B0604020202020204" pitchFamily="34" charset="0"/>
              <a:buChar char="•"/>
            </a:pPr>
            <a:r>
              <a:rPr lang="en-US" altLang="zh-CN" dirty="0" smtClean="0">
                <a:sym typeface="+mn-ea"/>
              </a:rPr>
              <a:t>The </a:t>
            </a:r>
            <a:r>
              <a:rPr lang="en-US" altLang="zh-CN" dirty="0">
                <a:sym typeface="+mn-ea"/>
              </a:rPr>
              <a:t>sub-set of the logical interface to be reused is TBD.</a:t>
            </a:r>
          </a:p>
          <a:p>
            <a:pPr marL="800100" lvl="1" indent="-342900">
              <a:buFont typeface="Arial" panose="020B0604020202020204" pitchFamily="34" charset="0"/>
              <a:buChar char="•"/>
            </a:pPr>
            <a:r>
              <a:rPr lang="en-US" altLang="zh-CN" dirty="0">
                <a:sym typeface="+mn-ea"/>
              </a:rPr>
              <a:t> NOTE – The logical interface of the UHF RFID Standard is defined by the EPC® Radio-Frequency Identity Generation-2 UHF RFID Standard</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25/334r1, 25/0046r0, 11-24/1549r0, 11-24/1212r0</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3500086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b="0" dirty="0">
                <a:sym typeface="+mn-ea"/>
              </a:rPr>
              <a:t>Control information that is sent from the AMP AP to the AMP Energizer relating to the WPT waveform may include at least one or more of the following: Start Time, Duration, Interval, Transmit Power, and frequency related parameters.</a:t>
            </a:r>
          </a:p>
          <a:p>
            <a:pPr>
              <a:buFont typeface="Arial" panose="020B0604020202020204" pitchFamily="34" charset="0"/>
              <a:buChar char="•"/>
            </a:pPr>
            <a:r>
              <a:rPr lang="en-US" altLang="zh-CN" b="0" dirty="0">
                <a:sym typeface="+mn-ea"/>
              </a:rPr>
              <a:t>The frequency related parameters may include central frequency information, bandwidth information, etc.</a:t>
            </a:r>
          </a:p>
          <a:p>
            <a:pPr>
              <a:buFont typeface="Arial" panose="020B0604020202020204" pitchFamily="34" charset="0"/>
              <a:buChar char="•"/>
            </a:pPr>
            <a:r>
              <a:rPr lang="en-US" altLang="zh-CN" b="0" dirty="0"/>
              <a:t>Note: Interval refers to a repetition of the WPT waveform</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25/334r1, 25/0046r0, 11-24/1549r0, </a:t>
            </a:r>
            <a:r>
              <a:rPr lang="en-US" altLang="zh-CN" sz="2000" b="0" i="1" dirty="0" smtClean="0">
                <a:sym typeface="+mn-ea"/>
              </a:rPr>
              <a:t>11-24/12</a:t>
            </a:r>
            <a:r>
              <a:rPr lang="en-US" altLang="zh-CN" sz="2000" b="0" i="1" dirty="0">
                <a:sym typeface="+mn-ea"/>
              </a:rPr>
              <a:t> 11-24/1208r1, 11-24/1524r2, 11-24/1769r0, 11-25/0037r0, 11-25/0318r0, </a:t>
            </a:r>
            <a:r>
              <a:rPr lang="en-US" altLang="zh-CN" sz="2000" b="0" i="1" dirty="0" smtClean="0">
                <a:sym typeface="+mn-ea"/>
              </a:rPr>
              <a:t>11-25/0336r0]</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4408102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b="0" dirty="0"/>
              <a:t>WPT signals from two or more transmitters in S1GHz are allowed to occupy the same channel simultaneously</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a:t>
            </a:r>
            <a:r>
              <a:rPr lang="en-US" altLang="zh-CN" sz="2000" b="0" dirty="0"/>
              <a:t>11-25/0320r1, 11-25/0029r1</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74379717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b="0" dirty="0"/>
              <a:t>Energizer should report its WPT and excitation related capability to the AMP AP. The parameters to be reported are </a:t>
            </a:r>
            <a:r>
              <a:rPr lang="en-US" altLang="zh-CN" b="0" dirty="0" smtClean="0"/>
              <a:t>TBD.</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a:t>
            </a:r>
            <a:r>
              <a:rPr lang="en-US" altLang="zh-CN" sz="2000" b="0" dirty="0"/>
              <a:t>11-25/0318r0</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8773669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b="0" dirty="0"/>
              <a:t>AMP trigger frame may indicate parameters for a slot-based procedure of time slots to AMP non-AP STA(s). </a:t>
            </a:r>
          </a:p>
          <a:p>
            <a:pPr lvl="1"/>
            <a:r>
              <a:rPr lang="en-US" altLang="zh-CN" dirty="0"/>
              <a:t>The exact parameters are TBD</a:t>
            </a:r>
            <a:r>
              <a:rPr lang="en-US" altLang="zh-CN" b="0" dirty="0" smtClean="0"/>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a:t>
            </a:r>
            <a:r>
              <a:rPr lang="en-US" altLang="zh-CN" sz="2000" b="0" dirty="0"/>
              <a:t>11-25/0340r0, 11-24/1774r1</a:t>
            </a:r>
            <a:r>
              <a:rPr lang="en-US" altLang="zh-CN" sz="2000" b="0" i="1" dirty="0" smtClean="0">
                <a:sym typeface="+mn-ea"/>
              </a:rPr>
              <a:t>]</a:t>
            </a:r>
            <a:endParaRPr lang="en-US" altLang="zh-CN" sz="2000" dirty="0"/>
          </a:p>
          <a:p>
            <a:pPr marL="0" indent="0">
              <a:buNone/>
            </a:pPr>
            <a:r>
              <a:rPr lang="en-US" altLang="zh-CN" dirty="0">
                <a:sym typeface="+mn-ea"/>
              </a:rPr>
              <a:t>Moved: </a:t>
            </a:r>
            <a:r>
              <a:rPr lang="en-US" altLang="zh-CN" dirty="0" err="1">
                <a:sym typeface="+mn-ea"/>
              </a:rPr>
              <a:t>Weijie</a:t>
            </a:r>
            <a:r>
              <a:rPr lang="en-US" altLang="zh-CN" dirty="0">
                <a:sym typeface="+mn-ea"/>
              </a:rPr>
              <a:t> Xu          Second: </a:t>
            </a:r>
            <a:r>
              <a:rPr lang="en-US" altLang="zh-CN" dirty="0" err="1">
                <a:sym typeface="+mn-ea"/>
              </a:rPr>
              <a:t>Rui</a:t>
            </a:r>
            <a:r>
              <a:rPr lang="en-US" altLang="zh-CN" dirty="0">
                <a:sym typeface="+mn-ea"/>
              </a:rPr>
              <a:t> Cao</a:t>
            </a:r>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the approved motion #2 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34896992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#57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lnSpc>
                <a:spcPct val="110000"/>
              </a:lnSpc>
              <a:buFont typeface="Arial" panose="020B0604020202020204" pitchFamily="34" charset="0"/>
              <a:buChar char="•"/>
            </a:pPr>
            <a:r>
              <a:rPr lang="en-US" altLang="zh-CN" b="0" dirty="0"/>
              <a:t>802.11bp defines an AMP Wake-Up frame, which an AMP AP transmits to AMP-enabled non-AP STA(s) to indicate that the AP intends to exchange non-AMP frames with the non-AP STA</a:t>
            </a:r>
            <a:r>
              <a:rPr lang="en-US" altLang="zh-CN" b="0" dirty="0" smtClean="0"/>
              <a:t>?</a:t>
            </a:r>
          </a:p>
          <a:p>
            <a:pPr lvl="1">
              <a:lnSpc>
                <a:spcPct val="110000"/>
              </a:lnSpc>
              <a:buFont typeface="Arial" panose="020B0604020202020204" pitchFamily="34" charset="0"/>
              <a:buChar char="•"/>
            </a:pPr>
            <a:r>
              <a:rPr lang="en-US" altLang="zh-CN" b="0" dirty="0" smtClean="0"/>
              <a:t>The </a:t>
            </a:r>
            <a:r>
              <a:rPr lang="en-US" altLang="zh-CN" b="0" dirty="0"/>
              <a:t>expectation is to reuse WUR frame format for the AMP Wake-Up frame and to carry it in an AMP PPDU</a:t>
            </a:r>
          </a:p>
          <a:p>
            <a:pPr marL="0" indent="0">
              <a:buNone/>
            </a:pP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a:t>
            </a:r>
            <a:r>
              <a:rPr lang="en-US" altLang="zh-CN" sz="2000" b="0" dirty="0" smtClean="0"/>
              <a:t>11-25/0779r0</a:t>
            </a:r>
            <a:r>
              <a:rPr lang="en-US" altLang="zh-CN" sz="2000" b="0" i="1" dirty="0" smtClean="0">
                <a:sym typeface="+mn-ea"/>
              </a:rPr>
              <a:t>]</a:t>
            </a:r>
            <a:endParaRPr lang="en-US" altLang="zh-CN" sz="2000" dirty="0"/>
          </a:p>
          <a:p>
            <a:endParaRPr lang="en-US" altLang="zh-CN" dirty="0" smtClean="0"/>
          </a:p>
          <a:p>
            <a:pPr marL="0" indent="0">
              <a:buNone/>
            </a:pPr>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11-25/0611r7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95760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 (Sep 9</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Specification Framework Document (SFD) as included in 11-24/1613r0,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err="1" smtClean="0"/>
              <a:t>Yinan</a:t>
            </a:r>
            <a:r>
              <a:rPr lang="en-US" altLang="zh-CN" kern="0" dirty="0" smtClean="0"/>
              <a:t> Qi</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Sebastian Max</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9259201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2000" dirty="0"/>
              <a:t>802.11bp defines an AMP duty cycle operation for an AMP-enabled non-AP STA, which follows the state transition diagram shown in the figure?</a:t>
            </a:r>
            <a:endParaRPr lang="en-US" altLang="zh-CN" sz="2000" b="0" dirty="0"/>
          </a:p>
          <a:p>
            <a:pPr lvl="1"/>
            <a:r>
              <a:rPr lang="en-US" altLang="zh-CN" sz="1800" dirty="0"/>
              <a:t>AMP duty cycle operation follows the negotiation procedure defined for WUR in the baseline</a:t>
            </a:r>
          </a:p>
          <a:p>
            <a:pPr marL="0" indent="0">
              <a:buNone/>
            </a:pPr>
            <a:endParaRPr lang="en-US" altLang="zh-CN" sz="1800" b="0" i="1" dirty="0">
              <a:sym typeface="+mn-ea"/>
            </a:endParaRPr>
          </a:p>
          <a:p>
            <a:pPr marL="0" indent="0">
              <a:buNone/>
            </a:pPr>
            <a:r>
              <a:rPr lang="en-US" altLang="zh-CN" sz="1800" b="0" i="1" dirty="0">
                <a:sym typeface="+mn-ea"/>
              </a:rPr>
              <a:t>[Reference contributions: 11-25/0779r0</a:t>
            </a:r>
            <a:r>
              <a:rPr lang="en-US" altLang="zh-CN" sz="1800" b="0" i="1" dirty="0" smtClean="0">
                <a:sym typeface="+mn-ea"/>
              </a:rPr>
              <a:t>]</a:t>
            </a:r>
          </a:p>
          <a:p>
            <a:pPr marL="0" indent="0">
              <a:buNone/>
            </a:pPr>
            <a:endParaRPr lang="en-US" altLang="zh-CN" sz="1800" b="0" i="1" dirty="0">
              <a:sym typeface="+mn-ea"/>
            </a:endParaRPr>
          </a:p>
          <a:p>
            <a:pPr marL="0" indent="0">
              <a:buNone/>
            </a:pPr>
            <a:endParaRPr lang="en-US" altLang="zh-CN" sz="1800" b="0" i="1" dirty="0" smtClean="0">
              <a:sym typeface="+mn-ea"/>
            </a:endParaRPr>
          </a:p>
          <a:p>
            <a:pPr marL="0" indent="0">
              <a:buNone/>
            </a:pPr>
            <a:endParaRPr lang="en-US" altLang="zh-CN" sz="1800" b="0" i="1" dirty="0">
              <a:sym typeface="+mn-ea"/>
            </a:endParaRPr>
          </a:p>
          <a:p>
            <a:endParaRPr lang="en-US" altLang="zh-CN" sz="1800" dirty="0" smtClean="0"/>
          </a:p>
          <a:p>
            <a:pPr marL="0" indent="0">
              <a:buNone/>
            </a:pPr>
            <a:r>
              <a:rPr lang="en-US" altLang="zh-CN" sz="1800" dirty="0" smtClean="0"/>
              <a:t>Result: </a:t>
            </a:r>
            <a:r>
              <a:rPr lang="en-US" altLang="zh-CN" sz="1800" dirty="0">
                <a:solidFill>
                  <a:srgbClr val="00B050"/>
                </a:solidFill>
              </a:rPr>
              <a:t>Approved with unanimous </a:t>
            </a:r>
            <a:r>
              <a:rPr lang="en-US" altLang="zh-CN" sz="1800" dirty="0" smtClean="0">
                <a:solidFill>
                  <a:srgbClr val="00B050"/>
                </a:solidFill>
              </a:rPr>
              <a:t>consent</a:t>
            </a:r>
          </a:p>
          <a:p>
            <a:endParaRPr lang="en-US" altLang="zh-CN" sz="1800" b="0" dirty="0">
              <a:solidFill>
                <a:srgbClr val="00B050"/>
              </a:solidFill>
            </a:endParaRPr>
          </a:p>
          <a:p>
            <a:pPr marL="0" indent="0">
              <a:buNone/>
            </a:pPr>
            <a:r>
              <a:rPr lang="en-US" altLang="zh-CN" sz="1800" b="0" dirty="0" smtClean="0"/>
              <a:t>Note: this is part of approved motion </a:t>
            </a:r>
            <a:r>
              <a:rPr lang="en-US" altLang="zh-CN" sz="1800" b="0" dirty="0"/>
              <a:t>#1 </a:t>
            </a:r>
            <a:r>
              <a:rPr lang="en-US" altLang="zh-CN" sz="1800" b="0" dirty="0" smtClean="0"/>
              <a:t>in 11-25/0611r7 </a:t>
            </a:r>
            <a:endParaRPr lang="en-US" altLang="zh-CN" sz="18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pic>
        <p:nvPicPr>
          <p:cNvPr id="8" name="Picture 2" descr="https://www.ieee802.org/11/email/stds-802-11-tgbp/binuj7NDE7GIc.b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3234637"/>
            <a:ext cx="4981575" cy="3257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689739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if an AMP-enabled non-AP STA successfully receives an AMP Wake-Up frame from the associated AMP AP, the non-AP STA should transition to the Awake State and transmit a PS-Poll/UL frame to the AP to indicate that it is in the Awake State (PS/Active mode).</a:t>
            </a:r>
            <a:endParaRPr lang="en-US" altLang="zh-CN" b="0" dirty="0"/>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contributions: 11-25/0779r0]</a:t>
            </a:r>
          </a:p>
          <a:p>
            <a:endParaRPr lang="en-US" altLang="zh-CN" dirty="0" smtClean="0"/>
          </a:p>
          <a:p>
            <a:pPr marL="0" indent="0">
              <a:buNone/>
            </a:pPr>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11-25/0611r7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333273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#60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if the non-AP STA transmits a frame with PM = 1 to the associated AP, then the non-AP may transition to the Doze state, and the AMP-enabled non-AP STA shall enter the AMP mode</a:t>
            </a:r>
          </a:p>
          <a:p>
            <a:pPr marL="0" indent="0">
              <a:buNone/>
            </a:pPr>
            <a:endParaRPr lang="en-US" altLang="zh-CN" sz="2000" b="0" i="1" dirty="0" smtClean="0">
              <a:sym typeface="+mn-ea"/>
            </a:endParaRPr>
          </a:p>
          <a:p>
            <a:pPr marL="0" indent="0">
              <a:buNone/>
            </a:pPr>
            <a:r>
              <a:rPr lang="en-US" altLang="zh-CN" sz="2000" b="0" i="1" dirty="0" smtClean="0">
                <a:sym typeface="+mn-ea"/>
              </a:rPr>
              <a:t>[</a:t>
            </a:r>
            <a:r>
              <a:rPr lang="en-US" altLang="zh-CN" sz="2000" b="0" i="1" dirty="0">
                <a:sym typeface="+mn-ea"/>
              </a:rPr>
              <a:t>Reference contributions: 11-25/0779r0]</a:t>
            </a:r>
          </a:p>
          <a:p>
            <a:endParaRPr lang="en-US" altLang="zh-CN" dirty="0" smtClean="0"/>
          </a:p>
          <a:p>
            <a:pPr marL="0" indent="0">
              <a:buNone/>
            </a:pPr>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11-25/0611r7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63753573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#61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802.11bp defines for AMP-enabled non-AP STA:</a:t>
            </a:r>
            <a:endParaRPr lang="en-US" altLang="zh-CN" b="0" dirty="0"/>
          </a:p>
          <a:p>
            <a:pPr lvl="1"/>
            <a:r>
              <a:rPr lang="en-US" altLang="zh-CN" dirty="0"/>
              <a:t>AMP temporal key (ATK) to protect individually addressed AMP frames</a:t>
            </a:r>
          </a:p>
          <a:p>
            <a:pPr lvl="1"/>
            <a:r>
              <a:rPr lang="en-US" altLang="zh-CN" dirty="0"/>
              <a:t>AMP integrity group temporal key (AIGTK) to protect group addressed AMP frames</a:t>
            </a:r>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contributions: 11-25/0779r0]</a:t>
            </a:r>
          </a:p>
          <a:p>
            <a:endParaRPr lang="en-US" altLang="zh-CN" dirty="0" smtClean="0"/>
          </a:p>
          <a:p>
            <a:pPr marL="0" indent="0">
              <a:buNone/>
            </a:pPr>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11-25/0611r7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087575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#62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802.11bp uses the baseline authentication procedure for AMP-enabled non-AP STA to generate AMP temporal key(s) to protect individually and group addressed AMP frames?</a:t>
            </a:r>
          </a:p>
          <a:p>
            <a:pPr marL="0" indent="0">
              <a:buNone/>
            </a:pPr>
            <a:endParaRPr lang="en-US" altLang="zh-CN" b="0" i="1" dirty="0" smtClean="0">
              <a:sym typeface="+mn-ea"/>
            </a:endParaRPr>
          </a:p>
          <a:p>
            <a:pPr marL="0" indent="0">
              <a:buNone/>
            </a:pPr>
            <a:r>
              <a:rPr lang="en-US" altLang="zh-CN" b="0" i="1" dirty="0" smtClean="0">
                <a:sym typeface="+mn-ea"/>
              </a:rPr>
              <a:t>[</a:t>
            </a:r>
            <a:r>
              <a:rPr lang="en-US" altLang="zh-CN" b="0" i="1" dirty="0">
                <a:sym typeface="+mn-ea"/>
              </a:rPr>
              <a:t>Reference contributions: 11-25/0779r0]</a:t>
            </a:r>
          </a:p>
          <a:p>
            <a:endParaRPr lang="en-US" altLang="zh-CN" dirty="0" smtClean="0"/>
          </a:p>
          <a:p>
            <a:pPr marL="0" indent="0">
              <a:buNone/>
            </a:pPr>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11-25/0611r7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84954191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#63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an AMP-enabled non-AP STA and the associated AMP AP use AMP mode setup to exchange AMP capabilities</a:t>
            </a:r>
            <a:endParaRPr lang="en-US" altLang="zh-CN" b="0" dirty="0"/>
          </a:p>
          <a:p>
            <a:pPr lvl="1"/>
            <a:r>
              <a:rPr lang="en-US" altLang="zh-CN" dirty="0"/>
              <a:t>AMP mode setup may occur during the association procedure or post-association</a:t>
            </a:r>
          </a:p>
          <a:p>
            <a:pPr lvl="1"/>
            <a:endParaRPr lang="en-US" altLang="zh-CN" dirty="0"/>
          </a:p>
          <a:p>
            <a:pPr marL="0" indent="0">
              <a:buFont typeface="Arial" panose="020B0604020202020204" pitchFamily="34" charset="0"/>
              <a:buNone/>
            </a:pPr>
            <a:r>
              <a:rPr lang="en-US" altLang="zh-CN" sz="2000" b="0" i="1" dirty="0">
                <a:sym typeface="+mn-ea"/>
              </a:rPr>
              <a:t>[Reference contributions: 11-25/0779r0]</a:t>
            </a:r>
          </a:p>
          <a:p>
            <a:endParaRPr lang="en-US" altLang="zh-CN" dirty="0" smtClean="0"/>
          </a:p>
          <a:p>
            <a:pPr marL="0" indent="0">
              <a:buNone/>
            </a:pPr>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11-25/0611r7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51140429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#64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2000" dirty="0"/>
              <a:t>802.11bp defines a mechanism to generate a transient key for an AMP non-AP STA that supports secure communication, where:</a:t>
            </a:r>
            <a:endParaRPr lang="en-US" altLang="zh-CN" sz="2000" b="0" dirty="0"/>
          </a:p>
          <a:p>
            <a:pPr lvl="1"/>
            <a:r>
              <a:rPr lang="en-US" altLang="zh-CN" sz="1800" dirty="0"/>
              <a:t>An AMP AP transmits a downlink frame containing an </a:t>
            </a:r>
            <a:r>
              <a:rPr lang="en-US" altLang="zh-CN" sz="1800" dirty="0" err="1"/>
              <a:t>ANonce</a:t>
            </a:r>
            <a:r>
              <a:rPr lang="en-US" altLang="zh-CN" sz="1800" dirty="0"/>
              <a:t>.</a:t>
            </a:r>
          </a:p>
          <a:p>
            <a:pPr lvl="1"/>
            <a:r>
              <a:rPr lang="en-US" altLang="zh-CN" sz="1800" dirty="0"/>
              <a:t>After receiving the downlink AMP frame from the AMP AP that contains an </a:t>
            </a:r>
            <a:r>
              <a:rPr lang="en-US" altLang="zh-CN" sz="1800" dirty="0" err="1"/>
              <a:t>ANonce</a:t>
            </a:r>
            <a:r>
              <a:rPr lang="en-US" altLang="zh-CN" sz="1800" dirty="0"/>
              <a:t>, an AMP non-AP STA generates an </a:t>
            </a:r>
            <a:r>
              <a:rPr lang="en-US" altLang="zh-CN" sz="1800" dirty="0" err="1"/>
              <a:t>SNonce</a:t>
            </a:r>
            <a:r>
              <a:rPr lang="en-US" altLang="zh-CN" sz="1800" dirty="0"/>
              <a:t>.</a:t>
            </a:r>
          </a:p>
          <a:p>
            <a:pPr lvl="1"/>
            <a:r>
              <a:rPr lang="en-US" altLang="zh-CN" sz="1800" dirty="0"/>
              <a:t>The AMP non-AP STA generates a transient key using the </a:t>
            </a:r>
            <a:r>
              <a:rPr lang="en-US" altLang="zh-CN" sz="1800" dirty="0" err="1"/>
              <a:t>ANonce</a:t>
            </a:r>
            <a:r>
              <a:rPr lang="en-US" altLang="zh-CN" sz="1800" dirty="0"/>
              <a:t>, the </a:t>
            </a:r>
            <a:r>
              <a:rPr lang="en-US" altLang="zh-CN" sz="1800" dirty="0" err="1"/>
              <a:t>SNonce</a:t>
            </a:r>
            <a:r>
              <a:rPr lang="en-US" altLang="zh-CN" sz="1800" dirty="0"/>
              <a:t>, the Authenticator Address (AA), the Supplicant Address (SA), and a Pairwise Master Key (PMK) between the AP and the client.</a:t>
            </a:r>
          </a:p>
          <a:p>
            <a:pPr lvl="1"/>
            <a:r>
              <a:rPr lang="en-US" altLang="zh-CN" sz="1800" dirty="0"/>
              <a:t>Note—Whether to include backscatter non-AP STAs in this procedure is TBD.</a:t>
            </a:r>
          </a:p>
          <a:p>
            <a:endParaRPr lang="en-US" altLang="zh-CN" sz="1600" dirty="0"/>
          </a:p>
          <a:p>
            <a:pPr marL="0" indent="0">
              <a:buFont typeface="Arial" panose="020B0604020202020204" pitchFamily="34" charset="0"/>
              <a:buNone/>
            </a:pPr>
            <a:r>
              <a:rPr lang="en-US" altLang="zh-CN" sz="1600" b="0" i="1" dirty="0">
                <a:sym typeface="+mn-ea"/>
              </a:rPr>
              <a:t>[Reference contributions: </a:t>
            </a:r>
            <a:r>
              <a:rPr lang="en-US" altLang="zh-CN" sz="1600" b="0" i="1" dirty="0"/>
              <a:t>11-24/1998, 11-24/2112, 11-25/0860r0, 11-24/1203r0</a:t>
            </a:r>
            <a:r>
              <a:rPr lang="en-US" altLang="zh-CN" sz="1600" b="0" i="1" dirty="0">
                <a:sym typeface="+mn-ea"/>
              </a:rPr>
              <a:t>]</a:t>
            </a:r>
          </a:p>
          <a:p>
            <a:endParaRPr lang="en-US" altLang="zh-CN" dirty="0" smtClean="0"/>
          </a:p>
          <a:p>
            <a:pPr marL="0" indent="0">
              <a:buNone/>
            </a:pPr>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11-25/0611r7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64055524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#65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2000" dirty="0"/>
              <a:t>802.11bp defines a mechanism to generate a transient key for an AMP AP that supports secure communication, where:</a:t>
            </a:r>
            <a:endParaRPr lang="en-US" altLang="zh-CN" sz="2000" b="0" dirty="0"/>
          </a:p>
          <a:p>
            <a:pPr lvl="1"/>
            <a:r>
              <a:rPr lang="en-US" altLang="zh-CN" sz="1800" dirty="0"/>
              <a:t>In response to the DL AMP frame from the AMP AP that contains an </a:t>
            </a:r>
            <a:r>
              <a:rPr lang="en-US" altLang="zh-CN" sz="1800" dirty="0" err="1"/>
              <a:t>ANonce</a:t>
            </a:r>
            <a:r>
              <a:rPr lang="en-US" altLang="zh-CN" sz="1800" dirty="0"/>
              <a:t>, the AMP AP receives an UL AMP frame from an AMP non-AP STA that carries the </a:t>
            </a:r>
            <a:r>
              <a:rPr lang="en-US" altLang="zh-CN" sz="1800" dirty="0" err="1"/>
              <a:t>SNonce</a:t>
            </a:r>
            <a:r>
              <a:rPr lang="en-US" altLang="zh-CN" sz="1800" dirty="0"/>
              <a:t> and a MIC.</a:t>
            </a:r>
          </a:p>
          <a:p>
            <a:pPr lvl="2"/>
            <a:r>
              <a:rPr lang="en-US" altLang="zh-CN" dirty="0"/>
              <a:t>The AMP non-AP STA generates the MIC using the derived transient key at the AMP non-AP STA.</a:t>
            </a:r>
          </a:p>
          <a:p>
            <a:pPr lvl="2"/>
            <a:r>
              <a:rPr lang="en-US" altLang="zh-CN" dirty="0"/>
              <a:t>If the uplink AMP frame is carrying any UL data, the data payload portion of the uplink AMP frame may be encrypted using the transient key generated at the AMP non-AP STA.</a:t>
            </a:r>
          </a:p>
          <a:p>
            <a:pPr lvl="1"/>
            <a:r>
              <a:rPr lang="en-US" altLang="zh-CN" sz="1800" dirty="0"/>
              <a:t>If the MIC is verified:</a:t>
            </a:r>
          </a:p>
          <a:p>
            <a:pPr lvl="2"/>
            <a:r>
              <a:rPr lang="en-US" altLang="zh-CN" dirty="0"/>
              <a:t>The AP uses the </a:t>
            </a:r>
            <a:r>
              <a:rPr lang="en-US" altLang="zh-CN" dirty="0" err="1"/>
              <a:t>ANonce</a:t>
            </a:r>
            <a:r>
              <a:rPr lang="en-US" altLang="zh-CN" dirty="0"/>
              <a:t> it transmitted in the previous downlink AMP frame, the </a:t>
            </a:r>
            <a:r>
              <a:rPr lang="en-US" altLang="zh-CN" dirty="0" err="1"/>
              <a:t>SNonce</a:t>
            </a:r>
            <a:r>
              <a:rPr lang="en-US" altLang="zh-CN" dirty="0"/>
              <a:t>, the Authenticator Address (AA), the Supplicant Address (SA), and the PMK to generate the transient key.</a:t>
            </a:r>
          </a:p>
          <a:p>
            <a:pPr lvl="2"/>
            <a:r>
              <a:rPr lang="en-US" altLang="zh-CN" dirty="0"/>
              <a:t>Using the generated transient key, the AMP AP decrypts the UL data payload (if the payload was encrypted).</a:t>
            </a:r>
          </a:p>
          <a:p>
            <a:pPr lvl="1"/>
            <a:r>
              <a:rPr lang="en-US" altLang="zh-CN" sz="1800" dirty="0"/>
              <a:t>Note—Whether to include backscatter non-AP STAs in this procedure is TBD</a:t>
            </a:r>
            <a:r>
              <a:rPr lang="en-US" altLang="zh-CN" sz="1800" dirty="0" smtClean="0"/>
              <a:t>.</a:t>
            </a:r>
          </a:p>
          <a:p>
            <a:pPr lvl="1"/>
            <a:endParaRPr lang="en-US" altLang="zh-CN" sz="1800" dirty="0"/>
          </a:p>
          <a:p>
            <a:pPr marL="0" indent="0">
              <a:buFont typeface="Arial" panose="020B0604020202020204" pitchFamily="34" charset="0"/>
              <a:buNone/>
            </a:pPr>
            <a:r>
              <a:rPr lang="en-US" altLang="zh-CN" sz="1600" b="0" i="1" dirty="0">
                <a:sym typeface="+mn-ea"/>
              </a:rPr>
              <a:t>[Reference contributions: </a:t>
            </a:r>
            <a:r>
              <a:rPr lang="en-US" altLang="zh-CN" sz="1600" b="0" i="1" dirty="0"/>
              <a:t>11-24/1998, 11-24/2112, 11-25/0860r0, 11-24/1203r0</a:t>
            </a:r>
            <a:r>
              <a:rPr lang="en-US" altLang="zh-CN" sz="1600" b="0" i="1" dirty="0">
                <a:sym typeface="+mn-ea"/>
              </a:rPr>
              <a:t>]</a:t>
            </a:r>
          </a:p>
          <a:p>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47795482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#66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1800" dirty="0"/>
              <a:t>the transient key generation at the AP and the AMP client in 802.11bp may occur concurrently with AMP downlink and uplink data communication:</a:t>
            </a:r>
            <a:endParaRPr lang="en-US" altLang="zh-CN" sz="1800" b="0" dirty="0"/>
          </a:p>
          <a:p>
            <a:pPr lvl="1"/>
            <a:r>
              <a:rPr lang="en-US" altLang="zh-CN" sz="1600" dirty="0"/>
              <a:t>The downlink AMP frame from the AP carries </a:t>
            </a:r>
            <a:r>
              <a:rPr lang="en-US" altLang="zh-CN" sz="1600" dirty="0" err="1"/>
              <a:t>ANonce</a:t>
            </a:r>
            <a:r>
              <a:rPr lang="en-US" altLang="zh-CN" sz="1600" dirty="0"/>
              <a:t> along with downlink data from the AP (e.g., AMP trigger).</a:t>
            </a:r>
          </a:p>
          <a:p>
            <a:pPr lvl="1"/>
            <a:r>
              <a:rPr lang="en-US" altLang="zh-CN" sz="1600" dirty="0"/>
              <a:t>The uplink AMP frame from the AMP client carries </a:t>
            </a:r>
            <a:r>
              <a:rPr lang="en-US" altLang="zh-CN" sz="1600" dirty="0" err="1"/>
              <a:t>SNonce</a:t>
            </a:r>
            <a:r>
              <a:rPr lang="en-US" altLang="zh-CN" sz="1600" dirty="0"/>
              <a:t> and MIC along with the UL data (e.g., UL response to the AMP trigger).</a:t>
            </a:r>
          </a:p>
          <a:p>
            <a:pPr lvl="2"/>
            <a:r>
              <a:rPr lang="en-US" altLang="zh-CN" dirty="0"/>
              <a:t>The UL data may be encrypted using the transient key generated at the AMP non-AP STA.</a:t>
            </a:r>
          </a:p>
          <a:p>
            <a:pPr lvl="1"/>
            <a:r>
              <a:rPr lang="en-US" altLang="zh-CN" sz="1600" dirty="0"/>
              <a:t>Note—Whether to include backscatter non-AP STAs in this procedure is TBD.</a:t>
            </a:r>
          </a:p>
          <a:p>
            <a:pPr marL="0" indent="0">
              <a:buFont typeface="Arial" panose="020B0604020202020204" pitchFamily="34" charset="0"/>
              <a:buNone/>
            </a:pPr>
            <a:endParaRPr lang="en-US" altLang="zh-CN" sz="1600" b="0" i="1" dirty="0" smtClean="0">
              <a:sym typeface="+mn-ea"/>
            </a:endParaRP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a:t>11-24/2112, 11-25/0860r0, 11-24/1203r0, 11-24/1998</a:t>
            </a:r>
            <a:r>
              <a:rPr lang="en-US" altLang="zh-CN" sz="1600" b="0" i="1" dirty="0">
                <a:sym typeface="+mn-ea"/>
              </a:rPr>
              <a:t>]</a:t>
            </a:r>
          </a:p>
          <a:p>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5033624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#67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2000" dirty="0"/>
              <a:t>the transient key generation at the AP and the AMP client in 802.11bp may be performed immediately before AMP downlink and uplink data communication:</a:t>
            </a:r>
            <a:endParaRPr lang="en-US" altLang="zh-CN" sz="2000" b="0" dirty="0"/>
          </a:p>
          <a:p>
            <a:pPr lvl="1"/>
            <a:r>
              <a:rPr lang="en-US" altLang="zh-CN" dirty="0"/>
              <a:t>Once the transient key is derived at both the AP and the AMP client, subsequent AMP data communication between the AP and the client can be secured using MIC and/or encryption based on the generated transient key.</a:t>
            </a:r>
          </a:p>
          <a:p>
            <a:pPr lvl="1"/>
            <a:r>
              <a:rPr lang="en-US" altLang="zh-CN" dirty="0"/>
              <a:t>Note—Whether to include backscatter non-AP STAs in this procedure is TBD</a:t>
            </a:r>
            <a:r>
              <a:rPr lang="en-US" altLang="zh-CN" dirty="0" smtClean="0"/>
              <a:t>.</a:t>
            </a:r>
          </a:p>
          <a:p>
            <a:pPr lvl="1"/>
            <a:endParaRPr lang="en-US" altLang="zh-CN" dirty="0"/>
          </a:p>
          <a:p>
            <a:pPr marL="0" indent="0">
              <a:buFont typeface="Arial" panose="020B0604020202020204" pitchFamily="34" charset="0"/>
              <a:buNone/>
            </a:pPr>
            <a:r>
              <a:rPr lang="en-US" altLang="zh-CN" sz="1800" b="0" i="1" dirty="0">
                <a:sym typeface="+mn-ea"/>
              </a:rPr>
              <a:t>[Reference contributions: 11-25/2112]</a:t>
            </a:r>
          </a:p>
          <a:p>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051273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 (</a:t>
            </a:r>
            <a:r>
              <a:rPr lang="en-US" altLang="zh-CN" kern="0" dirty="0" smtClean="0"/>
              <a:t>FRD;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include following content to sub-clause 2.1 of </a:t>
            </a:r>
            <a:r>
              <a:rPr lang="en-US" altLang="zh-CN" kern="0" dirty="0" err="1" smtClean="0"/>
              <a:t>TGbp</a:t>
            </a:r>
            <a:r>
              <a:rPr lang="en-US" altLang="zh-CN" kern="0" dirty="0" smtClean="0"/>
              <a:t> FRD: </a:t>
            </a:r>
          </a:p>
          <a:p>
            <a:pPr>
              <a:defRPr/>
            </a:pPr>
            <a:r>
              <a:rPr lang="en-US" altLang="zh-CN" kern="0" dirty="0" smtClean="0"/>
              <a:t>“11bp defines at least one mode of MAC/PHY that supports close-range mono-static backscattering communication in 2.4 GHz.”</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b="0" i="1" kern="0" dirty="0"/>
              <a:t>[DCN# </a:t>
            </a:r>
            <a:r>
              <a:rPr lang="en-US" altLang="zh-CN" b="0" i="1" kern="0" dirty="0" smtClean="0"/>
              <a:t>11-24/0798r1] SP: 37Y/6N/23A</a:t>
            </a:r>
            <a:endParaRPr lang="en-US" altLang="zh-CN" b="0" i="1" kern="0" dirty="0"/>
          </a:p>
          <a:p>
            <a:pPr marL="0" indent="0">
              <a:buNone/>
              <a:defRPr/>
            </a:pPr>
            <a:r>
              <a:rPr lang="en-US" altLang="zh-CN" kern="0" dirty="0" smtClean="0"/>
              <a:t>Moved: </a:t>
            </a:r>
            <a:r>
              <a:rPr lang="en-US" altLang="zh-CN" kern="0" dirty="0" err="1" smtClean="0"/>
              <a:t>Rui</a:t>
            </a:r>
            <a:r>
              <a:rPr lang="en-US" altLang="zh-CN" kern="0" dirty="0" smtClean="0"/>
              <a:t> Cao</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Lei Huang</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3891896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#68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spcBef>
                <a:spcPct val="0"/>
              </a:spcBef>
            </a:pPr>
            <a:r>
              <a:rPr lang="en-US" altLang="zh-CN" sz="2000" dirty="0">
                <a:solidFill>
                  <a:srgbClr val="000000"/>
                </a:solidFill>
                <a:latin typeface="Times New Roman" panose="02020603050405020304" pitchFamily="18" charset="0"/>
                <a:ea typeface="Noto Sans SC" panose="020B0200000000000000" pitchFamily="34" charset="-122"/>
                <a:cs typeface="Times New Roman" panose="02020603050405020304" pitchFamily="18" charset="0"/>
              </a:rPr>
              <a:t>2.11bp uses short local addresses for AMP non-AP STAs in secure AMP communications</a:t>
            </a:r>
            <a:r>
              <a:rPr lang="zh-CN" altLang="zh-CN" sz="2000" dirty="0">
                <a:solidFill>
                  <a:srgbClr val="000000"/>
                </a:solidFill>
                <a:latin typeface="Times New Roman" panose="02020603050405020304" pitchFamily="18" charset="0"/>
                <a:ea typeface="Noto Sans SC" panose="020B0200000000000000" pitchFamily="34" charset="-122"/>
                <a:cs typeface="Times New Roman" panose="02020603050405020304" pitchFamily="18" charset="0"/>
              </a:rPr>
              <a:t>.</a:t>
            </a:r>
            <a:endParaRPr lang="en-US" altLang="zh-CN" sz="2000" dirty="0">
              <a:solidFill>
                <a:srgbClr val="000000"/>
              </a:solidFill>
              <a:latin typeface="Times New Roman" panose="02020603050405020304" pitchFamily="18" charset="0"/>
              <a:ea typeface="Noto Sans SC" panose="020B0200000000000000" pitchFamily="34" charset="-122"/>
              <a:cs typeface="Times New Roman" panose="02020603050405020304" pitchFamily="18" charset="0"/>
            </a:endParaRPr>
          </a:p>
          <a:p>
            <a:pPr>
              <a:spcBef>
                <a:spcPct val="0"/>
              </a:spcBef>
            </a:pPr>
            <a:r>
              <a:rPr lang="en-US" altLang="zh-CN" sz="2000" dirty="0">
                <a:solidFill>
                  <a:srgbClr val="000000"/>
                </a:solidFill>
                <a:latin typeface="Times New Roman" panose="02020603050405020304" pitchFamily="18" charset="0"/>
                <a:ea typeface="Noto Sans SC" panose="020B0200000000000000" pitchFamily="34" charset="-122"/>
                <a:cs typeface="Times New Roman" panose="02020603050405020304" pitchFamily="18" charset="0"/>
              </a:rPr>
              <a:t>Note—Whether to include backscatter non-AP STAs in this procedure is TBD</a:t>
            </a:r>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contributions: </a:t>
            </a:r>
            <a:r>
              <a:rPr lang="en-US" altLang="zh-CN" sz="2000" b="0" i="1" dirty="0"/>
              <a:t>11-25/0263, 11-25/0831</a:t>
            </a:r>
            <a:r>
              <a:rPr lang="en-US" altLang="zh-CN" sz="2000" b="0" i="1" dirty="0">
                <a:sym typeface="+mn-ea"/>
              </a:rPr>
              <a:t>]</a:t>
            </a:r>
          </a:p>
          <a:p>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0765484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#69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2200" dirty="0"/>
              <a:t>IEEE 802.11bp defines 4 base sequences used for AMP DL/UL SYNC field in 2.4GHz frequency band.</a:t>
            </a:r>
            <a:endParaRPr lang="en-US" altLang="zh-CN" dirty="0"/>
          </a:p>
          <a:p>
            <a:pPr lvl="1"/>
            <a:r>
              <a:rPr lang="en-US" altLang="zh-CN" sz="2400" dirty="0"/>
              <a:t>1 base sequences, S1, for DL non-backscatter SYNC field.  S1 and a function of S1, are used for different DL data rate.</a:t>
            </a:r>
            <a:endParaRPr lang="en-US" altLang="zh-CN" sz="2600" dirty="0"/>
          </a:p>
          <a:p>
            <a:pPr lvl="1"/>
            <a:r>
              <a:rPr lang="en-US" altLang="zh-CN" sz="2400" dirty="0"/>
              <a:t>1 sequence, S2,  for DL backscatter SYNC field.</a:t>
            </a:r>
            <a:endParaRPr lang="en-US" altLang="zh-CN" sz="2600" dirty="0"/>
          </a:p>
          <a:p>
            <a:pPr lvl="1"/>
            <a:r>
              <a:rPr lang="en-US" altLang="zh-CN" sz="2400" dirty="0"/>
              <a:t>1 base sequence, S3, for UL active transmission SYNC field.</a:t>
            </a:r>
            <a:endParaRPr lang="en-US" altLang="zh-CN" sz="2600" dirty="0"/>
          </a:p>
          <a:p>
            <a:pPr lvl="1"/>
            <a:r>
              <a:rPr lang="en-US" altLang="zh-CN" sz="2400" dirty="0"/>
              <a:t>1 sequence, S4, for UL backscatter SYNC field.</a:t>
            </a:r>
            <a:endParaRPr lang="en-US" altLang="zh-CN" sz="2600" dirty="0"/>
          </a:p>
          <a:p>
            <a:pPr lvl="1"/>
            <a:r>
              <a:rPr lang="en-US" altLang="zh-CN" sz="2400" dirty="0"/>
              <a:t>Detailed SYNC sequence designs are TBD</a:t>
            </a:r>
            <a:endParaRPr lang="en-US" altLang="zh-CN" sz="2600" dirty="0"/>
          </a:p>
          <a:p>
            <a:r>
              <a:rPr lang="en-US" altLang="zh-CN" sz="2200" dirty="0"/>
              <a:t>Besides the above 4 base sequences, the need of additional sequence S5 is TBD if mono-static and bi-static backscattering UL SYNC field design is </a:t>
            </a:r>
            <a:r>
              <a:rPr lang="en-US" altLang="zh-CN" sz="2200" dirty="0" smtClean="0"/>
              <a:t>different</a:t>
            </a:r>
          </a:p>
          <a:p>
            <a:endParaRPr lang="en-US" altLang="zh-CN" sz="1800" dirty="0"/>
          </a:p>
          <a:p>
            <a:pPr marL="0" indent="0">
              <a:buFont typeface="Arial" panose="020B0604020202020204" pitchFamily="34" charset="0"/>
              <a:buNone/>
            </a:pPr>
            <a:r>
              <a:rPr lang="en-US" altLang="zh-CN" sz="2100" b="0" i="1" dirty="0">
                <a:sym typeface="+mn-ea"/>
              </a:rPr>
              <a:t>[Reference contributions: 11-25/0795r1]</a:t>
            </a:r>
          </a:p>
          <a:p>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15996562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#70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lvl="0"/>
            <a:r>
              <a:rPr lang="zh-CN" altLang="zh-CN" dirty="0"/>
              <a:t>The SYNC, Data field and Excitation field of 11bp DL PPDU use OFDM symbol as base carrier waveform for OOK modulated AMP communication</a:t>
            </a:r>
            <a:r>
              <a:rPr lang="en-US" altLang="zh-CN" dirty="0"/>
              <a:t>?</a:t>
            </a:r>
          </a:p>
          <a:p>
            <a:pPr lvl="0"/>
            <a:endParaRPr lang="en-US" altLang="zh-CN" dirty="0"/>
          </a:p>
          <a:p>
            <a:pPr marL="0" indent="0">
              <a:buFont typeface="Arial" panose="020B0604020202020204" pitchFamily="34" charset="0"/>
              <a:buNone/>
            </a:pPr>
            <a:r>
              <a:rPr lang="en-US" altLang="zh-CN" sz="2000" b="0" i="1" dirty="0">
                <a:sym typeface="+mn-ea"/>
              </a:rPr>
              <a:t>[Reference contributions: </a:t>
            </a:r>
            <a:r>
              <a:rPr lang="zh-CN" altLang="zh-CN" sz="2000" b="0" i="1" dirty="0"/>
              <a:t>11-25/0797, 11-25/0305, 11-25/0325</a:t>
            </a:r>
            <a:r>
              <a:rPr lang="en-US" altLang="zh-CN" sz="2000" b="0" i="1" dirty="0">
                <a:sym typeface="+mn-ea"/>
              </a:rPr>
              <a:t>]</a:t>
            </a:r>
          </a:p>
          <a:p>
            <a:endParaRPr lang="en-US" altLang="zh-CN" sz="1800" dirty="0"/>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6621146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#71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lvl="0"/>
            <a:r>
              <a:rPr lang="zh-CN" altLang="zh-CN" dirty="0"/>
              <a:t>The base OFDM symbol is defined as 4us OFDM symbol, and generated by performing 64-point IFFT of the predefined sequence and pre-append the last 0.8us waveform as the cyclic prefix</a:t>
            </a:r>
            <a:r>
              <a:rPr lang="en-US" altLang="zh-CN" dirty="0"/>
              <a:t>?</a:t>
            </a:r>
          </a:p>
          <a:p>
            <a:pPr marL="0" lvl="0" indent="0">
              <a:buNone/>
            </a:pPr>
            <a:r>
              <a:rPr lang="en-US" altLang="zh-CN" dirty="0"/>
              <a:t> </a:t>
            </a:r>
          </a:p>
          <a:p>
            <a:pPr marL="0" indent="0">
              <a:buFont typeface="Arial" panose="020B0604020202020204" pitchFamily="34" charset="0"/>
              <a:buNone/>
            </a:pPr>
            <a:r>
              <a:rPr lang="en-US" altLang="zh-CN" sz="2000" b="0" i="1" dirty="0">
                <a:sym typeface="+mn-ea"/>
              </a:rPr>
              <a:t>[Reference contributions: </a:t>
            </a:r>
            <a:r>
              <a:rPr lang="zh-CN" altLang="zh-CN" sz="2000" b="0" i="1" dirty="0"/>
              <a:t>11-25/0797, 11-25/0305, 11-25/0325</a:t>
            </a:r>
            <a:r>
              <a:rPr lang="en-US" altLang="zh-CN" sz="2000" b="0" i="1" dirty="0">
                <a:sym typeface="+mn-ea"/>
              </a:rPr>
              <a:t>]</a:t>
            </a:r>
          </a:p>
          <a:p>
            <a:endParaRPr lang="en-US" altLang="zh-CN" sz="1800" dirty="0"/>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80887516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#72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zh-CN" altLang="zh-CN" dirty="0"/>
              <a:t>The maximum allowed clock inaccuracy for the backscattering tag using OOK modulation is 100,000 ppm for both receive mode and backscattering transmit mode? </a:t>
            </a:r>
            <a:endParaRPr lang="en-US" altLang="zh-CN" dirty="0"/>
          </a:p>
          <a:p>
            <a:pPr lvl="0"/>
            <a:endParaRPr lang="en-US" altLang="zh-CN" dirty="0"/>
          </a:p>
          <a:p>
            <a:pPr marL="0" indent="0">
              <a:buFont typeface="Arial" panose="020B0604020202020204" pitchFamily="34" charset="0"/>
              <a:buNone/>
            </a:pPr>
            <a:r>
              <a:rPr lang="en-US" altLang="zh-CN" b="0" i="1" dirty="0">
                <a:sym typeface="+mn-ea"/>
              </a:rPr>
              <a:t>[Reference contributions: </a:t>
            </a:r>
            <a:r>
              <a:rPr lang="zh-CN" altLang="zh-CN" b="0" i="1" dirty="0"/>
              <a:t>11-25/0798, 11-24/1237</a:t>
            </a:r>
            <a:r>
              <a:rPr lang="en-US" altLang="zh-CN" b="0" i="1" dirty="0">
                <a:sym typeface="+mn-ea"/>
              </a:rPr>
              <a:t>]</a:t>
            </a:r>
          </a:p>
          <a:p>
            <a:endParaRPr lang="en-US" altLang="zh-CN" sz="1800" dirty="0"/>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26015144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#73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defRPr/>
            </a:pPr>
            <a:r>
              <a:rPr lang="zh-CN" altLang="zh-CN" dirty="0"/>
              <a:t>11bp defines at least one mode of MAC/PHY that supports mono-static backscattering communication in sub-1 GHz</a:t>
            </a:r>
          </a:p>
          <a:p>
            <a:pPr lvl="0"/>
            <a:endParaRPr lang="en-US" altLang="zh-CN" dirty="0"/>
          </a:p>
          <a:p>
            <a:pPr marL="0" indent="0">
              <a:buFont typeface="Arial" panose="020B0604020202020204" pitchFamily="34" charset="0"/>
              <a:buNone/>
            </a:pPr>
            <a:r>
              <a:rPr lang="en-US" altLang="zh-CN" sz="2000" b="0" i="1" dirty="0">
                <a:sym typeface="+mn-ea"/>
              </a:rPr>
              <a:t>[Reference contributions: </a:t>
            </a:r>
            <a:r>
              <a:rPr lang="zh-CN" altLang="zh-CN" sz="2000" b="0" i="1" dirty="0"/>
              <a:t>11-25/0</a:t>
            </a:r>
            <a:r>
              <a:rPr lang="en-US" altLang="zh-CN" sz="2000" b="0" i="1" dirty="0"/>
              <a:t>816</a:t>
            </a:r>
            <a:r>
              <a:rPr lang="en-US" altLang="zh-CN" sz="20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07007718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#74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2200" dirty="0"/>
              <a:t>Control information that may be sent from the AMP AP to the AMP Energizer relating to the excitation signal includes one or more of the following: Start Time, Duration, Transmit Power and frequency related parameters.</a:t>
            </a:r>
          </a:p>
          <a:p>
            <a:r>
              <a:rPr lang="en-US" altLang="zh-CN" sz="2200" dirty="0"/>
              <a:t>The frequency related parameters may include central frequency information, etc</a:t>
            </a:r>
            <a:r>
              <a:rPr lang="en-US" altLang="zh-CN" sz="2200" dirty="0" smtClean="0"/>
              <a:t>.</a:t>
            </a:r>
          </a:p>
          <a:p>
            <a:endParaRPr lang="en-US" altLang="zh-CN" dirty="0"/>
          </a:p>
          <a:p>
            <a:pPr marL="0" indent="0">
              <a:buFont typeface="Arial" panose="020B0604020202020204" pitchFamily="34" charset="0"/>
              <a:buNone/>
            </a:pPr>
            <a:r>
              <a:rPr lang="en-US" altLang="zh-CN" sz="2000" b="0" i="1" dirty="0">
                <a:sym typeface="+mn-ea"/>
              </a:rPr>
              <a:t>[Reference contributions: </a:t>
            </a:r>
            <a:r>
              <a:rPr lang="pt-BR" altLang="zh-CN" sz="2000" b="0" i="1" dirty="0"/>
              <a:t>11-25/0037r0, 11-25/0786r0</a:t>
            </a:r>
            <a:r>
              <a:rPr lang="en-US" altLang="zh-CN" sz="20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06296986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#75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IEEE 802.11bp defines an AMP Service Period, that allows an Active </a:t>
            </a:r>
            <a:r>
              <a:rPr lang="en-US" altLang="zh-CN" dirty="0" err="1"/>
              <a:t>Tx</a:t>
            </a:r>
            <a:r>
              <a:rPr lang="en-US" altLang="zh-CN" dirty="0"/>
              <a:t> non-AP AMP STA to enter doze state after a minimum wake up time since the start of the AMP Service Period, if the Active </a:t>
            </a:r>
            <a:r>
              <a:rPr lang="en-US" altLang="zh-CN" dirty="0" err="1"/>
              <a:t>Tx</a:t>
            </a:r>
            <a:r>
              <a:rPr lang="en-US" altLang="zh-CN" dirty="0"/>
              <a:t> non-AP AMP STA does not receive any AMP DL PPDU from the AMP AP</a:t>
            </a:r>
            <a:r>
              <a:rPr lang="en-US" altLang="zh-CN" dirty="0" smtClean="0"/>
              <a:t>.</a:t>
            </a:r>
          </a:p>
          <a:p>
            <a:endParaRPr lang="en-US" altLang="zh-CN" dirty="0"/>
          </a:p>
          <a:p>
            <a:pPr marL="0" indent="0">
              <a:buFont typeface="Arial" panose="020B0604020202020204" pitchFamily="34" charset="0"/>
              <a:buNone/>
            </a:pPr>
            <a:r>
              <a:rPr lang="en-US" altLang="zh-CN" sz="2000" b="0" i="1" dirty="0">
                <a:sym typeface="+mn-ea"/>
              </a:rPr>
              <a:t>[Reference contributions: </a:t>
            </a:r>
            <a:r>
              <a:rPr lang="en-US" altLang="zh-CN" sz="2000" b="0" i="1" dirty="0"/>
              <a:t>11-25/0039r0, 11-25/0285r1, 11-25/0787r0</a:t>
            </a:r>
            <a:r>
              <a:rPr lang="en-US" altLang="zh-CN" sz="20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83786895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#76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IEEE 802.11bp will specify, in 2.4 GHz, DL synchronization sequence with the same chip duration for all data rates for non-backscatter case.</a:t>
            </a:r>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contributions: </a:t>
            </a:r>
            <a:r>
              <a:rPr lang="en-US" altLang="zh-CN" sz="2000" b="0" i="1" dirty="0"/>
              <a:t>11-25/0790r0</a:t>
            </a:r>
            <a:r>
              <a:rPr lang="en-US" altLang="zh-CN" sz="20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1390812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#77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lvl="0"/>
            <a:r>
              <a:rPr lang="zh-CN" altLang="zh-CN" dirty="0"/>
              <a:t>For DL PPDU for non backscattering case:</a:t>
            </a:r>
          </a:p>
          <a:p>
            <a:pPr lvl="1"/>
            <a:r>
              <a:rPr lang="zh-CN" altLang="zh-CN" sz="1800" dirty="0"/>
              <a:t>For AMP Manchester encoded OOK of rate 250kbps, each data bit is encoded based on the chip duration of 2us.</a:t>
            </a:r>
          </a:p>
          <a:p>
            <a:pPr lvl="1"/>
            <a:r>
              <a:rPr lang="zh-CN" altLang="zh-CN" sz="1800" dirty="0"/>
              <a:t>For AMP Manchester encoded OOK of rate 1Mbps, each data bit is encoded based on the chip duration of 0.5us.</a:t>
            </a:r>
            <a:endParaRPr lang="en-US" altLang="zh-CN" sz="1800" dirty="0"/>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contributions: </a:t>
            </a:r>
            <a:r>
              <a:rPr lang="en-US" altLang="zh-CN" sz="2000" b="0" i="1" dirty="0"/>
              <a:t>11-25/0790r0, 11-25/0316r0</a:t>
            </a:r>
            <a:r>
              <a:rPr lang="en-US" altLang="zh-CN" sz="20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715093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#6 (</a:t>
            </a:r>
            <a:r>
              <a:rPr lang="en-US" altLang="zh-CN" kern="0" dirty="0" smtClean="0"/>
              <a:t>FRD;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include following content to sub-clause 2.1 of </a:t>
            </a:r>
            <a:r>
              <a:rPr lang="en-US" altLang="zh-CN" kern="0" dirty="0" err="1" smtClean="0"/>
              <a:t>TGbp</a:t>
            </a:r>
            <a:r>
              <a:rPr lang="en-US" altLang="zh-CN" kern="0" dirty="0" smtClean="0"/>
              <a:t> FRD: </a:t>
            </a:r>
          </a:p>
          <a:p>
            <a:pPr>
              <a:defRPr/>
            </a:pPr>
            <a:r>
              <a:rPr lang="en-US" altLang="zh-CN" kern="0" dirty="0" smtClean="0"/>
              <a:t>“11bp defines at least one mode of MAC/PHY that supports bi-static backscattering communication in 2.4 GHz.”</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11-24/1215r1] SP:</a:t>
            </a:r>
            <a:r>
              <a:rPr lang="en-US" altLang="zh-CN" b="0" i="1" kern="0" dirty="0" smtClean="0"/>
              <a:t>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Hongyuan</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Zhang</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96376679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#78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2000" dirty="0"/>
              <a:t>For UL PPDU for non backscattering case, for AMP Manchester encoded OOK  the chip duration of data portion is different for different data rates. The exact chip duration is TBD.</a:t>
            </a:r>
          </a:p>
          <a:p>
            <a:pPr lvl="1"/>
            <a:r>
              <a:rPr lang="en-US" altLang="zh-CN" sz="1800" dirty="0"/>
              <a:t>4Mbps is TBD</a:t>
            </a:r>
            <a:r>
              <a:rPr lang="en-US" altLang="zh-CN" sz="1800" dirty="0" smtClean="0"/>
              <a:t>.</a:t>
            </a:r>
          </a:p>
          <a:p>
            <a:pPr lvl="1"/>
            <a:endParaRPr lang="en-US" altLang="zh-CN" sz="1800" dirty="0"/>
          </a:p>
          <a:p>
            <a:pPr marL="0" indent="0">
              <a:buFont typeface="Arial" panose="020B0604020202020204" pitchFamily="34" charset="0"/>
              <a:buNone/>
            </a:pPr>
            <a:r>
              <a:rPr lang="en-US" altLang="zh-CN" sz="1800" b="0" i="1" dirty="0">
                <a:sym typeface="+mn-ea"/>
              </a:rPr>
              <a:t>[Reference contributions: </a:t>
            </a:r>
            <a:r>
              <a:rPr lang="en-US" altLang="zh-CN" sz="1800" b="0" i="1" dirty="0"/>
              <a:t>11-25/0790r0, 11-25/0316r0</a:t>
            </a:r>
            <a:r>
              <a:rPr lang="en-US" altLang="zh-CN" sz="18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6771069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#79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make the following amendment </a:t>
            </a:r>
            <a:r>
              <a:rPr lang="en-US" altLang="zh-CN" dirty="0"/>
              <a:t>to </a:t>
            </a:r>
            <a:r>
              <a:rPr lang="en-US" altLang="zh-CN" dirty="0" smtClean="0"/>
              <a:t>the 11bp SFD:</a:t>
            </a:r>
            <a:endParaRPr lang="en-US" altLang="zh-CN" dirty="0"/>
          </a:p>
          <a:p>
            <a:r>
              <a:rPr lang="zh-CN" altLang="zh-CN" sz="1800" dirty="0"/>
              <a:t>For DL PPDU and UL PPDU</a:t>
            </a:r>
            <a:r>
              <a:rPr lang="zh-CN" altLang="zh-CN" sz="1800" strike="sngStrike" dirty="0"/>
              <a:t> for backscattering</a:t>
            </a:r>
            <a:r>
              <a:rPr lang="zh-CN" altLang="zh-CN" sz="1800" dirty="0"/>
              <a:t>:</a:t>
            </a:r>
          </a:p>
          <a:p>
            <a:pPr lvl="1"/>
            <a:r>
              <a:rPr lang="zh-CN" altLang="zh-CN" sz="1600" dirty="0"/>
              <a:t>For AMP Manchester encoded OOK, data bit 1 is encoded as chip bits “01” and data bit 0 is encoded as chip bits“10”</a:t>
            </a:r>
          </a:p>
          <a:p>
            <a:pPr lvl="1"/>
            <a:r>
              <a:rPr lang="zh-CN" altLang="zh-CN" sz="1600" dirty="0"/>
              <a:t>Note: same definition as WUR HDR definition.</a:t>
            </a:r>
          </a:p>
          <a:p>
            <a:pPr marL="0" indent="0">
              <a:buFont typeface="Arial" panose="020B0604020202020204" pitchFamily="34" charset="0"/>
              <a:buNone/>
            </a:pPr>
            <a:r>
              <a:rPr lang="en-US" altLang="zh-CN" sz="1600" b="0" i="1" dirty="0">
                <a:sym typeface="+mn-ea"/>
              </a:rPr>
              <a:t>[Reference contributions: None]</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26461193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#80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make the following amendment </a:t>
            </a:r>
            <a:r>
              <a:rPr lang="en-US" altLang="zh-CN" dirty="0"/>
              <a:t>to </a:t>
            </a:r>
            <a:r>
              <a:rPr lang="en-US" altLang="zh-CN" dirty="0" smtClean="0"/>
              <a:t>the 11bp SFD:</a:t>
            </a:r>
            <a:endParaRPr lang="en-US" altLang="zh-CN" dirty="0"/>
          </a:p>
          <a:p>
            <a:r>
              <a:rPr lang="en-US" altLang="zh-CN" sz="2000" dirty="0"/>
              <a:t>Energizer may perform LBT before transmitting WPT signals in S1G. The details of LBT are TBD.</a:t>
            </a:r>
          </a:p>
          <a:p>
            <a:pPr marL="0" indent="0">
              <a:buFont typeface="Arial" panose="020B0604020202020204" pitchFamily="34" charset="0"/>
              <a:buNone/>
            </a:pPr>
            <a:endParaRPr lang="en-US" altLang="zh-CN" sz="1800" b="0" i="1" dirty="0" smtClean="0">
              <a:sym typeface="+mn-ea"/>
            </a:endParaRPr>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contributions: </a:t>
            </a:r>
            <a:r>
              <a:rPr lang="en-US" altLang="zh-CN" sz="1800" b="0" i="1" dirty="0"/>
              <a:t>11-25/0791r0, 11-25/0320r1, 11-25/0029r1</a:t>
            </a:r>
            <a:r>
              <a:rPr lang="en-US" altLang="zh-CN" sz="18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64633777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#81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make the following amendment </a:t>
            </a:r>
            <a:r>
              <a:rPr lang="en-US" altLang="zh-CN" dirty="0"/>
              <a:t>to </a:t>
            </a:r>
            <a:r>
              <a:rPr lang="en-US" altLang="zh-CN" dirty="0" smtClean="0"/>
              <a:t>the 11bp SFD:</a:t>
            </a:r>
            <a:endParaRPr lang="en-US" altLang="zh-CN" dirty="0"/>
          </a:p>
          <a:p>
            <a:r>
              <a:rPr lang="en-US" altLang="zh-CN" sz="1800" dirty="0"/>
              <a:t>IEEE 802.11bp defines at least the following capability parameters to be reported by the energizer to the AMP AP.</a:t>
            </a:r>
            <a:endParaRPr lang="en-US" altLang="zh-CN" sz="3600" dirty="0"/>
          </a:p>
          <a:p>
            <a:pPr lvl="1"/>
            <a:r>
              <a:rPr lang="en-US" altLang="zh-CN" sz="1600" dirty="0"/>
              <a:t>Whether or not support S1G WPT transmission</a:t>
            </a:r>
            <a:endParaRPr lang="en-US" altLang="zh-CN" sz="1800" dirty="0"/>
          </a:p>
          <a:p>
            <a:pPr lvl="2"/>
            <a:r>
              <a:rPr lang="en-US" altLang="zh-CN" dirty="0"/>
              <a:t>If supported, frequency related parameters for WPT. The frequency related parameters may include central frequency information, bandwidth information, etc.</a:t>
            </a:r>
            <a:endParaRPr lang="en-US" altLang="zh-CN" sz="2000" dirty="0"/>
          </a:p>
          <a:p>
            <a:pPr lvl="1"/>
            <a:r>
              <a:rPr lang="en-US" altLang="zh-CN" sz="1600" dirty="0"/>
              <a:t>Whether or not support 2.4G excitation waveform transmission.</a:t>
            </a:r>
            <a:endParaRPr lang="en-US" altLang="zh-CN" sz="1800" dirty="0"/>
          </a:p>
          <a:p>
            <a:pPr lvl="1"/>
            <a:r>
              <a:rPr lang="en-US" altLang="zh-CN" sz="1600" dirty="0"/>
              <a:t>Maximum </a:t>
            </a:r>
            <a:r>
              <a:rPr lang="en-US" altLang="zh-CN" sz="1600" dirty="0" err="1"/>
              <a:t>Tx</a:t>
            </a:r>
            <a:r>
              <a:rPr lang="en-US" altLang="zh-CN" sz="1600" dirty="0"/>
              <a:t> power.</a:t>
            </a:r>
            <a:endParaRPr lang="en-US" altLang="zh-CN" sz="1800" dirty="0"/>
          </a:p>
          <a:p>
            <a:pPr lvl="1"/>
            <a:r>
              <a:rPr lang="en-US" altLang="zh-CN" sz="1600" dirty="0"/>
              <a:t>Note: The energizer should at least support one of the following transmissions: S1G WPT transmission or 2.4G excitation waveform transmission</a:t>
            </a:r>
            <a:endParaRPr lang="en-US" altLang="zh-CN" sz="1800" dirty="0"/>
          </a:p>
          <a:p>
            <a:pPr marL="0" indent="0">
              <a:buFont typeface="Arial" panose="020B0604020202020204" pitchFamily="34" charset="0"/>
              <a:buNone/>
            </a:pPr>
            <a:endParaRPr lang="en-US" altLang="zh-CN" sz="1600" b="0" i="1" dirty="0" smtClean="0">
              <a:sym typeface="+mn-ea"/>
            </a:endParaRP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a:t>11-25/0791r0, 11-25/0318r0</a:t>
            </a:r>
            <a:r>
              <a:rPr lang="en-US" altLang="zh-CN" sz="16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46577355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#82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make the following amendment </a:t>
            </a:r>
            <a:r>
              <a:rPr lang="en-US" altLang="zh-CN" dirty="0"/>
              <a:t>to </a:t>
            </a:r>
            <a:r>
              <a:rPr lang="en-US" altLang="zh-CN" dirty="0" smtClean="0"/>
              <a:t>the 11bp SFD:</a:t>
            </a:r>
            <a:endParaRPr lang="en-US" altLang="zh-CN" dirty="0"/>
          </a:p>
          <a:p>
            <a:r>
              <a:rPr lang="en-US" altLang="zh-CN" sz="2000" dirty="0"/>
              <a:t>802.11bp defines short timestamp to enable AMP NON-AP STA to monitor DL frames in duty-cycle operation. </a:t>
            </a:r>
          </a:p>
          <a:p>
            <a:pPr lvl="1"/>
            <a:r>
              <a:rPr lang="en-US" altLang="zh-CN" sz="1800" dirty="0"/>
              <a:t>The length of short timestamp is TBD.</a:t>
            </a:r>
          </a:p>
          <a:p>
            <a:pPr marL="0" indent="0">
              <a:buFont typeface="Arial" panose="020B0604020202020204" pitchFamily="34" charset="0"/>
              <a:buNone/>
            </a:pPr>
            <a:endParaRPr lang="en-US" altLang="zh-CN" sz="1800" b="0" i="1" dirty="0">
              <a:sym typeface="+mn-ea"/>
            </a:endParaRPr>
          </a:p>
          <a:p>
            <a:pPr marL="0" indent="0">
              <a:buFont typeface="Arial" panose="020B0604020202020204" pitchFamily="34" charset="0"/>
              <a:buNone/>
            </a:pPr>
            <a:r>
              <a:rPr lang="en-US" altLang="zh-CN" sz="1800" b="0" i="1" dirty="0">
                <a:sym typeface="+mn-ea"/>
              </a:rPr>
              <a:t>[Reference contributions: </a:t>
            </a:r>
            <a:r>
              <a:rPr lang="en-US" altLang="zh-CN" sz="1800" b="0" i="1" dirty="0"/>
              <a:t>11-25/0814r0, 11-25/0342r0, 11-24/1774r0</a:t>
            </a:r>
            <a:r>
              <a:rPr lang="en-US" altLang="zh-CN" sz="18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28611922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83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a:buFont typeface="Arial" panose="020B0604020202020204" pitchFamily="34" charset="0"/>
              <a:buChar char="•"/>
            </a:pPr>
            <a:r>
              <a:rPr lang="en-US" altLang="zh-CN" sz="2000" dirty="0"/>
              <a:t>11bp defines at least one mode of </a:t>
            </a:r>
            <a:r>
              <a:rPr lang="en-US" altLang="zh-CN" sz="2000" dirty="0" err="1"/>
              <a:t>bistatic</a:t>
            </a:r>
            <a:r>
              <a:rPr lang="en-US" altLang="zh-CN" sz="2000" dirty="0"/>
              <a:t> backscatter that can use frequency shifting within a 40 MHz channel in 2.4 GHz band.</a:t>
            </a:r>
          </a:p>
          <a:p>
            <a:pPr>
              <a:buFont typeface="Arial" panose="020B0604020202020204" pitchFamily="34" charset="0"/>
              <a:buChar char="•"/>
            </a:pPr>
            <a:r>
              <a:rPr lang="en-US" altLang="zh-CN" sz="1800" dirty="0"/>
              <a:t>Existing 40 MHz medium protection mechanisms will be leveraged</a:t>
            </a:r>
            <a:endParaRPr lang="en-US" altLang="zh-CN" sz="1800" b="0" i="1" dirty="0">
              <a:sym typeface="+mn-ea"/>
            </a:endParaRPr>
          </a:p>
          <a:p>
            <a:pPr marL="0" indent="0">
              <a:buNone/>
            </a:pPr>
            <a:endParaRPr lang="en-US" altLang="zh-CN" sz="1800" b="0" i="1" dirty="0" smtClean="0"/>
          </a:p>
          <a:p>
            <a:pPr marL="0" indent="0">
              <a:buNone/>
            </a:pPr>
            <a:r>
              <a:rPr lang="en-US" altLang="zh-CN" sz="1800" b="0" i="1" dirty="0" smtClean="0"/>
              <a:t>[</a:t>
            </a:r>
            <a:r>
              <a:rPr lang="en-US" altLang="zh-CN" sz="1800" b="0" i="1" dirty="0"/>
              <a:t>References: 11-25/1228, 11-25/1229, 11-24/2128, 11-24/2002]</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53676896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84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a:buFont typeface="Arial" panose="020B0604020202020204" pitchFamily="34" charset="0"/>
              <a:buChar char="•"/>
            </a:pPr>
            <a:r>
              <a:rPr lang="en-US" altLang="zh-CN" sz="2000" dirty="0"/>
              <a:t>The maximum clock offset for a non-backscatter STA is ±10,000 PPM when receiving</a:t>
            </a:r>
            <a:endParaRPr lang="en-US" altLang="zh-CN" sz="2000" dirty="0">
              <a:sym typeface="+mn-ea"/>
            </a:endParaRPr>
          </a:p>
          <a:p>
            <a:pPr marL="0" indent="0">
              <a:buNone/>
            </a:pPr>
            <a:endParaRPr lang="en-US" altLang="zh-CN" sz="1800" b="0" i="1" dirty="0" smtClean="0"/>
          </a:p>
          <a:p>
            <a:pPr marL="0" indent="0">
              <a:buNone/>
            </a:pPr>
            <a:r>
              <a:rPr lang="en-US" altLang="zh-CN" sz="1800" b="0" i="1" dirty="0" smtClean="0"/>
              <a:t>[</a:t>
            </a:r>
            <a:r>
              <a:rPr lang="en-US" altLang="zh-CN" sz="1800" b="0" i="1" dirty="0"/>
              <a:t>References: 11-24/0853]</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8558414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85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a:buFont typeface="Arial" panose="020B0604020202020204" pitchFamily="34" charset="0"/>
              <a:buChar char="•"/>
            </a:pPr>
            <a:r>
              <a:rPr lang="en-US" altLang="zh-CN" dirty="0"/>
              <a:t>IEEE 802.11bp will specify that the same chip duration is used for AMP sync field and AMP data field of a single AMP UL PPDU in 2.4 GHz</a:t>
            </a:r>
          </a:p>
          <a:p>
            <a:pPr marL="643255" lvl="1" indent="-342900">
              <a:buFont typeface="Arial" panose="020B0604020202020204" pitchFamily="34" charset="0"/>
              <a:buChar char="•"/>
            </a:pPr>
            <a:r>
              <a:rPr lang="en-US" altLang="zh-CN" b="1" dirty="0"/>
              <a:t>For both UL backscattering transmission and UL non-backscattering transmission</a:t>
            </a:r>
            <a:endParaRPr lang="en-US" altLang="zh-CN" dirty="0">
              <a:sym typeface="+mn-ea"/>
            </a:endParaRPr>
          </a:p>
          <a:p>
            <a:pPr marL="0" indent="0">
              <a:buNone/>
            </a:pPr>
            <a:endParaRPr lang="en-US" altLang="zh-CN" sz="1600" b="0" i="1" dirty="0" smtClean="0"/>
          </a:p>
          <a:p>
            <a:pPr marL="0" indent="0">
              <a:buNone/>
            </a:pPr>
            <a:r>
              <a:rPr lang="en-US" altLang="zh-CN" sz="1800" b="0" i="1" dirty="0" smtClean="0"/>
              <a:t>[</a:t>
            </a:r>
            <a:r>
              <a:rPr lang="en-US" altLang="zh-CN" sz="1800" b="0" i="1" dirty="0"/>
              <a:t>References: 11-25/1262, 11-25/0790, 11-25/1231, 11-25/1217, 11-25/1216]</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37297999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86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marL="285750" indent="-285750">
              <a:buFont typeface="Arial" panose="020B0604020202020204" pitchFamily="34" charset="0"/>
              <a:buChar char="•"/>
            </a:pPr>
            <a:r>
              <a:rPr lang="en-US" altLang="zh-CN" dirty="0"/>
              <a:t>The RATE field in L-SIG of an AMP DL PPDU in 2.4 GHz shall be set to the value representing 6 Mb/s in the 20 MHz channel spacing.</a:t>
            </a:r>
          </a:p>
          <a:p>
            <a:pPr marL="285750" indent="-285750">
              <a:buFont typeface="Arial" panose="020B0604020202020204" pitchFamily="34" charset="0"/>
              <a:buChar char="•"/>
            </a:pPr>
            <a:r>
              <a:rPr lang="en-US" altLang="zh-CN" dirty="0"/>
              <a:t>The LENGTH field in L-SIG of an AMP DL PPDU in 2.4 GHz is set to a value satisfying the condition that the remainder is zero when LENGTH is divided by 3.</a:t>
            </a:r>
          </a:p>
          <a:p>
            <a:pPr marL="0" indent="0">
              <a:buNone/>
            </a:pPr>
            <a:endParaRPr lang="en-US" altLang="zh-CN" b="0" i="1" dirty="0" smtClean="0"/>
          </a:p>
          <a:p>
            <a:pPr marL="0" indent="0">
              <a:buNone/>
            </a:pPr>
            <a:r>
              <a:rPr lang="en-US" altLang="zh-CN" b="0" i="1" dirty="0" smtClean="0"/>
              <a:t>[</a:t>
            </a:r>
            <a:r>
              <a:rPr lang="en-US" altLang="zh-CN" b="0" i="1" dirty="0"/>
              <a:t>References: 11-25/1219, 11-25/1262]</a:t>
            </a:r>
          </a:p>
          <a:p>
            <a:pPr marL="0" indent="0">
              <a:buNone/>
            </a:pPr>
            <a:endParaRPr lang="en-US" altLang="zh-CN" sz="1600" b="0" i="1" dirty="0" smtClean="0"/>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78344212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87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r>
              <a:rPr lang="en-US" altLang="zh-CN" dirty="0"/>
              <a:t>An DL AMP PPDU in 2.4 GHz is identified in its U-SIG with the following setting:</a:t>
            </a:r>
          </a:p>
          <a:p>
            <a:pPr lvl="1">
              <a:lnSpc>
                <a:spcPct val="110000"/>
              </a:lnSpc>
              <a:buFont typeface="Arial" panose="020B0604020202020204" pitchFamily="34" charset="0"/>
              <a:buChar char="•"/>
            </a:pPr>
            <a:r>
              <a:rPr lang="en-US" altLang="zh-CN" dirty="0"/>
              <a:t>PHY version value sets to 0</a:t>
            </a:r>
          </a:p>
          <a:p>
            <a:pPr lvl="1">
              <a:lnSpc>
                <a:spcPct val="110000"/>
              </a:lnSpc>
              <a:buFont typeface="Arial" panose="020B0604020202020204" pitchFamily="34" charset="0"/>
              <a:buChar char="•"/>
            </a:pPr>
            <a:r>
              <a:rPr lang="en-US" altLang="zh-CN" dirty="0"/>
              <a:t>One or multiple Validate bit subfields sets to  0 or subfield(s) set to a validate state.</a:t>
            </a:r>
          </a:p>
          <a:p>
            <a:pPr marL="0" indent="0">
              <a:buNone/>
            </a:pPr>
            <a:endParaRPr lang="en-US" altLang="zh-CN" b="0" i="1" dirty="0" smtClean="0"/>
          </a:p>
          <a:p>
            <a:pPr marL="0" indent="0">
              <a:buNone/>
            </a:pPr>
            <a:r>
              <a:rPr lang="en-US" altLang="zh-CN" b="0" i="1" dirty="0" smtClean="0"/>
              <a:t>[</a:t>
            </a:r>
            <a:r>
              <a:rPr lang="en-US" altLang="zh-CN" b="0" i="1" dirty="0"/>
              <a:t>References: 11-25/1219 , 11-25/1262]</a:t>
            </a:r>
          </a:p>
          <a:p>
            <a:pPr marL="0" indent="0">
              <a:buNone/>
            </a:pPr>
            <a:endParaRPr lang="en-US" altLang="zh-CN" sz="1600" b="0" i="1" dirty="0" smtClean="0"/>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9537557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#7 (</a:t>
            </a:r>
            <a:r>
              <a:rPr lang="en-US" altLang="zh-CN" kern="0" dirty="0" smtClean="0"/>
              <a:t>SFD;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include following content to </a:t>
            </a:r>
            <a:r>
              <a:rPr lang="en-US" altLang="zh-CN" kern="0" dirty="0" err="1" smtClean="0"/>
              <a:t>TGbp</a:t>
            </a:r>
            <a:r>
              <a:rPr lang="en-US" altLang="zh-CN" kern="0" dirty="0" smtClean="0"/>
              <a:t> SFD: </a:t>
            </a:r>
          </a:p>
          <a:p>
            <a:pPr>
              <a:defRPr/>
            </a:pPr>
            <a:r>
              <a:rPr lang="en-US" altLang="zh-CN" kern="0" dirty="0" smtClean="0"/>
              <a:t>“</a:t>
            </a:r>
            <a:r>
              <a:rPr lang="en-US" altLang="zh-CN" b="0" dirty="0"/>
              <a:t>11bp supports a mode to enable AMP devices to operate in legacy WLAN network by defining AMP DL and required control/signaling.</a:t>
            </a:r>
            <a:r>
              <a:rPr lang="en-US" altLang="zh-CN" kern="0" dirty="0" smtClean="0"/>
              <a:t>”</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11-24/1263r0] SP: 33Y/2N/6A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err="1" smtClean="0"/>
              <a:t>Pooria</a:t>
            </a:r>
            <a:r>
              <a:rPr lang="en-US" altLang="zh-CN" kern="0" dirty="0" smtClean="0"/>
              <a:t> </a:t>
            </a:r>
            <a:r>
              <a:rPr lang="en-US" altLang="zh-CN" kern="0" dirty="0" err="1" smtClean="0"/>
              <a:t>Pakrooh</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Tian</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7523865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88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a:defRPr/>
            </a:pPr>
            <a:r>
              <a:rPr lang="en-US" altLang="zh-CN" sz="2800" dirty="0" smtClean="0"/>
              <a:t>11bp defines two PPDU variants of the AMP DL PPDU for backscattering operation in 2.4GHz</a:t>
            </a:r>
            <a:endParaRPr lang="en-US" altLang="zh-CN" sz="2800" b="0" dirty="0" smtClean="0"/>
          </a:p>
          <a:p>
            <a:pPr lvl="1">
              <a:buFont typeface="Arial" panose="020B0604020202020204" pitchFamily="34" charset="0"/>
              <a:buChar char="•"/>
            </a:pPr>
            <a:r>
              <a:rPr lang="en-US" altLang="zh-CN" dirty="0" smtClean="0"/>
              <a:t>PPDU subtype 1 consists of the 802.11bp preamble, an Excitation field, an AMP SYNC field, and an AMP Data field and an Excitation field</a:t>
            </a:r>
          </a:p>
          <a:p>
            <a:pPr lvl="1">
              <a:buFont typeface="Arial" panose="020B0604020202020204" pitchFamily="34" charset="0"/>
              <a:buChar char="•"/>
            </a:pPr>
            <a:endParaRPr lang="en-US" altLang="zh-CN" dirty="0" smtClean="0">
              <a:sym typeface="+mn-ea"/>
            </a:endParaRPr>
          </a:p>
          <a:p>
            <a:pPr lvl="1">
              <a:buFont typeface="Arial" panose="020B0604020202020204" pitchFamily="34" charset="0"/>
              <a:buChar char="•"/>
            </a:pPr>
            <a:endParaRPr lang="en-US" altLang="zh-CN" dirty="0" smtClean="0">
              <a:sym typeface="+mn-ea"/>
            </a:endParaRPr>
          </a:p>
          <a:p>
            <a:pPr lvl="1">
              <a:buFont typeface="Arial" panose="020B0604020202020204" pitchFamily="34" charset="0"/>
              <a:buChar char="•"/>
            </a:pPr>
            <a:endParaRPr lang="en-US" altLang="zh-CN" dirty="0" smtClean="0">
              <a:sym typeface="+mn-ea"/>
            </a:endParaRPr>
          </a:p>
          <a:p>
            <a:pPr lvl="1">
              <a:buFont typeface="Arial" panose="020B0604020202020204" pitchFamily="34" charset="0"/>
              <a:buChar char="•"/>
            </a:pPr>
            <a:endParaRPr lang="en-US" altLang="zh-CN" dirty="0" smtClean="0">
              <a:sym typeface="+mn-ea"/>
            </a:endParaRPr>
          </a:p>
          <a:p>
            <a:pPr lvl="1">
              <a:buFont typeface="Arial" panose="020B0604020202020204" pitchFamily="34" charset="0"/>
              <a:buChar char="•"/>
            </a:pPr>
            <a:r>
              <a:rPr lang="en-US" altLang="zh-CN" dirty="0" smtClean="0"/>
              <a:t>PPDU subtype 2 consists of the 802.11bp preamble, an AMP SYNC field, and an AMP Data field and an Excitation field</a:t>
            </a:r>
          </a:p>
          <a:p>
            <a:pPr>
              <a:buFont typeface="Arial" panose="020B0604020202020204" pitchFamily="34" charset="0"/>
              <a:buChar char="•"/>
            </a:pPr>
            <a:endParaRPr lang="en-US" altLang="zh-CN" dirty="0" smtClean="0">
              <a:sym typeface="+mn-ea"/>
            </a:endParaRPr>
          </a:p>
          <a:p>
            <a:pPr>
              <a:buFont typeface="Arial" panose="020B0604020202020204" pitchFamily="34" charset="0"/>
              <a:buChar char="•"/>
            </a:pPr>
            <a:endParaRPr lang="en-US" altLang="zh-CN" dirty="0" smtClean="0">
              <a:sym typeface="+mn-ea"/>
            </a:endParaRPr>
          </a:p>
          <a:p>
            <a:pPr marL="0" indent="0">
              <a:buNone/>
            </a:pPr>
            <a:endParaRPr lang="en-US" altLang="zh-CN" b="0" i="1" dirty="0" smtClean="0"/>
          </a:p>
          <a:p>
            <a:pPr marL="0" indent="0">
              <a:buNone/>
            </a:pPr>
            <a:r>
              <a:rPr lang="en-US" altLang="zh-CN" b="0" i="1" dirty="0" smtClean="0"/>
              <a:t>[References: 11-25/1232]</a:t>
            </a:r>
          </a:p>
          <a:p>
            <a:pPr marL="0" indent="0">
              <a:buNone/>
            </a:pPr>
            <a:endParaRPr lang="en-US" altLang="zh-CN" sz="1600" b="0" i="1" dirty="0" smtClean="0"/>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pic>
        <p:nvPicPr>
          <p:cNvPr id="8" name="Picture 1" descr="https://www.ieee802.org/11/email/stds-802-11-tgbp/pngTI16YYYUY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94" y="3276604"/>
            <a:ext cx="5810250" cy="4000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s://www.ieee802.org/11/email/stds-802-11-tgbp/pngShn5usl31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68" y="4267178"/>
            <a:ext cx="4010025" cy="400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483112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89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a:buFont typeface="Arial" panose="020B0604020202020204" pitchFamily="34" charset="0"/>
              <a:buChar char="•"/>
            </a:pPr>
            <a:r>
              <a:rPr lang="en-US" altLang="zh-CN" sz="2000" dirty="0"/>
              <a:t>The AMP DL SYNC for backscattering without frequency shift shall differentiate the operating band of sub-1GHz or 2.4GHz</a:t>
            </a:r>
          </a:p>
          <a:p>
            <a:pPr>
              <a:buFont typeface="Arial" panose="020B0604020202020204" pitchFamily="34" charset="0"/>
              <a:buChar char="•"/>
            </a:pPr>
            <a:endParaRPr lang="en-US" altLang="zh-CN" sz="2000" dirty="0">
              <a:sym typeface="+mn-ea"/>
            </a:endParaRPr>
          </a:p>
          <a:p>
            <a:pPr marL="0" indent="0">
              <a:buNone/>
            </a:pPr>
            <a:r>
              <a:rPr lang="en-US" altLang="zh-CN" sz="2000" b="0" i="1" dirty="0" smtClean="0"/>
              <a:t>[</a:t>
            </a:r>
            <a:r>
              <a:rPr lang="en-US" altLang="zh-CN" sz="2000" b="0" i="1" dirty="0"/>
              <a:t>References: 11-25/1230]</a:t>
            </a:r>
          </a:p>
          <a:p>
            <a:pPr marL="0" indent="0">
              <a:buNone/>
            </a:pPr>
            <a:endParaRPr lang="en-US" altLang="zh-CN" sz="1600" b="0" i="1" dirty="0" smtClean="0"/>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186547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#90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marL="285750" indent="-285750">
              <a:buFont typeface="Arial" panose="020B0604020202020204" pitchFamily="34" charset="0"/>
              <a:buChar char="•"/>
            </a:pPr>
            <a:r>
              <a:rPr lang="en-US" altLang="zh-CN" sz="2000" dirty="0"/>
              <a:t>The Chip Duration of the Downlink Sync Field Transmitted in 2.4 GHz to a non-Backscatter STA shall be 2 µs</a:t>
            </a:r>
          </a:p>
          <a:p>
            <a:endParaRPr lang="en-US" altLang="zh-CN" sz="2000" b="0" i="1" dirty="0"/>
          </a:p>
          <a:p>
            <a:pPr marL="0" indent="0">
              <a:buNone/>
            </a:pPr>
            <a:r>
              <a:rPr lang="en-US" altLang="zh-CN" sz="2000" b="0" i="1" dirty="0"/>
              <a:t>[References: 11-25/1222r1]</a:t>
            </a:r>
          </a:p>
          <a:p>
            <a:pPr marL="0" indent="0">
              <a:buNone/>
            </a:pPr>
            <a:endParaRPr lang="en-US" altLang="zh-CN" sz="1600" b="0" i="1" dirty="0" smtClean="0"/>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8333046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#91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mc:AlternateContent xmlns:mc="http://schemas.openxmlformats.org/markup-compatibility/2006">
        <mc:Choice xmlns:a14="http://schemas.microsoft.com/office/drawing/2010/main" Requires="a14">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6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marL="285750" lvl="0" indent="-285750">
                  <a:spcBef>
                    <a:spcPct val="0"/>
                  </a:spcBef>
                  <a:buFont typeface="Arial" panose="020B0604020202020204" pitchFamily="34" charset="0"/>
                  <a:buChar char="•"/>
                </a:pPr>
                <a:r>
                  <a:rPr lang="zh-CN" altLang="zh-CN" sz="2000" dirty="0"/>
                  <a:t>The Downlink Sync Field Transmitted in 2.4 GHz to a non-Backscatter STA shall use a Sequence of Chips</a:t>
                </a:r>
                <a:r>
                  <a:rPr lang="en-US" altLang="zh-CN" sz="2000" dirty="0"/>
                  <a:t> </a:t>
                </a:r>
                <a14:m>
                  <m:oMath xmlns:m="http://schemas.openxmlformats.org/officeDocument/2006/math">
                    <m:r>
                      <a:rPr lang="en-US" altLang="zh-CN" sz="2000" i="1">
                        <a:latin typeface="Cambria Math" panose="02040503050406030204" pitchFamily="18" charset="0"/>
                      </a:rPr>
                      <m:t>𝑾</m:t>
                    </m:r>
                  </m:oMath>
                </a14:m>
                <a:r>
                  <a:rPr lang="zh-CN" altLang="zh-CN" sz="2000" dirty="0"/>
                  <a:t> to indicate a data rate of 250 kb/s and a Sequence of Chips </a:t>
                </a:r>
                <a14:m>
                  <m:oMath xmlns:m="http://schemas.openxmlformats.org/officeDocument/2006/math">
                    <m:acc>
                      <m:accPr>
                        <m:chr m:val="̅"/>
                        <m:ctrlPr>
                          <a:rPr lang="en-US" altLang="zh-CN" sz="2800" i="1" dirty="0">
                            <a:latin typeface="Cambria Math" panose="02040503050406030204" pitchFamily="18" charset="0"/>
                          </a:rPr>
                        </m:ctrlPr>
                      </m:accPr>
                      <m:e>
                        <m:r>
                          <a:rPr lang="en-US" altLang="zh-CN" sz="2800" i="1" dirty="0">
                            <a:latin typeface="Cambria Math" panose="02040503050406030204" pitchFamily="18" charset="0"/>
                          </a:rPr>
                          <m:t>𝑤</m:t>
                        </m:r>
                      </m:e>
                    </m:acc>
                  </m:oMath>
                </a14:m>
                <a:r>
                  <a:rPr lang="zh-CN" altLang="zh-CN" sz="2000" dirty="0"/>
                  <a:t> </a:t>
                </a:r>
                <a:r>
                  <a:rPr lang="zh-CN" altLang="zh-CN" sz="2000" dirty="0"/>
                  <a:t>to </a:t>
                </a:r>
                <a:r>
                  <a:rPr lang="zh-CN" altLang="zh-CN" sz="2000" dirty="0"/>
                  <a:t>indicate a data rate of 1 Mb/s</a:t>
                </a:r>
              </a:p>
              <a:p>
                <a:pPr marL="285750" lvl="0" indent="-285750">
                  <a:spcBef>
                    <a:spcPct val="0"/>
                  </a:spcBef>
                  <a:buFont typeface="Arial" panose="020B0604020202020204" pitchFamily="34" charset="0"/>
                  <a:buChar char="•"/>
                </a:pPr>
                <a:r>
                  <a:rPr lang="zh-CN" altLang="zh-CN" sz="2000" dirty="0"/>
                  <a:t>Note, </a:t>
                </a:r>
                <a14:m>
                  <m:oMath xmlns:m="http://schemas.openxmlformats.org/officeDocument/2006/math">
                    <m:acc>
                      <m:accPr>
                        <m:chr m:val="̅"/>
                        <m:ctrlPr>
                          <a:rPr lang="en-US" altLang="zh-CN" sz="3200" i="1" dirty="0">
                            <a:latin typeface="Cambria Math" panose="02040503050406030204" pitchFamily="18" charset="0"/>
                          </a:rPr>
                        </m:ctrlPr>
                      </m:accPr>
                      <m:e>
                        <m:r>
                          <a:rPr lang="en-US" altLang="zh-CN" sz="3200" i="1" dirty="0">
                            <a:latin typeface="Cambria Math" panose="02040503050406030204" pitchFamily="18" charset="0"/>
                          </a:rPr>
                          <m:t>𝑤</m:t>
                        </m:r>
                      </m:e>
                    </m:acc>
                  </m:oMath>
                </a14:m>
                <a:r>
                  <a:rPr lang="en-US" altLang="zh-CN" sz="2000" dirty="0"/>
                  <a:t> </a:t>
                </a:r>
                <a:r>
                  <a:rPr lang="zh-CN" altLang="zh-CN" sz="2000" dirty="0"/>
                  <a:t>is </a:t>
                </a:r>
                <a:r>
                  <a:rPr lang="zh-CN" altLang="zh-CN" sz="2000" dirty="0"/>
                  <a:t>the Logical Complement of </a:t>
                </a:r>
                <a14:m>
                  <m:oMath xmlns:m="http://schemas.openxmlformats.org/officeDocument/2006/math">
                    <m:r>
                      <a:rPr lang="en-US" altLang="zh-CN" sz="2000" i="1">
                        <a:latin typeface="Cambria Math" panose="02040503050406030204" pitchFamily="18" charset="0"/>
                      </a:rPr>
                      <m:t>𝑾</m:t>
                    </m:r>
                  </m:oMath>
                </a14:m>
                <a:endParaRPr lang="zh-CN" altLang="zh-CN" sz="2000" dirty="0"/>
              </a:p>
              <a:p>
                <a:endParaRPr lang="en-US" altLang="zh-CN" sz="2000" b="0" i="1" dirty="0"/>
              </a:p>
              <a:p>
                <a:pPr marL="0" indent="0">
                  <a:buNone/>
                </a:pPr>
                <a:r>
                  <a:rPr lang="en-US" altLang="zh-CN" sz="2000" b="0" i="1" dirty="0"/>
                  <a:t>[</a:t>
                </a:r>
                <a:r>
                  <a:rPr lang="en-US" altLang="zh-CN" sz="2000" b="0" i="1" dirty="0"/>
                  <a:t>References: </a:t>
                </a:r>
                <a:r>
                  <a:rPr lang="en-US" altLang="zh-CN" sz="2000" b="0" i="1" dirty="0"/>
                  <a:t>11-25/1222r1]</a:t>
                </a:r>
                <a:endParaRPr lang="en-US" altLang="zh-CN" sz="2000" b="0" i="1" dirty="0"/>
              </a:p>
              <a:p>
                <a:pPr marL="0" indent="0">
                  <a:buNone/>
                </a:pPr>
                <a:endParaRPr lang="en-US" altLang="zh-CN" sz="1600" b="0" i="1" dirty="0" smtClean="0"/>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mc:Choice>
        <mc:Fallback>
          <p:sp>
            <p:nvSpPr>
              <p:cNvPr id="6" name="内容占位符 2"/>
              <p:cNvSpPr txBox="1">
                <a:spLocks noRot="1" noChangeAspect="1" noMove="1" noResize="1" noEditPoints="1" noAdjustHandles="1" noChangeArrowheads="1" noChangeShapeType="1" noTextEdit="1"/>
              </p:cNvSpPr>
              <p:nvPr/>
            </p:nvSpPr>
            <p:spPr>
              <a:xfrm>
                <a:off x="1219200" y="1828842"/>
                <a:ext cx="9753600" cy="4571880"/>
              </a:xfrm>
              <a:prstGeom prst="rect">
                <a:avLst/>
              </a:prstGeom>
              <a:blipFill>
                <a:blip r:embed="rId2"/>
                <a:stretch>
                  <a:fillRect l="-938" t="-1867" r="-188"/>
                </a:stretch>
              </a:blipFill>
            </p:spPr>
            <p:txBody>
              <a:bodyPr/>
              <a:lstStyle/>
              <a:p>
                <a:r>
                  <a:rPr lang="zh-CN" altLang="en-US">
                    <a:noFill/>
                  </a:rPr>
                  <a:t> </a:t>
                </a:r>
              </a:p>
            </p:txBody>
          </p:sp>
        </mc:Fallback>
      </mc:AlternateContent>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60612238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#92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a:spcBef>
                <a:spcPct val="0"/>
              </a:spcBef>
            </a:pPr>
            <a:r>
              <a:rPr lang="zh-CN" altLang="zh-CN" dirty="0"/>
              <a:t>The Downlink Sync Field transmitted in 2.4 GHz to a non-Backscatter STA consists of two Segments</a:t>
            </a:r>
            <a:endParaRPr lang="en-US" altLang="zh-CN" dirty="0"/>
          </a:p>
          <a:p>
            <a:pPr lvl="1">
              <a:lnSpc>
                <a:spcPct val="110000"/>
              </a:lnSpc>
              <a:spcBef>
                <a:spcPct val="0"/>
              </a:spcBef>
              <a:buFont typeface="Arial" panose="020B0604020202020204" pitchFamily="34" charset="0"/>
              <a:buChar char="•"/>
            </a:pPr>
            <a:r>
              <a:rPr lang="zh-CN" altLang="zh-CN" sz="1800" dirty="0"/>
              <a:t>The first Segment is a Chip Sequence designed to support Sync Field Detection and Timing alignment</a:t>
            </a:r>
            <a:endParaRPr lang="en-US" altLang="zh-CN" sz="1800" dirty="0"/>
          </a:p>
          <a:p>
            <a:pPr lvl="1">
              <a:lnSpc>
                <a:spcPct val="110000"/>
              </a:lnSpc>
              <a:spcBef>
                <a:spcPct val="0"/>
              </a:spcBef>
              <a:buFont typeface="Arial" panose="020B0604020202020204" pitchFamily="34" charset="0"/>
              <a:buChar char="•"/>
            </a:pPr>
            <a:r>
              <a:rPr lang="zh-CN" altLang="zh-CN" sz="1800" dirty="0"/>
              <a:t>The second Segment is a</a:t>
            </a:r>
            <a:r>
              <a:rPr lang="en-US" altLang="zh-CN" sz="1800" dirty="0"/>
              <a:t> “</a:t>
            </a:r>
            <a:r>
              <a:rPr lang="zh-CN" altLang="zh-CN" sz="1800" dirty="0"/>
              <a:t>Special Segment</a:t>
            </a:r>
            <a:r>
              <a:rPr lang="en-US" altLang="zh-CN" sz="1800" dirty="0"/>
              <a:t>”</a:t>
            </a:r>
            <a:r>
              <a:rPr lang="zh-CN" altLang="zh-CN" sz="1800" dirty="0"/>
              <a:t> which is designed to reduce the False Alarm rate</a:t>
            </a:r>
          </a:p>
          <a:p>
            <a:endParaRPr lang="en-US" altLang="zh-CN" sz="2000" b="0" i="1" dirty="0"/>
          </a:p>
          <a:p>
            <a:pPr marL="0" indent="0">
              <a:buNone/>
            </a:pPr>
            <a:r>
              <a:rPr lang="en-US" altLang="zh-CN" sz="1800" b="0" i="1" dirty="0"/>
              <a:t>[References: 11-25/1220r0]</a:t>
            </a:r>
          </a:p>
          <a:p>
            <a:pPr marL="0" indent="0">
              <a:buNone/>
            </a:pPr>
            <a:endParaRPr lang="en-US" altLang="zh-CN" sz="1600" b="0" i="1" dirty="0" smtClean="0"/>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42256334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#93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a:spcBef>
                <a:spcPct val="0"/>
              </a:spcBef>
            </a:pPr>
            <a:r>
              <a:rPr lang="en-US" altLang="zh-CN" dirty="0"/>
              <a:t>The AMP-Sync field of the AMP DL PPDU for non-backscatter STAs in 2.4 GHz, shall support both the correlation-based Sync field detector and the differential decoder Sync field detector.</a:t>
            </a:r>
          </a:p>
          <a:p>
            <a:pPr marL="0" lvl="0" indent="0">
              <a:spcBef>
                <a:spcPct val="0"/>
              </a:spcBef>
            </a:pPr>
            <a:endParaRPr lang="en-US" altLang="zh-CN" b="0" i="1" dirty="0"/>
          </a:p>
          <a:p>
            <a:pPr marL="0" indent="0">
              <a:buNone/>
            </a:pPr>
            <a:r>
              <a:rPr lang="en-US" altLang="zh-CN" sz="2000" b="0" i="1" dirty="0"/>
              <a:t>[</a:t>
            </a:r>
            <a:r>
              <a:rPr lang="en-US" altLang="zh-CN" sz="2000" b="0" dirty="0"/>
              <a:t>References: 11-25/1249r1, 11-25/1221r0</a:t>
            </a:r>
            <a:r>
              <a:rPr lang="en-US" altLang="zh-CN" sz="2000" b="0" i="1" dirty="0"/>
              <a:t>]</a:t>
            </a:r>
          </a:p>
          <a:p>
            <a:pPr marL="0" indent="0">
              <a:buNone/>
            </a:pPr>
            <a:endParaRPr lang="en-US" altLang="zh-CN" sz="1600" b="0" i="1" dirty="0" smtClean="0"/>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41453485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#94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a:defRPr/>
            </a:pPr>
            <a:r>
              <a:rPr lang="en-US" altLang="zh-CN" dirty="0"/>
              <a:t>11bp recommend single carrier wave as WPT waveform in </a:t>
            </a:r>
            <a:r>
              <a:rPr lang="en-US" altLang="zh-CN" dirty="0" smtClean="0"/>
              <a:t>Sub-1GHz</a:t>
            </a:r>
            <a:r>
              <a:rPr lang="en-US" altLang="zh-CN" dirty="0"/>
              <a:t>.</a:t>
            </a:r>
          </a:p>
          <a:p>
            <a:endParaRPr lang="en-US" altLang="zh-CN" sz="2000" b="0" i="1" dirty="0"/>
          </a:p>
          <a:p>
            <a:pPr marL="0" indent="0">
              <a:buNone/>
            </a:pPr>
            <a:r>
              <a:rPr lang="en-US" altLang="zh-CN" sz="2000" b="0" i="1" dirty="0"/>
              <a:t>[References: 11-25/1227r0]</a:t>
            </a:r>
          </a:p>
          <a:p>
            <a:pPr marL="0" indent="0">
              <a:buNone/>
            </a:pPr>
            <a:endParaRPr lang="en-US" altLang="zh-CN" sz="1600" b="0" i="1" dirty="0" smtClean="0"/>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15551539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#95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a:spcBef>
                <a:spcPct val="0"/>
              </a:spcBef>
            </a:pPr>
            <a:r>
              <a:rPr lang="zh-CN" altLang="zh-CN" dirty="0"/>
              <a:t>11bp shall adopt the following channelization scheme for China:</a:t>
            </a:r>
          </a:p>
          <a:p>
            <a:pPr lvl="1">
              <a:spcBef>
                <a:spcPct val="0"/>
              </a:spcBef>
              <a:buFont typeface="Arial" panose="020B0604020202020204" pitchFamily="34" charset="0"/>
              <a:buChar char="•"/>
            </a:pPr>
            <a:r>
              <a:rPr lang="zh-CN" altLang="zh-CN" sz="2100" dirty="0"/>
              <a:t>Operating bands: 920-925MHz</a:t>
            </a:r>
          </a:p>
          <a:p>
            <a:pPr lvl="1">
              <a:spcBef>
                <a:spcPct val="0"/>
              </a:spcBef>
              <a:buFont typeface="Arial" panose="020B0604020202020204" pitchFamily="34" charset="0"/>
              <a:buChar char="•"/>
            </a:pPr>
            <a:r>
              <a:rPr lang="zh-CN" altLang="zh-CN" sz="2100" dirty="0"/>
              <a:t>Bandwidth 250kHz</a:t>
            </a:r>
          </a:p>
          <a:p>
            <a:pPr lvl="1">
              <a:spcBef>
                <a:spcPct val="0"/>
              </a:spcBef>
              <a:buFont typeface="Arial" panose="020B0604020202020204" pitchFamily="34" charset="0"/>
              <a:buChar char="•"/>
            </a:pPr>
            <a:r>
              <a:rPr lang="zh-CN" altLang="zh-CN" sz="2100" dirty="0"/>
              <a:t>There are 20 channels, with center frequency</a:t>
            </a:r>
            <a:r>
              <a:rPr lang="en-US" altLang="zh-CN" sz="2100" dirty="0"/>
              <a:t> (MHz)</a:t>
            </a:r>
            <a:r>
              <a:rPr lang="zh-CN" altLang="zh-CN" sz="2100" dirty="0"/>
              <a:t>: </a:t>
            </a:r>
            <a:r>
              <a:rPr lang="en-US" altLang="zh-CN" sz="2100" dirty="0"/>
              <a:t>(</a:t>
            </a:r>
            <a:r>
              <a:rPr lang="zh-CN" altLang="zh-CN" sz="2100" dirty="0"/>
              <a:t>920.125+N*0.25</a:t>
            </a:r>
            <a:r>
              <a:rPr lang="en-US" altLang="zh-CN" sz="2100" dirty="0"/>
              <a:t>) MHz</a:t>
            </a:r>
            <a:r>
              <a:rPr lang="zh-CN" altLang="zh-CN" sz="2100" dirty="0"/>
              <a:t>, N=0,…,19</a:t>
            </a:r>
            <a:endParaRPr lang="en-US" altLang="zh-CN" sz="2100" dirty="0"/>
          </a:p>
          <a:p>
            <a:pPr marL="0" lvl="0" indent="0">
              <a:spcBef>
                <a:spcPct val="0"/>
              </a:spcBef>
            </a:pPr>
            <a:endParaRPr lang="en-US" altLang="zh-CN" b="0" i="1" dirty="0"/>
          </a:p>
          <a:p>
            <a:pPr marL="0" lvl="0" indent="0">
              <a:spcBef>
                <a:spcPct val="0"/>
              </a:spcBef>
            </a:pPr>
            <a:endParaRPr lang="en-US" altLang="zh-CN" b="0" i="1" dirty="0"/>
          </a:p>
          <a:p>
            <a:pPr marL="0" lvl="0" indent="0">
              <a:spcBef>
                <a:spcPct val="0"/>
              </a:spcBef>
            </a:pPr>
            <a:endParaRPr lang="en-US" altLang="zh-CN" b="0" i="1" dirty="0"/>
          </a:p>
          <a:p>
            <a:pPr marL="0" lvl="0" indent="0">
              <a:spcBef>
                <a:spcPct val="0"/>
              </a:spcBef>
            </a:pPr>
            <a:endParaRPr lang="en-US" altLang="zh-CN" b="0" i="1" dirty="0"/>
          </a:p>
          <a:p>
            <a:pPr marL="0" lvl="0" indent="0">
              <a:spcBef>
                <a:spcPct val="0"/>
              </a:spcBef>
            </a:pPr>
            <a:endParaRPr lang="en-US" altLang="zh-CN" b="0" i="1" dirty="0"/>
          </a:p>
          <a:p>
            <a:pPr marL="0" indent="0">
              <a:buNone/>
            </a:pPr>
            <a:r>
              <a:rPr lang="en-US" altLang="zh-CN" b="0" i="1" dirty="0"/>
              <a:t>[</a:t>
            </a:r>
            <a:r>
              <a:rPr lang="en-US" altLang="zh-CN" b="0" dirty="0"/>
              <a:t>References: 11/25-1224r0</a:t>
            </a:r>
            <a:r>
              <a:rPr lang="en-US" altLang="zh-CN" b="0" i="1" dirty="0"/>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pic>
        <p:nvPicPr>
          <p:cNvPr id="8" name="Picture 3" descr="https://www.ieee802.org/11/email/stds-802-11-tgbp/pngfY25J0ewf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10" y="3352802"/>
            <a:ext cx="2219325"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385641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#96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6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marL="0" indent="0">
              <a:spcBef>
                <a:spcPct val="0"/>
              </a:spcBef>
              <a:buNone/>
            </a:pPr>
            <a:r>
              <a:rPr lang="zh-CN" altLang="zh-CN" dirty="0"/>
              <a:t>For mono-static backscattering communication in sub-1 GHz, the maximum allowed clock inaccuracy for the backscattering tag is 100,000 ppm for both receive mode and backscattering transmit mode.</a:t>
            </a:r>
          </a:p>
          <a:p>
            <a:pPr marL="285750" lvl="0" indent="-285750">
              <a:spcBef>
                <a:spcPct val="0"/>
              </a:spcBef>
              <a:buFont typeface="Arial" panose="020B0604020202020204" pitchFamily="34" charset="0"/>
              <a:buChar char="•"/>
            </a:pPr>
            <a:r>
              <a:rPr lang="zh-CN" altLang="zh-CN" dirty="0"/>
              <a:t>11bp shall specify an AMP-S1G Downlink PPDU supporting downlink transmission for backscattering AMP STA in sub-1 GHz. AMP-S1G Downlink PPDU contains at least an Excitation field, an AMP-Sync field and an AMP-Data field.</a:t>
            </a:r>
          </a:p>
          <a:p>
            <a:pPr marL="600075" indent="-285750">
              <a:spcBef>
                <a:spcPct val="0"/>
              </a:spcBef>
              <a:buFont typeface="Arial" panose="020B0604020202020204" pitchFamily="34" charset="0"/>
              <a:buChar char="•"/>
            </a:pPr>
            <a:r>
              <a:rPr lang="zh-CN" altLang="zh-CN" b="0" dirty="0"/>
              <a:t>Inclusion of an AMP-SIG field is TBD.</a:t>
            </a:r>
          </a:p>
          <a:p>
            <a:pPr marL="600075" indent="-285750">
              <a:spcBef>
                <a:spcPct val="0"/>
              </a:spcBef>
              <a:buFont typeface="Arial" panose="020B0604020202020204" pitchFamily="34" charset="0"/>
              <a:buChar char="•"/>
            </a:pPr>
            <a:r>
              <a:rPr lang="zh-CN" altLang="zh-CN" b="0" dirty="0"/>
              <a:t>Inclusion of an 802.11 preamble is TBD.</a:t>
            </a:r>
          </a:p>
          <a:p>
            <a:pPr marL="600075" indent="-285750">
              <a:spcBef>
                <a:spcPct val="0"/>
              </a:spcBef>
              <a:buFont typeface="Arial" panose="020B0604020202020204" pitchFamily="34" charset="0"/>
              <a:buChar char="•"/>
            </a:pPr>
            <a:r>
              <a:rPr lang="zh-CN" altLang="zh-CN" b="0" dirty="0"/>
              <a:t>Additionally, there will be one or more Excitation fields</a:t>
            </a:r>
          </a:p>
          <a:p>
            <a:pPr marL="600075" indent="-285750">
              <a:spcBef>
                <a:spcPct val="0"/>
              </a:spcBef>
              <a:buFont typeface="Arial" panose="020B0604020202020204" pitchFamily="34" charset="0"/>
              <a:buChar char="•"/>
            </a:pPr>
            <a:r>
              <a:rPr lang="zh-CN" altLang="zh-CN" b="0" dirty="0"/>
              <a:t>Additionally, there may be more than one AMP-Data field</a:t>
            </a:r>
          </a:p>
          <a:p>
            <a:pPr marL="600075" indent="-285750">
              <a:spcBef>
                <a:spcPct val="0"/>
              </a:spcBef>
              <a:buFont typeface="Arial" panose="020B0604020202020204" pitchFamily="34" charset="0"/>
              <a:buChar char="•"/>
            </a:pPr>
            <a:r>
              <a:rPr lang="zh-CN" altLang="zh-CN" b="0" dirty="0"/>
              <a:t>Additionally, AMP-Sync and AMP-SIG field may precede each AMP-Data field</a:t>
            </a:r>
          </a:p>
          <a:p>
            <a:pPr marL="285750" lvl="0" indent="-285750">
              <a:spcBef>
                <a:spcPct val="0"/>
              </a:spcBef>
              <a:buFont typeface="Arial" panose="020B0604020202020204" pitchFamily="34" charset="0"/>
              <a:buChar char="•"/>
            </a:pPr>
            <a:r>
              <a:rPr lang="zh-CN" altLang="zh-CN" dirty="0"/>
              <a:t>11bp shall specify an AMP-S1G Uplink PPDU supporting uplink transmission for backscattering AMP STA in sub-1 GHz. AMP-S1G Uplink PPDU contains an AMP-Sync field and AMP-Data field.</a:t>
            </a:r>
          </a:p>
          <a:p>
            <a:pPr marL="285750" lvl="0" indent="-285750">
              <a:spcBef>
                <a:spcPct val="0"/>
              </a:spcBef>
              <a:buFont typeface="Arial" panose="020B0604020202020204" pitchFamily="34" charset="0"/>
              <a:buChar char="•"/>
            </a:pPr>
            <a:r>
              <a:rPr lang="zh-CN" altLang="zh-CN" dirty="0"/>
              <a:t>The AMP-S1G Downlink PPDU and AMP-S1G Uplink PPDU AMP-Data field will use Manchester encoding for backscattering operation.</a:t>
            </a:r>
          </a:p>
          <a:p>
            <a:pPr marL="285750" lvl="0" indent="-285750">
              <a:spcBef>
                <a:spcPct val="0"/>
              </a:spcBef>
              <a:buFont typeface="Arial" panose="020B0604020202020204" pitchFamily="34" charset="0"/>
              <a:buChar char="•"/>
            </a:pPr>
            <a:r>
              <a:rPr lang="zh-CN" altLang="zh-CN" dirty="0"/>
              <a:t>The AMP-Sync field and the AMP-Data field of AMP-S1G Downlink PPDU and AMP-S1G Uplink PPDU for backscatter communication use OOK modulation</a:t>
            </a:r>
          </a:p>
          <a:p>
            <a:pPr>
              <a:spcBef>
                <a:spcPct val="0"/>
              </a:spcBef>
              <a:buFont typeface="Arial" panose="020B0604020202020204" pitchFamily="34" charset="0"/>
              <a:buChar char="•"/>
            </a:pPr>
            <a:endParaRPr lang="en-US" altLang="zh-CN" dirty="0"/>
          </a:p>
          <a:p>
            <a:pPr marL="0" indent="0">
              <a:buNone/>
            </a:pPr>
            <a:r>
              <a:rPr lang="en-US" altLang="zh-CN" sz="2500" b="0" i="1" dirty="0"/>
              <a:t>[</a:t>
            </a:r>
            <a:r>
              <a:rPr lang="en-US" altLang="zh-CN" sz="2500" b="0" dirty="0"/>
              <a:t>References: 11/25-1224r0</a:t>
            </a:r>
            <a:r>
              <a:rPr lang="en-US" altLang="zh-CN" sz="2500" b="0" i="1" dirty="0"/>
              <a:t>]</a:t>
            </a:r>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55506066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#97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Jul 31,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spcAft>
                <a:spcPts val="1200"/>
              </a:spcAft>
              <a:buNone/>
            </a:pPr>
            <a:r>
              <a:rPr lang="en-US" altLang="zh-CN" dirty="0" smtClean="0"/>
              <a:t>Move to </a:t>
            </a:r>
            <a:r>
              <a:rPr lang="en-US" altLang="zh-CN" dirty="0" smtClean="0"/>
              <a:t>add </a:t>
            </a:r>
            <a:r>
              <a:rPr lang="en-US" altLang="zh-CN" dirty="0" smtClean="0"/>
              <a:t>the </a:t>
            </a:r>
            <a:r>
              <a:rPr lang="en-US" altLang="zh-CN" dirty="0" smtClean="0"/>
              <a:t>following </a:t>
            </a:r>
            <a:r>
              <a:rPr lang="en-US" altLang="zh-CN" dirty="0" smtClean="0"/>
              <a:t>text </a:t>
            </a:r>
            <a:r>
              <a:rPr lang="en-US" altLang="zh-CN" dirty="0"/>
              <a:t>to </a:t>
            </a:r>
            <a:r>
              <a:rPr lang="en-US" altLang="zh-CN" dirty="0" smtClean="0"/>
              <a:t>the 11bp SFD:</a:t>
            </a:r>
            <a:endParaRPr lang="en-US" altLang="zh-CN" dirty="0"/>
          </a:p>
          <a:p>
            <a:pPr>
              <a:spcBef>
                <a:spcPct val="0"/>
              </a:spcBef>
            </a:pPr>
            <a:r>
              <a:rPr lang="zh-CN" altLang="zh-CN" b="0" dirty="0"/>
              <a:t>The AMP-S1G Downlink PPDU shall support at least one the following data rates</a:t>
            </a:r>
            <a:r>
              <a:rPr lang="zh-CN" altLang="zh-CN" b="0" dirty="0" smtClean="0"/>
              <a:t>:</a:t>
            </a:r>
            <a:endParaRPr lang="en-US" altLang="zh-CN" b="0" dirty="0" smtClean="0"/>
          </a:p>
          <a:p>
            <a:pPr lvl="1">
              <a:spcBef>
                <a:spcPct val="0"/>
              </a:spcBef>
            </a:pPr>
            <a:r>
              <a:rPr lang="zh-CN" altLang="zh-CN" b="0" dirty="0" smtClean="0"/>
              <a:t>62</a:t>
            </a:r>
            <a:r>
              <a:rPr lang="zh-CN" altLang="zh-CN" b="0" dirty="0"/>
              <a:t>.5 kb/</a:t>
            </a:r>
            <a:r>
              <a:rPr lang="zh-CN" altLang="zh-CN" b="0" dirty="0" smtClean="0"/>
              <a:t>s</a:t>
            </a:r>
            <a:endParaRPr lang="en-US" altLang="zh-CN" b="0" dirty="0" smtClean="0"/>
          </a:p>
          <a:p>
            <a:pPr lvl="1">
              <a:spcBef>
                <a:spcPct val="0"/>
              </a:spcBef>
            </a:pPr>
            <a:r>
              <a:rPr lang="zh-CN" altLang="zh-CN" b="0" dirty="0" smtClean="0"/>
              <a:t>Support </a:t>
            </a:r>
            <a:r>
              <a:rPr lang="zh-CN" altLang="zh-CN" b="0" dirty="0"/>
              <a:t>of other data rates is TBD</a:t>
            </a:r>
          </a:p>
          <a:p>
            <a:endParaRPr lang="en-US" altLang="zh-CN" b="0" i="1" dirty="0"/>
          </a:p>
          <a:p>
            <a:pPr marL="0" indent="0">
              <a:buNone/>
            </a:pPr>
            <a:r>
              <a:rPr lang="en-US" altLang="zh-CN" sz="2000" b="0" i="1" dirty="0"/>
              <a:t>[References: 11-25/1225r0</a:t>
            </a:r>
            <a:r>
              <a:rPr lang="en-US" altLang="zh-CN" sz="2000" b="0" i="1" dirty="0" smtClean="0"/>
              <a:t>]</a:t>
            </a:r>
          </a:p>
          <a:p>
            <a:endParaRPr lang="en-US" altLang="zh-CN" sz="2000" b="0" i="1" dirty="0"/>
          </a:p>
          <a:p>
            <a:pPr marL="0" indent="0">
              <a:buNone/>
            </a:pPr>
            <a:r>
              <a:rPr lang="en-US" altLang="zh-CN" sz="2100" dirty="0" smtClean="0"/>
              <a:t>Result</a:t>
            </a:r>
            <a:r>
              <a:rPr lang="en-US" altLang="zh-CN" sz="2100" dirty="0" smtClean="0"/>
              <a: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11-25/0990r5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06860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6193</TotalTime>
  <Words>10678</Words>
  <Application>Microsoft Office PowerPoint</Application>
  <PresentationFormat>宽屏</PresentationFormat>
  <Paragraphs>1508</Paragraphs>
  <Slides>114</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114</vt:i4>
      </vt:variant>
    </vt:vector>
  </HeadingPairs>
  <TitlesOfParts>
    <vt:vector size="124" baseType="lpstr">
      <vt:lpstr>Arial Unicode MS</vt:lpstr>
      <vt:lpstr>MS Gothic</vt:lpstr>
      <vt:lpstr>MS PGothic</vt:lpstr>
      <vt:lpstr>Noto Sans SC</vt:lpstr>
      <vt:lpstr>宋体</vt:lpstr>
      <vt:lpstr>Arial</vt:lpstr>
      <vt:lpstr>Cambria Math</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Motion Dock</dc:title>
  <dc:subject>IEEE 802.11TGbp Motion Dock</dc:subject>
  <dc:creator>Mr. Bo Sun</dc:creator>
  <cp:keywords>Sep 2023</cp:keywords>
  <cp:lastModifiedBy>0318003590</cp:lastModifiedBy>
  <cp:revision>441</cp:revision>
  <cp:lastPrinted>2014-11-04T15:04:00Z</cp:lastPrinted>
  <dcterms:created xsi:type="dcterms:W3CDTF">2007-04-17T18:10:00Z</dcterms:created>
  <dcterms:modified xsi:type="dcterms:W3CDTF">2025-07-31T16:13:08Z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