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rels" ContentType="application/vnd.openxmlformats-package.relationships+xml"/>
  <Default Extension="wmf" ContentType="image/x-wmf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7" r:id="rId3"/>
    <p:sldId id="451" r:id="rId4"/>
    <p:sldId id="452" r:id="rId5"/>
    <p:sldId id="467" r:id="rId6"/>
    <p:sldId id="469" r:id="rId7"/>
    <p:sldId id="459" r:id="rId8"/>
    <p:sldId id="460" r:id="rId9"/>
  </p:sldIdLst>
  <p:sldSz cx="12192000" cy="6858000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671EAC63-DFD5-4FE2-8244-88910012E390}">
          <p14:sldIdLst>
            <p14:sldId id="256"/>
            <p14:sldId id="257"/>
            <p14:sldId id="451"/>
            <p14:sldId id="452"/>
            <p14:sldId id="467"/>
            <p14:sldId id="469"/>
            <p14:sldId id="459"/>
            <p14:sldId id="460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555" autoAdjust="0"/>
    <p:restoredTop sz="94660"/>
  </p:normalViewPr>
  <p:slideViewPr>
    <p:cSldViewPr>
      <p:cViewPr varScale="1">
        <p:scale>
          <a:sx n="92" d="100"/>
          <a:sy n="92" d="100"/>
        </p:scale>
        <p:origin x="591" y="48"/>
      </p:cViewPr>
      <p:guideLst>
        <p:guide orient="horz" pos="2160"/>
        <p:guide pos="384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/>
              <a:t>doc.: IEEE 802.11-21/1501r5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7CCAAF-252C-4847-8D16-EDD6B40E4912}" type="datetimeFigureOut">
              <a:rPr lang="en-US" smtClean="0"/>
              <a:pPr/>
              <a:t>24/07/18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/>
              <a:t>Jonathan egev, Intel Corporation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2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doc.: IEEE 802.11-21/1501r5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Month Year</a:t>
            </a:r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385763" y="701675"/>
            <a:ext cx="6161087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Jonathan egev, Intel Corporation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802.11-21/1501r5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Jonathan egev, Intel Corporation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802.11-21/1501r5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Jonathan egev, Intel Corporation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5AFF69-4AEE-4693-9CD6-98E2EBC076EC}" type="slidenum">
              <a:rPr lang="en-US"/>
              <a:pPr/>
              <a:t>2</a:t>
            </a:fld>
            <a:endParaRPr lang="en-US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07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4175" y="701675"/>
            <a:ext cx="6165850" cy="34686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doc.: IEEE 802.11-20/1500r4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October 2020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>
              <a:defRPr/>
            </a:pPr>
            <a:r>
              <a:rPr lang="en-US"/>
              <a:t>Dorothy Stanley (HP Enterprise)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Page </a:t>
            </a:r>
            <a:fld id="{D36C3B56-22C2-4F66-8AB0-B76AF03CA8D4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23087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4175" y="701675"/>
            <a:ext cx="6165850" cy="34686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doc.: IEEE 802.11-20/1500r4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October 2020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>
              <a:defRPr/>
            </a:pPr>
            <a:r>
              <a:rPr lang="en-US"/>
              <a:t>Dorothy Stanley (HP Enterprise)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Page </a:t>
            </a:r>
            <a:fld id="{D36C3B56-22C2-4F66-8AB0-B76AF03CA8D4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41984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4175" y="701675"/>
            <a:ext cx="6165850" cy="34686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CA"/>
              <a:t>doc.: IEEE 802.11-20/1500r4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/>
              <a:t>October 2020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/>
            <a:r>
              <a:rPr lang="en-CA"/>
              <a:t>Dorothy Stanley (HP Enterprise)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r>
              <a:rPr lang="en-CA"/>
              <a:t>Page </a:t>
            </a:r>
            <a:fld id="{90457F90-05FA-43B5-BE98-57963B7D9E4D}" type="slidenum">
              <a:rPr lang="en-CA" smtClean="0"/>
              <a:pPr/>
              <a:t>5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63350929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4175" y="701675"/>
            <a:ext cx="6165850" cy="34686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r>
              <a:rPr lang="en-CA"/>
              <a:t>doc.: IEEE 802.11-20/1500r4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r>
              <a:rPr lang="en-US"/>
              <a:t>October 2020</a:t>
            </a:r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/>
            <a:r>
              <a:rPr lang="en-CA"/>
              <a:t>Dorothy Stanley (HP Enterprise)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r>
              <a:rPr lang="en-CA"/>
              <a:t>Page </a:t>
            </a:r>
            <a:fld id="{90457F90-05FA-43B5-BE98-57963B7D9E4D}" type="slidenum">
              <a:rPr lang="en-CA" smtClean="0"/>
              <a:pPr/>
              <a:t>6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58580558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4175" y="701675"/>
            <a:ext cx="6165850" cy="34686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doc.: IEEE 802.11-20/1500r4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October 2020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>
              <a:defRPr/>
            </a:pPr>
            <a:r>
              <a:rPr lang="en-US"/>
              <a:t>Dorothy Stanley (HP Enterprise)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Page </a:t>
            </a:r>
            <a:fld id="{D36C3B56-22C2-4F66-8AB0-B76AF03CA8D4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903701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384175" y="701675"/>
            <a:ext cx="6165850" cy="3468688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doc.: IEEE 802.11-20/1500r4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October 2020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pPr lvl="4">
              <a:defRPr/>
            </a:pPr>
            <a:r>
              <a:rPr lang="en-US"/>
              <a:t>Dorothy Stanley (HP Enterprise)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pPr>
              <a:defRPr/>
            </a:pPr>
            <a:r>
              <a:rPr lang="en-US"/>
              <a:t>Page </a:t>
            </a:r>
            <a:fld id="{D36C3B56-22C2-4F66-8AB0-B76AF03CA8D4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73397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Feb 2022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Bo Sun (ZTE Corporation)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/>
              <a:t>Bo Sun (ZTE Corporation)</a:t>
            </a:r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/>
              <a:t>Sep 2022</a:t>
            </a:r>
            <a:endParaRPr lang="en-GB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1" y="1981201"/>
            <a:ext cx="5077884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5484" y="1981201"/>
            <a:ext cx="508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7524760" y="6475414"/>
            <a:ext cx="3865024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dirty="0"/>
              <a:t>Sep 2022</a:t>
            </a:r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Bo Sun (ZTE Corporation)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1" y="685801"/>
            <a:ext cx="2588684" cy="540861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85801"/>
            <a:ext cx="7569200" cy="540861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October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Jonathan Segev (Intel Corporation)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914401" y="685801"/>
            <a:ext cx="10361084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1" y="1981201"/>
            <a:ext cx="10361084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outline text format</a:t>
            </a:r>
          </a:p>
          <a:p>
            <a:pPr lvl="1"/>
            <a:r>
              <a:rPr lang="en-GB"/>
              <a:t>Second Outline Level</a:t>
            </a:r>
          </a:p>
          <a:p>
            <a:pPr lvl="2"/>
            <a:r>
              <a:rPr lang="en-GB"/>
              <a:t>Third Outline Level</a:t>
            </a:r>
          </a:p>
          <a:p>
            <a:pPr lvl="3"/>
            <a:r>
              <a:rPr lang="en-GB"/>
              <a:t>Fourth Outline Level</a:t>
            </a:r>
          </a:p>
          <a:p>
            <a:pPr lvl="4"/>
            <a:r>
              <a:rPr lang="en-GB"/>
              <a:t>Fifth Outline Level</a:t>
            </a:r>
          </a:p>
          <a:p>
            <a:pPr lvl="4"/>
            <a:r>
              <a:rPr lang="en-GB"/>
              <a:t>Sixth Outline Level</a:t>
            </a:r>
          </a:p>
          <a:p>
            <a:pPr lvl="4"/>
            <a:r>
              <a:rPr lang="en-GB"/>
              <a:t>Seventh Outline Level</a:t>
            </a:r>
          </a:p>
          <a:p>
            <a:pPr lvl="4"/>
            <a:r>
              <a:rPr lang="en-GB"/>
              <a:t>Eighth Outline Level</a:t>
            </a:r>
          </a:p>
          <a:p>
            <a:pPr lvl="4"/>
            <a:r>
              <a:rPr lang="en-GB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dirty="0"/>
              <a:t>July 2024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dirty="0"/>
              <a:t>Mark Hamilton, Ruckus/CommScope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5793318" y="6475414"/>
            <a:ext cx="704849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914400" y="609600"/>
            <a:ext cx="103632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912285" y="6475413"/>
            <a:ext cx="718145" cy="18466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914400" y="6477000"/>
            <a:ext cx="104648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 dirty="0"/>
          </a:p>
        </p:txBody>
      </p:sp>
      <p:sp>
        <p:nvSpPr>
          <p:cNvPr id="10" name="Date Placeholder 3"/>
          <p:cNvSpPr txBox="1">
            <a:spLocks/>
          </p:cNvSpPr>
          <p:nvPr userDrawn="1"/>
        </p:nvSpPr>
        <p:spPr bwMode="auto">
          <a:xfrm>
            <a:off x="6667504" y="357166"/>
            <a:ext cx="466728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802.11-24/1317r1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emf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wmf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mentor.ieee.org/802.11/dcn/24/11-24-0140-07-0000-p802-11bh-d3-0-mdr-report.docx" TargetMode="Externa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ctrTitle"/>
          </p:nvPr>
        </p:nvSpPr>
        <p:spPr>
          <a:xfrm>
            <a:off x="914400" y="469900"/>
            <a:ext cx="10363200" cy="1470025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dirty="0"/>
              <a:t>P802.11bh Report to EC on Conditional Approval to forward draft to RevCom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878542" y="1872630"/>
            <a:ext cx="8534400" cy="476250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2024-07-19</a:t>
            </a:r>
          </a:p>
        </p:txBody>
      </p:sp>
      <p:sp>
        <p:nvSpPr>
          <p:cNvPr id="6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dirty="0"/>
              <a:t>July 2024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dirty="0"/>
              <a:t>Mark Hamilton, Ruckus/CommScope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993775" y="2255912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Authors:</a:t>
            </a:r>
          </a:p>
        </p:txBody>
      </p:sp>
      <p:graphicFrame>
        <p:nvGraphicFramePr>
          <p:cNvPr id="9" name="Object 1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431278836"/>
              </p:ext>
            </p:extLst>
          </p:nvPr>
        </p:nvGraphicFramePr>
        <p:xfrm>
          <a:off x="927100" y="2924175"/>
          <a:ext cx="10415588" cy="20447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3" imgW="8286602" imgH="1630975" progId="Word.Document.8">
                  <p:embed/>
                </p:oleObj>
              </mc:Choice>
              <mc:Fallback>
                <p:oleObj name="Document" r:id="rId3" imgW="8286602" imgH="1630975" progId="Word.Document.8">
                  <p:embed/>
                  <p:pic>
                    <p:nvPicPr>
                      <p:cNvPr id="9" name="Object 11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927100" y="2924175"/>
                        <a:ext cx="10415588" cy="2044700"/>
                      </a:xfrm>
                      <a:prstGeom prst="rect">
                        <a:avLst/>
                      </a:prstGeom>
                      <a:noFill/>
                      <a:ln w="38100">
                        <a:noFill/>
                        <a:miter/>
                      </a:ln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/>
              <a:t>Introduction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idx="1"/>
          </p:nvPr>
        </p:nvSpPr>
        <p:spPr>
          <a:ln/>
        </p:spPr>
        <p:txBody>
          <a:bodyPr/>
          <a:lstStyle/>
          <a:p>
            <a:r>
              <a:rPr lang="en-GB" sz="2400" dirty="0">
                <a:ea typeface="ＭＳ Ｐゴシック" pitchFamily="34" charset="-128"/>
              </a:rPr>
              <a:t>This document contains the report to the IEEE 802 Executive Committee in support of a request for conditional approval to send P802.11bh Draft 6.0 to RevCom.</a:t>
            </a:r>
          </a:p>
          <a:p>
            <a:r>
              <a:rPr lang="en-GB" sz="2000" dirty="0">
                <a:ea typeface="ＭＳ Ｐゴシック" pitchFamily="34" charset="-128"/>
              </a:rPr>
              <a:t>R0 – Initial draft</a:t>
            </a:r>
          </a:p>
          <a:p>
            <a:r>
              <a:rPr lang="en-GB" sz="2000" dirty="0">
                <a:ea typeface="ＭＳ Ｐゴシック" pitchFamily="34" charset="-128"/>
              </a:rPr>
              <a:t>R1 – Updated timeline, to align with P802.11 and P802.11be; added RAC coordination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351F4386-A5E2-41A1-B4D0-BE653C929E06}" type="slidenum">
              <a:rPr lang="en-GB"/>
              <a:pPr/>
              <a:t>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/>
              <a:t>Mark Hamilton, Ruckus/CommScope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dirty="0"/>
              <a:t>July 2024</a:t>
            </a: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>
                <a:solidFill>
                  <a:schemeClr val="tx1"/>
                </a:solidFill>
                <a:ea typeface="ＭＳ Ｐゴシック" pitchFamily="34" charset="-128"/>
              </a:rPr>
              <a:t>Standards Association (SA) Ballot Results – P802.11bh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936938" y="304800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altLang="ko-KR" dirty="0"/>
              <a:t>July 2024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610600" y="6477115"/>
            <a:ext cx="2737224" cy="184666"/>
          </a:xfrm>
        </p:spPr>
        <p:txBody>
          <a:bodyPr/>
          <a:lstStyle/>
          <a:p>
            <a:r>
              <a:rPr lang="en-GB" dirty="0"/>
              <a:t>Mark Hamilton, Ruckus/CommScope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930396" y="6475413"/>
            <a:ext cx="432811" cy="184666"/>
          </a:xfrm>
        </p:spPr>
        <p:txBody>
          <a:bodyPr/>
          <a:lstStyle/>
          <a:p>
            <a:pPr>
              <a:defRPr/>
            </a:pPr>
            <a:r>
              <a:rPr lang="en-US"/>
              <a:t>Slide </a:t>
            </a:r>
            <a:fld id="{8E9AA826-2D66-4D95-924A-79AB5FB12EBD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4003797"/>
              </p:ext>
            </p:extLst>
          </p:nvPr>
        </p:nvGraphicFramePr>
        <p:xfrm>
          <a:off x="1371600" y="1737362"/>
          <a:ext cx="9677399" cy="2209798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2192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505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3883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73685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26322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26322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2632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36853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537887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823609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</a:tblGrid>
              <a:tr h="990599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Pool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Return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%Return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Abstain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%Abstain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Disapprove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%Approve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vert="eaVert" anchor="ctr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6239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2024-05-09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Initial SA Ballot on P802.11bh D4.0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153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122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79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3841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2024-07-13	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 Ballot Recirculation on P802.11bh D5.0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153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135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88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91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3841">
                <a:tc>
                  <a:txBody>
                    <a:bodyPr/>
                    <a:lstStyle/>
                    <a:p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CA" sz="1400" dirty="0">
                          <a:latin typeface="Arial" pitchFamily="34" charset="0"/>
                          <a:cs typeface="Arial" pitchFamily="34" charset="0"/>
                        </a:rPr>
                        <a:t>Post Ballot Update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CA" sz="14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>
                          <a:latin typeface="Arial" pitchFamily="34" charset="0"/>
                          <a:cs typeface="Arial" pitchFamily="34" charset="0"/>
                        </a:rPr>
                        <a:t>127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>
                          <a:latin typeface="Arial" pitchFamily="34" charset="0"/>
                          <a:cs typeface="Arial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CA" sz="1400" dirty="0">
                          <a:latin typeface="Arial" pitchFamily="34" charset="0"/>
                          <a:cs typeface="Arial" pitchFamily="34" charset="0"/>
                        </a:rPr>
                        <a:t>98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z="2800" dirty="0">
                <a:solidFill>
                  <a:schemeClr val="tx1"/>
                </a:solidFill>
                <a:ea typeface="ＭＳ Ｐゴシック" pitchFamily="34" charset="-128"/>
              </a:rPr>
              <a:t>SA Ballot Comments – P802.11be</a:t>
            </a:r>
            <a:endParaRPr lang="en-US" sz="2800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914400" y="332602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altLang="ko-KR" dirty="0"/>
              <a:t>July 2024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616576" y="6475413"/>
            <a:ext cx="2737224" cy="184666"/>
          </a:xfrm>
        </p:spPr>
        <p:txBody>
          <a:bodyPr/>
          <a:lstStyle/>
          <a:p>
            <a:r>
              <a:rPr lang="en-GB" dirty="0"/>
              <a:t>Mark Hamilton, Ruckus/CommScope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930396" y="6475413"/>
            <a:ext cx="432811" cy="184666"/>
          </a:xfrm>
        </p:spPr>
        <p:txBody>
          <a:bodyPr/>
          <a:lstStyle/>
          <a:p>
            <a:pPr>
              <a:defRPr/>
            </a:pPr>
            <a:r>
              <a:rPr lang="en-US"/>
              <a:t>Slide </a:t>
            </a:r>
            <a:fld id="{8E9AA826-2D66-4D95-924A-79AB5FB12EBD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1618605"/>
              </p:ext>
            </p:extLst>
          </p:nvPr>
        </p:nvGraphicFramePr>
        <p:xfrm>
          <a:off x="609600" y="1676401"/>
          <a:ext cx="10668000" cy="2079135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1529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746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644039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90599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Ballot Close Date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Title</a:t>
                      </a:r>
                      <a:endParaRPr kumimoji="0" lang="en-GB" sz="2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2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Total Number of Comments received (Yes and No votes)</a:t>
                      </a:r>
                      <a:endParaRPr kumimoji="0" lang="en-GB" sz="1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 anchor="ctr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2024-05-09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Initial SA Ballot on P802.11bh D4.0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209  (120 T, 89 E, 0 G)</a:t>
                      </a:r>
                      <a:endParaRPr kumimoji="0" lang="en-GB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44268">
                <a:tc>
                  <a:txBody>
                    <a:bodyPr/>
                    <a:lstStyle/>
                    <a:p>
                      <a:r>
                        <a:rPr kumimoji="0" 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2024-07-13	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SA Ballot Recirculation on P802.11bh D5.0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Times New Roman" pitchFamily="18" charset="0"/>
                          <a:cs typeface="Arial" charset="0"/>
                        </a:rPr>
                        <a:t>115 (51 T, 56 E, 8 G)</a:t>
                      </a:r>
                      <a:endParaRPr kumimoji="0" lang="en-GB" sz="1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47528" y="685800"/>
            <a:ext cx="8496944" cy="1066800"/>
          </a:xfrm>
        </p:spPr>
        <p:txBody>
          <a:bodyPr/>
          <a:lstStyle/>
          <a:p>
            <a:r>
              <a:rPr lang="en-GB" dirty="0">
                <a:solidFill>
                  <a:schemeClr val="tx1"/>
                </a:solidFill>
                <a:ea typeface="ＭＳ Ｐゴシック" pitchFamily="34" charset="-128"/>
              </a:rPr>
              <a:t>Unsatisfied comments by commenter</a:t>
            </a:r>
            <a:endParaRPr lang="en-CA" dirty="0">
              <a:solidFill>
                <a:schemeClr val="tx1"/>
              </a:solidFill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86234" y="332601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altLang="ko-KR" dirty="0"/>
              <a:t>July 2024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86911437"/>
              </p:ext>
            </p:extLst>
          </p:nvPr>
        </p:nvGraphicFramePr>
        <p:xfrm>
          <a:off x="1465949" y="1916832"/>
          <a:ext cx="9260101" cy="2752707"/>
        </p:xfrm>
        <a:graphic>
          <a:graphicData uri="http://schemas.openxmlformats.org/drawingml/2006/table">
            <a:tbl>
              <a:tblPr firstRow="1" bandRow="1">
                <a:tableStyleId>{ED083AE6-46FA-4A59-8FB0-9F97EB10719F}</a:tableStyleId>
              </a:tblPr>
              <a:tblGrid>
                <a:gridCol w="160571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081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9614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409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4045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432048"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4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Voter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ko-KR" sz="24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Initial 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altLang="ko-KR" sz="24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1st Recirc.</a:t>
                      </a: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24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Comment topic</a:t>
                      </a:r>
                      <a:endParaRPr kumimoji="0" lang="en-GB" altLang="ko-KR" sz="24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 marT="45711" marB="45711" horzOverflow="overflow"/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4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Total</a:t>
                      </a:r>
                      <a:endParaRPr kumimoji="0" lang="en-GB" sz="24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T="45711" marB="45711" horzOverflow="overflow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86592">
                <a:tc>
                  <a:txBody>
                    <a:bodyPr/>
                    <a:lstStyle/>
                    <a:p>
                      <a:pPr algn="l" fontAlgn="t"/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Gaurav Patwardhan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Measurement ID element description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88032"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Arial" charset="0"/>
                        </a:rPr>
                        <a:t>Dan Harkins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Device ID at Association time (expand to non-FILS scenarios)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1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74079114"/>
                  </a:ext>
                </a:extLst>
              </a:tr>
              <a:tr h="288032"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+mn-ea"/>
                          <a:cs typeface="Arial" charset="0"/>
                        </a:rPr>
                        <a:t>Mark Rison</a:t>
                      </a: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GB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Various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24</a:t>
                      </a:r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39095258"/>
                  </a:ext>
                </a:extLst>
              </a:tr>
              <a:tr h="288032">
                <a:tc>
                  <a:txBody>
                    <a:bodyPr/>
                    <a:lstStyle/>
                    <a:p>
                      <a:pPr marL="0" algn="l" defTabSz="914400" rtl="0" eaLnBrk="1" fontAlgn="t" latinLnBrk="0" hangingPunct="1"/>
                      <a:endParaRPr kumimoji="0" lang="en-US" sz="18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+mn-ea"/>
                        <a:cs typeface="Arial" charset="0"/>
                      </a:endParaRPr>
                    </a:p>
                  </a:txBody>
                  <a:tcPr marL="9525" marR="9525" marT="9525" marB="0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GB" sz="18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Times New Roman" pitchFamily="18" charset="0"/>
                        <a:cs typeface="Arial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18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Times New Roman" pitchFamily="18" charset="0"/>
                          <a:cs typeface="Arial" charset="0"/>
                        </a:rPr>
                        <a:t>26</a:t>
                      </a: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441416264"/>
                  </a:ext>
                </a:extLst>
              </a:tr>
            </a:tbl>
          </a:graphicData>
        </a:graphic>
      </p:graphicFrame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616576" y="6475413"/>
            <a:ext cx="2737224" cy="184666"/>
          </a:xfrm>
        </p:spPr>
        <p:txBody>
          <a:bodyPr/>
          <a:lstStyle/>
          <a:p>
            <a:r>
              <a:rPr lang="en-GB" dirty="0"/>
              <a:t>Mark Hamilton, Ruckus/CommScope</a:t>
            </a:r>
          </a:p>
        </p:txBody>
      </p:sp>
      <p:sp>
        <p:nvSpPr>
          <p:cNvPr id="11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917696" y="6475413"/>
            <a:ext cx="432811" cy="184666"/>
          </a:xfrm>
        </p:spPr>
        <p:txBody>
          <a:bodyPr/>
          <a:lstStyle/>
          <a:p>
            <a:r>
              <a:rPr lang="en-CA" dirty="0"/>
              <a:t>Slide </a:t>
            </a:r>
            <a:fld id="{04DB4A89-15C8-4E45-B125-5017FF6EA3AB}" type="slidenum">
              <a:rPr lang="en-CA" smtClean="0"/>
              <a:pPr/>
              <a:t>5</a:t>
            </a:fld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258078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>
                <a:solidFill>
                  <a:srgbClr val="FF0000"/>
                </a:solidFill>
                <a:ea typeface="ＭＳ Ｐゴシック" pitchFamily="34" charset="-128"/>
              </a:rPr>
              <a:t>Unsatisfied comments</a:t>
            </a:r>
            <a:endParaRPr lang="en-CA" dirty="0">
              <a:solidFill>
                <a:srgbClr val="FF0000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2209800" y="1981200"/>
            <a:ext cx="3886200" cy="4114800"/>
          </a:xfrm>
        </p:spPr>
        <p:txBody>
          <a:bodyPr/>
          <a:lstStyle/>
          <a:p>
            <a:pPr>
              <a:lnSpc>
                <a:spcPct val="80000"/>
              </a:lnSpc>
            </a:pPr>
            <a:r>
              <a:rPr lang="en-GB" altLang="ko-KR" sz="1800" dirty="0">
                <a:ea typeface="ＭＳ Ｐゴシック" pitchFamily="34" charset="-128"/>
              </a:rPr>
              <a:t>The composite of all unsatisfied comments and the resolutions approved by the comment resolution committee received during SA ballot are in the embedded document on the right:</a:t>
            </a:r>
          </a:p>
          <a:p>
            <a:pPr lvl="1">
              <a:lnSpc>
                <a:spcPct val="80000"/>
              </a:lnSpc>
            </a:pPr>
            <a:r>
              <a:rPr lang="en-GB" altLang="ko-KR" sz="1600" dirty="0">
                <a:ea typeface="ＭＳ Ｐゴシック" pitchFamily="34" charset="-128"/>
              </a:rPr>
              <a:t>Double click on the icon to open the file</a:t>
            </a:r>
          </a:p>
          <a:p>
            <a:pPr marL="0" indent="0">
              <a:lnSpc>
                <a:spcPct val="80000"/>
              </a:lnSpc>
              <a:buNone/>
            </a:pPr>
            <a:endParaRPr lang="en-GB" sz="1800" dirty="0">
              <a:ea typeface="ＭＳ Ｐゴシック" pitchFamily="34" charset="-128"/>
            </a:endParaRPr>
          </a:p>
          <a:p>
            <a:endParaRPr lang="en-CA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 bwMode="auto">
          <a:xfrm>
            <a:off x="929218" y="332601"/>
            <a:ext cx="942566" cy="2769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defPPr>
              <a:defRPr lang="en-US"/>
            </a:defPPr>
            <a:lvl1pPr algn="l" rtl="0" eaLnBrk="0" fontAlgn="base" hangingPunct="0">
              <a:spcBef>
                <a:spcPct val="0"/>
              </a:spcBef>
              <a:spcAft>
                <a:spcPct val="0"/>
              </a:spcAft>
              <a:defRPr sz="1800" b="1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en-US"/>
              <a:t>July 2024</a:t>
            </a:r>
            <a:endParaRPr lang="en-US" altLang="ko-K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930396" y="6475413"/>
            <a:ext cx="432811" cy="184666"/>
          </a:xfrm>
        </p:spPr>
        <p:txBody>
          <a:bodyPr/>
          <a:lstStyle/>
          <a:p>
            <a:r>
              <a:rPr lang="en-CA"/>
              <a:t>Slide </a:t>
            </a:r>
            <a:fld id="{04DB4A89-15C8-4E45-B125-5017FF6EA3AB}" type="slidenum">
              <a:rPr lang="en-CA" smtClean="0"/>
              <a:pPr/>
              <a:t>6</a:t>
            </a:fld>
            <a:endParaRPr lang="en-CA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 bwMode="auto">
          <a:xfrm>
            <a:off x="9057929" y="6475413"/>
            <a:ext cx="2333972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defPPr>
              <a:defRPr lang="en-US"/>
            </a:defPPr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200" kern="1200">
                <a:solidFill>
                  <a:schemeClr val="tx1"/>
                </a:solidFill>
                <a:latin typeface="Times New Roman" pitchFamily="18" charset="0"/>
                <a:ea typeface="+mn-ea"/>
                <a:cs typeface="+mn-cs"/>
              </a:defRPr>
            </a:lvl9pPr>
          </a:lstStyle>
          <a:p>
            <a:r>
              <a:rPr lang="en-GB" dirty="0"/>
              <a:t>Mark Hamilton, Ruckus/CommScope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A98CDF0C-537A-5443-AF66-39E84F6A1FE4}"/>
              </a:ext>
            </a:extLst>
          </p:cNvPr>
          <p:cNvSpPr txBox="1"/>
          <p:nvPr/>
        </p:nvSpPr>
        <p:spPr>
          <a:xfrm>
            <a:off x="3163480" y="4343401"/>
            <a:ext cx="47613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Based on inputs from the commenters</a:t>
            </a:r>
          </a:p>
        </p:txBody>
      </p:sp>
      <p:graphicFrame>
        <p:nvGraphicFramePr>
          <p:cNvPr id="7" name="Object 6">
            <a:extLst>
              <a:ext uri="{FF2B5EF4-FFF2-40B4-BE49-F238E27FC236}">
                <a16:creationId xmlns:a16="http://schemas.microsoft.com/office/drawing/2014/main" id="{3AEB9D5B-1832-05BF-EE3A-0C4623B8C084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325973008"/>
              </p:ext>
            </p:extLst>
          </p:nvPr>
        </p:nvGraphicFramePr>
        <p:xfrm>
          <a:off x="7924801" y="2491505"/>
          <a:ext cx="914400" cy="7810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Worksheet" showAsIcon="1" r:id="rId3" imgW="914400" imgH="781200" progId="Excel.Sheet.12">
                  <p:embed/>
                </p:oleObj>
              </mc:Choice>
              <mc:Fallback>
                <p:oleObj name="Worksheet" showAsIcon="1" r:id="rId3" imgW="914400" imgH="781200" progId="Excel.Shee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7924801" y="2491505"/>
                        <a:ext cx="914400" cy="78105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84753580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Mandatory Coordination</a:t>
            </a:r>
            <a:endParaRPr lang="en-US" dirty="0"/>
          </a:p>
        </p:txBody>
      </p:sp>
      <p:sp>
        <p:nvSpPr>
          <p:cNvPr id="15" name="Content Placeholder 14">
            <a:extLst>
              <a:ext uri="{FF2B5EF4-FFF2-40B4-BE49-F238E27FC236}">
                <a16:creationId xmlns:a16="http://schemas.microsoft.com/office/drawing/2014/main" id="{E2536141-378B-B667-15C5-959B7F97785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14401" y="1981202"/>
            <a:ext cx="10361084" cy="1663822"/>
          </a:xfrm>
        </p:spPr>
        <p:txBody>
          <a:bodyPr/>
          <a:lstStyle/>
          <a:p>
            <a:r>
              <a:rPr lang="en-US" sz="2000" dirty="0"/>
              <a:t>Mandatory Draft Review (MDR) and Mandatory Editorial Coordination (MEC) completed in the final report doc.: </a:t>
            </a:r>
            <a:r>
              <a:rPr lang="en-US" sz="2000" dirty="0">
                <a:hlinkClick r:id="rId3"/>
              </a:rPr>
              <a:t>IEEE 802.11-24/0140r7</a:t>
            </a:r>
            <a:r>
              <a:rPr lang="en-US" sz="2000" dirty="0"/>
              <a:t>:</a:t>
            </a:r>
          </a:p>
          <a:p>
            <a:r>
              <a:rPr lang="en-US" sz="2000" dirty="0">
                <a:hlinkClick r:id="rId3"/>
              </a:rPr>
              <a:t>https://mentor.ieee.org/802.11/dcn/24/11-24-0140-07-0000-p802-11bh-d3-0-mdr-report.docx</a:t>
            </a:r>
            <a:r>
              <a:rPr lang="en-US" sz="2000" dirty="0"/>
              <a:t>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US"/>
              <a:t>Slide </a:t>
            </a:r>
            <a:fld id="{DD3B9A4B-4D42-4642-8694-CB378EB0C873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dirty="0"/>
              <a:t>Mark Hamilton, Ruckus/CommScope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altLang="ko-KR" dirty="0"/>
              <a:t>July 2024</a:t>
            </a:r>
          </a:p>
        </p:txBody>
      </p:sp>
      <p:graphicFrame>
        <p:nvGraphicFramePr>
          <p:cNvPr id="16" name="Group 47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5403101"/>
              </p:ext>
            </p:extLst>
          </p:nvPr>
        </p:nvGraphicFramePr>
        <p:xfrm>
          <a:off x="2208743" y="3741980"/>
          <a:ext cx="7772400" cy="2700598"/>
        </p:xfrm>
        <a:graphic>
          <a:graphicData uri="http://schemas.openxmlformats.org/drawingml/2006/table">
            <a:tbl>
              <a:tblPr/>
              <a:tblGrid>
                <a:gridCol w="3200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38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19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14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50994"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b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Coordination Entity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br>
                        <a:rPr kumimoji="0" 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Draft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br>
                        <a:rPr kumimoji="0" 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Date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b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</a:b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Status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2">
                        <a:alpha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2130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IEEE-SA Editorial (MEC)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D3.0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Mar. 2024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Completed </a:t>
                      </a:r>
                    </a:p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(doc </a:t>
                      </a:r>
                      <a:r>
                        <a:rPr lang="en-US" sz="1600" dirty="0">
                          <a:hlinkClick r:id="rId3"/>
                        </a:rPr>
                        <a:t>11-24/0140r7</a:t>
                      </a: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)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0994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Quantities, Units and Letter Symbols  (SCC14)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6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7069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Terms and Definitions (SCC10)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6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Arial" charset="0"/>
                      </a:endParaRP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Not required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50994"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Registration Authority Committee (RAC)</a:t>
                      </a:r>
                    </a:p>
                  </a:txBody>
                  <a:tcPr marT="45727" marB="45727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D4.0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May 2024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6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Arial" charset="0"/>
                        </a:rPr>
                        <a:t>Pending confirmation from RAC Administrator</a:t>
                      </a:r>
                    </a:p>
                  </a:txBody>
                  <a:tcPr marT="45727" marB="4572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9800" y="533400"/>
            <a:ext cx="7772400" cy="1066800"/>
          </a:xfrm>
        </p:spPr>
        <p:txBody>
          <a:bodyPr/>
          <a:lstStyle/>
          <a:p>
            <a:r>
              <a:rPr lang="en-US" dirty="0">
                <a:solidFill>
                  <a:schemeClr val="tx1"/>
                </a:solidFill>
              </a:rPr>
              <a:t>P802.11bh Timeline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332602"/>
            <a:ext cx="942566" cy="276999"/>
          </a:xfrm>
        </p:spPr>
        <p:txBody>
          <a:bodyPr/>
          <a:lstStyle/>
          <a:p>
            <a:pPr>
              <a:defRPr/>
            </a:pPr>
            <a:r>
              <a:rPr lang="en-US" altLang="ko-KR" dirty="0"/>
              <a:t>July 2024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610600" y="6475413"/>
            <a:ext cx="2737224" cy="184666"/>
          </a:xfrm>
        </p:spPr>
        <p:txBody>
          <a:bodyPr/>
          <a:lstStyle/>
          <a:p>
            <a:r>
              <a:rPr lang="en-GB" dirty="0"/>
              <a:t>Mark Hamilton, Ruckus/CommScope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891924" y="6475413"/>
            <a:ext cx="509755" cy="184666"/>
          </a:xfrm>
        </p:spPr>
        <p:txBody>
          <a:bodyPr/>
          <a:lstStyle/>
          <a:p>
            <a:pPr>
              <a:defRPr/>
            </a:pPr>
            <a:r>
              <a:rPr lang="en-US"/>
              <a:t>Slide </a:t>
            </a:r>
            <a:fld id="{8E9AA826-2D66-4D95-924A-79AB5FB12EBD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  <p:graphicFrame>
        <p:nvGraphicFramePr>
          <p:cNvPr id="6" name="Group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38430346"/>
              </p:ext>
            </p:extLst>
          </p:nvPr>
        </p:nvGraphicFramePr>
        <p:xfrm>
          <a:off x="381000" y="2225040"/>
          <a:ext cx="10668000" cy="2722785"/>
        </p:xfrm>
        <a:graphic>
          <a:graphicData uri="http://schemas.openxmlformats.org/drawingml/2006/table">
            <a:tbl>
              <a:tblPr/>
              <a:tblGrid>
                <a:gridCol w="737936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28863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32018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Report to EC for conditional approval to proceed to REVCOM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2024-07-19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41835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SA Ballot Recirculation on D6.0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2024-08-08 – 2024-08-18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41835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Comment Response Notification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2024-08-21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41835"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000" b="1" i="0" u="none" strike="noStrike" kern="1200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Post to REVCOM before</a:t>
                      </a:r>
                    </a:p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1" i="0" u="none" strike="no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0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</a:rPr>
                        <a:t>2024-08-16</a:t>
                      </a:r>
                    </a:p>
                    <a:p>
                      <a:pPr marL="342900" marR="0" lvl="0" indent="-342900" algn="l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lt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41835"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0" i="0" u="none" strike="sngStrike" kern="1200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+mn-ea"/>
                        <a:cs typeface="+mn-cs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342900" marR="0" lvl="0" indent="-342900" algn="ctr" defTabSz="914400" rtl="0" eaLnBrk="0" fontAlgn="b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sz="2000" b="0" i="0" u="none" strike="sng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b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7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00E5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802-11-Submission-16-9.potx" id="{5CD6ABF7-B8BD-443A-9DC0-E5B38AC683DA}" vid="{19A33F2F-E7B4-4D20-A394-337028C24156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37706</TotalTime>
  <Words>587</Words>
  <Application>Microsoft Office PowerPoint</Application>
  <PresentationFormat>Widescreen</PresentationFormat>
  <Paragraphs>163</Paragraphs>
  <Slides>8</Slides>
  <Notes>8</Notes>
  <HiddenSlides>0</HiddenSlides>
  <MMClips>0</MMClips>
  <ScaleCrop>false</ScaleCrop>
  <HeadingPairs>
    <vt:vector size="8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Times New Roman</vt:lpstr>
      <vt:lpstr>Office Theme</vt:lpstr>
      <vt:lpstr>Document</vt:lpstr>
      <vt:lpstr>Microsoft Excel Worksheet</vt:lpstr>
      <vt:lpstr>P802.11bh Report to EC on Conditional Approval to forward draft to RevCom</vt:lpstr>
      <vt:lpstr>Introduction</vt:lpstr>
      <vt:lpstr>Standards Association (SA) Ballot Results – P802.11bh</vt:lpstr>
      <vt:lpstr>SA Ballot Comments – P802.11be</vt:lpstr>
      <vt:lpstr>Unsatisfied comments by commenter</vt:lpstr>
      <vt:lpstr>Unsatisfied comments</vt:lpstr>
      <vt:lpstr>Mandatory Coordination</vt:lpstr>
      <vt:lpstr>P802.11bh Timeline</vt:lpstr>
    </vt:vector>
  </TitlesOfParts>
  <Company>Ruckus/CommScope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P802.11bh Report to EC on Approval to Forward to REV</dc:title>
  <dc:creator>mark.hamilton@commscope.com</dc:creator>
  <cp:keywords/>
  <cp:lastModifiedBy>Hamilton, Mark</cp:lastModifiedBy>
  <cp:revision>318</cp:revision>
  <cp:lastPrinted>1601-01-01T00:00:00Z</cp:lastPrinted>
  <dcterms:created xsi:type="dcterms:W3CDTF">2019-11-09T15:46:46Z</dcterms:created>
  <dcterms:modified xsi:type="dcterms:W3CDTF">2024-07-19T11:18:11Z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TitusGUID">
    <vt:lpwstr>8cbb5918-7074-460f-8109-a37032fced48</vt:lpwstr>
  </property>
  <property fmtid="{D5CDD505-2E9C-101B-9397-08002B2CF9AE}" pid="3" name="CTP_TimeStamp">
    <vt:lpwstr>2020-02-02 19:26:57Z</vt:lpwstr>
  </property>
  <property fmtid="{D5CDD505-2E9C-101B-9397-08002B2CF9AE}" pid="4" name="CTP_BU">
    <vt:lpwstr>NA</vt:lpwstr>
  </property>
  <property fmtid="{D5CDD505-2E9C-101B-9397-08002B2CF9AE}" pid="5" name="CTP_IDSID">
    <vt:lpwstr>NA</vt:lpwstr>
  </property>
  <property fmtid="{D5CDD505-2E9C-101B-9397-08002B2CF9AE}" pid="6" name="CTP_WWID">
    <vt:lpwstr>NA</vt:lpwstr>
  </property>
  <property fmtid="{D5CDD505-2E9C-101B-9397-08002B2CF9AE}" pid="7" name="CTPClassification">
    <vt:lpwstr>CTP_NT</vt:lpwstr>
  </property>
</Properties>
</file>