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73" r:id="rId6"/>
    <p:sldId id="371" r:id="rId7"/>
    <p:sldId id="372" r:id="rId8"/>
    <p:sldId id="353" r:id="rId9"/>
    <p:sldId id="364" r:id="rId10"/>
    <p:sldId id="376" r:id="rId11"/>
    <p:sldId id="374" r:id="rId12"/>
    <p:sldId id="378" r:id="rId13"/>
    <p:sldId id="343" r:id="rId14"/>
    <p:sldId id="379" r:id="rId15"/>
    <p:sldId id="348" r:id="rId16"/>
    <p:sldId id="357" r:id="rId17"/>
    <p:sldId id="375"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11</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13</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July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July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July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802.11-24/1279r00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7" Type="http://schemas.openxmlformats.org/officeDocument/2006/relationships/hyperlink" Target="https://datatracker.ietf.org/doc/draft-ietf-emu-eap-arp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ietf-emu-rfc7170bis/" TargetMode="External"/><Relationship Id="rId5" Type="http://schemas.openxmlformats.org/officeDocument/2006/relationships/hyperlink" Target="https://datatracker.ietf.org/doc/draft-ietf-emu-eap-fido/" TargetMode="External"/><Relationship Id="rId4" Type="http://schemas.openxmlformats.org/officeDocument/2006/relationships/hyperlink" Target="https://datatracker.ietf.org/doc/draft-ietf-emu-eap-edh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discardmode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www.rfc-editor.org/info/rfc954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atatracker.ietf.org/doc/draft-ietf-tls-deprecate-obsolete-kex/" TargetMode="External"/><Relationship Id="rId4" Type="http://schemas.openxmlformats.org/officeDocument/2006/relationships/hyperlink" Target="https://datatracker.ietf.org/doc/draft-ietf-tls-8773bi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detnet-raw-industrial-req/"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7" Type="http://schemas.openxmlformats.org/officeDocument/2006/relationships/hyperlink" Target="https://datatracker.ietf.org/doc/draft-ietf-anima-brski-discove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atatracker.ietf.org/doc/draft-ietf-anima-brski-prm/" TargetMode="External"/><Relationship Id="rId5" Type="http://schemas.openxmlformats.org/officeDocument/2006/relationships/hyperlink" Target="https://datatracker.ietf.org/doc/draft-ietf-anima-brski-ae/" TargetMode="External"/><Relationship Id="rId4" Type="http://schemas.openxmlformats.org/officeDocument/2006/relationships/hyperlink" Target="https://datatracker.ietf.org/doc/draft-ietf-anima-constrained-vouche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fc-editor.org/info/rfc957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atatracker.ietf.org/wg/green/about/" TargetMode="External"/><Relationship Id="rId3" Type="http://schemas.openxmlformats.org/officeDocument/2006/relationships/hyperlink" Target="https://datatracker.ietf.org/wg/bofs/" TargetMode="External"/><Relationship Id="rId7" Type="http://schemas.openxmlformats.org/officeDocument/2006/relationships/hyperlink" Target="https://datatracker.ietf.org/wg/alldispatch/ab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sconepro/about/" TargetMode="External"/><Relationship Id="rId5" Type="http://schemas.openxmlformats.org/officeDocument/2006/relationships/hyperlink" Target="https://datatracker.ietf.org/wg/nasr/about/" TargetMode="External"/><Relationship Id="rId4" Type="http://schemas.openxmlformats.org/officeDocument/2006/relationships/hyperlink" Target="https://datatracker.ietf.org/wg/diem/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grow/about/" TargetMode="External"/><Relationship Id="rId13" Type="http://schemas.openxmlformats.org/officeDocument/2006/relationships/hyperlink" Target="https://datatracker.ietf.org/doc/charter-ietf-multi/"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multi/abou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mls/"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opsawg/" TargetMode="External"/><Relationship Id="rId10" Type="http://schemas.openxmlformats.org/officeDocument/2006/relationships/hyperlink" Target="https://datatracker.ietf.org/wg/mls/about/"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grow/" TargetMode="External"/><Relationship Id="rId14" Type="http://schemas.openxmlformats.org/officeDocument/2006/relationships/hyperlink" Target="https://datatracker.ietf.org/wg/opsawg/abou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draft-ietf-6lo-owc/" TargetMode="External"/><Relationship Id="rId4" Type="http://schemas.openxmlformats.org/officeDocument/2006/relationships/hyperlink" Target="https://datatracker.ietf.org/doc/draft-ietf-6lo-schc-15dot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2024-07-17</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2055"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marL="457200" lvl="1" indent="0">
              <a:buNone/>
            </a:pPr>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21307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Approved for publication as an Informational RFC: Randomized and Changing MAC Address: </a:t>
            </a:r>
            <a:r>
              <a:rPr lang="en-US" sz="1400" dirty="0">
                <a:hlinkClick r:id="rId4"/>
              </a:rPr>
              <a:t>https://datatracker.ietf.org/doc/draft-ietf-madinas-mac-address-randomization/</a:t>
            </a:r>
            <a:r>
              <a:rPr lang="en-US" sz="1400" dirty="0"/>
              <a:t> (July 2024)</a:t>
            </a:r>
          </a:p>
          <a:p>
            <a:pPr lvl="1">
              <a:lnSpc>
                <a:spcPct val="80000"/>
              </a:lnSpc>
              <a:spcAft>
                <a:spcPts val="600"/>
              </a:spcAft>
            </a:pPr>
            <a:r>
              <a:rPr lang="en-US" sz="1400" dirty="0"/>
              <a:t>Revised: Randomized and Changing MAC Address Use Cases and Requirements: </a:t>
            </a:r>
            <a:r>
              <a:rPr lang="en-US" sz="1400" dirty="0">
                <a:hlinkClick r:id="rId5"/>
              </a:rPr>
              <a:t>https://datatracker.ietf.org/doc/draft-ietf-madinas-use-cases/</a:t>
            </a:r>
            <a:r>
              <a:rPr lang="en-US" sz="1400" dirty="0"/>
              <a:t> (June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11</a:t>
            </a:fld>
            <a:endParaRPr lang="en-US"/>
          </a:p>
        </p:txBody>
      </p:sp>
    </p:spTree>
    <p:extLst>
      <p:ext uri="{BB962C8B-B14F-4D97-AF65-F5344CB8AC3E}">
        <p14:creationId xmlns:p14="http://schemas.microsoft.com/office/powerpoint/2010/main" val="12407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Newly adopted and revised: Using the Extensible Authentication Protocol with Ephemeral Diffie-Hellman over COSE (EDHOC): </a:t>
            </a:r>
            <a:r>
              <a:rPr lang="en-US" sz="1400" dirty="0">
                <a:hlinkClick r:id="rId4"/>
              </a:rPr>
              <a:t>https://datatracker.ietf.org/doc/draft-ietf-emu-eap-edhoc/</a:t>
            </a:r>
            <a:r>
              <a:rPr lang="en-US" sz="1400" dirty="0"/>
              <a:t> (July 2024)</a:t>
            </a:r>
          </a:p>
          <a:p>
            <a:pPr lvl="1">
              <a:lnSpc>
                <a:spcPct val="80000"/>
              </a:lnSpc>
              <a:spcAft>
                <a:spcPts val="600"/>
              </a:spcAft>
            </a:pPr>
            <a:r>
              <a:rPr lang="en-US" sz="1400" dirty="0"/>
              <a:t>Newly adopted: </a:t>
            </a:r>
            <a:r>
              <a:rPr lang="en-US" sz="1400" dirty="0">
                <a:hlinkClick r:id="rId5"/>
              </a:rPr>
              <a:t>https://datatracker.ietf.org/doc/draft-ietf-emu-eap-fido/</a:t>
            </a:r>
            <a:r>
              <a:rPr lang="en-US" sz="1400" dirty="0"/>
              <a:t> (July 2024)</a:t>
            </a:r>
          </a:p>
          <a:p>
            <a:pPr lvl="1">
              <a:lnSpc>
                <a:spcPct val="80000"/>
              </a:lnSpc>
              <a:spcAft>
                <a:spcPts val="600"/>
              </a:spcAft>
            </a:pPr>
            <a:r>
              <a:rPr lang="en-US" sz="1400" dirty="0"/>
              <a:t>In RFC Editor’s queue: Tunnel Extensible Authentication Protocol (TEAP) Version 1: </a:t>
            </a:r>
            <a:r>
              <a:rPr lang="en-US" sz="1400" dirty="0">
                <a:hlinkClick r:id="rId6"/>
              </a:rPr>
              <a:t>https://datatracker.ietf.org/doc/draft-ietf-emu-rfc7170bis/</a:t>
            </a:r>
            <a:r>
              <a:rPr lang="en-US" sz="1400" dirty="0"/>
              <a:t> (June 2024)</a:t>
            </a:r>
          </a:p>
          <a:p>
            <a:pPr lvl="1">
              <a:lnSpc>
                <a:spcPct val="80000"/>
              </a:lnSpc>
              <a:spcAft>
                <a:spcPts val="600"/>
              </a:spcAft>
            </a:pPr>
            <a:r>
              <a:rPr lang="en-US" sz="1400" dirty="0"/>
              <a:t>Newly adopted: The </a:t>
            </a:r>
            <a:r>
              <a:rPr lang="en-US" sz="1400" dirty="0" err="1"/>
              <a:t>eap.arpa</a:t>
            </a:r>
            <a:r>
              <a:rPr lang="en-US" sz="1400" dirty="0"/>
              <a:t> domain and EAP provisioning: </a:t>
            </a:r>
            <a:r>
              <a:rPr lang="en-US" sz="1400" dirty="0">
                <a:hlinkClick r:id="rId7"/>
              </a:rPr>
              <a:t>https://datatracker.ietf.org/doc/draft-ietf-emu-eap-arpa/</a:t>
            </a:r>
            <a:r>
              <a:rPr lang="en-US" sz="1400" dirty="0"/>
              <a:t> (June 2024)</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27060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endParaRPr lang="en-US" sz="1400" dirty="0"/>
          </a:p>
          <a:p>
            <a:pPr lvl="1">
              <a:lnSpc>
                <a:spcPct val="80000"/>
              </a:lnSpc>
              <a:defRPr/>
            </a:pPr>
            <a:r>
              <a:rPr lang="en-US" sz="1400" dirty="0"/>
              <a:t>Revised: An Information Model for Packet Discard Reporting: </a:t>
            </a:r>
            <a:r>
              <a:rPr lang="en-US" sz="1400" dirty="0">
                <a:hlinkClick r:id="rId4"/>
              </a:rPr>
              <a:t>https://datatracker.ietf.org/doc/draft-ietf-opsawg-discardmodel/</a:t>
            </a:r>
            <a:r>
              <a:rPr lang="en-US" sz="1400" dirty="0"/>
              <a:t> (July 2024)</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13</a:t>
            </a:fld>
            <a:endParaRPr lang="en-US"/>
          </a:p>
        </p:txBody>
      </p:sp>
    </p:spTree>
    <p:extLst>
      <p:ext uri="{BB962C8B-B14F-4D97-AF65-F5344CB8AC3E}">
        <p14:creationId xmlns:p14="http://schemas.microsoft.com/office/powerpoint/2010/main" val="27576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Erratum reported: RFC 9542: IANA Considerations and IETF Protocol and Documentation Usage for IEEE 802 Parameters: </a:t>
            </a:r>
            <a:r>
              <a:rPr lang="en-US" sz="1400" dirty="0">
                <a:hlinkClick r:id="rId4"/>
              </a:rPr>
              <a:t>https://www.rfc-editor.org/info/rfc9542</a:t>
            </a:r>
            <a:r>
              <a:rPr lang="en-US" sz="1400" dirty="0">
                <a:hlinkClick r:id="rId5"/>
              </a:rPr>
              <a:t>/</a:t>
            </a:r>
            <a:r>
              <a:rPr lang="en-US" sz="1400" dirty="0"/>
              <a:t> (May 2024)</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2">
              <a:lnSpc>
                <a:spcPct val="80000"/>
              </a:lnSpc>
              <a:defRPr/>
            </a:pPr>
            <a:r>
              <a:rPr lang="en-US" sz="1400" dirty="0"/>
              <a:t>Erratum points out place where bits makes more sense than octets when discussing MAC addresses</a:t>
            </a:r>
          </a:p>
          <a:p>
            <a:pPr lvl="1">
              <a:lnSpc>
                <a:spcPct val="80000"/>
              </a:lnSpc>
              <a:defRPr/>
            </a:pPr>
            <a:r>
              <a:rPr lang="en-US" sz="1400" dirty="0"/>
              <a:t>Moved to SCHC WG: Protocol Numbers for SCHC: </a:t>
            </a:r>
            <a:r>
              <a:rPr lang="en-US" sz="1400" dirty="0">
                <a:hlinkClick r:id="rId6"/>
              </a:rPr>
              <a:t>https://datatracker.ietf.org/doc/draft-ietf-intarea-schc-protocol-numbers/</a:t>
            </a:r>
            <a:r>
              <a:rPr lang="en-US" sz="1400" dirty="0"/>
              <a:t> (June 2024)</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5045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Revised: TLS 1.3 Extension for Using Certificates with an External Pre-Shared Key: </a:t>
            </a:r>
            <a:r>
              <a:rPr lang="en-US" sz="1400" dirty="0">
                <a:hlinkClick r:id="rId4"/>
              </a:rPr>
              <a:t>https://datatracker.ietf.org/doc/draft-ietf-tls-8773bis/</a:t>
            </a:r>
            <a:r>
              <a:rPr lang="en-US" sz="1400" dirty="0"/>
              <a:t> (July 2024)</a:t>
            </a:r>
          </a:p>
          <a:p>
            <a:pPr lvl="2">
              <a:lnSpc>
                <a:spcPct val="80000"/>
              </a:lnSpc>
              <a:spcAft>
                <a:spcPts val="600"/>
              </a:spcAft>
              <a:defRPr/>
            </a:pPr>
            <a:r>
              <a:rPr lang="en-US" sz="1200" dirty="0"/>
              <a:t>Originally an Experimental RFC, the major change here is to change it to Standards Track</a:t>
            </a:r>
          </a:p>
          <a:p>
            <a:pPr lvl="1">
              <a:lnSpc>
                <a:spcPct val="80000"/>
              </a:lnSpc>
              <a:spcAft>
                <a:spcPts val="600"/>
              </a:spcAft>
              <a:defRPr/>
            </a:pPr>
            <a:r>
              <a:rPr lang="en-US" sz="1400" dirty="0"/>
              <a:t>Revised: Deprecating Obsolete Key Exchange Methods in TLS 1.2: </a:t>
            </a:r>
            <a:r>
              <a:rPr lang="en-US" sz="1400" dirty="0">
                <a:hlinkClick r:id="rId5"/>
              </a:rPr>
              <a:t>https://datatracker.ietf.org/doc/draft-ietf-tls-deprecate-obsolete-kex/</a:t>
            </a:r>
            <a:r>
              <a:rPr lang="en-US" sz="1400" dirty="0"/>
              <a:t> (June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388182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Revised: Requirements for Reliable Wireless Industrial Services : </a:t>
            </a:r>
            <a:r>
              <a:rPr lang="en-US" sz="1400" dirty="0">
                <a:hlinkClick r:id="rId4"/>
              </a:rPr>
              <a:t>https://datatracker.ietf.org/doc/draft-ietf-detnet-raw-industrial-req/</a:t>
            </a:r>
            <a:r>
              <a:rPr lang="en-US" sz="1400" dirty="0"/>
              <a:t> (July 2024)</a:t>
            </a:r>
          </a:p>
          <a:p>
            <a:pPr lvl="1"/>
            <a:r>
              <a:rPr lang="en-US" sz="1400" dirty="0"/>
              <a:t>Revised: Reliable and Available Wireless Architecture: </a:t>
            </a:r>
            <a:r>
              <a:rPr lang="en-US" sz="1400" dirty="0">
                <a:hlinkClick r:id="rId5"/>
              </a:rPr>
              <a:t>https://datatracker.ietf.org/doc/draft-ietf-raw-architecture/</a:t>
            </a:r>
            <a:r>
              <a:rPr lang="en-US" sz="1400" dirty="0"/>
              <a:t> (July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166086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a:t>
            </a:r>
            <a:r>
              <a:rPr lang="en-US" sz="1400" b="0" i="1" dirty="0">
                <a:solidFill>
                  <a:srgbClr val="000000"/>
                </a:solidFill>
                <a:ea typeface="Arial Unicode MS" pitchFamily="34" charset="-128"/>
                <a:cs typeface="Arial Unicode MS" pitchFamily="34" charset="-128"/>
              </a:rPr>
              <a:t>e.g.</a:t>
            </a:r>
            <a:r>
              <a:rPr lang="en-US" sz="1400" b="0" dirty="0">
                <a:solidFill>
                  <a:srgbClr val="000000"/>
                </a:solidFill>
                <a:ea typeface="Arial Unicode MS" pitchFamily="34" charset="-128"/>
                <a:cs typeface="Arial Unicode MS" pitchFamily="34" charset="-128"/>
              </a:rPr>
              <a:t>, on-boarding)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Revised: Constrained Bootstrapping Remote Secure Key Infrastructure (</a:t>
            </a:r>
            <a:r>
              <a:rPr lang="en-US" sz="1400" dirty="0" err="1"/>
              <a:t>cBRSKI</a:t>
            </a:r>
            <a:r>
              <a:rPr lang="en-US" sz="1400" dirty="0"/>
              <a:t>): </a:t>
            </a:r>
            <a:r>
              <a:rPr lang="en-US" sz="1400" dirty="0">
                <a:hlinkClick r:id="rId4"/>
              </a:rPr>
              <a:t>https://datatracker.ietf.org/doc/draft-ietf-anima-constrained-voucher/</a:t>
            </a:r>
            <a:r>
              <a:rPr lang="en-US" sz="1400" dirty="0"/>
              <a:t> (July 2024)</a:t>
            </a:r>
          </a:p>
          <a:p>
            <a:pPr lvl="1">
              <a:lnSpc>
                <a:spcPct val="80000"/>
              </a:lnSpc>
              <a:spcAft>
                <a:spcPts val="600"/>
              </a:spcAft>
              <a:defRPr/>
            </a:pPr>
            <a:r>
              <a:rPr lang="en-US" sz="1400" dirty="0"/>
              <a:t>Revised: BRSKI-AE: Alternative Enrollment Protocols in BRSKI: </a:t>
            </a:r>
            <a:r>
              <a:rPr lang="en-US" sz="1400" dirty="0">
                <a:hlinkClick r:id="rId5"/>
              </a:rPr>
              <a:t>https://datatracker.ietf.org/doc/draft-ietf-anima-brski-ae/</a:t>
            </a:r>
            <a:r>
              <a:rPr lang="en-US" sz="1400" dirty="0"/>
              <a:t> (July 2024)</a:t>
            </a:r>
          </a:p>
          <a:p>
            <a:pPr lvl="1">
              <a:lnSpc>
                <a:spcPct val="80000"/>
              </a:lnSpc>
              <a:spcAft>
                <a:spcPts val="600"/>
              </a:spcAft>
              <a:defRPr/>
            </a:pPr>
            <a:r>
              <a:rPr lang="en-US" sz="1400" dirty="0"/>
              <a:t>Revised: BRSKI with Pledge in Responder Mode (BRSKI-PRM): </a:t>
            </a:r>
            <a:r>
              <a:rPr lang="en-US" sz="1400" dirty="0">
                <a:hlinkClick r:id="rId6"/>
              </a:rPr>
              <a:t>https://datatracker.ietf.org/doc/draft-ietf-anima-brski-prm/</a:t>
            </a:r>
            <a:r>
              <a:rPr lang="en-US" sz="1400" dirty="0"/>
              <a:t> (July 2024)</a:t>
            </a:r>
          </a:p>
          <a:p>
            <a:pPr lvl="1">
              <a:lnSpc>
                <a:spcPct val="80000"/>
              </a:lnSpc>
              <a:spcAft>
                <a:spcPts val="600"/>
              </a:spcAft>
              <a:defRPr/>
            </a:pPr>
            <a:r>
              <a:rPr lang="en-US" sz="1400" dirty="0"/>
              <a:t>Revised: Discovery for BRSKI variations: </a:t>
            </a:r>
            <a:r>
              <a:rPr lang="en-US" sz="1400" dirty="0">
                <a:hlinkClick r:id="rId7"/>
              </a:rPr>
              <a:t>https://datatracker.ietf.org/doc/draft-ietf-anima-brski-discovery/</a:t>
            </a:r>
            <a:r>
              <a:rPr lang="en-US" sz="1400" dirty="0"/>
              <a:t> (July 2024)</a:t>
            </a:r>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3150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July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July 20-26 – Vancouver, BC, CA</a:t>
            </a:r>
          </a:p>
          <a:p>
            <a:pPr lvl="1"/>
            <a:r>
              <a:rPr lang="en-US" dirty="0"/>
              <a:t>November 2-8 – Dublin, IE</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June 13, 2024</a:t>
            </a:r>
          </a:p>
          <a:p>
            <a:pPr lvl="2">
              <a:lnSpc>
                <a:spcPct val="80000"/>
              </a:lnSpc>
              <a:defRPr/>
            </a:pPr>
            <a:r>
              <a:rPr lang="en-US" sz="1400" dirty="0"/>
              <a:t>“Transfer” of RFC 8110 (Opportunistic Wireless Encryption) to IEEE 802.11 [this item is currently in the IESG’s hands to advance]</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hlinkClick r:id="rId3"/>
              </a:rPr>
              <a:t>RFC 9575</a:t>
            </a:r>
            <a:r>
              <a:rPr lang="en-US" b="0" dirty="0">
                <a:solidFill>
                  <a:srgbClr val="000000"/>
                </a:solidFill>
                <a:ea typeface="Arial Unicode MS" pitchFamily="34" charset="-128"/>
                <a:cs typeface="Arial Unicode MS" pitchFamily="34" charset="-128"/>
              </a:rPr>
              <a:t> on “DRIP Entity Tag (DET) Authentication Formats and Protocols for Broadcast Remote Identification (RID)”. Mentions IEEE 802.11 beacons and Wi-Fi Aware (NAN) in the context of UAS.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120 July 20-26,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47816603"/>
              </p:ext>
            </p:extLst>
          </p:nvPr>
        </p:nvGraphicFramePr>
        <p:xfrm>
          <a:off x="1083220" y="2574504"/>
          <a:ext cx="6977557" cy="2617080"/>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diem</a:t>
                      </a:r>
                      <a:endParaRPr lang="en-US" dirty="0"/>
                    </a:p>
                  </a:txBody>
                  <a:tcPr anchor="ctr"/>
                </a:tc>
                <a:tc>
                  <a:txBody>
                    <a:bodyPr/>
                    <a:lstStyle/>
                    <a:p>
                      <a:r>
                        <a:rPr lang="en-US" dirty="0"/>
                        <a:t>Digital Emblems</a:t>
                      </a:r>
                    </a:p>
                  </a:txBody>
                  <a:tcPr anchor="ctr"/>
                </a:tc>
                <a:extLst>
                  <a:ext uri="{0D108BD9-81ED-4DB2-BD59-A6C34878D82A}">
                    <a16:rowId xmlns:a16="http://schemas.microsoft.com/office/drawing/2014/main" val="2569548810"/>
                  </a:ext>
                </a:extLst>
              </a:tr>
              <a:tr h="523416">
                <a:tc>
                  <a:txBody>
                    <a:bodyPr/>
                    <a:lstStyle/>
                    <a:p>
                      <a:r>
                        <a:rPr lang="en-US" dirty="0">
                          <a:hlinkClick r:id="rId5"/>
                        </a:rPr>
                        <a:t>nasr</a:t>
                      </a:r>
                      <a:endParaRPr lang="en-US" dirty="0"/>
                    </a:p>
                  </a:txBody>
                  <a:tcPr anchor="ctr"/>
                </a:tc>
                <a:tc>
                  <a:txBody>
                    <a:bodyPr/>
                    <a:lstStyle/>
                    <a:p>
                      <a:r>
                        <a:rPr lang="en-US" dirty="0"/>
                        <a:t>Network Attestation for Secure Routing</a:t>
                      </a:r>
                    </a:p>
                  </a:txBody>
                  <a:tcPr anchor="ctr"/>
                </a:tc>
                <a:extLst>
                  <a:ext uri="{0D108BD9-81ED-4DB2-BD59-A6C34878D82A}">
                    <a16:rowId xmlns:a16="http://schemas.microsoft.com/office/drawing/2014/main" val="343337399"/>
                  </a:ext>
                </a:extLst>
              </a:tr>
              <a:tr h="523416">
                <a:tc>
                  <a:txBody>
                    <a:bodyPr/>
                    <a:lstStyle/>
                    <a:p>
                      <a:r>
                        <a:rPr lang="en-US" dirty="0">
                          <a:hlinkClick r:id="rId6"/>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7"/>
                        </a:rPr>
                        <a:t>alldispatch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r h="523416">
                <a:tc>
                  <a:txBody>
                    <a:bodyPr/>
                    <a:lstStyle/>
                    <a:p>
                      <a:r>
                        <a:rPr lang="en-US" dirty="0">
                          <a:hlinkClick r:id="rId8"/>
                        </a:rPr>
                        <a:t>green</a:t>
                      </a:r>
                      <a:endParaRPr lang="en-US" dirty="0"/>
                    </a:p>
                  </a:txBody>
                  <a:tcPr anchor="ctr"/>
                </a:tc>
                <a:tc>
                  <a:txBody>
                    <a:bodyPr/>
                    <a:lstStyle/>
                    <a:p>
                      <a:r>
                        <a:rPr lang="en-US" dirty="0"/>
                        <a:t>Getting Ready for Energy-Efficient Networking</a:t>
                      </a:r>
                    </a:p>
                  </a:txBody>
                  <a:tcPr anchor="ctr"/>
                </a:tc>
                <a:extLst>
                  <a:ext uri="{0D108BD9-81ED-4DB2-BD59-A6C34878D82A}">
                    <a16:rowId xmlns:a16="http://schemas.microsoft.com/office/drawing/2014/main" val="902884817"/>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02744736"/>
              </p:ext>
            </p:extLst>
          </p:nvPr>
        </p:nvGraphicFramePr>
        <p:xfrm>
          <a:off x="990600" y="1983626"/>
          <a:ext cx="6977558" cy="2979684"/>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8"/>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Global Routing Operations</a:t>
                      </a:r>
                      <a:endParaRPr lang="en-US" sz="1800" b="0" dirty="0"/>
                    </a:p>
                  </a:txBody>
                  <a:tcPr marL="70945" marR="70945" marT="35472" marB="35472" anchor="ctr"/>
                </a:tc>
                <a:extLst>
                  <a:ext uri="{0D108BD9-81ED-4DB2-BD59-A6C34878D82A}">
                    <a16:rowId xmlns:a16="http://schemas.microsoft.com/office/drawing/2014/main" val="4098274869"/>
                  </a:ext>
                </a:extLst>
              </a:tr>
              <a:tr h="496614">
                <a:tc>
                  <a:txBody>
                    <a:bodyPr/>
                    <a:lstStyle/>
                    <a:p>
                      <a:r>
                        <a:rPr lang="en-US" dirty="0">
                          <a:hlinkClick r:id="rId10"/>
                        </a:rPr>
                        <a:t>mls</a:t>
                      </a:r>
                      <a:endParaRPr lang="en-US" dirty="0"/>
                    </a:p>
                  </a:txBody>
                  <a:tcPr anchor="ctr"/>
                </a:tc>
                <a:tc>
                  <a:txBody>
                    <a:bodyPr/>
                    <a:lstStyle/>
                    <a:p>
                      <a:r>
                        <a:rPr lang="en-US" dirty="0">
                          <a:hlinkClick r:id="rId11"/>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2"/>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3"/>
                        </a:rPr>
                        <a:t>Multiformats</a:t>
                      </a:r>
                      <a:endParaRPr lang="en-US" sz="1800" b="0" dirty="0"/>
                    </a:p>
                  </a:txBody>
                  <a:tcPr marL="70945" marR="70945" marT="35472" marB="35472" anchor="ctr"/>
                </a:tc>
                <a:extLst>
                  <a:ext uri="{0D108BD9-81ED-4DB2-BD59-A6C34878D82A}">
                    <a16:rowId xmlns:a16="http://schemas.microsoft.com/office/drawing/2014/main" val="3416167694"/>
                  </a:ext>
                </a:extLst>
              </a:tr>
              <a:tr h="496614">
                <a:tc>
                  <a:txBody>
                    <a:bodyPr/>
                    <a:lstStyle/>
                    <a:p>
                      <a:r>
                        <a:rPr lang="en-US" dirty="0" err="1">
                          <a:hlinkClick r:id="rId14"/>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2801851504"/>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a:t>
            </a:fld>
            <a:endParaRPr lang="en-US"/>
          </a:p>
        </p:txBody>
      </p:sp>
    </p:spTree>
    <p:extLst>
      <p:ext uri="{BB962C8B-B14F-4D97-AF65-F5344CB8AC3E}">
        <p14:creationId xmlns:p14="http://schemas.microsoft.com/office/powerpoint/2010/main" val="511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Transmission of SCHC-compressed packets over IEEE 802.15.4 networks: </a:t>
            </a:r>
            <a:r>
              <a:rPr lang="en-US" sz="1400" dirty="0">
                <a:hlinkClick r:id="rId4"/>
              </a:rPr>
              <a:t>https://datatracker.ietf.org/doc/draft-ietf-6lo-schc-15dot4/</a:t>
            </a:r>
            <a:r>
              <a:rPr lang="en-US" sz="1400" dirty="0"/>
              <a:t> (July 2024)</a:t>
            </a:r>
          </a:p>
          <a:p>
            <a:pPr lvl="1">
              <a:lnSpc>
                <a:spcPct val="80000"/>
              </a:lnSpc>
              <a:spcAft>
                <a:spcPts val="600"/>
              </a:spcAft>
            </a:pPr>
            <a:r>
              <a:rPr lang="en-US" sz="1400" dirty="0"/>
              <a:t>Revised: Transmission of IPv6 Packets over Short-Range Optical Wireless Communications: </a:t>
            </a:r>
            <a:r>
              <a:rPr lang="en-US" sz="1400" dirty="0">
                <a:hlinkClick r:id="rId5"/>
              </a:rPr>
              <a:t>https://datatracker.ietf.org/doc/draft-ietf-6lo-owc/</a:t>
            </a:r>
            <a:r>
              <a:rPr lang="en-US" sz="1400" dirty="0"/>
              <a:t> (July 2024)</a:t>
            </a:r>
          </a:p>
          <a:p>
            <a:pPr lvl="1">
              <a:lnSpc>
                <a:spcPct val="80000"/>
              </a:lnSpc>
              <a:spcAft>
                <a:spcPts val="600"/>
              </a:spcAft>
            </a:pPr>
            <a:r>
              <a:rPr lang="en-US" sz="1400" dirty="0"/>
              <a:t>In RFC Editor’s queue: IPv6 Neighbor Discovery Multicast and Anycast Address Listener Subscription: </a:t>
            </a:r>
            <a:r>
              <a:rPr lang="en-US" sz="1400" dirty="0">
                <a:hlinkClick r:id="rId6"/>
              </a:rPr>
              <a:t>https://datatracker.ietf.org/doc/draft-ietf-6lo-multicast-registration/</a:t>
            </a:r>
            <a:r>
              <a:rPr lang="en-US" sz="1400" dirty="0"/>
              <a:t> (May 2024)</a:t>
            </a:r>
          </a:p>
          <a:p>
            <a:pPr lvl="2">
              <a:lnSpc>
                <a:spcPct val="80000"/>
              </a:lnSpc>
              <a:spcAft>
                <a:spcPts val="600"/>
              </a:spcAft>
            </a:pPr>
            <a:r>
              <a:rPr lang="en-US" sz="1400" dirty="0"/>
              <a:t>Mentions IEEE 802.11 as one possible Low-power and Lossy Network to which this specification is applicable</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40919238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149693</TotalTime>
  <Words>2147</Words>
  <Application>Microsoft Macintosh PowerPoint</Application>
  <PresentationFormat>On-screen Show (4:3)</PresentationFormat>
  <Paragraphs>305</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 Unicode MS</vt: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120 July 20-26, 2024</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1031</cp:revision>
  <cp:lastPrinted>1998-02-10T13:28:06Z</cp:lastPrinted>
  <dcterms:created xsi:type="dcterms:W3CDTF">2005-01-04T21:26:55Z</dcterms:created>
  <dcterms:modified xsi:type="dcterms:W3CDTF">2024-07-16T23:33:11Z</dcterms:modified>
  <cp:category/>
</cp:coreProperties>
</file>