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585" r:id="rId4"/>
    <p:sldId id="603" r:id="rId5"/>
    <p:sldId id="606" r:id="rId6"/>
    <p:sldId id="588" r:id="rId7"/>
    <p:sldId id="500" r:id="rId8"/>
    <p:sldId id="146812683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33" d="100"/>
          <a:sy n="133" d="100"/>
        </p:scale>
        <p:origin x="55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802.11-yy/1200r1r0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812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0153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2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Follow Up on Transmission Modes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2024-07-18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21547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recap the harmonized waveform design and transmission modes discussed so far for different scenarios of AMP and discuss the feasibility and benefits of active UL transmission.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Recap: Multiple Solutions [1]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452431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Four solutions have been proposed and discussed so far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1</a:t>
            </a:r>
            <a:r>
              <a:rPr lang="en-GB" sz="2000" dirty="0">
                <a:cs typeface="Times New Roman" panose="02020603050405020304" pitchFamily="18" charset="0"/>
              </a:rPr>
              <a:t>: active transmission;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2</a:t>
            </a:r>
            <a:r>
              <a:rPr lang="en-GB" sz="2000" dirty="0">
                <a:cs typeface="Times New Roman" panose="02020603050405020304" pitchFamily="18" charset="0"/>
              </a:rPr>
              <a:t>: close range backscatter with full duplex;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3</a:t>
            </a:r>
            <a:r>
              <a:rPr lang="en-GB" sz="2000" dirty="0">
                <a:cs typeface="Times New Roman" panose="02020603050405020304" pitchFamily="18" charset="0"/>
              </a:rPr>
              <a:t>: long range backscatter with bi-static;</a:t>
            </a:r>
          </a:p>
          <a:p>
            <a:pPr marL="800100" lvl="2" indent="-3429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Solution 4</a:t>
            </a:r>
            <a:r>
              <a:rPr lang="en-GB" sz="2000" dirty="0">
                <a:cs typeface="Times New Roman" panose="02020603050405020304" pitchFamily="18" charset="0"/>
              </a:rPr>
              <a:t>: legacy 802.11 devices enhanced with AMP features, e.g., extremely low power consumption, energy harvesting capability, etc.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Clearly, harmonization is needed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Different solutions may diverge vastly in PHY and MAC design.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Harmonization needs to start from basic design, e.g., waveform.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1" dirty="0">
                <a:cs typeface="Times New Roman" panose="02020603050405020304" pitchFamily="18" charset="0"/>
              </a:rPr>
              <a:t>Objective</a:t>
            </a:r>
            <a:r>
              <a:rPr lang="en-GB" sz="2000" dirty="0">
                <a:cs typeface="Times New Roman" panose="02020603050405020304" pitchFamily="18" charset="0"/>
              </a:rPr>
              <a:t>: optimal design for all solutions but may not be optimal design for each individual solution, thus compromise needed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Recap: Waveform Types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846948" cy="83099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Different waveforms have been proposed and discussed so far as in the below table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graphicFrame>
        <p:nvGraphicFramePr>
          <p:cNvPr id="2" name="内容占位符 3">
            <a:extLst>
              <a:ext uri="{FF2B5EF4-FFF2-40B4-BE49-F238E27FC236}">
                <a16:creationId xmlns:a16="http://schemas.microsoft.com/office/drawing/2014/main" id="{AE120E08-D9C5-E445-AB59-9F7E4A0C82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135295"/>
              </p:ext>
            </p:extLst>
          </p:nvPr>
        </p:nvGraphicFramePr>
        <p:xfrm>
          <a:off x="762000" y="2257637"/>
          <a:ext cx="7772399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901">
                  <a:extLst>
                    <a:ext uri="{9D8B030D-6E8A-4147-A177-3AD203B41FA5}">
                      <a16:colId xmlns:a16="http://schemas.microsoft.com/office/drawing/2014/main" val="1192018491"/>
                    </a:ext>
                  </a:extLst>
                </a:gridCol>
                <a:gridCol w="1288196">
                  <a:extLst>
                    <a:ext uri="{9D8B030D-6E8A-4147-A177-3AD203B41FA5}">
                      <a16:colId xmlns:a16="http://schemas.microsoft.com/office/drawing/2014/main" val="1162149837"/>
                    </a:ext>
                  </a:extLst>
                </a:gridCol>
                <a:gridCol w="1201739">
                  <a:extLst>
                    <a:ext uri="{9D8B030D-6E8A-4147-A177-3AD203B41FA5}">
                      <a16:colId xmlns:a16="http://schemas.microsoft.com/office/drawing/2014/main" val="684472750"/>
                    </a:ext>
                  </a:extLst>
                </a:gridCol>
                <a:gridCol w="1391942">
                  <a:extLst>
                    <a:ext uri="{9D8B030D-6E8A-4147-A177-3AD203B41FA5}">
                      <a16:colId xmlns:a16="http://schemas.microsoft.com/office/drawing/2014/main" val="3162650410"/>
                    </a:ext>
                  </a:extLst>
                </a:gridCol>
                <a:gridCol w="1204621">
                  <a:extLst>
                    <a:ext uri="{9D8B030D-6E8A-4147-A177-3AD203B41FA5}">
                      <a16:colId xmlns:a16="http://schemas.microsoft.com/office/drawing/2014/main" val="478196614"/>
                    </a:ext>
                  </a:extLst>
                </a:gridCol>
              </a:tblGrid>
              <a:tr h="322572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DL comm.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UL data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WPT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CW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82986256"/>
                  </a:ext>
                </a:extLst>
              </a:tr>
              <a:tr h="322572">
                <a:tc>
                  <a:txBody>
                    <a:bodyPr/>
                    <a:lstStyle/>
                    <a:p>
                      <a:r>
                        <a:rPr lang="en-GB" sz="1800" dirty="0"/>
                        <a:t>S1: Active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OOK/PSK/FSK/DSSS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80823654"/>
                  </a:ext>
                </a:extLst>
              </a:tr>
              <a:tr h="563137">
                <a:tc>
                  <a:txBody>
                    <a:bodyPr/>
                    <a:lstStyle/>
                    <a:p>
                      <a:r>
                        <a:rPr lang="en-GB" sz="1800" dirty="0"/>
                        <a:t>S2: Backscatter (close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OOK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Pulse/OFDM (AP/M)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Pulse/OFDM (AP/M)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78027098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S3: Backscatter (long range)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OOK/PSK/FSK/DSSS (AMP)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(assistant node)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7029015"/>
                  </a:ext>
                </a:extLst>
              </a:tr>
              <a:tr h="570702">
                <a:tc>
                  <a:txBody>
                    <a:bodyPr/>
                    <a:lstStyle/>
                    <a:p>
                      <a:r>
                        <a:rPr lang="en-GB" sz="1800" dirty="0"/>
                        <a:t>S4: Legacy enhanced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MC-OOK (AP)</a:t>
                      </a:r>
                    </a:p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TBD (energizer)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10661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34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Solution 1: Active UL Tx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38200" y="1282312"/>
            <a:ext cx="7620000" cy="595547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Feasibility of active UL Tx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During TIG many contributions [2] have shown that low complexity, low cost and low power consumption can be achieved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Multiple prototypes with already shown in the past meetings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Benefits of active UL Tx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Simple design with legacy protocols as a starting point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No significant changes in PHY design, thus simple implementation within existing and new products and limited specification efforts are expected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Technical requirements for active UL Tx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Extremely low complexity and power consumption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no crystal, higher clock offset, e.g., ±1000ppm [3]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Depending on harvested energy 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 less than 1 </a:t>
            </a:r>
            <a:r>
              <a:rPr lang="en-GB" sz="1800" dirty="0" err="1">
                <a:cs typeface="Times New Roman" panose="02020603050405020304" pitchFamily="18" charset="0"/>
                <a:sym typeface="Wingdings" panose="05000000000000000000" pitchFamily="2" charset="2"/>
              </a:rPr>
              <a:t>mW</a:t>
            </a:r>
            <a:r>
              <a:rPr lang="en-GB" sz="1800" dirty="0">
                <a:cs typeface="Times New Roman" panose="02020603050405020304" pitchFamily="18" charset="0"/>
                <a:sym typeface="Wingdings" panose="05000000000000000000" pitchFamily="2" charset="2"/>
              </a:rPr>
              <a:t> power consumption [2]</a:t>
            </a:r>
            <a:endParaRPr lang="en-GB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GB" sz="24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24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6686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168796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the harmonization of waveform issues is recapped and feasibility and benefits of active UL Tx are presented.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11-24/0849, Harmonization of Waveform.</a:t>
            </a:r>
          </a:p>
          <a:p>
            <a:pPr marL="449263" indent="-449263"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 11-23/2203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Technical Report on support of AMP IoT devices in WLAN.</a:t>
            </a:r>
          </a:p>
          <a:p>
            <a:pPr marL="449263" indent="-449263" algn="just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11-23/1140, Considerations for AMP Devices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SP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802.11-24/1200r1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FE92EB4-71D6-7634-14AF-99D616AC5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algn="just"/>
            <a:r>
              <a:rPr lang="en-GB" dirty="0"/>
              <a:t>Do you agree that 11bp defines at least one mode of MAC/PHY that allows an AMP device with active uplink communication in 2.4GHz with the following technical requirements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dirty="0"/>
              <a:t>Maximum clock offset of ± 1000ppm</a:t>
            </a:r>
          </a:p>
        </p:txBody>
      </p:sp>
    </p:spTree>
    <p:extLst>
      <p:ext uri="{BB962C8B-B14F-4D97-AF65-F5344CB8AC3E}">
        <p14:creationId xmlns:p14="http://schemas.microsoft.com/office/powerpoint/2010/main" val="318869246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676</Words>
  <Application>Microsoft Office PowerPoint</Application>
  <PresentationFormat>On-screen Show (4:3)</PresentationFormat>
  <Paragraphs>121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ACcord Submission Template</vt:lpstr>
      <vt:lpstr>Follow Up on Transmission Modes</vt:lpstr>
      <vt:lpstr>Abstract</vt:lpstr>
      <vt:lpstr>PowerPoint Presentation</vt:lpstr>
      <vt:lpstr>PowerPoint Presentation</vt:lpstr>
      <vt:lpstr>PowerPoint Presentation</vt:lpstr>
      <vt:lpstr>PowerPoint Presentation</vt:lpstr>
      <vt:lpstr>Reference</vt:lpstr>
      <vt:lpstr>SP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1949</cp:revision>
  <cp:lastPrinted>1998-02-10T13:28:00Z</cp:lastPrinted>
  <dcterms:created xsi:type="dcterms:W3CDTF">2009-12-02T19:05:00Z</dcterms:created>
  <dcterms:modified xsi:type="dcterms:W3CDTF">2024-07-18T12:02:27Z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