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9" r:id="rId3"/>
    <p:sldId id="313" r:id="rId4"/>
    <p:sldId id="281" r:id="rId5"/>
    <p:sldId id="314" r:id="rId6"/>
    <p:sldId id="277" r:id="rId7"/>
    <p:sldId id="264" r:id="rId8"/>
    <p:sldId id="316" r:id="rId9"/>
    <p:sldId id="29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g Wei" initials="WW" lastIdx="3" clrIdx="0">
    <p:extLst>
      <p:ext uri="{19B8F6BF-5375-455C-9EA6-DF929625EA0E}">
        <p15:presenceInfo xmlns:p15="http://schemas.microsoft.com/office/powerpoint/2012/main" userId="f5a690b6fab89984" providerId="Windows Live"/>
      </p:ext>
    </p:extLst>
  </p:cmAuthor>
  <p:cmAuthor id="2" name="Hanxiao (Tony, WT Lab)" initials="H(WL" lastIdx="7" clrIdx="1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288" autoAdjust="0"/>
    <p:restoredTop sz="94660"/>
  </p:normalViewPr>
  <p:slideViewPr>
    <p:cSldViewPr>
      <p:cViewPr varScale="1">
        <p:scale>
          <a:sx n="110" d="100"/>
          <a:sy n="110" d="100"/>
        </p:scale>
        <p:origin x="1158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latinLnBrk="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kumimoji="0" lang="en-GB" sz="18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 Unicode MS" charset="0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1173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320010" y="6381328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Chenchen LIU et al., Huawei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26091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46906" y="1011397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Enabling 20MHz Operating STAs in 80MHz DRU Transmissions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8788" y="237217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74861" y="297484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293848"/>
              </p:ext>
            </p:extLst>
          </p:nvPr>
        </p:nvGraphicFramePr>
        <p:xfrm>
          <a:off x="799306" y="3356992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4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3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Chenchen Liu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200" b="0" dirty="0"/>
                        <a:t>Huawei</a:t>
                      </a:r>
                      <a:r>
                        <a:rPr lang="en-US" altLang="zh-CN" sz="1200" b="0" baseline="0" dirty="0"/>
                        <a:t> Technologies Co., Ltd</a:t>
                      </a:r>
                      <a:endParaRPr lang="en-US" altLang="zh-CN" sz="1200" b="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Huawei Base, Bantian, Shenzhen</a:t>
                      </a:r>
                      <a:endParaRPr lang="en-US" altLang="zh-CN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liuchenchen1@huawei.com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Jian Yu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Ming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Gan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文本框 2"/>
          <p:cNvSpPr txBox="1"/>
          <p:nvPr/>
        </p:nvSpPr>
        <p:spPr>
          <a:xfrm>
            <a:off x="600572" y="1666390"/>
            <a:ext cx="829190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b="1" dirty="0">
                <a:solidFill>
                  <a:schemeClr val="tx1"/>
                </a:solidFill>
              </a:rPr>
              <a:t>Objective of DRU</a:t>
            </a:r>
            <a:r>
              <a:rPr lang="en-US" altLang="zh-CN" dirty="0">
                <a:solidFill>
                  <a:schemeClr val="tx1"/>
                </a:solidFill>
              </a:rPr>
              <a:t>: DRUs are designed to overcome PSD limitations in uplink OFDMA transmissions by distributing tones across the entire bandwidth.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b="1" dirty="0">
                <a:solidFill>
                  <a:schemeClr val="tx1"/>
                </a:solidFill>
              </a:rPr>
              <a:t>DRU Sizes in 80MHz Bandwidth</a:t>
            </a:r>
            <a:r>
              <a:rPr lang="en-US" altLang="zh-CN" dirty="0">
                <a:solidFill>
                  <a:schemeClr val="tx1"/>
                </a:solidFill>
              </a:rPr>
              <a:t>: The permissible DRU configurations include 484-tone, 242-tone, 106-tone, and 52-tone setups, according to the current discussion[</a:t>
            </a:r>
            <a:r>
              <a:rPr lang="en-US" altLang="zh-CN">
                <a:solidFill>
                  <a:schemeClr val="tx1"/>
                </a:solidFill>
              </a:rPr>
              <a:t>1]-[4]. </a:t>
            </a:r>
            <a:endParaRPr lang="en-US" altLang="zh-CN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b="1" dirty="0">
                <a:solidFill>
                  <a:schemeClr val="tx1"/>
                </a:solidFill>
              </a:rPr>
              <a:t>Uniform Distribution</a:t>
            </a:r>
            <a:r>
              <a:rPr lang="en-US" altLang="zh-CN" dirty="0">
                <a:solidFill>
                  <a:schemeClr val="tx1"/>
                </a:solidFill>
              </a:rPr>
              <a:t>: All DRUs, irrespective of size, are dispersed nearly uniformly across the entire bandwidth, enhancing power boosting gain.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b="1" dirty="0">
                <a:solidFill>
                  <a:schemeClr val="tx1"/>
                </a:solidFill>
              </a:rPr>
              <a:t>Limitation for 20MHz STAs</a:t>
            </a:r>
            <a:r>
              <a:rPr lang="en-US" altLang="zh-CN" dirty="0">
                <a:solidFill>
                  <a:schemeClr val="tx1"/>
                </a:solidFill>
              </a:rPr>
              <a:t>: Due to this uniform distribution, 20MHz operating STAs currently cannot participate in 80MHz DRU transmissions, restricting their usability in broader bandwidth scenarios.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331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Current Solutions and Their Limitations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文本框 2"/>
          <p:cNvSpPr txBox="1"/>
          <p:nvPr/>
        </p:nvSpPr>
        <p:spPr>
          <a:xfrm>
            <a:off x="600572" y="1666390"/>
            <a:ext cx="82199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b="1" dirty="0">
                <a:solidFill>
                  <a:schemeClr val="tx1"/>
                </a:solidFill>
              </a:rPr>
              <a:t>Current Solution</a:t>
            </a:r>
            <a:r>
              <a:rPr lang="en-US" altLang="zh-CN" dirty="0">
                <a:solidFill>
                  <a:schemeClr val="tx1"/>
                </a:solidFill>
              </a:rPr>
              <a:t>: Utilizing 20+20+40MHz distribution modes within the 80MHz Physical Protocol Data Unit (PPDU) to facilitate different STA bandwidth capabilities.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b="1" dirty="0">
                <a:solidFill>
                  <a:schemeClr val="tx1"/>
                </a:solidFill>
              </a:rPr>
              <a:t>Inherent Limitations</a:t>
            </a:r>
            <a:r>
              <a:rPr lang="en-US" altLang="zh-CN" dirty="0">
                <a:solidFill>
                  <a:schemeClr val="tx1"/>
                </a:solidFill>
              </a:rPr>
              <a:t>: This method leads to reduced power boosting gain and lowers frequency spectrum efficiency due to the fragmentation of the spectrum.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 </a:t>
            </a:r>
            <a:r>
              <a:rPr lang="en-US" altLang="zh-CN" b="1" dirty="0">
                <a:solidFill>
                  <a:schemeClr val="tx1"/>
                </a:solidFill>
              </a:rPr>
              <a:t>Our Contribution</a:t>
            </a:r>
            <a:r>
              <a:rPr lang="en-US" altLang="zh-CN" dirty="0">
                <a:solidFill>
                  <a:schemeClr val="tx1"/>
                </a:solidFill>
              </a:rPr>
              <a:t>: We propose a new method to enable 20MHz operating STAs to participate in 80MHz DRU transmissions without the drawbacks of current solutions.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658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Enabling 20MHz STAs in 80MHz DRU Transmissions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4212" y="1844823"/>
            <a:ext cx="8208267" cy="4630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buClrTx/>
              <a:buSzTx/>
              <a:buFontTx/>
              <a:buChar char="•"/>
            </a:pPr>
            <a:r>
              <a:rPr lang="en-US" altLang="zh-CN" dirty="0"/>
              <a:t>Subdivision of 106-tone DRU</a:t>
            </a:r>
            <a:r>
              <a:rPr lang="en-US" altLang="zh-CN" b="0" dirty="0"/>
              <a:t>: Utilizing the nearly uniform distribution characteristic of DRUs, we propose dividing a 106-tone DRU within an 80MHz spreading bandwidth into four 26-tone segments. Each of these segments will occupy a discrete 20MHz subchannel, hereafter referred to as a 26-tone sub-DRU. </a:t>
            </a:r>
          </a:p>
          <a:p>
            <a:pPr defTabSz="914400">
              <a:buClrTx/>
              <a:buSzTx/>
              <a:buFontTx/>
              <a:buChar char="•"/>
            </a:pPr>
            <a:endParaRPr lang="en-US" altLang="zh-CN" b="0" dirty="0"/>
          </a:p>
          <a:p>
            <a:pPr defTabSz="914400">
              <a:buClrTx/>
              <a:buSzTx/>
              <a:buFontTx/>
              <a:buChar char="•"/>
            </a:pPr>
            <a:endParaRPr lang="en-US" altLang="zh-CN" b="0" dirty="0"/>
          </a:p>
          <a:p>
            <a:pPr defTabSz="914400">
              <a:buClrTx/>
              <a:buSzTx/>
              <a:buFontTx/>
              <a:buChar char="•"/>
            </a:pPr>
            <a:r>
              <a:rPr lang="en-US" altLang="zh-CN" dirty="0"/>
              <a:t>Allocation to 20MHz STAs</a:t>
            </a:r>
            <a:r>
              <a:rPr lang="en-US" altLang="zh-CN" b="0" dirty="0"/>
              <a:t>: These 26-tone sub-DRUs can be efficiently allocated to 20MHz operating STAs using the existing Resource Unit (RU) allocation methods, ensuring compatibility and ease of integration.  </a:t>
            </a:r>
          </a:p>
          <a:p>
            <a:pPr defTabSz="914400">
              <a:buClrTx/>
              <a:buSzTx/>
              <a:buFontTx/>
              <a:buChar char="•"/>
            </a:pPr>
            <a:r>
              <a:rPr lang="en-US" altLang="zh-CN" dirty="0"/>
              <a:t>Scalability to Other DRU Sizes</a:t>
            </a:r>
            <a:r>
              <a:rPr lang="en-US" altLang="zh-CN" b="0" dirty="0"/>
              <a:t>: This subdivision approach is not limited to 106-tone DRUs; it can also be applied to other DRU sizes, enhancing the flexibility and utility of the network to support various STA bandwidth requirements.</a:t>
            </a:r>
            <a:endParaRPr lang="en-US" altLang="zh-CN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B6B20E83-6942-41D8-80A7-B18B041E9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696" y="494116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1F453F1-ED52-402D-9C62-C4BA18185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2" y="580526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对象 4">
            <a:extLst>
              <a:ext uri="{FF2B5EF4-FFF2-40B4-BE49-F238E27FC236}">
                <a16:creationId xmlns:a16="http://schemas.microsoft.com/office/drawing/2014/main" id="{F2A525C9-E3FE-473B-B5CF-E2C293BE09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851682"/>
              </p:ext>
            </p:extLst>
          </p:nvPr>
        </p:nvGraphicFramePr>
        <p:xfrm>
          <a:off x="1200259" y="3481182"/>
          <a:ext cx="7346732" cy="701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Visio" r:id="rId3" imgW="7257942" imgH="695415" progId="Visio.Drawing.15">
                  <p:embed/>
                </p:oleObj>
              </mc:Choice>
              <mc:Fallback>
                <p:oleObj name="Visio" r:id="rId3" imgW="7257942" imgH="695415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259" y="3481182"/>
                        <a:ext cx="7346732" cy="7018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2399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56D729-BD70-4FCD-B11B-0DD8074A4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Benefits of the Proposal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D323101-D47C-4A4D-9C9A-81009CF46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Inclusive Bandwidth Support</a:t>
            </a:r>
            <a:r>
              <a:rPr lang="en-US" altLang="zh-CN" b="0" dirty="0"/>
              <a:t>: Our proposal enables STAs of different operating bandwidths to participate in 80MHz DRU transmissions. This inclusivity allows for greater flexibility and utilization of frequency resources.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Optimized Power Boosting</a:t>
            </a:r>
            <a:r>
              <a:rPr lang="en-US" altLang="zh-CN" b="0" dirty="0"/>
              <a:t>: By allowing all STAs, regardless of their bandwidth, to access optimized DRUs, the proposal ensures optimal power boosting gains across all DRU sizes and operating bandwidths.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Simplified Signaling</a:t>
            </a:r>
            <a:r>
              <a:rPr lang="en-US" altLang="zh-CN" b="0" dirty="0"/>
              <a:t>: The reuse of existing RU allocation methods simplifies signaling protocols, reducing the complexity and overhead associated with the sub-DRU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F8D4CD8-7A0B-4160-B460-FFEF28DA5C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0825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文本框 6"/>
          <p:cNvSpPr txBox="1"/>
          <p:nvPr/>
        </p:nvSpPr>
        <p:spPr>
          <a:xfrm>
            <a:off x="685800" y="1628800"/>
            <a:ext cx="81346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b="1" dirty="0">
                <a:solidFill>
                  <a:schemeClr val="tx1"/>
                </a:solidFill>
              </a:rPr>
              <a:t>We introduced an approach to subdivide 106-tone DRUs into four 26-tone sub-DRUs within an 80MHz bandwidth, enabling 20MHz operating STAs to participate in 80MHz DRU transmissions.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b="1" dirty="0">
                <a:solidFill>
                  <a:schemeClr val="tx1"/>
                </a:solidFill>
              </a:rPr>
              <a:t>Our proposal ensures that STAs of varying bandwidths can access 80MHz transmissions, maximizes power boosting gains, and simplifies signaling by reusing existing RU allocation protocols.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b="1" dirty="0">
                <a:solidFill>
                  <a:schemeClr val="tx1"/>
                </a:solidFill>
              </a:rPr>
              <a:t>We suggest to adopt this sub-DRU concept to UHR to achieve greater efficiency, inclusivity, and simplicity, making high-bandwidth DRU transmissions accessible to a wider range of devices.</a:t>
            </a:r>
            <a:endParaRPr lang="en-US" altLang="zh-C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212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90656" cy="4208463"/>
          </a:xfrm>
          <a:ln/>
        </p:spPr>
        <p:txBody>
          <a:bodyPr/>
          <a:lstStyle/>
          <a:p>
            <a:pPr marL="0" indent="0">
              <a:buNone/>
            </a:pPr>
            <a:r>
              <a:rPr lang="en-US" altLang="ko-KR" sz="1600" dirty="0"/>
              <a:t>[1] 11-23-1988-02-00bn-considerations-on-dru-design-and-application</a:t>
            </a:r>
          </a:p>
          <a:p>
            <a:pPr marL="0" indent="0">
              <a:buNone/>
            </a:pPr>
            <a:r>
              <a:rPr lang="en-US" altLang="ko-KR" sz="1600" dirty="0"/>
              <a:t>[2] 11-23-2021-00-00bn-principle-and-methodology-for-dru-tone-plan-design</a:t>
            </a:r>
          </a:p>
          <a:p>
            <a:pPr marL="0" indent="0">
              <a:buNone/>
            </a:pPr>
            <a:r>
              <a:rPr lang="en-US" altLang="ko-KR" sz="1600" dirty="0"/>
              <a:t>[3] 11-24-0468-02-00bn-DRU-Tone-Plan-for-11bn</a:t>
            </a:r>
          </a:p>
          <a:p>
            <a:pPr marL="0" indent="0"/>
            <a:r>
              <a:rPr lang="en-US" altLang="zh-CN" sz="1600" dirty="0"/>
              <a:t>[4] </a:t>
            </a:r>
            <a:r>
              <a:rPr lang="en-US" altLang="ko-KR" sz="1600" dirty="0"/>
              <a:t>11-24-0799-00-00bn-DRU-Tone-Plan-from-the-perspective-of-PAPR</a:t>
            </a:r>
          </a:p>
          <a:p>
            <a:pPr marL="0" indent="0"/>
            <a:r>
              <a:rPr lang="en-US" altLang="ko-KR" sz="1600" dirty="0"/>
              <a:t>[5] IEEE P802.11be™/D5.0</a:t>
            </a:r>
          </a:p>
          <a:p>
            <a:pPr marL="0" indent="0"/>
            <a:endParaRPr lang="en-US" altLang="ko-KR" sz="1600" dirty="0"/>
          </a:p>
          <a:p>
            <a:pPr marL="0" indent="0">
              <a:buNone/>
            </a:pPr>
            <a:endParaRPr lang="en-US" altLang="zh-CN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dirty="0"/>
              <a:t>Do you agree to include the following into the 11bn SFD?</a:t>
            </a:r>
          </a:p>
          <a:p>
            <a:pPr lvl="1"/>
            <a:r>
              <a:rPr lang="en-US" altLang="zh-CN" sz="1600" dirty="0"/>
              <a:t>11bn supports support 20MHz operating devices for 80MHz distributed bandwidth DRU transmission in UHR</a:t>
            </a:r>
            <a:r>
              <a:rPr lang="en-US" altLang="zh-CN" sz="1400" dirty="0"/>
              <a:t>.</a:t>
            </a:r>
          </a:p>
          <a:p>
            <a:pPr lvl="1"/>
            <a:endParaRPr lang="en-US" altLang="zh-CN" sz="1400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55915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dirty="0"/>
              <a:t>Do you agree to include the following into the 11bn SFD?</a:t>
            </a:r>
          </a:p>
          <a:p>
            <a:pPr lvl="1"/>
            <a:r>
              <a:rPr lang="en-US" altLang="zh-CN" sz="1600" dirty="0"/>
              <a:t>11bn adopting this 26-tone sub-DRU structure(sub-DRU within 20MHz BW) to support 20MHz operating devices for 80MHz distributed BW DRU transmission in UHR</a:t>
            </a:r>
            <a:r>
              <a:rPr lang="en-US" altLang="zh-CN" sz="1400" dirty="0"/>
              <a:t>.</a:t>
            </a:r>
          </a:p>
          <a:p>
            <a:pPr lvl="2"/>
            <a:r>
              <a:rPr lang="en-US" altLang="zh-CN" sz="1400" dirty="0"/>
              <a:t>Detailed tone indices for each 26-tone sub-DRU are TBD</a:t>
            </a:r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9490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13379</TotalTime>
  <Words>691</Words>
  <Application>Microsoft Office PowerPoint</Application>
  <PresentationFormat>全屏显示(4:3)</PresentationFormat>
  <Paragraphs>69</Paragraphs>
  <Slides>9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Arial Unicode MS</vt:lpstr>
      <vt:lpstr>굴림</vt:lpstr>
      <vt:lpstr>MS Gothic</vt:lpstr>
      <vt:lpstr>Arial</vt:lpstr>
      <vt:lpstr>Times New Roman</vt:lpstr>
      <vt:lpstr>Office 主题</vt:lpstr>
      <vt:lpstr>Microsoft Visio 绘图</vt:lpstr>
      <vt:lpstr>Enabling 20MHz Operating STAs in 80MHz DRU Transmissions</vt:lpstr>
      <vt:lpstr>Introduction</vt:lpstr>
      <vt:lpstr>Current Solutions and Their Limitations</vt:lpstr>
      <vt:lpstr>Enabling 20MHz STAs in 80MHz DRU Transmissions</vt:lpstr>
      <vt:lpstr>Benefits of the Proposal</vt:lpstr>
      <vt:lpstr>Summary</vt:lpstr>
      <vt:lpstr>References</vt:lpstr>
      <vt:lpstr>SP1</vt:lpstr>
      <vt:lpstr>SP2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sensing and feedback procedure</dc:title>
  <dc:creator>liuchenchen</dc:creator>
  <cp:lastModifiedBy>liuchenchen</cp:lastModifiedBy>
  <cp:revision>340</cp:revision>
  <cp:lastPrinted>1601-01-01T00:00:00Z</cp:lastPrinted>
  <dcterms:created xsi:type="dcterms:W3CDTF">2020-06-15T07:09:50Z</dcterms:created>
  <dcterms:modified xsi:type="dcterms:W3CDTF">2024-07-15T01:14:22Z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(3)f1kC0xHJpSsdlCwvjeVpEgOyg5d+uXR5po5bOzNWsM8G7aez8A2CIEDIZLj/jkN9i2UKj3kr
snXcd8bO/jbJdyN67OEBPSTT06eVSwcAzbeWgiMKWdl2mnsHJ+g1aB0tEVgfLyePscs70tMJ
EoTP8GVg5i07Sgx3rsungmusdVkTE/EfIvx8DaoNmIQxcy54OKYmBRhqvfDETGBKKIeq3tVa
W9oyzGsxOb9Pt9SCu0</vt:lpwstr>
  </property>
  <property fmtid="{D5CDD505-2E9C-101B-9397-08002B2CF9AE}" pid="3" name="_2015_ms_pID_7253431">
    <vt:lpwstr>pBOPkP1/8182FqyDsuxFfObTlUE8466C83vVJn28snJkMZf1jfjy14
/azhRsSNWdsiHytyM7qCOW0Q+y3ESLbtYbs/yjh11b5c+uvSIWRQ0NCSiA4ydDDhhu08VFLH
Kjtvu6BaKazq4babE4bpG087Cn8pmQcHpQXOG4mcL1bt1npO7S0KpDpzJVlT9CiVj8e6WLss
br+lVnK6jD7orcelZvhdFXg4t7Kdd4F77rBG</vt:lpwstr>
  </property>
  <property fmtid="{D5CDD505-2E9C-101B-9397-08002B2CF9AE}" pid="4" name="_2015_ms_pID_7253432">
    <vt:lpwstr>PQ==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1719540579</vt:lpwstr>
  </property>
</Properties>
</file>