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289" r:id="rId4"/>
    <p:sldId id="290" r:id="rId5"/>
    <p:sldId id="303" r:id="rId6"/>
    <p:sldId id="304" r:id="rId7"/>
    <p:sldId id="288" r:id="rId8"/>
    <p:sldId id="307" r:id="rId9"/>
    <p:sldId id="295" r:id="rId10"/>
    <p:sldId id="302" r:id="rId11"/>
    <p:sldId id="29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5"/>
    <a:srgbClr val="FFC000"/>
    <a:srgbClr val="00B8FF"/>
    <a:srgbClr val="00CC99"/>
    <a:srgbClr val="0D0D0D"/>
    <a:srgbClr val="7FE5CC"/>
    <a:srgbClr val="9F9F9F"/>
    <a:srgbClr val="000000"/>
    <a:srgbClr val="FFFFFF"/>
    <a:srgbClr val="E5F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51" autoAdjust="0"/>
    <p:restoredTop sz="94660"/>
  </p:normalViewPr>
  <p:slideViewPr>
    <p:cSldViewPr>
      <p:cViewPr varScale="1">
        <p:scale>
          <a:sx n="115" d="100"/>
          <a:sy n="115" d="100"/>
        </p:scale>
        <p:origin x="232" y="5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9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1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2333BE-BC07-77B6-94F2-C8DF93C8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discussions on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69129"/>
              </p:ext>
            </p:extLst>
          </p:nvPr>
        </p:nvGraphicFramePr>
        <p:xfrm>
          <a:off x="885825" y="2414588"/>
          <a:ext cx="10701338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651071" progId="Word.Document.8">
                  <p:embed/>
                </p:oleObj>
              </mc:Choice>
              <mc:Fallback>
                <p:oleObj name="Document" r:id="rId3" imgW="10428620" imgH="265107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2414588"/>
                        <a:ext cx="10701338" cy="2713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Straw Poll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14401" y="1772816"/>
            <a:ext cx="10361084" cy="4320480"/>
          </a:xfrm>
          <a:ln/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</a:rPr>
              <a:t>Which option do you prefer for resolving different view on the primary channel status for NPCA operation?</a:t>
            </a:r>
            <a:endParaRPr kumimoji="0" lang="en-US" altLang="ko-KR" sz="2400" b="1" i="0" u="none" strike="noStrike" kern="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  <a:cs typeface="+mn-cs"/>
              </a:rPr>
              <a:t>Option 1: Limiting the TXOP holder role of the NPCA to AP only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  <a:cs typeface="+mn-cs"/>
              </a:rPr>
              <a:t>Option 2: AP (if TXOP responder) indicates its available NPCA duration to the TXOP holder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  <a:cs typeface="+mn-cs"/>
              </a:rPr>
              <a:t>Abstain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dirty="0">
              <a:solidFill>
                <a:srgbClr val="222222"/>
              </a:solidFill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359768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Straw Poll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14401" y="1772816"/>
            <a:ext cx="10361084" cy="4320480"/>
          </a:xfrm>
          <a:ln/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</a:rPr>
              <a:t>Do you agree that NPCA defines the following operation modes for non-AP STAs?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</a:rPr>
              <a:t>Mode 1: A non-AP STA supports NPCA operation when the NPCA primary channel is within its operating bandwidth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solidFill>
                  <a:srgbClr val="222222"/>
                </a:solidFill>
                <a:latin typeface="Times New Roman"/>
                <a:ea typeface="MS Gothic"/>
              </a:rPr>
              <a:t>Mode 2: A non-AP STA supports NPCA operation regardless of the NPCA primary channel locations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2251401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[1] 11-24/0209r3	Specification Framework for </a:t>
            </a:r>
            <a:r>
              <a:rPr lang="en-US" altLang="ko-KR" sz="1600" dirty="0" err="1">
                <a:latin typeface="Times New Roman"/>
                <a:ea typeface="MS Gothic"/>
              </a:rPr>
              <a:t>TGbn</a:t>
            </a:r>
            <a:r>
              <a:rPr lang="en-US" altLang="ko-KR" sz="1600" dirty="0">
                <a:latin typeface="Times New Roman"/>
                <a:ea typeface="MS Gothic"/>
              </a:rPr>
              <a:t>												Ross Jian Yu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[2] 11-24/0495r0	Non-Primary Channel Access (NPCA) – Follow Up							</a:t>
            </a:r>
            <a:r>
              <a:rPr lang="en-US" altLang="ko-KR" sz="1600" dirty="0" err="1">
                <a:latin typeface="Times New Roman"/>
                <a:ea typeface="MS Gothic"/>
              </a:rPr>
              <a:t>Minyoung</a:t>
            </a:r>
            <a:r>
              <a:rPr lang="en-US" altLang="ko-KR" sz="1600" dirty="0">
                <a:latin typeface="Times New Roman"/>
                <a:ea typeface="MS Gothic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[3] 11-24/0868r0	Additional Considerations on Non-Primary Channel Access				Leonardo </a:t>
            </a:r>
            <a:r>
              <a:rPr lang="en-US" altLang="ko-KR" sz="1600" dirty="0" err="1">
                <a:latin typeface="Times New Roman"/>
                <a:ea typeface="MS Gothic"/>
              </a:rPr>
              <a:t>Lanante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[4] 11-24/0426r0	EDCA for Non-Primary Channel Access										</a:t>
            </a:r>
            <a:r>
              <a:rPr lang="en-US" altLang="ko-KR" sz="1600" dirty="0" err="1">
                <a:latin typeface="Times New Roman"/>
                <a:ea typeface="MS Gothic"/>
              </a:rPr>
              <a:t>Dongju</a:t>
            </a:r>
            <a:r>
              <a:rPr lang="en-US" altLang="ko-KR" sz="1600" dirty="0">
                <a:latin typeface="Times New Roman"/>
                <a:ea typeface="MS Gothic"/>
              </a:rPr>
              <a:t> Cha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 11-23/0631r0	Secondary channel usage and secondary 20MHz channel backoff 		Liwen Chu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[6] 11-24/0070r2	Some details about non-primary channel access								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Yunbo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Li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[7] 11-24/0486r1	Some considerations on non-primary channel access							Ming Gan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[8] 11-24/0458r</a:t>
            </a:r>
            <a:r>
              <a:rPr lang="en-US" altLang="ko-KR" sz="1600" dirty="0">
                <a:latin typeface="Times New Roman"/>
                <a:ea typeface="MS Gothic"/>
              </a:rPr>
              <a:t>1	Considerations on Non-Primary Channel Access								Salvatore </a:t>
            </a:r>
            <a:r>
              <a:rPr lang="en-US" altLang="ko-KR" sz="1600" dirty="0" err="1">
                <a:latin typeface="Times New Roman"/>
                <a:ea typeface="MS Gothic"/>
              </a:rPr>
              <a:t>Talarico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 11-23/2023</a:t>
            </a:r>
            <a:r>
              <a:rPr lang="en-US" altLang="ko-KR" sz="1600" dirty="0">
                <a:latin typeface="Times New Roman"/>
                <a:ea typeface="MS Gothic"/>
              </a:rPr>
              <a:t>r1	Further discussion on Non-Primary Channel Access							Sindhu Verma</a:t>
            </a: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[10] 11-23/1891r0	Nonprimary channel access – follow up									Gaurang Naik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976A69-A09B-6210-58D4-F64A12F1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Abstract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F2B514D-5FB2-84CA-3286-77D03DE93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7C3221-BB75-0C74-B6B4-6FA5D8744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2BD553-6B28-CC37-C5D6-91FBAC4E1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84A83-AD56-E0A6-1B36-A310F98B8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/>
              <a:t>TGbn</a:t>
            </a:r>
            <a:r>
              <a:rPr lang="en-US" altLang="ko-KR" sz="1800" dirty="0"/>
              <a:t> has agreed to define Non-Primary Channel Access [1]</a:t>
            </a:r>
          </a:p>
          <a:p>
            <a:pPr lvl="1"/>
            <a:endParaRPr lang="en-US" altLang="ko-KR" sz="1400" i="1" dirty="0"/>
          </a:p>
          <a:p>
            <a:r>
              <a:rPr lang="en-US" altLang="ko-KR" sz="1800" dirty="0"/>
              <a:t>Some details on the NPCA are under discussion:</a:t>
            </a:r>
          </a:p>
          <a:p>
            <a:pPr lvl="1"/>
            <a:r>
              <a:rPr lang="en-US" altLang="ko-KR" sz="1600" dirty="0"/>
              <a:t>Switch timing (frame/PPDU formats)</a:t>
            </a:r>
            <a:r>
              <a:rPr lang="en-US" altLang="ko-KR" sz="1600" i="1" dirty="0"/>
              <a:t> </a:t>
            </a:r>
          </a:p>
          <a:p>
            <a:pPr lvl="1"/>
            <a:r>
              <a:rPr lang="en-US" altLang="ko-KR" sz="1600" dirty="0"/>
              <a:t>Channel access mechanism (EDCA parameters)</a:t>
            </a:r>
          </a:p>
          <a:p>
            <a:pPr lvl="1"/>
            <a:r>
              <a:rPr lang="en-US" altLang="ko-KR" sz="1600" dirty="0"/>
              <a:t>Medium Synchronization </a:t>
            </a:r>
            <a:endParaRPr lang="en-US" altLang="ko-KR" sz="1600" i="1" dirty="0"/>
          </a:p>
          <a:p>
            <a:pPr lvl="1"/>
            <a:r>
              <a:rPr lang="en-US" altLang="ko-KR" sz="1600" dirty="0"/>
              <a:t>Different view on P20 IDLE/BUSY between AP and STAs</a:t>
            </a:r>
          </a:p>
          <a:p>
            <a:pPr lvl="1"/>
            <a:r>
              <a:rPr lang="en-US" altLang="ko-KR" sz="1600" dirty="0"/>
              <a:t>OBSS TXOP threshold to initiate NPCA operation, etc. </a:t>
            </a:r>
          </a:p>
          <a:p>
            <a:pPr lvl="2"/>
            <a:endParaRPr lang="en-US" altLang="ko-KR" sz="1400" dirty="0"/>
          </a:p>
          <a:p>
            <a:r>
              <a:rPr lang="en-US" altLang="ko-KR" sz="1800" dirty="0"/>
              <a:t>In this contribution, we discuss</a:t>
            </a:r>
            <a:r>
              <a:rPr lang="ko-KR" altLang="en-US" sz="1800" dirty="0"/>
              <a:t> </a:t>
            </a:r>
            <a:r>
              <a:rPr lang="en-US" altLang="ko-KR" sz="1800" dirty="0"/>
              <a:t>further details on NPCA:</a:t>
            </a:r>
          </a:p>
          <a:p>
            <a:pPr lvl="1"/>
            <a:r>
              <a:rPr lang="en-US" altLang="ko-KR" sz="1600" dirty="0"/>
              <a:t>Different view problems on OBSS TXOP length</a:t>
            </a:r>
          </a:p>
          <a:p>
            <a:pPr lvl="1"/>
            <a:r>
              <a:rPr lang="en-US" altLang="ko-KR" sz="1600" dirty="0"/>
              <a:t>NPCA primary channel selection</a:t>
            </a:r>
          </a:p>
          <a:p>
            <a:pPr lvl="1"/>
            <a:r>
              <a:rPr lang="en-US" altLang="ko-KR" sz="1600" dirty="0"/>
              <a:t>NPCA Mode 1 / Mode 2</a:t>
            </a:r>
          </a:p>
          <a:p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3017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37FD10-2D9F-56FB-58AA-EF497DED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3200" dirty="0"/>
              <a:t>Different view problems on OBSS TXOP length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B1105E3-089D-FA56-C863-2467ECE836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19CBB00-687D-8794-6BD6-7A527BE967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2B1946A-C4D6-C356-EE57-A7DB59E46F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D667FCD-3354-2A6A-8F00-965AA2AD8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014247" cy="4113213"/>
          </a:xfrm>
        </p:spPr>
        <p:txBody>
          <a:bodyPr/>
          <a:lstStyle/>
          <a:p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Some contributions discussed different view problems on the </a:t>
            </a:r>
            <a:r>
              <a:rPr lang="en-US" altLang="ko-KR" sz="2000" dirty="0">
                <a:latin typeface="Times New Roman"/>
                <a:ea typeface="MS Gothic"/>
              </a:rPr>
              <a:t>primary channel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state (idle/busy)</a:t>
            </a:r>
          </a:p>
          <a:p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There is another different view problem regarding busy duration of the primary channel</a:t>
            </a:r>
          </a:p>
          <a:p>
            <a:pPr lvl="1"/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Each STA may have different view on the length of the OBSS TXOP occupying </a:t>
            </a:r>
            <a:r>
              <a:rPr lang="en-US" altLang="ko-KR" sz="1800" dirty="0">
                <a:latin typeface="Times New Roman"/>
                <a:ea typeface="MS Gothic"/>
                <a:cs typeface="+mn-cs"/>
              </a:rPr>
              <a:t>the</a:t>
            </a: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primary channel</a:t>
            </a:r>
          </a:p>
          <a:p>
            <a:endParaRPr lang="en-US" altLang="ko-KR" sz="2000" dirty="0"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</a:rPr>
              <a:t>The problem occurs when the NPCA operation of each STA is initiated by different OBSSs</a:t>
            </a:r>
          </a:p>
          <a:p>
            <a:endParaRPr lang="en-US" altLang="ko-KR" sz="2000" dirty="0">
              <a:latin typeface="Times New Roman"/>
              <a:ea typeface="MS Gothic"/>
            </a:endParaRPr>
          </a:p>
          <a:p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lvl="2"/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ko-KR" altLang="en-US" sz="2000" dirty="0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1021CDEC-6FEC-8044-6AAB-20547D8A2EB7}"/>
              </a:ext>
            </a:extLst>
          </p:cNvPr>
          <p:cNvSpPr/>
          <p:nvPr/>
        </p:nvSpPr>
        <p:spPr bwMode="auto">
          <a:xfrm>
            <a:off x="1298474" y="4670538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FF2F7FCF-E991-46AE-D9A0-EE38650663D3}"/>
              </a:ext>
            </a:extLst>
          </p:cNvPr>
          <p:cNvSpPr/>
          <p:nvPr/>
        </p:nvSpPr>
        <p:spPr bwMode="auto">
          <a:xfrm>
            <a:off x="1847528" y="4530987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DAE2DB59-A654-00DB-DF5F-7D9B0BE5EEBE}"/>
              </a:ext>
            </a:extLst>
          </p:cNvPr>
          <p:cNvSpPr/>
          <p:nvPr/>
        </p:nvSpPr>
        <p:spPr bwMode="auto">
          <a:xfrm>
            <a:off x="826121" y="4530988"/>
            <a:ext cx="1224468" cy="1117991"/>
          </a:xfrm>
          <a:prstGeom prst="ellipse">
            <a:avLst/>
          </a:prstGeom>
          <a:solidFill>
            <a:srgbClr val="FFFF0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4DB7A609-2541-56FC-6A9F-9F19B023491D}"/>
              </a:ext>
            </a:extLst>
          </p:cNvPr>
          <p:cNvSpPr/>
          <p:nvPr/>
        </p:nvSpPr>
        <p:spPr bwMode="auto">
          <a:xfrm>
            <a:off x="1298474" y="5069817"/>
            <a:ext cx="1224468" cy="1117991"/>
          </a:xfrm>
          <a:prstGeom prst="ellipse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1A3FC9FA-FF8E-15DC-D62E-E59764A227ED}"/>
              </a:ext>
            </a:extLst>
          </p:cNvPr>
          <p:cNvSpPr/>
          <p:nvPr/>
        </p:nvSpPr>
        <p:spPr bwMode="auto">
          <a:xfrm>
            <a:off x="1865014" y="5094941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6BBAF5-DDD0-2204-78B1-DDBFCD493545}"/>
              </a:ext>
            </a:extLst>
          </p:cNvPr>
          <p:cNvSpPr txBox="1"/>
          <p:nvPr/>
        </p:nvSpPr>
        <p:spPr>
          <a:xfrm>
            <a:off x="1754239" y="5210328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AP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A25EEF-3E2A-6D3D-505B-221D1BADA20D}"/>
              </a:ext>
            </a:extLst>
          </p:cNvPr>
          <p:cNvSpPr txBox="1"/>
          <p:nvPr/>
        </p:nvSpPr>
        <p:spPr>
          <a:xfrm>
            <a:off x="2111553" y="4994058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STA1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94468DBF-FB9D-8275-F9DB-02711C7AE91E}"/>
              </a:ext>
            </a:extLst>
          </p:cNvPr>
          <p:cNvSpPr/>
          <p:nvPr/>
        </p:nvSpPr>
        <p:spPr bwMode="auto">
          <a:xfrm>
            <a:off x="2213440" y="4892456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C04BD6-E63A-3680-4834-99BC6A8F34F9}"/>
              </a:ext>
            </a:extLst>
          </p:cNvPr>
          <p:cNvSpPr txBox="1"/>
          <p:nvPr/>
        </p:nvSpPr>
        <p:spPr>
          <a:xfrm>
            <a:off x="1321783" y="4980385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STA2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A842F2B2-B087-642D-9A22-64940A0A5E89}"/>
              </a:ext>
            </a:extLst>
          </p:cNvPr>
          <p:cNvSpPr/>
          <p:nvPr/>
        </p:nvSpPr>
        <p:spPr bwMode="auto">
          <a:xfrm>
            <a:off x="1434933" y="489035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3C75FC-5877-B44C-0CFB-3F91D28919B8}"/>
              </a:ext>
            </a:extLst>
          </p:cNvPr>
          <p:cNvSpPr txBox="1"/>
          <p:nvPr/>
        </p:nvSpPr>
        <p:spPr>
          <a:xfrm>
            <a:off x="1733622" y="5621063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STA3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EC045673-347E-3E4E-F303-76DE32C44F41}"/>
              </a:ext>
            </a:extLst>
          </p:cNvPr>
          <p:cNvSpPr/>
          <p:nvPr/>
        </p:nvSpPr>
        <p:spPr bwMode="auto">
          <a:xfrm>
            <a:off x="1846869" y="5522768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3E0F04-4833-C78B-E7D1-8F2351898B75}"/>
              </a:ext>
            </a:extLst>
          </p:cNvPr>
          <p:cNvSpPr txBox="1"/>
          <p:nvPr/>
        </p:nvSpPr>
        <p:spPr>
          <a:xfrm>
            <a:off x="2483020" y="4327972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OBSS1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F8D388-A78B-7D05-7A32-557C8476A8CF}"/>
              </a:ext>
            </a:extLst>
          </p:cNvPr>
          <p:cNvSpPr txBox="1"/>
          <p:nvPr/>
        </p:nvSpPr>
        <p:spPr>
          <a:xfrm>
            <a:off x="860489" y="4345663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OBSS2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77BC05-0740-36A0-CC0C-C8F056A83AA8}"/>
              </a:ext>
            </a:extLst>
          </p:cNvPr>
          <p:cNvSpPr txBox="1"/>
          <p:nvPr/>
        </p:nvSpPr>
        <p:spPr>
          <a:xfrm>
            <a:off x="1632725" y="6195140"/>
            <a:ext cx="6171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OBSS3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763BCA-C340-97F5-9D5E-F3394E2E5269}"/>
              </a:ext>
            </a:extLst>
          </p:cNvPr>
          <p:cNvSpPr txBox="1"/>
          <p:nvPr/>
        </p:nvSpPr>
        <p:spPr>
          <a:xfrm>
            <a:off x="6917298" y="4591051"/>
            <a:ext cx="3795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P80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3" name="Rectangle 24">
            <a:extLst>
              <a:ext uri="{FF2B5EF4-FFF2-40B4-BE49-F238E27FC236}">
                <a16:creationId xmlns:a16="http://schemas.microsoft.com/office/drawing/2014/main" id="{C4E9D7C0-14EC-214F-399D-EBB45D47C0B8}"/>
              </a:ext>
            </a:extLst>
          </p:cNvPr>
          <p:cNvSpPr/>
          <p:nvPr/>
        </p:nvSpPr>
        <p:spPr>
          <a:xfrm>
            <a:off x="3684335" y="4531403"/>
            <a:ext cx="2912397" cy="177405"/>
          </a:xfrm>
          <a:prstGeom prst="rect">
            <a:avLst/>
          </a:prstGeom>
          <a:solidFill>
            <a:srgbClr val="B2E7CA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DCFA4B46-CBD7-D218-2A79-C14480C00D92}"/>
              </a:ext>
            </a:extLst>
          </p:cNvPr>
          <p:cNvGrpSpPr/>
          <p:nvPr/>
        </p:nvGrpSpPr>
        <p:grpSpPr>
          <a:xfrm>
            <a:off x="3621050" y="4353471"/>
            <a:ext cx="3348853" cy="355516"/>
            <a:chOff x="1110781" y="2740702"/>
            <a:chExt cx="6149187" cy="3223359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B4E152CA-A23D-572E-4C3D-1CE993BB0279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4C700A7F-4820-1744-46C5-FACECC47A199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D1AEC338-D17F-0AFF-2EB1-718449539E18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E8223564-D7AE-E27D-245C-478D54A1F7F0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A42F698D-5841-C15A-5119-ECAC9DA27BD9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35A345B4-3085-69E5-C06A-F41264BE0A85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C18AE8A5-A381-4560-90FA-333D9C5D7B47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21B258C7-AD64-AD6C-DF97-9EB70CE3CB61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2E8E9DA7-9479-CE85-F46B-A406432571A2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ADFA9A7D-7B1F-5D56-FB52-04BEE6551146}"/>
              </a:ext>
            </a:extLst>
          </p:cNvPr>
          <p:cNvCxnSpPr/>
          <p:nvPr/>
        </p:nvCxnSpPr>
        <p:spPr bwMode="auto">
          <a:xfrm flipV="1">
            <a:off x="3684335" y="4293096"/>
            <a:ext cx="0" cy="53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DE359C2C-CE7A-A38A-180F-B672286FED2B}"/>
              </a:ext>
            </a:extLst>
          </p:cNvPr>
          <p:cNvCxnSpPr/>
          <p:nvPr/>
        </p:nvCxnSpPr>
        <p:spPr bwMode="auto">
          <a:xfrm flipV="1">
            <a:off x="6601643" y="4293096"/>
            <a:ext cx="0" cy="53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1BD1948C-2E12-9474-6CBC-FC914FAD19F9}"/>
              </a:ext>
            </a:extLst>
          </p:cNvPr>
          <p:cNvCxnSpPr>
            <a:cxnSpLocks/>
          </p:cNvCxnSpPr>
          <p:nvPr/>
        </p:nvCxnSpPr>
        <p:spPr bwMode="auto">
          <a:xfrm>
            <a:off x="3684335" y="4755291"/>
            <a:ext cx="29123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8490122-6B1B-2FDF-3D4E-F450292039B9}"/>
              </a:ext>
            </a:extLst>
          </p:cNvPr>
          <p:cNvSpPr txBox="1"/>
          <p:nvPr/>
        </p:nvSpPr>
        <p:spPr>
          <a:xfrm>
            <a:off x="4555114" y="4704368"/>
            <a:ext cx="1225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set by OBSS1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(AP &amp; STA1)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3FCC60-C842-0AB0-2172-31A6241E4C62}"/>
              </a:ext>
            </a:extLst>
          </p:cNvPr>
          <p:cNvSpPr txBox="1"/>
          <p:nvPr/>
        </p:nvSpPr>
        <p:spPr>
          <a:xfrm>
            <a:off x="6917298" y="5238994"/>
            <a:ext cx="3795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P80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id="{A53CC1A1-C813-C22F-6EB4-7A7BC723EA91}"/>
              </a:ext>
            </a:extLst>
          </p:cNvPr>
          <p:cNvSpPr/>
          <p:nvPr/>
        </p:nvSpPr>
        <p:spPr>
          <a:xfrm>
            <a:off x="4229608" y="5179346"/>
            <a:ext cx="2083105" cy="177405"/>
          </a:xfrm>
          <a:prstGeom prst="rect">
            <a:avLst/>
          </a:prstGeom>
          <a:solidFill>
            <a:srgbClr val="FFFFB2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75FA879B-42F9-23D8-54C2-06F2F4D4AF52}"/>
              </a:ext>
            </a:extLst>
          </p:cNvPr>
          <p:cNvGrpSpPr/>
          <p:nvPr/>
        </p:nvGrpSpPr>
        <p:grpSpPr>
          <a:xfrm>
            <a:off x="3621050" y="5001414"/>
            <a:ext cx="3348853" cy="355516"/>
            <a:chOff x="1110781" y="2740702"/>
            <a:chExt cx="6149187" cy="3223359"/>
          </a:xfrm>
        </p:grpSpPr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B38E94A-0116-F88D-47C0-A568DA504360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A4A99FE8-46F9-91A3-FEC9-E386BEC9B379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272781F2-18D7-2DB9-9B8B-A3506356DF89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2A0BCCB0-2BAE-48E2-F0A4-0AD9A5189976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2B01D6C2-4E09-FD42-3258-7CFC1F81134A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ED092084-4ED1-9A70-F9C0-E7DFF8C5E77E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FDEE5E4D-8F5C-8A6D-DF2B-C29810F7726F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AEAA9330-F426-3249-DEDD-9BC2328C970A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441F0053-0639-1119-681B-E4E0F5E10546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A601029A-8356-84D4-AEB4-21D415E39270}"/>
              </a:ext>
            </a:extLst>
          </p:cNvPr>
          <p:cNvCxnSpPr/>
          <p:nvPr/>
        </p:nvCxnSpPr>
        <p:spPr bwMode="auto">
          <a:xfrm flipV="1">
            <a:off x="4229608" y="4941039"/>
            <a:ext cx="0" cy="53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5B88F87E-8ACE-6879-0AE1-3F6BB24E742F}"/>
              </a:ext>
            </a:extLst>
          </p:cNvPr>
          <p:cNvCxnSpPr/>
          <p:nvPr/>
        </p:nvCxnSpPr>
        <p:spPr bwMode="auto">
          <a:xfrm flipV="1">
            <a:off x="6318492" y="4938270"/>
            <a:ext cx="0" cy="53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3144F96F-71E3-EAB2-8743-E272029C30AF}"/>
              </a:ext>
            </a:extLst>
          </p:cNvPr>
          <p:cNvCxnSpPr>
            <a:cxnSpLocks/>
          </p:cNvCxnSpPr>
          <p:nvPr/>
        </p:nvCxnSpPr>
        <p:spPr bwMode="auto">
          <a:xfrm>
            <a:off x="4229608" y="5426165"/>
            <a:ext cx="20831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FD3FFBB-7D62-34C5-60C5-55D0BD15991B}"/>
              </a:ext>
            </a:extLst>
          </p:cNvPr>
          <p:cNvSpPr txBox="1"/>
          <p:nvPr/>
        </p:nvSpPr>
        <p:spPr>
          <a:xfrm>
            <a:off x="4694579" y="5384783"/>
            <a:ext cx="1225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set by OBSS2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(STA2)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2EF554B-25FC-24B4-893D-24EB3F8E696F}"/>
              </a:ext>
            </a:extLst>
          </p:cNvPr>
          <p:cNvSpPr txBox="1"/>
          <p:nvPr/>
        </p:nvSpPr>
        <p:spPr>
          <a:xfrm>
            <a:off x="6917298" y="5912015"/>
            <a:ext cx="3795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P80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5" name="Rectangle 24">
            <a:extLst>
              <a:ext uri="{FF2B5EF4-FFF2-40B4-BE49-F238E27FC236}">
                <a16:creationId xmlns:a16="http://schemas.microsoft.com/office/drawing/2014/main" id="{84FFA73E-EC8D-6CE4-78F5-B6F6169B5FCA}"/>
              </a:ext>
            </a:extLst>
          </p:cNvPr>
          <p:cNvSpPr/>
          <p:nvPr/>
        </p:nvSpPr>
        <p:spPr>
          <a:xfrm>
            <a:off x="4032285" y="5852367"/>
            <a:ext cx="2846172" cy="177405"/>
          </a:xfrm>
          <a:prstGeom prst="rect">
            <a:avLst/>
          </a:prstGeom>
          <a:solidFill>
            <a:srgbClr val="FFB2B2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1B229677-3FD0-B28E-5406-83FCE105E506}"/>
              </a:ext>
            </a:extLst>
          </p:cNvPr>
          <p:cNvCxnSpPr/>
          <p:nvPr/>
        </p:nvCxnSpPr>
        <p:spPr bwMode="auto">
          <a:xfrm>
            <a:off x="3621050" y="5853213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52001607-D722-A346-C66C-CE1BE0BF66D7}"/>
              </a:ext>
            </a:extLst>
          </p:cNvPr>
          <p:cNvCxnSpPr/>
          <p:nvPr/>
        </p:nvCxnSpPr>
        <p:spPr bwMode="auto">
          <a:xfrm>
            <a:off x="3621050" y="6029952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89872D21-1C60-3560-D8ED-D021F77B48FC}"/>
              </a:ext>
            </a:extLst>
          </p:cNvPr>
          <p:cNvCxnSpPr/>
          <p:nvPr/>
        </p:nvCxnSpPr>
        <p:spPr bwMode="auto">
          <a:xfrm>
            <a:off x="3621050" y="5987196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1D870FF8-F5C8-FE12-186B-B56F73E0659A}"/>
              </a:ext>
            </a:extLst>
          </p:cNvPr>
          <p:cNvCxnSpPr/>
          <p:nvPr/>
        </p:nvCxnSpPr>
        <p:spPr bwMode="auto">
          <a:xfrm>
            <a:off x="3621050" y="5941057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0A5DEF7C-4F7C-4A22-F61D-4B48BA8C5F34}"/>
              </a:ext>
            </a:extLst>
          </p:cNvPr>
          <p:cNvCxnSpPr/>
          <p:nvPr/>
        </p:nvCxnSpPr>
        <p:spPr bwMode="auto">
          <a:xfrm>
            <a:off x="3621050" y="5896758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0F70E383-6E95-DB52-6B5F-B7DC30586CAA}"/>
              </a:ext>
            </a:extLst>
          </p:cNvPr>
          <p:cNvCxnSpPr/>
          <p:nvPr/>
        </p:nvCxnSpPr>
        <p:spPr bwMode="auto">
          <a:xfrm>
            <a:off x="3621050" y="5674435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9F7B4020-CE55-F9C6-021B-876BE83A6AEC}"/>
              </a:ext>
            </a:extLst>
          </p:cNvPr>
          <p:cNvCxnSpPr/>
          <p:nvPr/>
        </p:nvCxnSpPr>
        <p:spPr bwMode="auto">
          <a:xfrm>
            <a:off x="3621050" y="5807714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1C871FD4-918B-A22C-E051-D09B821BF500}"/>
              </a:ext>
            </a:extLst>
          </p:cNvPr>
          <p:cNvCxnSpPr/>
          <p:nvPr/>
        </p:nvCxnSpPr>
        <p:spPr bwMode="auto">
          <a:xfrm>
            <a:off x="3621050" y="5761575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2753C7A5-D0EC-DC58-5249-8349B510D686}"/>
              </a:ext>
            </a:extLst>
          </p:cNvPr>
          <p:cNvCxnSpPr/>
          <p:nvPr/>
        </p:nvCxnSpPr>
        <p:spPr bwMode="auto">
          <a:xfrm>
            <a:off x="3621050" y="5718684"/>
            <a:ext cx="3348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AEBABC09-D8FC-22D9-FDC8-FAAC60A81720}"/>
              </a:ext>
            </a:extLst>
          </p:cNvPr>
          <p:cNvCxnSpPr/>
          <p:nvPr/>
        </p:nvCxnSpPr>
        <p:spPr bwMode="auto">
          <a:xfrm flipV="1">
            <a:off x="4032285" y="5614060"/>
            <a:ext cx="0" cy="53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CFF90291-ECE2-A133-A3BB-44D92A91FAD3}"/>
              </a:ext>
            </a:extLst>
          </p:cNvPr>
          <p:cNvCxnSpPr/>
          <p:nvPr/>
        </p:nvCxnSpPr>
        <p:spPr bwMode="auto">
          <a:xfrm flipV="1">
            <a:off x="6878458" y="5611291"/>
            <a:ext cx="0" cy="537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B22110EA-0A67-8434-3CBF-61AD22A44A87}"/>
              </a:ext>
            </a:extLst>
          </p:cNvPr>
          <p:cNvCxnSpPr>
            <a:cxnSpLocks/>
          </p:cNvCxnSpPr>
          <p:nvPr/>
        </p:nvCxnSpPr>
        <p:spPr bwMode="auto">
          <a:xfrm>
            <a:off x="4032285" y="6099186"/>
            <a:ext cx="28461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67B6995-C591-62CA-E908-128897FE8932}"/>
              </a:ext>
            </a:extLst>
          </p:cNvPr>
          <p:cNvSpPr txBox="1"/>
          <p:nvPr/>
        </p:nvSpPr>
        <p:spPr>
          <a:xfrm>
            <a:off x="4896288" y="6106570"/>
            <a:ext cx="1225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set by OBSS3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(STA3)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9" name="Rectangle 2">
            <a:extLst>
              <a:ext uri="{FF2B5EF4-FFF2-40B4-BE49-F238E27FC236}">
                <a16:creationId xmlns:a16="http://schemas.microsoft.com/office/drawing/2014/main" id="{401B3C7A-F5C9-88E8-58AC-274EF47E0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026" y="4409534"/>
            <a:ext cx="4546024" cy="1872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and STA1 transition to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operation due to OBSS1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transitions to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operation due to OBSS2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STA3 transitions to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operation due to OBSS3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(The STAs operating on the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have different views on the length of the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operation.)</a:t>
            </a:r>
          </a:p>
        </p:txBody>
      </p:sp>
    </p:spTree>
    <p:extLst>
      <p:ext uri="{BB962C8B-B14F-4D97-AF65-F5344CB8AC3E}">
        <p14:creationId xmlns:p14="http://schemas.microsoft.com/office/powerpoint/2010/main" val="18010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2B5EF5-0489-3948-AAA5-62825D5D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3200" dirty="0"/>
              <a:t>Different view problems on OBSS TXOP length (cont’d</a:t>
            </a:r>
            <a:r>
              <a:rPr lang="en-US" altLang="ko-KR" dirty="0"/>
              <a:t>)</a:t>
            </a:r>
            <a:endParaRPr lang="en-US" altLang="ko-KR" sz="3200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739CFD6-64D4-F528-5DE4-B15A1C0924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A2F1E93-AFCA-C946-C5F5-3B86BC90D8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70691F8-8E82-BFBF-7365-3132EF577E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74631D8-DF44-8FFC-A035-67DFA9823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different view between </a:t>
            </a:r>
            <a:r>
              <a:rPr lang="en-US" altLang="ko-KR" sz="2000" dirty="0">
                <a:latin typeface="Times New Roman"/>
                <a:ea typeface="MS Gothic"/>
              </a:rPr>
              <a:t>AP/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STAs might lead to interoperability issues</a:t>
            </a:r>
          </a:p>
          <a:p>
            <a:pPr lvl="1"/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 </a:t>
            </a:r>
            <a:r>
              <a:rPr kumimoji="0" lang="en-US" altLang="ko-K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-channel, TXOP responder may not respond to the received ICF due to its Duration/ID field value being larger than what it can respond </a:t>
            </a:r>
          </a:p>
          <a:p>
            <a:pPr lvl="2"/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  <a:cs typeface="+mn-cs"/>
              </a:rPr>
              <a:t>Basic approach to this problem is to let all the </a:t>
            </a:r>
            <a:r>
              <a:rPr lang="en-US" altLang="ko-KR" sz="2000" dirty="0" err="1">
                <a:latin typeface="Times New Roman"/>
                <a:ea typeface="MS Gothic"/>
                <a:cs typeface="+mn-cs"/>
              </a:rPr>
              <a:t>nP</a:t>
            </a:r>
            <a:r>
              <a:rPr lang="en-US" altLang="ko-KR" sz="2000" dirty="0">
                <a:latin typeface="Times New Roman"/>
                <a:ea typeface="MS Gothic"/>
                <a:cs typeface="+mn-cs"/>
              </a:rPr>
              <a:t>-channel STAs follow the AP’s view</a:t>
            </a:r>
            <a:endParaRPr kumimoji="0" lang="en-US" altLang="ko-KR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lvl="1"/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Option 1</a:t>
            </a:r>
          </a:p>
          <a:p>
            <a:pPr lvl="2"/>
            <a:r>
              <a:rPr kumimoji="0" lang="en-US" altLang="ko-KR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Limiting the TXOP holder role </a:t>
            </a:r>
            <a:r>
              <a:rPr lang="en-US" altLang="ko-KR" sz="1600" dirty="0">
                <a:latin typeface="Times New Roman"/>
                <a:ea typeface="MS Gothic"/>
                <a:cs typeface="+mn-cs"/>
              </a:rPr>
              <a:t>of</a:t>
            </a:r>
            <a:r>
              <a:rPr kumimoji="0" lang="en-US" altLang="ko-KR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the NPCA to AP only</a:t>
            </a:r>
          </a:p>
          <a:p>
            <a:pPr lvl="1"/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Option 2</a:t>
            </a:r>
          </a:p>
          <a:p>
            <a:pPr lvl="2"/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AP (if TXOP responder) indicates its NPCA operation duration (</a:t>
            </a:r>
            <a:r>
              <a:rPr lang="en-US" altLang="ko-KR" sz="1600" dirty="0">
                <a:latin typeface="Times New Roman"/>
                <a:ea typeface="MS Gothic"/>
              </a:rPr>
              <a:t>derived from AP’s recorded OBSS TXOP length)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using ICR, and the non-AP STA that transmitted ICF ends its TXOP based on the ICR’s duration</a:t>
            </a:r>
          </a:p>
          <a:p>
            <a:pPr lvl="1"/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both options, </a:t>
            </a:r>
            <a:r>
              <a:rPr kumimoji="0" lang="en-US" altLang="ko-KR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nP</a:t>
            </a: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-channel STA switches back to P-channel when the AP switches back to P-channel regardless of STA’s recorded </a:t>
            </a:r>
            <a:r>
              <a:rPr lang="en-US" altLang="ko-KR" sz="1800" dirty="0">
                <a:latin typeface="Times New Roman"/>
                <a:ea typeface="MS Gothic"/>
                <a:cs typeface="+mn-cs"/>
              </a:rPr>
              <a:t>OBSS TXOP length</a:t>
            </a:r>
            <a:endParaRPr kumimoji="0" lang="en-US" altLang="ko-KR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lvl="1"/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311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1A8CE-9F8C-6406-27CE-92FA5F5A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NPCA</a:t>
            </a:r>
            <a:r>
              <a:rPr lang="ko-KR" altLang="en-US" dirty="0"/>
              <a:t> </a:t>
            </a:r>
            <a:r>
              <a:rPr lang="en-US" altLang="ko-KR" dirty="0"/>
              <a:t>Primary</a:t>
            </a:r>
            <a:r>
              <a:rPr lang="ko-KR" altLang="en-US" dirty="0"/>
              <a:t> </a:t>
            </a:r>
            <a:r>
              <a:rPr lang="en-US" altLang="ko-KR" dirty="0"/>
              <a:t>Channel Selection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05F782DC-D1F8-6552-09D7-9F6F9C7B39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C21F249-FCEA-5117-7EE7-436814D6FD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 err="1"/>
              <a:t>Sanghyun</a:t>
            </a:r>
            <a:r>
              <a:rPr lang="en-GB" altLang="ko-KR" b="0" kern="0" dirty="0"/>
              <a:t> Kim (WILUS), et al.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B89A75-0C32-9151-D018-628A49FFB0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9C2FC4-22C6-754C-D323-AA71499A2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8839"/>
            <a:ext cx="10510191" cy="4486575"/>
          </a:xfrm>
        </p:spPr>
        <p:txBody>
          <a:bodyPr/>
          <a:lstStyle/>
          <a:p>
            <a:r>
              <a:rPr lang="en-US" altLang="ko-KR" sz="2000" dirty="0"/>
              <a:t>We may not need to define specific rules for AP to select the NPCA primary</a:t>
            </a:r>
            <a:r>
              <a:rPr lang="ko-KR" altLang="en-US" sz="2000" dirty="0"/>
              <a:t> </a:t>
            </a:r>
            <a:r>
              <a:rPr lang="en-US" altLang="ko-KR" sz="2000" dirty="0"/>
              <a:t>channel</a:t>
            </a:r>
          </a:p>
          <a:p>
            <a:pPr lvl="1"/>
            <a:r>
              <a:rPr lang="en-US" altLang="ko-KR" sz="1600" dirty="0"/>
              <a:t>Baseline does not specify rules for AP to select the primary channel either</a:t>
            </a:r>
          </a:p>
          <a:p>
            <a:pPr lvl="1"/>
            <a:r>
              <a:rPr lang="en-US" altLang="ko-KR" sz="1600" dirty="0"/>
              <a:t>Thus an AP may utilize measurements and internal algorithms to select the optimal NPCA primary channel</a:t>
            </a:r>
          </a:p>
          <a:p>
            <a:pPr lvl="2"/>
            <a:r>
              <a:rPr lang="en-US" altLang="ko-KR" sz="1400" dirty="0"/>
              <a:t>e.g., It may measure channel load of each secondary subchannels to find the most idle subchannel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However, NPCA performance can vary greatly depending on the NPCA primary channel location, thus providing guidelines for selecting the NPCA primary channel would be beneficial</a:t>
            </a:r>
          </a:p>
          <a:p>
            <a:pPr lvl="1"/>
            <a:r>
              <a:rPr lang="en-US" altLang="ko-KR" sz="1600" dirty="0"/>
              <a:t>The first guideline is to select a subchannel that has a low probability of being occupied by OBSS TXOPs occupying the primary channel</a:t>
            </a:r>
          </a:p>
          <a:p>
            <a:pPr lvl="2"/>
            <a:r>
              <a:rPr lang="en-US" altLang="ko-KR" sz="1400" dirty="0"/>
              <a:t>The subchannels in S160 have lowest probability of being occupied since they can only be occupied by 320 MHz OBSS TXOP</a:t>
            </a:r>
          </a:p>
          <a:p>
            <a:pPr lvl="3"/>
            <a:r>
              <a:rPr lang="en-US" altLang="ko-KR" sz="1200" dirty="0"/>
              <a:t>Preferred option for 320 MHz NPCA BSS</a:t>
            </a:r>
          </a:p>
          <a:p>
            <a:pPr lvl="2"/>
            <a:r>
              <a:rPr lang="en-US" altLang="ko-KR" sz="1400" dirty="0"/>
              <a:t>The subchannels in S80 have lower probability of being occupied since they can be occupied by 320/160 MHz OBSS TXOP</a:t>
            </a:r>
          </a:p>
          <a:p>
            <a:pPr lvl="3"/>
            <a:r>
              <a:rPr lang="en-US" altLang="ko-KR" sz="1200" dirty="0"/>
              <a:t>Preferred option for 160 MHz NPCA BSS</a:t>
            </a:r>
          </a:p>
          <a:p>
            <a:pPr lvl="2"/>
            <a:r>
              <a:rPr lang="en-US" altLang="ko-KR" sz="1400" dirty="0"/>
              <a:t>The two subchannels in S40 will be occupied by 320/160/80 MHz OBSS TXOP</a:t>
            </a:r>
          </a:p>
        </p:txBody>
      </p:sp>
    </p:spTree>
    <p:extLst>
      <p:ext uri="{BB962C8B-B14F-4D97-AF65-F5344CB8AC3E}">
        <p14:creationId xmlns:p14="http://schemas.microsoft.com/office/powerpoint/2010/main" val="221526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B30E6-27C2-9E49-6D23-4FB5D8E8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NPCA Primary Channel and NPCA Operations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4E220F3-9E1C-2CF3-D1DA-E719B6DD9E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D52037-D4C4-AE24-55F0-482C346F44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B0F32D-17AA-773D-4D34-F13AB19EA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915743-265F-EA7C-3DAF-68E68A25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There are cases where the AP selects a NPCA primary channel which is outside of the operating bandwidth of some NPCA non-AP STAs</a:t>
            </a: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</a:rPr>
              <a:t>In this case, there will be two groups of NPCA STAs:</a:t>
            </a:r>
          </a:p>
          <a:p>
            <a:pPr lvl="1"/>
            <a:r>
              <a:rPr lang="en-US" altLang="ko-KR" sz="1800" dirty="0"/>
              <a:t>Group 1: A group of NPCA non-AP STAs for which the NPCA primary channel is within their operating bandwidth</a:t>
            </a:r>
          </a:p>
          <a:p>
            <a:pPr lvl="1"/>
            <a:r>
              <a:rPr lang="en-US" altLang="ko-KR" sz="1800" dirty="0"/>
              <a:t>Group 2: A group of NPCA non-AP STAs for which the NPCA primary channel is outside</a:t>
            </a:r>
            <a:r>
              <a:rPr lang="ko-KR" altLang="en-US" sz="1800" dirty="0"/>
              <a:t> </a:t>
            </a:r>
            <a:r>
              <a:rPr lang="en-US" altLang="ko-KR" sz="1800" dirty="0"/>
              <a:t>of their operating bandwidth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7B5646-CA8B-3521-0DCE-35B776B364AC}"/>
              </a:ext>
            </a:extLst>
          </p:cNvPr>
          <p:cNvSpPr txBox="1"/>
          <p:nvPr/>
        </p:nvSpPr>
        <p:spPr>
          <a:xfrm>
            <a:off x="3660395" y="6047710"/>
            <a:ext cx="711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P20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B0F59ED3-F949-2C9A-6C21-DFF15C47ECA2}"/>
              </a:ext>
            </a:extLst>
          </p:cNvPr>
          <p:cNvGrpSpPr/>
          <p:nvPr/>
        </p:nvGrpSpPr>
        <p:grpSpPr>
          <a:xfrm>
            <a:off x="4575936" y="4813475"/>
            <a:ext cx="3188915" cy="1448124"/>
            <a:chOff x="2274558" y="2575288"/>
            <a:chExt cx="6130036" cy="2221864"/>
          </a:xfrm>
        </p:grpSpPr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FA62FB34-B074-C414-6296-82135BEEFE52}"/>
                </a:ext>
              </a:extLst>
            </p:cNvPr>
            <p:cNvCxnSpPr/>
            <p:nvPr/>
          </p:nvCxnSpPr>
          <p:spPr bwMode="auto">
            <a:xfrm>
              <a:off x="2280256" y="2575288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0537E638-3310-C432-9D54-F2BE146A5966}"/>
                </a:ext>
              </a:extLst>
            </p:cNvPr>
            <p:cNvCxnSpPr/>
            <p:nvPr/>
          </p:nvCxnSpPr>
          <p:spPr bwMode="auto">
            <a:xfrm>
              <a:off x="2279576" y="368743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ED828E02-662C-0F05-4322-48911480FE70}"/>
                </a:ext>
              </a:extLst>
            </p:cNvPr>
            <p:cNvCxnSpPr/>
            <p:nvPr/>
          </p:nvCxnSpPr>
          <p:spPr bwMode="auto">
            <a:xfrm>
              <a:off x="2280256" y="4797152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051DB86A-A09A-AD6A-5458-A96B69B5C9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4594" y="4240473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3EB0F2BA-DFF2-750D-EBEE-F0854BEAC3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0256" y="4521476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6D63F2FA-6FB5-C769-7C1A-AC4A379517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9576" y="396601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BD8E36AC-492F-7638-7AC4-8FDA66D9CF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9576" y="309859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73CC5409-5DBE-465E-49FC-159AE1FEEE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5238" y="3379594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5A16A7DD-F3BA-DA8D-365A-BC32AF1797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4558" y="2824129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44EC5EB-4047-3BEF-34B8-46DF77A9EE99}"/>
              </a:ext>
            </a:extLst>
          </p:cNvPr>
          <p:cNvSpPr txBox="1"/>
          <p:nvPr/>
        </p:nvSpPr>
        <p:spPr>
          <a:xfrm>
            <a:off x="3325113" y="5326079"/>
            <a:ext cx="108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NPCA P20</a:t>
            </a: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3A7AD11F-F84C-A0A2-E79A-D40F332D3C40}"/>
              </a:ext>
            </a:extLst>
          </p:cNvPr>
          <p:cNvCxnSpPr>
            <a:cxnSpLocks/>
          </p:cNvCxnSpPr>
          <p:nvPr/>
        </p:nvCxnSpPr>
        <p:spPr bwMode="auto">
          <a:xfrm flipV="1">
            <a:off x="4251441" y="5452083"/>
            <a:ext cx="5906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3A9D1ABD-06DF-6F6F-3FA6-472AE87BE430}"/>
              </a:ext>
            </a:extLst>
          </p:cNvPr>
          <p:cNvCxnSpPr>
            <a:cxnSpLocks/>
          </p:cNvCxnSpPr>
          <p:nvPr/>
        </p:nvCxnSpPr>
        <p:spPr bwMode="auto">
          <a:xfrm flipV="1">
            <a:off x="4277663" y="6171761"/>
            <a:ext cx="5906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02D0D02-AA17-F33A-ED38-9D01A7995233}"/>
              </a:ext>
            </a:extLst>
          </p:cNvPr>
          <p:cNvSpPr/>
          <p:nvPr/>
        </p:nvSpPr>
        <p:spPr bwMode="auto">
          <a:xfrm>
            <a:off x="6450488" y="5517232"/>
            <a:ext cx="941656" cy="72666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80 MHz 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(Group 2)</a:t>
            </a:r>
            <a:endParaRPr kumimoji="0" lang="ko-KR" altLang="en-US" sz="105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53217DE-F57F-4A82-9DED-B69230A738B0}"/>
              </a:ext>
            </a:extLst>
          </p:cNvPr>
          <p:cNvSpPr/>
          <p:nvPr/>
        </p:nvSpPr>
        <p:spPr bwMode="auto">
          <a:xfrm>
            <a:off x="5015880" y="4812212"/>
            <a:ext cx="973090" cy="1449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160 MHz 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(Group 1)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79BB1-5B2B-8EEE-F8E2-7EF1F2E4975A}"/>
              </a:ext>
            </a:extLst>
          </p:cNvPr>
          <p:cNvSpPr txBox="1"/>
          <p:nvPr/>
        </p:nvSpPr>
        <p:spPr>
          <a:xfrm>
            <a:off x="7828427" y="5003768"/>
            <a:ext cx="55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BA375-A378-A22F-2E56-E2B75A557AC6}"/>
              </a:ext>
            </a:extLst>
          </p:cNvPr>
          <p:cNvSpPr txBox="1"/>
          <p:nvPr/>
        </p:nvSpPr>
        <p:spPr>
          <a:xfrm>
            <a:off x="7822214" y="5752883"/>
            <a:ext cx="55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P80</a:t>
            </a:r>
          </a:p>
        </p:txBody>
      </p:sp>
    </p:spTree>
    <p:extLst>
      <p:ext uri="{BB962C8B-B14F-4D97-AF65-F5344CB8AC3E}">
        <p14:creationId xmlns:p14="http://schemas.microsoft.com/office/powerpoint/2010/main" val="378817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B30E6-27C2-9E49-6D23-4FB5D8E8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NPCA Primary Channel and NPCA Operations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4E220F3-9E1C-2CF3-D1DA-E719B6DD9E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D52037-D4C4-AE24-55F0-482C346F44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B0F32D-17AA-773D-4D34-F13AB19EA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915743-265F-EA7C-3DAF-68E68A25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4" y="1981201"/>
            <a:ext cx="6184177" cy="4400127"/>
          </a:xfrm>
        </p:spPr>
        <p:txBody>
          <a:bodyPr/>
          <a:lstStyle/>
          <a:p>
            <a:r>
              <a:rPr lang="en-US" altLang="ko-KR" sz="2000" dirty="0"/>
              <a:t>NPCA operational requirements</a:t>
            </a:r>
          </a:p>
          <a:p>
            <a:pPr lvl="1"/>
            <a:r>
              <a:rPr lang="en-US" altLang="ko-KR" sz="1800" dirty="0"/>
              <a:t>Group 1 STA does not switch its operating channel for NPCA operations, but </a:t>
            </a:r>
            <a:r>
              <a:rPr lang="en-US" altLang="ko-KR" sz="1800" b="1" dirty="0">
                <a:solidFill>
                  <a:srgbClr val="FFC000"/>
                </a:solidFill>
              </a:rPr>
              <a:t>changes contending channel</a:t>
            </a:r>
            <a:r>
              <a:rPr lang="en-US" altLang="ko-KR" sz="1800" dirty="0">
                <a:solidFill>
                  <a:srgbClr val="FFC000"/>
                </a:solidFill>
              </a:rPr>
              <a:t> </a:t>
            </a:r>
            <a:r>
              <a:rPr lang="en-US" altLang="ko-KR" sz="1800" dirty="0"/>
              <a:t>(primary channel </a:t>
            </a:r>
            <a:r>
              <a:rPr lang="en-US" altLang="ko-KR" sz="1800" dirty="0">
                <a:sym typeface="Wingdings" pitchFamily="2" charset="2"/>
              </a:rPr>
              <a:t></a:t>
            </a:r>
            <a:r>
              <a:rPr lang="en-US" altLang="ko-KR" sz="1800" dirty="0"/>
              <a:t> NPCA primary channel) </a:t>
            </a:r>
          </a:p>
          <a:p>
            <a:pPr lvl="2"/>
            <a:r>
              <a:rPr lang="en-US" altLang="ko-KR" sz="1600" dirty="0"/>
              <a:t>Similar capabilities as TB PPDU responding procedure (switching to indicated RU)</a:t>
            </a:r>
          </a:p>
          <a:p>
            <a:pPr lvl="1"/>
            <a:r>
              <a:rPr lang="en-US" altLang="ko-KR" sz="1800" dirty="0"/>
              <a:t>Group 2 STA needs to </a:t>
            </a:r>
            <a:r>
              <a:rPr lang="en-US" altLang="ko-KR" sz="1800" b="1" dirty="0">
                <a:solidFill>
                  <a:srgbClr val="FF0000"/>
                </a:solidFill>
              </a:rPr>
              <a:t>switch its operating channel</a:t>
            </a:r>
            <a:r>
              <a:rPr lang="en-US" altLang="ko-KR" sz="1800" b="1" dirty="0"/>
              <a:t> </a:t>
            </a:r>
            <a:r>
              <a:rPr lang="en-US" altLang="ko-KR" sz="1800" dirty="0"/>
              <a:t>to cover the NPCA primary channel </a:t>
            </a:r>
          </a:p>
          <a:p>
            <a:pPr lvl="2"/>
            <a:r>
              <a:rPr lang="en-US" altLang="ko-KR" sz="1600" dirty="0"/>
              <a:t>Similar capabilities as the Dynamic Subchannel Operation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Therefore, there may be a non-AP STA that supports NPCA only when it belongs to Group 1 due to the operational complexity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1A4375-E127-BDFF-60FE-1FE8AA182FC5}"/>
              </a:ext>
            </a:extLst>
          </p:cNvPr>
          <p:cNvSpPr txBox="1"/>
          <p:nvPr/>
        </p:nvSpPr>
        <p:spPr>
          <a:xfrm>
            <a:off x="6544303" y="3115875"/>
            <a:ext cx="711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P20</a:t>
            </a: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5C49CB62-EDF7-668B-D4CC-EDA578A9470F}"/>
              </a:ext>
            </a:extLst>
          </p:cNvPr>
          <p:cNvGrpSpPr/>
          <p:nvPr/>
        </p:nvGrpSpPr>
        <p:grpSpPr>
          <a:xfrm>
            <a:off x="7701496" y="1881640"/>
            <a:ext cx="3188915" cy="1448124"/>
            <a:chOff x="2274558" y="2575288"/>
            <a:chExt cx="6130036" cy="2221864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CCDA9206-6622-00FD-511B-AF3BED0A538D}"/>
                </a:ext>
              </a:extLst>
            </p:cNvPr>
            <p:cNvCxnSpPr/>
            <p:nvPr/>
          </p:nvCxnSpPr>
          <p:spPr bwMode="auto">
            <a:xfrm>
              <a:off x="2280256" y="2575288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247DDA3A-B72C-F6B8-DE8E-A35448F3A991}"/>
                </a:ext>
              </a:extLst>
            </p:cNvPr>
            <p:cNvCxnSpPr/>
            <p:nvPr/>
          </p:nvCxnSpPr>
          <p:spPr bwMode="auto">
            <a:xfrm>
              <a:off x="2279576" y="368743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464FF776-3763-23D8-B600-49EAFD08641C}"/>
                </a:ext>
              </a:extLst>
            </p:cNvPr>
            <p:cNvCxnSpPr/>
            <p:nvPr/>
          </p:nvCxnSpPr>
          <p:spPr bwMode="auto">
            <a:xfrm>
              <a:off x="2280256" y="4797152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0627AFC1-4434-05F7-A65A-AB700B4665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4594" y="4240473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222F0E65-E0EB-C576-1C3F-0D8D4ECE08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0256" y="4521476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E1AA4B14-81D6-42A8-4E21-A0E0EBB185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9576" y="396601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2C32B325-9429-FF34-4D66-31D6363C29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9576" y="309859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1493CD71-15AB-F553-4AF6-C7123073A5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5238" y="3379594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D2EF41CF-397B-4264-3833-E7224C46AE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4558" y="2824129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F467B91-7DE8-9867-E8B1-9CFA3F1743B6}"/>
              </a:ext>
            </a:extLst>
          </p:cNvPr>
          <p:cNvSpPr txBox="1"/>
          <p:nvPr/>
        </p:nvSpPr>
        <p:spPr>
          <a:xfrm>
            <a:off x="6209021" y="2394244"/>
            <a:ext cx="108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NPCA P20</a:t>
            </a: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16D1D356-13EC-C07A-3F3A-CBC63D59C12C}"/>
              </a:ext>
            </a:extLst>
          </p:cNvPr>
          <p:cNvCxnSpPr>
            <a:cxnSpLocks/>
          </p:cNvCxnSpPr>
          <p:nvPr/>
        </p:nvCxnSpPr>
        <p:spPr bwMode="auto">
          <a:xfrm flipV="1">
            <a:off x="7135349" y="2520248"/>
            <a:ext cx="5906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4AFF2BA4-2931-D9C0-DBD6-0AFF8B975367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1571" y="3239926"/>
            <a:ext cx="5906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CD571CCE-2713-169C-8F3A-2ED4651FB7E4}"/>
              </a:ext>
            </a:extLst>
          </p:cNvPr>
          <p:cNvSpPr/>
          <p:nvPr/>
        </p:nvSpPr>
        <p:spPr bwMode="auto">
          <a:xfrm rot="16200000">
            <a:off x="8902128" y="371658"/>
            <a:ext cx="1444529" cy="4464494"/>
          </a:xfrm>
          <a:prstGeom prst="rect">
            <a:avLst/>
          </a:prstGeom>
          <a:solidFill>
            <a:srgbClr val="00CC99">
              <a:alpha val="1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Operating channel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9324B0B7-EFD1-7323-A7BE-D0C50E99B91E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9192" y="1566317"/>
            <a:ext cx="0" cy="20066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937149D6-7B24-1B4B-83FE-01DD7466C8A0}"/>
              </a:ext>
            </a:extLst>
          </p:cNvPr>
          <p:cNvSpPr txBox="1"/>
          <p:nvPr/>
        </p:nvSpPr>
        <p:spPr>
          <a:xfrm>
            <a:off x="6568584" y="5564147"/>
            <a:ext cx="711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P20</a:t>
            </a: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B8BDE519-E4B1-A2AF-B2A2-EDC4466522C2}"/>
              </a:ext>
            </a:extLst>
          </p:cNvPr>
          <p:cNvGrpSpPr/>
          <p:nvPr/>
        </p:nvGrpSpPr>
        <p:grpSpPr>
          <a:xfrm>
            <a:off x="7725777" y="4329912"/>
            <a:ext cx="3188915" cy="1448124"/>
            <a:chOff x="2274558" y="2575288"/>
            <a:chExt cx="6130036" cy="2221864"/>
          </a:xfrm>
        </p:grpSpPr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A6389702-7D32-0D8E-04C1-72D4ACB3889C}"/>
                </a:ext>
              </a:extLst>
            </p:cNvPr>
            <p:cNvCxnSpPr/>
            <p:nvPr/>
          </p:nvCxnSpPr>
          <p:spPr bwMode="auto">
            <a:xfrm>
              <a:off x="2280256" y="2575288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id="{1C45E6F1-67C3-1C2E-FEA6-A23E6445DACD}"/>
                </a:ext>
              </a:extLst>
            </p:cNvPr>
            <p:cNvCxnSpPr/>
            <p:nvPr/>
          </p:nvCxnSpPr>
          <p:spPr bwMode="auto">
            <a:xfrm>
              <a:off x="2279576" y="368743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id="{E2C9EA6C-F994-5527-A47C-1B2B9A8E3A31}"/>
                </a:ext>
              </a:extLst>
            </p:cNvPr>
            <p:cNvCxnSpPr/>
            <p:nvPr/>
          </p:nvCxnSpPr>
          <p:spPr bwMode="auto">
            <a:xfrm>
              <a:off x="2280256" y="4797152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BCF4098A-36DF-7505-DBA9-D3E1860A8AF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4594" y="4240473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27A462F1-1BF6-312F-0997-101DAE8F6A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0256" y="4521476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7247BCF0-2653-B0E3-C7C0-8A5F6F2847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9576" y="396601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8C18CDF9-93EB-E3A3-2FA9-D2DC2803C9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9576" y="3098591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935B0EAC-74E9-ECB9-05E1-209B0A70A2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5238" y="3379594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0B881D96-EE9C-A5DF-7447-3CD91B22E8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4558" y="2824129"/>
              <a:ext cx="6120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6B25943B-5314-C163-DE01-A39BF1B3BDF2}"/>
              </a:ext>
            </a:extLst>
          </p:cNvPr>
          <p:cNvSpPr txBox="1"/>
          <p:nvPr/>
        </p:nvSpPr>
        <p:spPr>
          <a:xfrm>
            <a:off x="6233302" y="4842516"/>
            <a:ext cx="108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NPCA P20</a:t>
            </a:r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CF635433-DE0D-6DE5-88C1-1D1119A158CC}"/>
              </a:ext>
            </a:extLst>
          </p:cNvPr>
          <p:cNvCxnSpPr>
            <a:cxnSpLocks/>
          </p:cNvCxnSpPr>
          <p:nvPr/>
        </p:nvCxnSpPr>
        <p:spPr bwMode="auto">
          <a:xfrm flipV="1">
            <a:off x="7159630" y="4968520"/>
            <a:ext cx="5906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직선 화살표 연결선 75">
            <a:extLst>
              <a:ext uri="{FF2B5EF4-FFF2-40B4-BE49-F238E27FC236}">
                <a16:creationId xmlns:a16="http://schemas.microsoft.com/office/drawing/2014/main" id="{2B58D5C9-ABE4-B1AE-0EED-F03FE9A46C00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5852" y="5688198"/>
            <a:ext cx="5906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Rectangle 24">
            <a:extLst>
              <a:ext uri="{FF2B5EF4-FFF2-40B4-BE49-F238E27FC236}">
                <a16:creationId xmlns:a16="http://schemas.microsoft.com/office/drawing/2014/main" id="{1E643711-B928-8598-53B7-6BD5BDEE889C}"/>
              </a:ext>
            </a:extLst>
          </p:cNvPr>
          <p:cNvSpPr/>
          <p:nvPr/>
        </p:nvSpPr>
        <p:spPr>
          <a:xfrm>
            <a:off x="8227067" y="5054211"/>
            <a:ext cx="2544083" cy="720230"/>
          </a:xfrm>
          <a:prstGeom prst="rect">
            <a:avLst/>
          </a:prstGeom>
          <a:solidFill>
            <a:schemeClr val="tx1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986F0BF2-AA60-9173-9854-A21C16577E70}"/>
              </a:ext>
            </a:extLst>
          </p:cNvPr>
          <p:cNvCxnSpPr>
            <a:cxnSpLocks/>
          </p:cNvCxnSpPr>
          <p:nvPr/>
        </p:nvCxnSpPr>
        <p:spPr bwMode="auto">
          <a:xfrm flipV="1">
            <a:off x="8368859" y="1556792"/>
            <a:ext cx="0" cy="44644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14E805AF-E3D0-CB8D-7CFC-9C5FFB44D051}"/>
              </a:ext>
            </a:extLst>
          </p:cNvPr>
          <p:cNvCxnSpPr>
            <a:cxnSpLocks/>
          </p:cNvCxnSpPr>
          <p:nvPr/>
        </p:nvCxnSpPr>
        <p:spPr bwMode="auto">
          <a:xfrm flipV="1">
            <a:off x="8832304" y="4014589"/>
            <a:ext cx="0" cy="20066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67FF6AE3-8DD3-C2AE-5D6A-E3EE98E6EF21}"/>
              </a:ext>
            </a:extLst>
          </p:cNvPr>
          <p:cNvSpPr txBox="1"/>
          <p:nvPr/>
        </p:nvSpPr>
        <p:spPr>
          <a:xfrm>
            <a:off x="8235908" y="5965962"/>
            <a:ext cx="2684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Group 2 STA (80 MHz) operation</a:t>
            </a: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3429DEB9-94B8-559E-3999-83B2B30179AD}"/>
              </a:ext>
            </a:extLst>
          </p:cNvPr>
          <p:cNvSpPr/>
          <p:nvPr/>
        </p:nvSpPr>
        <p:spPr bwMode="auto">
          <a:xfrm rot="16200000">
            <a:off x="7619808" y="5042572"/>
            <a:ext cx="734542" cy="757822"/>
          </a:xfrm>
          <a:prstGeom prst="rect">
            <a:avLst/>
          </a:prstGeom>
          <a:solidFill>
            <a:srgbClr val="FFC000">
              <a:alpha val="1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highlight>
                  <a:srgbClr val="FFF9E5"/>
                </a:highlight>
              </a:rPr>
              <a:t>Operating channel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9E5"/>
              </a:highlight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AFFDC7B7-EF29-D055-9147-931264AE9C3E}"/>
              </a:ext>
            </a:extLst>
          </p:cNvPr>
          <p:cNvSpPr/>
          <p:nvPr/>
        </p:nvSpPr>
        <p:spPr bwMode="auto">
          <a:xfrm rot="16200000">
            <a:off x="9185118" y="3969304"/>
            <a:ext cx="734542" cy="1440164"/>
          </a:xfrm>
          <a:prstGeom prst="rect">
            <a:avLst/>
          </a:prstGeom>
          <a:solidFill>
            <a:srgbClr val="FFC000">
              <a:alpha val="1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highlight>
                  <a:srgbClr val="FFF9E5"/>
                </a:highlight>
              </a:rPr>
              <a:t>Operating channel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9E5"/>
              </a:highlight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11FA060B-27D7-C1CA-6489-081E7883B3F3}"/>
              </a:ext>
            </a:extLst>
          </p:cNvPr>
          <p:cNvCxnSpPr>
            <a:cxnSpLocks/>
          </p:cNvCxnSpPr>
          <p:nvPr/>
        </p:nvCxnSpPr>
        <p:spPr bwMode="auto">
          <a:xfrm flipV="1">
            <a:off x="8365991" y="4329912"/>
            <a:ext cx="463444" cy="72484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0F384116-0B82-FE77-B135-D86046F93EFC}"/>
              </a:ext>
            </a:extLst>
          </p:cNvPr>
          <p:cNvCxnSpPr>
            <a:cxnSpLocks/>
          </p:cNvCxnSpPr>
          <p:nvPr/>
        </p:nvCxnSpPr>
        <p:spPr bwMode="auto">
          <a:xfrm flipV="1">
            <a:off x="8365991" y="5061278"/>
            <a:ext cx="463444" cy="72023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7CFC934C-248C-369A-EDAE-1D4F04962C4B}"/>
              </a:ext>
            </a:extLst>
          </p:cNvPr>
          <p:cNvSpPr/>
          <p:nvPr/>
        </p:nvSpPr>
        <p:spPr bwMode="auto">
          <a:xfrm rot="16200000">
            <a:off x="10946627" y="4866352"/>
            <a:ext cx="734542" cy="1085489"/>
          </a:xfrm>
          <a:prstGeom prst="rect">
            <a:avLst/>
          </a:prstGeom>
          <a:solidFill>
            <a:srgbClr val="FFC000">
              <a:alpha val="1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Operating channel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2" name="직선 연결선 121">
            <a:extLst>
              <a:ext uri="{FF2B5EF4-FFF2-40B4-BE49-F238E27FC236}">
                <a16:creationId xmlns:a16="http://schemas.microsoft.com/office/drawing/2014/main" id="{846ED6DF-2B8E-E79D-CC50-60EF1A04386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295071" y="4342779"/>
            <a:ext cx="476079" cy="6910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직선 연결선 124">
            <a:extLst>
              <a:ext uri="{FF2B5EF4-FFF2-40B4-BE49-F238E27FC236}">
                <a16:creationId xmlns:a16="http://schemas.microsoft.com/office/drawing/2014/main" id="{7D5CA559-9AD9-ADDA-3BFF-FA819907288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272468" y="5023819"/>
            <a:ext cx="498682" cy="7576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직선 연결선 142">
            <a:extLst>
              <a:ext uri="{FF2B5EF4-FFF2-40B4-BE49-F238E27FC236}">
                <a16:creationId xmlns:a16="http://schemas.microsoft.com/office/drawing/2014/main" id="{ED72F879-6DF8-3AE8-7450-4E30A7581A65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5072" y="4000696"/>
            <a:ext cx="0" cy="2016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직선 연결선 143">
            <a:extLst>
              <a:ext uri="{FF2B5EF4-FFF2-40B4-BE49-F238E27FC236}">
                <a16:creationId xmlns:a16="http://schemas.microsoft.com/office/drawing/2014/main" id="{DD269CDB-FB92-C6AD-D389-4CC3FA755F0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758517" y="1556792"/>
            <a:ext cx="0" cy="4460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직선 연결선 146">
            <a:extLst>
              <a:ext uri="{FF2B5EF4-FFF2-40B4-BE49-F238E27FC236}">
                <a16:creationId xmlns:a16="http://schemas.microsoft.com/office/drawing/2014/main" id="{92C581E3-EC87-2F48-BC01-70CD5137F48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97625" y="1556792"/>
            <a:ext cx="0" cy="2016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5C8EC6C4-19EA-E059-5598-B79DE9568B5B}"/>
              </a:ext>
            </a:extLst>
          </p:cNvPr>
          <p:cNvSpPr txBox="1"/>
          <p:nvPr/>
        </p:nvSpPr>
        <p:spPr>
          <a:xfrm>
            <a:off x="8256240" y="3494112"/>
            <a:ext cx="2684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Group 1 STA (160 MHz) operation</a:t>
            </a:r>
          </a:p>
        </p:txBody>
      </p:sp>
      <p:sp>
        <p:nvSpPr>
          <p:cNvPr id="158" name="Rectangle 24">
            <a:extLst>
              <a:ext uri="{FF2B5EF4-FFF2-40B4-BE49-F238E27FC236}">
                <a16:creationId xmlns:a16="http://schemas.microsoft.com/office/drawing/2014/main" id="{F8757209-BC32-C6D9-0508-99EEE65EF25E}"/>
              </a:ext>
            </a:extLst>
          </p:cNvPr>
          <p:cNvSpPr/>
          <p:nvPr/>
        </p:nvSpPr>
        <p:spPr>
          <a:xfrm>
            <a:off x="8202786" y="2605939"/>
            <a:ext cx="2544083" cy="720230"/>
          </a:xfrm>
          <a:prstGeom prst="rect">
            <a:avLst/>
          </a:prstGeom>
          <a:solidFill>
            <a:schemeClr val="tx1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cxnSp>
        <p:nvCxnSpPr>
          <p:cNvPr id="159" name="직선 화살표 연결선 158">
            <a:extLst>
              <a:ext uri="{FF2B5EF4-FFF2-40B4-BE49-F238E27FC236}">
                <a16:creationId xmlns:a16="http://schemas.microsoft.com/office/drawing/2014/main" id="{7EAD483D-D004-A150-4A52-51B1149A7F35}"/>
              </a:ext>
            </a:extLst>
          </p:cNvPr>
          <p:cNvCxnSpPr>
            <a:cxnSpLocks/>
          </p:cNvCxnSpPr>
          <p:nvPr/>
        </p:nvCxnSpPr>
        <p:spPr bwMode="auto">
          <a:xfrm flipV="1">
            <a:off x="8373968" y="2507514"/>
            <a:ext cx="153204" cy="72023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160" name="직선 화살표 연결선 159">
            <a:extLst>
              <a:ext uri="{FF2B5EF4-FFF2-40B4-BE49-F238E27FC236}">
                <a16:creationId xmlns:a16="http://schemas.microsoft.com/office/drawing/2014/main" id="{52E078DF-C40F-51B8-DFE4-140D9D6D9374}"/>
              </a:ext>
            </a:extLst>
          </p:cNvPr>
          <p:cNvCxnSpPr>
            <a:cxnSpLocks/>
          </p:cNvCxnSpPr>
          <p:nvPr/>
        </p:nvCxnSpPr>
        <p:spPr bwMode="auto">
          <a:xfrm>
            <a:off x="10597625" y="2511052"/>
            <a:ext cx="160892" cy="72566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08BC2EC5-1ECC-B177-EA91-940BB209BD06}"/>
              </a:ext>
            </a:extLst>
          </p:cNvPr>
          <p:cNvSpPr txBox="1"/>
          <p:nvPr/>
        </p:nvSpPr>
        <p:spPr>
          <a:xfrm>
            <a:off x="10898952" y="4523701"/>
            <a:ext cx="55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52AFBB5-9D86-5286-00FB-1FA5C7CF1D64}"/>
              </a:ext>
            </a:extLst>
          </p:cNvPr>
          <p:cNvSpPr txBox="1"/>
          <p:nvPr/>
        </p:nvSpPr>
        <p:spPr>
          <a:xfrm>
            <a:off x="10892739" y="5260116"/>
            <a:ext cx="55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P80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687A13F-C82C-2D43-BAAB-18DA4B4F40A6}"/>
              </a:ext>
            </a:extLst>
          </p:cNvPr>
          <p:cNvSpPr txBox="1"/>
          <p:nvPr/>
        </p:nvSpPr>
        <p:spPr>
          <a:xfrm>
            <a:off x="10909471" y="2058725"/>
            <a:ext cx="55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S80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7F4B740-B975-C35D-9F95-44A145C8E9CE}"/>
              </a:ext>
            </a:extLst>
          </p:cNvPr>
          <p:cNvSpPr txBox="1"/>
          <p:nvPr/>
        </p:nvSpPr>
        <p:spPr>
          <a:xfrm>
            <a:off x="10903258" y="2807840"/>
            <a:ext cx="55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P80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540B9D7-98B0-57DB-7803-E59EFB2B2F01}"/>
              </a:ext>
            </a:extLst>
          </p:cNvPr>
          <p:cNvSpPr txBox="1"/>
          <p:nvPr/>
        </p:nvSpPr>
        <p:spPr>
          <a:xfrm>
            <a:off x="7598461" y="3132547"/>
            <a:ext cx="10881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Contending channel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08F27E1-2F39-30D9-5AF8-161B559167CC}"/>
              </a:ext>
            </a:extLst>
          </p:cNvPr>
          <p:cNvSpPr txBox="1"/>
          <p:nvPr/>
        </p:nvSpPr>
        <p:spPr>
          <a:xfrm>
            <a:off x="8446709" y="2407132"/>
            <a:ext cx="10106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Contending channel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BB173A7-0354-C335-2E8C-83E46596BD70}"/>
              </a:ext>
            </a:extLst>
          </p:cNvPr>
          <p:cNvSpPr txBox="1"/>
          <p:nvPr/>
        </p:nvSpPr>
        <p:spPr>
          <a:xfrm>
            <a:off x="10615687" y="3146652"/>
            <a:ext cx="10881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Contending channel</a:t>
            </a:r>
          </a:p>
        </p:txBody>
      </p:sp>
    </p:spTree>
    <p:extLst>
      <p:ext uri="{BB962C8B-B14F-4D97-AF65-F5344CB8AC3E}">
        <p14:creationId xmlns:p14="http://schemas.microsoft.com/office/powerpoint/2010/main" val="50039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B30E6-27C2-9E49-6D23-4FB5D8E8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NPCA Mode 1 and Mode 2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4E220F3-9E1C-2CF3-D1DA-E719B6DD9E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D52037-D4C4-AE24-55F0-482C346F44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B0F32D-17AA-773D-4D34-F13AB19EA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915743-265F-EA7C-3DAF-68E68A25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Therefore, NPCA non-AP STAs may need to inform the AP of their NPCA-related capabilities and limitations so that the AP can take these limitations into account for each non-AP STA</a:t>
            </a:r>
          </a:p>
          <a:p>
            <a:endParaRPr lang="en-US" altLang="ko-KR" sz="2000" dirty="0"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</a:rPr>
              <a:t>An NPCA non-AP STA can inform its capabilities as</a:t>
            </a:r>
          </a:p>
          <a:p>
            <a:pPr lvl="1"/>
            <a:r>
              <a:rPr lang="en-US" altLang="ko-KR" sz="1800" dirty="0"/>
              <a:t>Mode 1: Supports NPCA when the NPCA primary channel is within its operating bandwidth</a:t>
            </a:r>
          </a:p>
          <a:p>
            <a:pPr lvl="1"/>
            <a:r>
              <a:rPr lang="en-US" altLang="ko-KR" sz="1800" dirty="0"/>
              <a:t>Mode 2: Supports NPCA regardless of the NPCA primary channel location</a:t>
            </a:r>
          </a:p>
          <a:p>
            <a:pPr lvl="2"/>
            <a:r>
              <a:rPr lang="en-US" altLang="ko-KR" sz="1600" dirty="0"/>
              <a:t>A mode 2 supporting STA may inform the AP of its channel switching delay for when the NPCA primary channel is outside of its operating bandwidth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>
                <a:latin typeface="Times New Roman"/>
                <a:ea typeface="MS Gothic"/>
              </a:rPr>
              <a:t>We may need to further discuss ways to ensure that Mode 1 STAs still receive benefits from NPCA operation when the NPCA primary channel is outside of their operating bandwidth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36029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F7FD11-5B96-E80D-8722-11428FBF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Summary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6E29E6D-881A-762F-8F47-D62A28B77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5C89395-4548-1E78-16A2-3920171F13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856326-68A2-A8CC-ED82-F8ADA1201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July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3721CE-F72B-EFA2-C2FE-8DA69577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Different</a:t>
            </a:r>
            <a:r>
              <a:rPr lang="ko-KR" altLang="en-US" sz="2000" dirty="0">
                <a:latin typeface="Times New Roman"/>
                <a:ea typeface="MS Gothic"/>
              </a:rPr>
              <a:t> </a:t>
            </a:r>
            <a:r>
              <a:rPr lang="en-US" altLang="ko-KR" sz="2000" dirty="0">
                <a:latin typeface="Times New Roman"/>
                <a:ea typeface="MS Gothic"/>
              </a:rPr>
              <a:t>view problems on OBSS TXOP length have been discussed</a:t>
            </a:r>
          </a:p>
          <a:p>
            <a:pPr lvl="1"/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Option 1: Limiting the TXOP holder </a:t>
            </a:r>
            <a:r>
              <a:rPr lang="en-US" altLang="ko-KR" sz="1800" dirty="0">
                <a:latin typeface="Times New Roman"/>
                <a:ea typeface="MS Gothic"/>
                <a:cs typeface="+mn-cs"/>
              </a:rPr>
              <a:t>role </a:t>
            </a:r>
            <a:r>
              <a:rPr kumimoji="0" lang="en-US" altLang="ko-KR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of the NPCA to AP only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  <a:cs typeface="+mn-cs"/>
              </a:rPr>
              <a:t>Option 2: 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AP (if TXOP responder) indicates its available NPCA duration to the TXOP holder</a:t>
            </a:r>
            <a:endParaRPr lang="ko-KR" altLang="en-US" sz="1800" dirty="0"/>
          </a:p>
          <a:p>
            <a:pPr lvl="1"/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r>
              <a:rPr lang="en-US" altLang="ko-KR" sz="2000" dirty="0"/>
              <a:t>Guidelines on the NPCA primary channel selection by AP has been discussed</a:t>
            </a:r>
          </a:p>
          <a:p>
            <a:pPr lvl="1"/>
            <a:r>
              <a:rPr lang="en-US" altLang="ko-KR" sz="1800" dirty="0"/>
              <a:t>Selecting one of the subchannels which is in the second half of the BSS operating bandwidth would be beneficial to avoid various bandwidth OBSS PPDUs in the primary channel</a:t>
            </a:r>
          </a:p>
          <a:p>
            <a:pPr lvl="2"/>
            <a:endParaRPr lang="en-US" altLang="ko-KR" sz="1600" dirty="0"/>
          </a:p>
          <a:p>
            <a:r>
              <a:rPr lang="en-US" altLang="ko-KR" sz="2000" dirty="0"/>
              <a:t>NPCA Mode 1 and Mode 2 for a non-AP STA have been discussed: </a:t>
            </a:r>
          </a:p>
          <a:p>
            <a:pPr lvl="1"/>
            <a:r>
              <a:rPr lang="en-US" altLang="ko-KR" sz="1800" dirty="0"/>
              <a:t>Mode 1: Supports NPCA when the NPCA primary channel is within its operating bandwidth</a:t>
            </a:r>
          </a:p>
          <a:p>
            <a:pPr lvl="1"/>
            <a:r>
              <a:rPr lang="en-US" altLang="ko-KR" sz="1800" dirty="0"/>
              <a:t>Mode 2: Supports NPCA regardless of the NPCA primary channel location</a:t>
            </a:r>
          </a:p>
          <a:p>
            <a:pPr lvl="1"/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08514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15273</TotalTime>
  <Words>1582</Words>
  <Application>Microsoft Macintosh PowerPoint</Application>
  <PresentationFormat>Widescreen</PresentationFormat>
  <Paragraphs>203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Times New Roman</vt:lpstr>
      <vt:lpstr>Wingdings</vt:lpstr>
      <vt:lpstr>Office 테마</vt:lpstr>
      <vt:lpstr>Document</vt:lpstr>
      <vt:lpstr>Further discussions on NPCA</vt:lpstr>
      <vt:lpstr>Abstract</vt:lpstr>
      <vt:lpstr>Different view problems on OBSS TXOP length</vt:lpstr>
      <vt:lpstr>Different view problems on OBSS TXOP length (cont’d)</vt:lpstr>
      <vt:lpstr>NPCA Primary Channel Selection</vt:lpstr>
      <vt:lpstr>NPCA Primary Channel and NPCA Operations</vt:lpstr>
      <vt:lpstr>NPCA Primary Channel and NPCA Operations (cont’d)</vt:lpstr>
      <vt:lpstr>NPCA Mode 1 and Mode 2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JuHyung SON</cp:lastModifiedBy>
  <cp:revision>100</cp:revision>
  <cp:lastPrinted>1601-01-01T00:00:00Z</cp:lastPrinted>
  <dcterms:created xsi:type="dcterms:W3CDTF">2024-04-26T06:15:57Z</dcterms:created>
  <dcterms:modified xsi:type="dcterms:W3CDTF">2024-07-12T03:09:48Z</dcterms:modified>
  <cp:category>Name, Affiliation</cp:category>
</cp:coreProperties>
</file>