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26"/>
  </p:notesMasterIdLst>
  <p:handoutMasterIdLst>
    <p:handoutMasterId r:id="rId27"/>
  </p:handoutMasterIdLst>
  <p:sldIdLst>
    <p:sldId id="2309" r:id="rId6"/>
    <p:sldId id="2367" r:id="rId7"/>
    <p:sldId id="2368" r:id="rId8"/>
    <p:sldId id="2370" r:id="rId9"/>
    <p:sldId id="2316" r:id="rId10"/>
    <p:sldId id="2300" r:id="rId11"/>
    <p:sldId id="2369" r:id="rId12"/>
    <p:sldId id="2356" r:id="rId13"/>
    <p:sldId id="2357" r:id="rId14"/>
    <p:sldId id="2365" r:id="rId15"/>
    <p:sldId id="2360" r:id="rId16"/>
    <p:sldId id="2361" r:id="rId17"/>
    <p:sldId id="2362" r:id="rId18"/>
    <p:sldId id="2366" r:id="rId19"/>
    <p:sldId id="2372" r:id="rId20"/>
    <p:sldId id="2376" r:id="rId21"/>
    <p:sldId id="2377" r:id="rId22"/>
    <p:sldId id="2378" r:id="rId23"/>
    <p:sldId id="2379" r:id="rId24"/>
    <p:sldId id="2382" r:id="rId25"/>
  </p:sldIdLst>
  <p:sldSz cx="9144000" cy="743426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6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6327" autoAdjust="0"/>
  </p:normalViewPr>
  <p:slideViewPr>
    <p:cSldViewPr>
      <p:cViewPr varScale="1">
        <p:scale>
          <a:sx n="114" d="100"/>
          <a:sy n="114" d="100"/>
        </p:scale>
        <p:origin x="1872" y="168"/>
      </p:cViewPr>
      <p:guideLst>
        <p:guide orient="horz" pos="916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9113" y="520700"/>
            <a:ext cx="3203575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9442"/>
            <a:ext cx="7772400" cy="15935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2750"/>
            <a:ext cx="6400800" cy="1899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>
            <a:lvl1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7696"/>
            <a:ext cx="8305800" cy="8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7314"/>
            <a:ext cx="8305800" cy="56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1537" y="7073655"/>
            <a:ext cx="6219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460012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7021248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8" y="7091757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183014"/>
            <a:ext cx="54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802.11-24/1150r0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149710"/>
            <a:ext cx="1908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latin typeface="+mj-lt"/>
                <a:cs typeface="Calibri" pitchFamily="34" charset="0"/>
              </a:rPr>
              <a:t>July </a:t>
            </a:r>
            <a:r>
              <a:rPr lang="en-US" sz="1800" b="1" baseline="0">
                <a:latin typeface="+mj-lt"/>
                <a:cs typeface="Calibri" pitchFamily="34" charset="0"/>
              </a:rPr>
              <a:t>2024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9" y="7091757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B30E-D782-54C4-5C11-3E7B66879D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NB hop density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FC9C5-520B-4C99-01D1-EEC9E7F2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5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92636F-B610-D32C-122A-646943C9D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nb_r8204c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9ACBCB-CC70-2691-BFE2-EC3F1DBF4B0D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EEF12BB-AEEC-4AA8-E36E-123D6787B8CF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FBD61-21DD-47EC-1077-1FCF8048C449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0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63826-AAC7-F257-0931-1A3279255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Zoomed plots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2077A-EB73-7EB0-F101-505255B30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2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6BAC70-32DF-AB2B-CCB6-367AF9982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increases after Wi-Fi starts, due to the SCD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F8729-18A9-2D0F-71D8-FCDB22DF57A0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1B0957-E8E3-D169-BFEC-CE64D319B2E3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C62A3-D72E-0577-07EB-5BC5D43B0792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7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300BB4-EBA5-3F58-577C-ACB99D444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9F0FC1-C3BD-CC17-F9E1-D1070EE20FB8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76C690-531F-725E-4169-FA4018595FAC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FC272-855C-2536-6B56-F8CA42B7753E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A911F-DBFF-6776-EAE9-0DD1860C8387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</p:spTree>
    <p:extLst>
      <p:ext uri="{BB962C8B-B14F-4D97-AF65-F5344CB8AC3E}">
        <p14:creationId xmlns:p14="http://schemas.microsoft.com/office/powerpoint/2010/main" val="200853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4FD2AD-0266-7D8D-7367-23CEE8316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nb_r8204c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DF20FE-2DFB-473B-292A-9E0D7A5DF5D9}"/>
              </a:ext>
            </a:extLst>
          </p:cNvPr>
          <p:cNvCxnSpPr>
            <a:cxnSpLocks/>
          </p:cNvCxnSpPr>
          <p:nvPr/>
        </p:nvCxnSpPr>
        <p:spPr bwMode="auto">
          <a:xfrm>
            <a:off x="4698012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A1A96C-DC51-812B-7BD7-5B9039A9ED24}"/>
              </a:ext>
            </a:extLst>
          </p:cNvPr>
          <p:cNvSpPr txBox="1"/>
          <p:nvPr/>
        </p:nvSpPr>
        <p:spPr>
          <a:xfrm>
            <a:off x="4264121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71A0C-6B28-F485-49AE-5176472AA7E6}"/>
              </a:ext>
            </a:extLst>
          </p:cNvPr>
          <p:cNvSpPr txBox="1"/>
          <p:nvPr/>
        </p:nvSpPr>
        <p:spPr>
          <a:xfrm>
            <a:off x="4139952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4FAC9A-134A-AF52-AF70-11FBFF802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CCA busy time distributions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26F4F-980B-735B-8C33-4CE7A91C2A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nb_r8310a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B1B9B-ECBA-2291-A2D9-94D6405C9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A230F3-E3FA-F902-9DC5-FFD6266DB95A}"/>
              </a:ext>
            </a:extLst>
          </p:cNvPr>
          <p:cNvSpPr txBox="1"/>
          <p:nvPr/>
        </p:nvSpPr>
        <p:spPr>
          <a:xfrm>
            <a:off x="3923928" y="3429099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high both on the Wi-Fi channel and the segments where Wi-Fi is not currently active. The latency is caused by partially overlapping NB transmissions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EFC881-0500-DAD6-8AFF-E265D889C6E6}"/>
              </a:ext>
            </a:extLst>
          </p:cNvPr>
          <p:cNvSpPr txBox="1"/>
          <p:nvPr/>
        </p:nvSpPr>
        <p:spPr>
          <a:xfrm>
            <a:off x="4061414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CC61B-9E33-C6F6-7BB1-D869FEA73936}"/>
              </a:ext>
            </a:extLst>
          </p:cNvPr>
          <p:cNvSpPr txBox="1"/>
          <p:nvPr/>
        </p:nvSpPr>
        <p:spPr>
          <a:xfrm>
            <a:off x="1799692" y="1742718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9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nb_r8311a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9B5527-3F21-4E26-7DF8-A443E22A1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BEDC21-A3C5-0BD2-15C0-1A676D1F8CBD}"/>
              </a:ext>
            </a:extLst>
          </p:cNvPr>
          <p:cNvSpPr txBox="1"/>
          <p:nvPr/>
        </p:nvSpPr>
        <p:spPr>
          <a:xfrm>
            <a:off x="3923928" y="3429099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improved but still high. The Wi-Fi channel is slightly worse somehow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C9282-99FF-3030-DCF1-833DE5F4238C}"/>
              </a:ext>
            </a:extLst>
          </p:cNvPr>
          <p:cNvSpPr txBox="1"/>
          <p:nvPr/>
        </p:nvSpPr>
        <p:spPr>
          <a:xfrm>
            <a:off x="3131840" y="20348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0D83C7-BE4F-09B5-9822-FA87218D3D2B}"/>
              </a:ext>
            </a:extLst>
          </p:cNvPr>
          <p:cNvSpPr txBox="1"/>
          <p:nvPr/>
        </p:nvSpPr>
        <p:spPr>
          <a:xfrm>
            <a:off x="2231740" y="1814726"/>
            <a:ext cx="1044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31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 (10 CCA idles required)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nb_r8312a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02CE7-8D25-AC14-003F-3B20BBB78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CE9810-A871-03D1-A421-9D2B526D17EE}"/>
              </a:ext>
            </a:extLst>
          </p:cNvPr>
          <p:cNvSpPr txBox="1"/>
          <p:nvPr/>
        </p:nvSpPr>
        <p:spPr>
          <a:xfrm>
            <a:off x="3923928" y="3431421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low on the Wi-Fi channel and reduced on the segments where Wi-Fi is not currently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1D4B2-A0D2-A41F-164A-700F679BDAB5}"/>
              </a:ext>
            </a:extLst>
          </p:cNvPr>
          <p:cNvSpPr txBox="1"/>
          <p:nvPr/>
        </p:nvSpPr>
        <p:spPr>
          <a:xfrm>
            <a:off x="2519772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C9EE2-BD92-6498-FD9B-590C43768ACF}"/>
              </a:ext>
            </a:extLst>
          </p:cNvPr>
          <p:cNvSpPr txBox="1"/>
          <p:nvPr/>
        </p:nvSpPr>
        <p:spPr>
          <a:xfrm>
            <a:off x="1871700" y="1448879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0CA7BD-82B1-8828-C968-DEA1969C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DC/20 MHz (50 CCA idles required)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nb_r8313a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CE9810-A871-03D1-A421-9D2B526D17EE}"/>
              </a:ext>
            </a:extLst>
          </p:cNvPr>
          <p:cNvSpPr txBox="1"/>
          <p:nvPr/>
        </p:nvSpPr>
        <p:spPr>
          <a:xfrm>
            <a:off x="3923928" y="3431421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The 160 MHz CCA busy probability is low on the Wi-Fi channel and further reduced on the segments where Wi-Fi is not currently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1D4B2-A0D2-A41F-164A-700F679BDAB5}"/>
              </a:ext>
            </a:extLst>
          </p:cNvPr>
          <p:cNvSpPr txBox="1"/>
          <p:nvPr/>
        </p:nvSpPr>
        <p:spPr>
          <a:xfrm>
            <a:off x="2231740" y="20348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 segments where Wi-Fi is not active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FC9EE2-BD92-6498-FD9B-590C43768ACF}"/>
              </a:ext>
            </a:extLst>
          </p:cNvPr>
          <p:cNvSpPr txBox="1"/>
          <p:nvPr/>
        </p:nvSpPr>
        <p:spPr>
          <a:xfrm>
            <a:off x="1691680" y="1084773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 channel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4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These slides provide some examples on the relation between hop density and Wi-Fi channel access latency</a:t>
            </a:r>
          </a:p>
          <a:p>
            <a:r>
              <a:rPr lang="en-US"/>
              <a:t>Increased hop density causes more partially overlapping NB transmissions, which makes it harder for Wi-Fi to find 20/40/80/160/etc. MHz spectrum that is idle all at the same time</a:t>
            </a:r>
          </a:p>
          <a:p>
            <a:r>
              <a:rPr lang="en-US"/>
              <a:t>Possible methods are illustrated to (dynamically) control the NB duty cycle (DC)</a:t>
            </a:r>
          </a:p>
          <a:p>
            <a:pPr lvl="1"/>
            <a:r>
              <a:rPr lang="en-US"/>
              <a:t>maximum DC per 20 MHz</a:t>
            </a:r>
          </a:p>
          <a:p>
            <a:pPr lvl="1"/>
            <a:r>
              <a:rPr lang="en-US"/>
              <a:t>dynamic DC per 20 MHz</a:t>
            </a:r>
          </a:p>
          <a:p>
            <a:pPr lvl="1"/>
            <a:r>
              <a:rPr lang="en-US"/>
              <a:t>these could be complemented with a dynamic EDT increase on repeated CCA busy at NB, so that neither Wi-Fi nor NB will be able to capture the medium entirely when both are confined in the same limited spectrum</a:t>
            </a:r>
          </a:p>
          <a:p>
            <a:pPr lvl="1"/>
            <a:r>
              <a:rPr lang="en-US"/>
              <a:t>when sufficient spectrum is available, neither dynamic duty cycle adaptation nor dynamic EDT adaptation are expected to trigger much</a:t>
            </a:r>
          </a:p>
          <a:p>
            <a:r>
              <a:rPr lang="en-US"/>
              <a:t>This analysis mainly relates to ACL traffic, where the duty cycle can be very high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0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03F97-6A37-B8D6-43F3-ED87805B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BRAN(24)124020 results for 160 MHz (Sebastian Max)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ABA78E-1FA5-183E-7333-776BD0209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084716-47AE-DB0D-4A46-96A93D66A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7472" r="7472"/>
          <a:stretch/>
        </p:blipFill>
        <p:spPr>
          <a:xfrm>
            <a:off x="1259632" y="1052835"/>
            <a:ext cx="6657856" cy="5870649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AA3EF1C5-3BA4-2C35-EA66-056337D7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25" t="38358" r="6208" b="44535"/>
          <a:stretch/>
        </p:blipFill>
        <p:spPr>
          <a:xfrm>
            <a:off x="8083154" y="3938104"/>
            <a:ext cx="896884" cy="559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B974CE-6046-AE2B-E0F2-CD7FF3FF35F6}"/>
              </a:ext>
            </a:extLst>
          </p:cNvPr>
          <p:cNvSpPr txBox="1"/>
          <p:nvPr/>
        </p:nvSpPr>
        <p:spPr>
          <a:xfrm>
            <a:off x="7444006" y="6593385"/>
            <a:ext cx="11400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BRAN(24)124020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9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DC per 20 MHz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NB uses a maximum DC per 20 MHz segment</a:t>
            </a:r>
          </a:p>
          <a:p>
            <a:pPr lvl="1"/>
            <a:r>
              <a:rPr lang="en-US"/>
              <a:t>max 3.7% DC per 20 MHz, which adds up to 88% over 480 MHz</a:t>
            </a:r>
          </a:p>
          <a:p>
            <a:pPr lvl="1"/>
            <a:r>
              <a:rPr lang="en-US"/>
              <a:t>the maximum DC could depend on the NB PSD, which would allow for a higher segment DC for lower PSD (or Tx power)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9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16BB0-6CD8-BE82-9E4E-4B7863D44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DC adaptation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CE736-7E60-5919-3078-5D6544CFA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With dynamic DC adaptation, the Bluetooth central reduces the Tx time in a given 20 MHz segment from 6377 us to 360 us (per 7.5 ms) after a CCA busy occurs in the segment, until 10 CCA idles have occurred in the segment</a:t>
            </a:r>
          </a:p>
          <a:p>
            <a:pPr lvl="1"/>
            <a:r>
              <a:rPr lang="en-US"/>
              <a:t>effectively, the duty cycle in that segment is temporarily reduced from 3.6% to 0.3%</a:t>
            </a:r>
          </a:p>
          <a:p>
            <a:pPr lvl="1"/>
            <a:r>
              <a:rPr lang="en-US"/>
              <a:t>transmissions in the segment can continue after the CCA busy, but with a shorter Tx time</a:t>
            </a:r>
          </a:p>
          <a:p>
            <a:pPr lvl="1"/>
            <a:r>
              <a:rPr lang="en-US"/>
              <a:t>transmissions in other segments are not affected (except when a CCA busy occurs there too)</a:t>
            </a:r>
          </a:p>
          <a:p>
            <a:r>
              <a:rPr lang="en-US"/>
              <a:t>This causes that the overall Bluetooth duty cycle is reduced based on NB-NB collisions</a:t>
            </a:r>
          </a:p>
          <a:p>
            <a:pPr lvl="1"/>
            <a:r>
              <a:rPr lang="en-US"/>
              <a:t>the NB-NB collision rate is typically low, so this mechanism only becomes active when there are many high duty cycle NB links in a relatively small portion of the spectrum</a:t>
            </a:r>
          </a:p>
          <a:p>
            <a:pPr lvl="1"/>
            <a:r>
              <a:rPr lang="en-US"/>
              <a:t>the impact is distributed relatively fairly over all nodes</a:t>
            </a:r>
          </a:p>
          <a:p>
            <a:pPr lvl="1"/>
            <a:r>
              <a:rPr lang="en-US"/>
              <a:t>this also causes that the NB duty cycle is reduced in the part of the spectrum where Wi-Fi is active, which improves frequency separation</a:t>
            </a:r>
          </a:p>
          <a:p>
            <a:r>
              <a:rPr lang="en-US"/>
              <a:t>There is no impact on ISO audio, because the Tx time is already 360 us</a:t>
            </a:r>
          </a:p>
          <a:p>
            <a:r>
              <a:rPr lang="en-US"/>
              <a:t>Other methods to achieve the same may be possible, e.g.</a:t>
            </a:r>
          </a:p>
          <a:p>
            <a:pPr lvl="1"/>
            <a:r>
              <a:rPr lang="en-US"/>
              <a:t>the DC reduction could set in after a delay</a:t>
            </a:r>
          </a:p>
          <a:p>
            <a:pPr lvl="1"/>
            <a:r>
              <a:rPr lang="en-US"/>
              <a:t>the DC reduction could depend on the PSD (i.e. longer TXOPs at lower PSD)</a:t>
            </a:r>
          </a:p>
          <a:p>
            <a:pPr lvl="1"/>
            <a:r>
              <a:rPr lang="en-US"/>
              <a:t>etc.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D63B-077C-3533-C471-1D25D19C2E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60E814-2F43-E957-858F-909FB060B3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Topology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10988-B7DF-F93B-F037-8682F26FC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1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727862-AD5F-4604-F505-EF8BA9FAE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9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F63826-AAC7-F257-0931-1A3279255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E2077A-EB73-7EB0-F101-505255B304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EC2928-F480-9366-39A4-C13E7E38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nb_r8200c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CD5121-720B-254D-9F6D-98E74E3D7608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increases after Wi-Fi starts, due to the SCD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A9F8729-18A9-2D0F-71D8-FCDB22DF57A0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A1B0957-E8E3-D169-BFEC-CE64D319B2E3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7A988-D3C1-E661-8AB3-904D8F6A3460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03C950-9F49-4BE0-4AEF-C9440259F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DE3CD2-B43B-9A2D-733C-39E958ED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 DC/20 MHz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ADD9C1-7839-CB05-223D-75674EA31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E31F3-62EA-9776-0094-0C8A6D3DC05A}"/>
              </a:ext>
            </a:extLst>
          </p:cNvPr>
          <p:cNvSpPr txBox="1"/>
          <p:nvPr/>
        </p:nvSpPr>
        <p:spPr>
          <a:xfrm>
            <a:off x="7646784" y="6593385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nb_r8201c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5102698-807C-ED39-A60A-114722E51C13}"/>
              </a:ext>
            </a:extLst>
          </p:cNvPr>
          <p:cNvSpPr/>
          <p:nvPr/>
        </p:nvSpPr>
        <p:spPr bwMode="auto">
          <a:xfrm>
            <a:off x="7488324" y="2276971"/>
            <a:ext cx="187314" cy="1332148"/>
          </a:xfrm>
          <a:prstGeom prst="rightBrace">
            <a:avLst>
              <a:gd name="adj1" fmla="val 22929"/>
              <a:gd name="adj2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D5F0A6-E341-2EDF-314D-AA6E08CC85D9}"/>
              </a:ext>
            </a:extLst>
          </p:cNvPr>
          <p:cNvSpPr txBox="1"/>
          <p:nvPr/>
        </p:nvSpPr>
        <p:spPr>
          <a:xfrm>
            <a:off x="7560333" y="2817031"/>
            <a:ext cx="126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BT hops in 480 MHz</a:t>
            </a:r>
          </a:p>
          <a:p>
            <a:pPr algn="ctr"/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88% duty cycle per link</a:t>
            </a:r>
          </a:p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(ACL with 6377 us data packet length in a 7500 us period)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25DCF-051C-734D-ED57-3F3DBC1F9E78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2200" y="1951201"/>
            <a:ext cx="108012" cy="21775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0D5E1A-D49C-3E9D-59DF-2B61B127C492}"/>
              </a:ext>
            </a:extLst>
          </p:cNvPr>
          <p:cNvCxnSpPr>
            <a:cxnSpLocks/>
          </p:cNvCxnSpPr>
          <p:nvPr/>
        </p:nvCxnSpPr>
        <p:spPr bwMode="auto">
          <a:xfrm>
            <a:off x="4006767" y="3666029"/>
            <a:ext cx="0" cy="2388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245FFD-BF4A-019A-40D9-6AB7418918EC}"/>
              </a:ext>
            </a:extLst>
          </p:cNvPr>
          <p:cNvSpPr txBox="1"/>
          <p:nvPr/>
        </p:nvSpPr>
        <p:spPr>
          <a:xfrm>
            <a:off x="3572876" y="3954061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starts here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94C30-308E-F86A-326E-31AE8DA87935}"/>
              </a:ext>
            </a:extLst>
          </p:cNvPr>
          <p:cNvSpPr txBox="1"/>
          <p:nvPr/>
        </p:nvSpPr>
        <p:spPr>
          <a:xfrm>
            <a:off x="3448708" y="4170665"/>
            <a:ext cx="1087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>
                <a:latin typeface="Times New Roman" panose="02020603050405020304" pitchFamily="18" charset="0"/>
                <a:cs typeface="Times New Roman" panose="02020603050405020304" pitchFamily="18" charset="0"/>
              </a:rPr>
              <a:t>Wi-Fi uses static BW in 160 MHz</a:t>
            </a:r>
            <a:endParaRPr lang="en-US" sz="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036D2-3085-6B67-F007-8B74FAF95AE7}"/>
              </a:ext>
            </a:extLst>
          </p:cNvPr>
          <p:cNvSpPr txBox="1"/>
          <p:nvPr/>
        </p:nvSpPr>
        <p:spPr>
          <a:xfrm>
            <a:off x="5508106" y="1578377"/>
            <a:ext cx="19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The hop density in the upper part stays relatively the same</a:t>
            </a:r>
          </a:p>
        </p:txBody>
      </p:sp>
    </p:spTree>
    <p:extLst>
      <p:ext uri="{BB962C8B-B14F-4D97-AF65-F5344CB8AC3E}">
        <p14:creationId xmlns:p14="http://schemas.microsoft.com/office/powerpoint/2010/main" val="802576548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314401</TotalTime>
  <Words>1020</Words>
  <Application>Microsoft Macintosh PowerPoint</Application>
  <PresentationFormat>Custom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Extend Submission Template</vt:lpstr>
      <vt:lpstr>NB hop density</vt:lpstr>
      <vt:lpstr>Introduction</vt:lpstr>
      <vt:lpstr>Maximum DC per 20 MHz</vt:lpstr>
      <vt:lpstr>Dynamic DC adaptation</vt:lpstr>
      <vt:lpstr>Topology</vt:lpstr>
      <vt:lpstr>Topology</vt:lpstr>
      <vt:lpstr>Sims</vt:lpstr>
      <vt:lpstr>Baseline</vt:lpstr>
      <vt:lpstr>Max DC/20 MHz</vt:lpstr>
      <vt:lpstr>Dynamic DC/20 MHz</vt:lpstr>
      <vt:lpstr>Zoomed plots</vt:lpstr>
      <vt:lpstr>Baseline</vt:lpstr>
      <vt:lpstr>Max DC/20 MHz</vt:lpstr>
      <vt:lpstr>Dynamic DC/20 MHz</vt:lpstr>
      <vt:lpstr>CCA busy time distributions</vt:lpstr>
      <vt:lpstr>Baseline</vt:lpstr>
      <vt:lpstr>Max DC/20 MHz</vt:lpstr>
      <vt:lpstr>Dynamic DC/20 MHz (10 CCA idles required)</vt:lpstr>
      <vt:lpstr>Dynamic DC/20 MHz (50 CCA idles required)</vt:lpstr>
      <vt:lpstr>BRAN(24)124020 results for 160 MHz (Sebastian Max)</vt:lpstr>
    </vt:vector>
  </TitlesOfParts>
  <Manager/>
  <Company>Qualcomm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NBFH coexistence with Wi-Fi</dc:title>
  <dc:subject/>
  <dc:creator>Menzo Wentink</dc:creator>
  <cp:keywords/>
  <dc:description/>
  <cp:lastModifiedBy>Menzo Wentink</cp:lastModifiedBy>
  <cp:revision>5240</cp:revision>
  <dcterms:created xsi:type="dcterms:W3CDTF">2008-10-07T17:07:33Z</dcterms:created>
  <dcterms:modified xsi:type="dcterms:W3CDTF">2024-07-09T17:30:17Z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