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77" r:id="rId3"/>
    <p:sldId id="306" r:id="rId5"/>
    <p:sldId id="323" r:id="rId6"/>
    <p:sldId id="329" r:id="rId7"/>
    <p:sldId id="334" r:id="rId8"/>
    <p:sldId id="326" r:id="rId9"/>
    <p:sldId id="311" r:id="rId10"/>
    <p:sldId id="293" r:id="rId11"/>
    <p:sldId id="276" r:id="rId12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帐户" initials="M帐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3" autoAdjust="0"/>
    <p:restoredTop sz="88235" autoAdjust="0"/>
  </p:normalViewPr>
  <p:slideViewPr>
    <p:cSldViewPr showGuides="1">
      <p:cViewPr varScale="1">
        <p:scale>
          <a:sx n="102" d="100"/>
          <a:sy n="102" d="100"/>
        </p:scale>
        <p:origin x="660" y="114"/>
      </p:cViewPr>
      <p:guideLst>
        <p:guide orient="horz" pos="2212"/>
        <p:guide pos="3839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9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Complexity?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1.</a:t>
            </a:r>
            <a:r>
              <a:rPr lang="zh-CN" altLang="en-US" dirty="0" smtClean="0"/>
              <a:t>不复杂，加一点东西，很容易就收敛了；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2.</a:t>
            </a:r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Shirley Yin, </a:t>
            </a:r>
            <a:r>
              <a:rPr lang="en-GB" dirty="0" err="1" smtClean="0"/>
              <a:t>Clourney</a:t>
            </a:r>
            <a:r>
              <a:rPr lang="en-GB" dirty="0" smtClean="0"/>
              <a:t> Semi</a:t>
            </a:r>
            <a:r>
              <a:rPr lang="en-US" altLang="zh-CN" dirty="0" smtClean="0"/>
              <a:t>conductor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 dirty="0" smtClean="0"/>
              <a:t>Shirley Yin, </a:t>
            </a:r>
            <a:r>
              <a:rPr lang="en-GB" dirty="0" err="1" smtClean="0"/>
              <a:t>ClourneySemi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802.11-24/1145r0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8609"/>
            <a:ext cx="10363200" cy="1271316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>
                <a:solidFill>
                  <a:schemeClr val="tx1"/>
                </a:solidFill>
              </a:rPr>
              <a:t>Multi-AP Coordination for Low Latency Traffic Transmission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33153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</a:t>
            </a:r>
            <a:r>
              <a:rPr lang="en-US" altLang="en-GB" sz="2000" b="0" dirty="0" smtClean="0"/>
              <a:t>8</a:t>
            </a:r>
            <a:r>
              <a:rPr lang="en-GB" sz="2000" b="0" dirty="0" smtClean="0"/>
              <a:t>-</a:t>
            </a:r>
            <a:r>
              <a:rPr lang="en-US" altLang="en-GB" sz="2000" b="0" dirty="0" smtClean="0"/>
              <a:t>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42469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83878" y="2891481"/>
          <a:ext cx="9854755" cy="199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0951"/>
                <a:gridCol w="1970951"/>
                <a:gridCol w="1963745"/>
                <a:gridCol w="2016224"/>
                <a:gridCol w="1932884"/>
              </a:tblGrid>
              <a:tr h="177479"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Name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Affiliations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Address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Phone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email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Shirley Yin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shy166@clourneysemi.com</a:t>
                      </a:r>
                      <a:endParaRPr lang="zh-CN" altLang="en-US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85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Jerome </a:t>
                      </a:r>
                      <a:r>
                        <a:rPr lang="en-US" altLang="zh-CN" sz="1400" dirty="0" err="1" smtClean="0"/>
                        <a:t>Gu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Jason Sheng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667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667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443210" cy="43999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</a:rPr>
              <a:t>“Enabling </a:t>
            </a:r>
            <a:r>
              <a:rPr lang="en-US" altLang="zh-CN" sz="1800" b="0" dirty="0">
                <a:solidFill>
                  <a:schemeClr val="tx1"/>
                </a:solidFill>
              </a:rPr>
              <a:t>at least one mode of operation capable of improving the tail of the latency distribution and jitter compared to EHT MAC/PHY operation, with mobility between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BSSs” is </a:t>
            </a:r>
            <a:r>
              <a:rPr lang="en-US" altLang="zh-CN" sz="1800" b="0" dirty="0">
                <a:solidFill>
                  <a:schemeClr val="tx1"/>
                </a:solidFill>
              </a:rPr>
              <a:t>one of the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objectives of  802.11bn[1].</a:t>
            </a:r>
            <a:endParaRPr lang="en-US" altLang="zh-CN" sz="1800" b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  <a:sym typeface="+mn-ea"/>
              </a:rPr>
              <a:t>A Motion on Multi-AP operation was approved [2] </a:t>
            </a:r>
            <a:endParaRPr lang="en-US" altLang="zh-CN" sz="1800" b="0" dirty="0" smtClean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cs typeface="+mn-cs"/>
              </a:rPr>
              <a:t>Move to add the following text to the </a:t>
            </a:r>
            <a:r>
              <a:rPr lang="en-US" altLang="zh-CN" sz="1800" dirty="0" err="1" smtClean="0">
                <a:solidFill>
                  <a:schemeClr val="tx1"/>
                </a:solidFill>
                <a:cs typeface="+mn-cs"/>
              </a:rPr>
              <a:t>TGbn</a:t>
            </a:r>
            <a:r>
              <a:rPr lang="en-US" altLang="zh-CN" sz="1800" dirty="0" smtClean="0">
                <a:solidFill>
                  <a:schemeClr val="tx1"/>
                </a:solidFill>
                <a:cs typeface="+mn-cs"/>
              </a:rPr>
              <a:t> SFD:</a:t>
            </a:r>
            <a:endParaRPr lang="en-US" altLang="zh-CN" sz="1800" dirty="0" smtClean="0">
              <a:solidFill>
                <a:schemeClr val="tx1"/>
              </a:solidFill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Define a multi-AP Coordinated Spatial Reuse at </a:t>
            </a:r>
            <a:r>
              <a:rPr lang="en-US" altLang="zh-CN" dirty="0" err="1" smtClean="0">
                <a:solidFill>
                  <a:schemeClr val="tx1"/>
                </a:solidFill>
                <a:cs typeface="+mn-cs"/>
              </a:rPr>
              <a:t>TxOP</a:t>
            </a: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-level with power control</a:t>
            </a:r>
            <a:endParaRPr lang="en-US" altLang="zh-CN" dirty="0" smtClean="0">
              <a:solidFill>
                <a:schemeClr val="tx1"/>
              </a:solidFill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Define multi-AP Coordinated Beamforming</a:t>
            </a:r>
            <a:endParaRPr lang="en-US" altLang="zh-CN" dirty="0" smtClean="0">
              <a:solidFill>
                <a:schemeClr val="tx1"/>
              </a:solidFill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Other multi-AP coordination modes are TBD</a:t>
            </a:r>
            <a:endParaRPr lang="en-US" altLang="zh-CN" dirty="0" smtClean="0">
              <a:solidFill>
                <a:schemeClr val="tx1"/>
              </a:solidFill>
              <a:cs typeface="+mn-cs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</a:rPr>
              <a:t>Currently, most of the contributions for low-latency traffic focus within a single BSS[3-7]. Multi-AP preemption for LL traffic has been proposed in [8].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 </a:t>
            </a:r>
            <a:endParaRPr lang="en-US" altLang="zh-CN" sz="1800" b="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</a:rPr>
              <a:t>T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he introduction of multi-AP coordination to LL can reduce inference and prioritize LL transmission, thus make sure the timely and reliable transmission of low-latency traffic. </a:t>
            </a:r>
            <a:r>
              <a:rPr lang="en-US" altLang="zh-CN" sz="1800" dirty="0" smtClean="0">
                <a:solidFill>
                  <a:schemeClr val="tx1"/>
                </a:solidFill>
              </a:rPr>
              <a:t>In this contribution, we would like to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support of low latency traffic transmission in Multi-AP coordination. </a:t>
            </a: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How The </a:t>
            </a:r>
            <a:r>
              <a:rPr lang="zh-CN" altLang="en-US"/>
              <a:t>Multi-AP </a:t>
            </a:r>
            <a:r>
              <a:rPr lang="en-US" altLang="zh-CN"/>
              <a:t>C</a:t>
            </a:r>
            <a:r>
              <a:rPr lang="zh-CN" altLang="en-US"/>
              <a:t>oordination</a:t>
            </a:r>
            <a:r>
              <a:rPr lang="en-US" altLang="zh-CN"/>
              <a:t> Works with LL traffic?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726420" cy="44951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LL latency traffic?  Preemption? 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  <a:sym typeface="+mn-ea"/>
              </a:rPr>
              <a:t>Supporting LL traffic does not mean supporting preemption.</a:t>
            </a:r>
            <a:endParaRPr lang="en-US" altLang="zh-CN" sz="1665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ym typeface="+mn-ea"/>
              </a:rPr>
              <a:t>Support LL traffic in m</a:t>
            </a:r>
            <a:r>
              <a:rPr lang="zh-CN" altLang="en-US" sz="2000" dirty="0">
                <a:sym typeface="+mn-ea"/>
              </a:rPr>
              <a:t>ulti-AP coordination</a:t>
            </a:r>
            <a:r>
              <a:rPr lang="en-US" altLang="zh-CN" sz="2000" dirty="0">
                <a:sym typeface="+mn-ea"/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with low complexity 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60" dirty="0" smtClean="0">
                <a:solidFill>
                  <a:schemeClr val="tx1"/>
                </a:solidFill>
                <a:sym typeface="+mn-ea"/>
              </a:rPr>
              <a:t>The </a:t>
            </a:r>
            <a:r>
              <a:rPr lang="en-US" altLang="zh-CN" sz="1660" dirty="0">
                <a:sym typeface="+mn-ea"/>
              </a:rPr>
              <a:t>LL traff</a:t>
            </a:r>
            <a:r>
              <a:rPr lang="en-US" altLang="zh-CN" sz="1660" dirty="0">
                <a:cs typeface="+mn-ea"/>
                <a:sym typeface="+mn-ea"/>
              </a:rPr>
              <a:t>ic enjoys the gai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n from Multi-AP </a:t>
            </a:r>
            <a:r>
              <a:rPr lang="zh-CN" altLang="en-US" sz="1660" dirty="0">
                <a:sym typeface="+mn-ea"/>
              </a:rPr>
              <a:t>coordination</a:t>
            </a:r>
            <a:r>
              <a:rPr lang="en-US" altLang="zh-CN" sz="1660" dirty="0">
                <a:sym typeface="+mn-ea"/>
              </a:rPr>
              <a:t>.</a:t>
            </a:r>
            <a:endParaRPr lang="en-US" altLang="zh-CN" sz="1665" dirty="0" smtClean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Four kinds of </a:t>
            </a:r>
            <a:r>
              <a:rPr lang="zh-CN" altLang="en-US" sz="2000" dirty="0">
                <a:sym typeface="+mn-ea"/>
              </a:rPr>
              <a:t>Multi-AP coordination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C-SR: Allow </a:t>
            </a:r>
            <a:r>
              <a:rPr lang="en-US" altLang="zh-CN" sz="1660" dirty="0" smtClean="0">
                <a:solidFill>
                  <a:schemeClr val="tx1"/>
                </a:solidFill>
                <a:sym typeface="+mn-ea"/>
              </a:rPr>
              <a:t>spatial reuse decisions which are 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low latency traffic </a:t>
            </a:r>
            <a:r>
              <a:rPr lang="en-US" altLang="zh-CN" sz="1660" dirty="0" smtClean="0">
                <a:solidFill>
                  <a:schemeClr val="tx1"/>
                </a:solidFill>
                <a:sym typeface="+mn-ea"/>
              </a:rPr>
              <a:t>oriented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  </a:t>
            </a:r>
            <a:r>
              <a:rPr lang="en-US" altLang="zh-CN" sz="1600" dirty="0" smtClean="0">
                <a:solidFill>
                  <a:schemeClr val="tx1"/>
                </a:solidFill>
                <a:cs typeface="+mn-ea"/>
                <a:sym typeface="+mn-ea"/>
              </a:rPr>
              <a:t>→</a:t>
            </a:r>
            <a:r>
              <a:rPr lang="en-US" altLang="zh-CN" sz="166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1660" dirty="0" smtClean="0">
                <a:cs typeface="+mn-ea"/>
                <a:sym typeface="+mn-ea"/>
              </a:rPr>
              <a:t>reducing latency &amp; enhancing reliability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.</a:t>
            </a:r>
            <a:endParaRPr lang="en-US" altLang="zh-CN" sz="1665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  <a:sym typeface="+mn-ea"/>
              </a:rPr>
              <a:t>C-Beamforming: Whether account for the non-STA to be nulled, or to be covered by beamforming. </a:t>
            </a:r>
            <a:r>
              <a:rPr lang="en-US" altLang="zh-CN" sz="1660" dirty="0" smtClean="0">
                <a:solidFill>
                  <a:schemeClr val="tx1"/>
                </a:solidFill>
                <a:cs typeface="+mn-ea"/>
                <a:sym typeface="+mn-ea"/>
              </a:rPr>
              <a:t>→ Prioritize</a:t>
            </a:r>
            <a:r>
              <a:rPr lang="en-US" altLang="zh-CN" sz="1660" dirty="0" smtClean="0">
                <a:cs typeface="+mn-ea"/>
                <a:sym typeface="+mn-ea"/>
              </a:rPr>
              <a:t> LL traffic tranmissions.</a:t>
            </a:r>
            <a:endParaRPr lang="en-US" altLang="zh-CN" sz="1665" dirty="0" smtClean="0">
              <a:solidFill>
                <a:schemeClr val="tx1"/>
              </a:solidFill>
              <a:cs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</a:rPr>
              <a:t>C-OFDMA: </a:t>
            </a:r>
            <a:r>
              <a:rPr lang="en-US" altLang="zh-CN" sz="1665" dirty="0" smtClean="0">
                <a:solidFill>
                  <a:schemeClr val="tx1"/>
                </a:solidFill>
                <a:cs typeface="+mn-ea"/>
                <a:sym typeface="+mn-ea"/>
              </a:rPr>
              <a:t>Sharing AP prioritizes TXOP allocation to shared AP with low latency traffic → reducing latency .</a:t>
            </a:r>
            <a:endParaRPr lang="en-US" altLang="zh-CN" sz="1665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</a:rPr>
              <a:t>Joint transmission: Prioritizing multi-AP coordination scenarios with less protocol impacts, we would address this method later.</a:t>
            </a:r>
            <a:endParaRPr lang="en-US" altLang="zh-CN" sz="1665" dirty="0" smtClean="0">
              <a:solidFill>
                <a:schemeClr val="tx1"/>
              </a:solidFill>
              <a:cs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9" name="任意多边形 8"/>
          <p:cNvSpPr/>
          <p:nvPr/>
        </p:nvSpPr>
        <p:spPr>
          <a:xfrm rot="10800000">
            <a:off x="3434715" y="2780665"/>
            <a:ext cx="4216400" cy="517525"/>
          </a:xfrm>
          <a:custGeom>
            <a:avLst/>
            <a:gdLst>
              <a:gd name="connsiteX0" fmla="*/ 0 w 2689"/>
              <a:gd name="connsiteY0" fmla="*/ 794 h 794"/>
              <a:gd name="connsiteX1" fmla="*/ 0 w 2689"/>
              <a:gd name="connsiteY1" fmla="*/ 0 h 794"/>
              <a:gd name="connsiteX2" fmla="*/ 2689 w 2689"/>
              <a:gd name="connsiteY2" fmla="*/ 22 h 794"/>
              <a:gd name="connsiteX3" fmla="*/ 0 w 2689"/>
              <a:gd name="connsiteY3" fmla="*/ 794 h 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9" h="794">
                <a:moveTo>
                  <a:pt x="0" y="794"/>
                </a:moveTo>
                <a:lnTo>
                  <a:pt x="0" y="0"/>
                </a:lnTo>
                <a:lnTo>
                  <a:pt x="2689" y="22"/>
                </a:lnTo>
                <a:lnTo>
                  <a:pt x="0" y="794"/>
                </a:lnTo>
                <a:close/>
              </a:path>
            </a:pathLst>
          </a:cu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kumimoji="0" lang="en-GB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90385" y="2237105"/>
            <a:ext cx="13716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Preemption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51115" y="2837815"/>
            <a:ext cx="13823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Complexity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7395210" y="2635885"/>
            <a:ext cx="3175" cy="177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3" name="文本框 12"/>
          <p:cNvSpPr txBox="1"/>
          <p:nvPr/>
        </p:nvSpPr>
        <p:spPr>
          <a:xfrm>
            <a:off x="4081145" y="2691130"/>
            <a:ext cx="8648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?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4225925" y="2996565"/>
            <a:ext cx="3175" cy="177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SzTx/>
            </a:pPr>
            <a:r>
              <a:rPr lang="en-US" altLang="zh-CN" dirty="0"/>
              <a:t>Support LL Traffic in C-SR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grpSp>
        <p:nvGrpSpPr>
          <p:cNvPr id="143" name="组合 142"/>
          <p:cNvGrpSpPr/>
          <p:nvPr/>
        </p:nvGrpSpPr>
        <p:grpSpPr>
          <a:xfrm>
            <a:off x="1559496" y="4252152"/>
            <a:ext cx="3607287" cy="2183063"/>
            <a:chOff x="1636786" y="3702021"/>
            <a:chExt cx="3607287" cy="2183063"/>
          </a:xfrm>
        </p:grpSpPr>
        <p:sp>
          <p:nvSpPr>
            <p:cNvPr id="137" name="椭圆 136"/>
            <p:cNvSpPr/>
            <p:nvPr/>
          </p:nvSpPr>
          <p:spPr bwMode="auto">
            <a:xfrm>
              <a:off x="3416340" y="4045748"/>
              <a:ext cx="1653482" cy="1521201"/>
            </a:xfrm>
            <a:prstGeom prst="ellipse">
              <a:avLst/>
            </a:prstGeom>
            <a:solidFill>
              <a:srgbClr val="FFC000">
                <a:alpha val="1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1636786" y="3702021"/>
              <a:ext cx="2259006" cy="2183063"/>
            </a:xfrm>
            <a:prstGeom prst="ellipse">
              <a:avLst/>
            </a:prstGeom>
            <a:solidFill>
              <a:schemeClr val="accent1">
                <a:lumMod val="50000"/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2513456" y="4293096"/>
              <a:ext cx="467584" cy="594357"/>
              <a:chOff x="2451845" y="4211992"/>
              <a:chExt cx="467584" cy="594357"/>
            </a:xfrm>
          </p:grpSpPr>
          <p:sp>
            <p:nvSpPr>
              <p:cNvPr id="130" name="Freeform 243"/>
              <p:cNvSpPr>
                <a:spLocks noEditPoints="1"/>
              </p:cNvSpPr>
              <p:nvPr/>
            </p:nvSpPr>
            <p:spPr bwMode="auto">
              <a:xfrm>
                <a:off x="2451845" y="4211992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464285" y="4560128"/>
                <a:ext cx="4551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4017634" y="4386820"/>
              <a:ext cx="640715" cy="767300"/>
              <a:chOff x="4151784" y="4211992"/>
              <a:chExt cx="640715" cy="767300"/>
            </a:xfrm>
          </p:grpSpPr>
          <p:sp>
            <p:nvSpPr>
              <p:cNvPr id="131" name="Freeform 243"/>
              <p:cNvSpPr>
                <a:spLocks noEditPoints="1"/>
              </p:cNvSpPr>
              <p:nvPr/>
            </p:nvSpPr>
            <p:spPr bwMode="auto">
              <a:xfrm>
                <a:off x="4151784" y="4211992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132" name="文本框 131"/>
              <p:cNvSpPr txBox="1"/>
              <p:nvPr/>
            </p:nvSpPr>
            <p:spPr>
              <a:xfrm>
                <a:off x="4236239" y="4559972"/>
                <a:ext cx="556260" cy="419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AP2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sym typeface="+mn-ea"/>
                  </a:rPr>
                  <a:t>(LL)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  <a:p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750013" y="5223973"/>
              <a:ext cx="537675" cy="509283"/>
              <a:chOff x="2616394" y="5046473"/>
              <a:chExt cx="537675" cy="509283"/>
            </a:xfrm>
          </p:grpSpPr>
          <p:sp>
            <p:nvSpPr>
              <p:cNvPr id="118" name="Freeform 45"/>
              <p:cNvSpPr>
                <a:spLocks noEditPoints="1"/>
              </p:cNvSpPr>
              <p:nvPr/>
            </p:nvSpPr>
            <p:spPr bwMode="auto">
              <a:xfrm>
                <a:off x="2747711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3" name="文本框 132"/>
              <p:cNvSpPr txBox="1"/>
              <p:nvPr/>
            </p:nvSpPr>
            <p:spPr>
              <a:xfrm>
                <a:off x="2616394" y="5309535"/>
                <a:ext cx="53767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4" name="组合 133"/>
            <p:cNvGrpSpPr/>
            <p:nvPr/>
          </p:nvGrpSpPr>
          <p:grpSpPr>
            <a:xfrm>
              <a:off x="3614109" y="5013176"/>
              <a:ext cx="537675" cy="661842"/>
              <a:chOff x="2616394" y="5046473"/>
              <a:chExt cx="537675" cy="661842"/>
            </a:xfrm>
          </p:grpSpPr>
          <p:sp>
            <p:nvSpPr>
              <p:cNvPr id="135" name="Freeform 45"/>
              <p:cNvSpPr>
                <a:spLocks noEditPoints="1"/>
              </p:cNvSpPr>
              <p:nvPr/>
            </p:nvSpPr>
            <p:spPr bwMode="auto">
              <a:xfrm>
                <a:off x="2747711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文本框 135"/>
              <p:cNvSpPr txBox="1"/>
              <p:nvPr/>
            </p:nvSpPr>
            <p:spPr>
              <a:xfrm>
                <a:off x="2616394" y="5309535"/>
                <a:ext cx="537675" cy="398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STA2</a:t>
                </a:r>
                <a:endParaRPr lang="en-US" altLang="zh-CN" sz="1000" dirty="0" smtClean="0">
                  <a:solidFill>
                    <a:schemeClr val="tx1"/>
                  </a:solidFill>
                </a:endParaRPr>
              </a:p>
              <a:p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8" name="直接箭头连接符 37"/>
            <p:cNvCxnSpPr/>
            <p:nvPr/>
          </p:nvCxnSpPr>
          <p:spPr bwMode="auto">
            <a:xfrm flipH="1">
              <a:off x="3935760" y="4940066"/>
              <a:ext cx="234857" cy="2171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cxnSp>
          <p:nvCxnSpPr>
            <p:cNvPr id="140" name="直接箭头连接符 139"/>
            <p:cNvCxnSpPr>
              <a:stCxn id="30" idx="2"/>
            </p:cNvCxnSpPr>
            <p:nvPr/>
          </p:nvCxnSpPr>
          <p:spPr bwMode="auto">
            <a:xfrm>
              <a:off x="2753468" y="4887453"/>
              <a:ext cx="127862" cy="2981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10" name="椭圆 9"/>
            <p:cNvSpPr/>
            <p:nvPr/>
          </p:nvSpPr>
          <p:spPr bwMode="auto">
            <a:xfrm>
              <a:off x="3227026" y="3821656"/>
              <a:ext cx="2017047" cy="1929130"/>
            </a:xfrm>
            <a:prstGeom prst="ellipse">
              <a:avLst/>
            </a:prstGeom>
            <a:noFill/>
            <a:ln w="9525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>
                      <a:alpha val="1000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6456040" y="4130602"/>
            <a:ext cx="3595512" cy="2185670"/>
            <a:chOff x="1534546" y="3688816"/>
            <a:chExt cx="3595512" cy="2185670"/>
          </a:xfrm>
        </p:grpSpPr>
        <p:sp>
          <p:nvSpPr>
            <p:cNvPr id="145" name="椭圆 144"/>
            <p:cNvSpPr/>
            <p:nvPr/>
          </p:nvSpPr>
          <p:spPr bwMode="auto">
            <a:xfrm>
              <a:off x="3108902" y="3830421"/>
              <a:ext cx="2021156" cy="1947341"/>
            </a:xfrm>
            <a:prstGeom prst="ellipse">
              <a:avLst/>
            </a:prstGeom>
            <a:solidFill>
              <a:srgbClr val="FFC000">
                <a:alpha val="1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46" name="椭圆 145"/>
            <p:cNvSpPr/>
            <p:nvPr/>
          </p:nvSpPr>
          <p:spPr bwMode="auto">
            <a:xfrm>
              <a:off x="1830173" y="3923318"/>
              <a:ext cx="1792605" cy="1771650"/>
            </a:xfrm>
            <a:prstGeom prst="ellipse">
              <a:avLst/>
            </a:prstGeom>
            <a:solidFill>
              <a:schemeClr val="accent1">
                <a:lumMod val="50000"/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grpSp>
          <p:nvGrpSpPr>
            <p:cNvPr id="147" name="组合 146"/>
            <p:cNvGrpSpPr/>
            <p:nvPr/>
          </p:nvGrpSpPr>
          <p:grpSpPr>
            <a:xfrm>
              <a:off x="2371972" y="4408322"/>
              <a:ext cx="467584" cy="594357"/>
              <a:chOff x="2310361" y="4327218"/>
              <a:chExt cx="467584" cy="594357"/>
            </a:xfrm>
          </p:grpSpPr>
          <p:sp>
            <p:nvSpPr>
              <p:cNvPr id="159" name="Freeform 243"/>
              <p:cNvSpPr>
                <a:spLocks noEditPoints="1"/>
              </p:cNvSpPr>
              <p:nvPr/>
            </p:nvSpPr>
            <p:spPr bwMode="auto">
              <a:xfrm>
                <a:off x="2310361" y="4327218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160" name="文本框 159"/>
              <p:cNvSpPr txBox="1"/>
              <p:nvPr/>
            </p:nvSpPr>
            <p:spPr>
              <a:xfrm>
                <a:off x="2322801" y="4675354"/>
                <a:ext cx="4551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8" name="组合 147"/>
            <p:cNvGrpSpPr/>
            <p:nvPr/>
          </p:nvGrpSpPr>
          <p:grpSpPr>
            <a:xfrm>
              <a:off x="4017634" y="4386820"/>
              <a:ext cx="718820" cy="838712"/>
              <a:chOff x="4151784" y="4211992"/>
              <a:chExt cx="718820" cy="838712"/>
            </a:xfrm>
          </p:grpSpPr>
          <p:sp>
            <p:nvSpPr>
              <p:cNvPr id="157" name="Freeform 243"/>
              <p:cNvSpPr>
                <a:spLocks noEditPoints="1"/>
              </p:cNvSpPr>
              <p:nvPr/>
            </p:nvSpPr>
            <p:spPr bwMode="auto">
              <a:xfrm>
                <a:off x="4151784" y="4211992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158" name="文本框 157"/>
              <p:cNvSpPr txBox="1"/>
              <p:nvPr/>
            </p:nvSpPr>
            <p:spPr>
              <a:xfrm>
                <a:off x="4236239" y="4559972"/>
                <a:ext cx="634365" cy="49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AP2</a:t>
                </a:r>
                <a:endParaRPr lang="en-US" altLang="zh-CN" sz="10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 smtClean="0">
                    <a:solidFill>
                      <a:schemeClr val="tx1"/>
                    </a:solidFill>
                    <a:sym typeface="+mn-ea"/>
                  </a:rPr>
                  <a:t>(LL)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  <a:p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9" name="组合 148"/>
            <p:cNvGrpSpPr/>
            <p:nvPr/>
          </p:nvGrpSpPr>
          <p:grpSpPr>
            <a:xfrm>
              <a:off x="2680537" y="5223973"/>
              <a:ext cx="537675" cy="509283"/>
              <a:chOff x="2546918" y="5046473"/>
              <a:chExt cx="537675" cy="509283"/>
            </a:xfrm>
          </p:grpSpPr>
          <p:sp>
            <p:nvSpPr>
              <p:cNvPr id="155" name="Freeform 45"/>
              <p:cNvSpPr>
                <a:spLocks noEditPoints="1"/>
              </p:cNvSpPr>
              <p:nvPr/>
            </p:nvSpPr>
            <p:spPr bwMode="auto">
              <a:xfrm>
                <a:off x="2678235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6" name="文本框 155"/>
              <p:cNvSpPr txBox="1"/>
              <p:nvPr/>
            </p:nvSpPr>
            <p:spPr>
              <a:xfrm>
                <a:off x="2546918" y="5309535"/>
                <a:ext cx="53767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组合 149"/>
            <p:cNvGrpSpPr/>
            <p:nvPr/>
          </p:nvGrpSpPr>
          <p:grpSpPr>
            <a:xfrm>
              <a:off x="3614109" y="5013176"/>
              <a:ext cx="537675" cy="508172"/>
              <a:chOff x="2616394" y="5046473"/>
              <a:chExt cx="537675" cy="508172"/>
            </a:xfrm>
          </p:grpSpPr>
          <p:sp>
            <p:nvSpPr>
              <p:cNvPr id="153" name="Freeform 45"/>
              <p:cNvSpPr>
                <a:spLocks noEditPoints="1"/>
              </p:cNvSpPr>
              <p:nvPr/>
            </p:nvSpPr>
            <p:spPr bwMode="auto">
              <a:xfrm>
                <a:off x="2747711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文本框 153"/>
              <p:cNvSpPr txBox="1"/>
              <p:nvPr/>
            </p:nvSpPr>
            <p:spPr>
              <a:xfrm>
                <a:off x="2616394" y="5309535"/>
                <a:ext cx="537675" cy="245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STA2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1" name="直接箭头连接符 150"/>
            <p:cNvCxnSpPr/>
            <p:nvPr/>
          </p:nvCxnSpPr>
          <p:spPr bwMode="auto">
            <a:xfrm flipH="1">
              <a:off x="3935760" y="4940066"/>
              <a:ext cx="234857" cy="2171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cxnSp>
          <p:nvCxnSpPr>
            <p:cNvPr id="152" name="直接箭头连接符 151"/>
            <p:cNvCxnSpPr/>
            <p:nvPr/>
          </p:nvCxnSpPr>
          <p:spPr bwMode="auto">
            <a:xfrm>
              <a:off x="2611984" y="4930671"/>
              <a:ext cx="227572" cy="2933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11" name="椭圆 10"/>
            <p:cNvSpPr/>
            <p:nvPr/>
          </p:nvSpPr>
          <p:spPr bwMode="auto">
            <a:xfrm>
              <a:off x="1534546" y="3688816"/>
              <a:ext cx="2310765" cy="2185670"/>
            </a:xfrm>
            <a:prstGeom prst="ellipse">
              <a:avLst/>
            </a:prstGeom>
            <a:noFill/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lumMod val="50000"/>
                      <a:alpha val="10000"/>
                    </a:schemeClr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</p:grpSp>
      <p:sp>
        <p:nvSpPr>
          <p:cNvPr id="46" name="内容占位符 2"/>
          <p:cNvSpPr txBox="1"/>
          <p:nvPr/>
        </p:nvSpPr>
        <p:spPr bwMode="auto">
          <a:xfrm>
            <a:off x="914400" y="1617980"/>
            <a:ext cx="10361295" cy="28682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sym typeface="+mn-ea"/>
              </a:rPr>
              <a:t>ICF/ICR frame could be adopted for C-SR.</a:t>
            </a: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One simple option, introduce one bit for LL traffic notification in ICF/ICR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Decide the C-SR policy according to LL traffic 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indication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there is no LL traffic indicated in each related AP, the ordinary co-ordination is applied, e.g., one AP reduces its transmission power to an acceptable level. 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there is LL traffic indicated in one of the related APs, the AP with LL traffic get</a:t>
            </a:r>
            <a:r>
              <a:rPr lang="en-US" altLang="zh-CN" sz="1800" kern="0" dirty="0" smtClean="0">
                <a:solidFill>
                  <a:srgbClr val="7030A0"/>
                </a:solidFill>
                <a:sym typeface="+mn-ea"/>
              </a:rPr>
              <a:t>s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 sufficient power(also a proper MCS) in order to transmit LL traffic in time and reliably.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both related AP</a:t>
            </a:r>
            <a:r>
              <a:rPr lang="en-US" altLang="zh-CN" sz="1800" kern="0" dirty="0" smtClean="0">
                <a:solidFill>
                  <a:srgbClr val="7030A0"/>
                </a:solidFill>
                <a:sym typeface="+mn-ea"/>
              </a:rPr>
              <a:t>s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 are with LL traffic, decide the C-SR policy according to 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the priority 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of LL traffic.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kern="0" dirty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71495" y="6210300"/>
            <a:ext cx="249174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SzTx/>
            </a:pPr>
            <a:r>
              <a:rPr lang="en-US" altLang="zh-CN" sz="1400">
                <a:solidFill>
                  <a:schemeClr val="tx1"/>
                </a:solidFill>
              </a:rPr>
              <a:t>AP2 performs power backoff</a:t>
            </a:r>
            <a:endParaRPr lang="en-US" altLang="zh-CN" sz="140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50810" y="6220460"/>
            <a:ext cx="249174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SzTx/>
            </a:pPr>
            <a:r>
              <a:rPr lang="en-US" altLang="zh-CN" sz="1400">
                <a:solidFill>
                  <a:schemeClr val="tx1"/>
                </a:solidFill>
              </a:rPr>
              <a:t>AP1 performs power backoff</a:t>
            </a:r>
            <a:endParaRPr lang="en-US" altLang="zh-C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Support LL Traffic in C-BF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46" name="内容占位符 2"/>
          <p:cNvSpPr txBox="1"/>
          <p:nvPr/>
        </p:nvSpPr>
        <p:spPr bwMode="auto">
          <a:xfrm>
            <a:off x="914400" y="1617980"/>
            <a:ext cx="10361295" cy="4826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sym typeface="+mn-ea"/>
              </a:rPr>
              <a:t>C-BF: An AP beamnulling to protect a neighbor AP’ transmission, while completing its beamformed transmission. </a:t>
            </a: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sym typeface="+mn-ea"/>
              </a:rPr>
              <a:t>Nulling protects neighbor AP’s STA, also brings shrunk coverage.</a:t>
            </a: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Decide which AP performs C-BF.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there are multiple STAs,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2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kern="0" dirty="0" smtClean="0">
                <a:solidFill>
                  <a:schemeClr val="tx1"/>
                </a:solidFill>
                <a:sym typeface="+mn-ea"/>
              </a:rPr>
              <a:t>Decide which STA(s) to be covered by beamforming.</a:t>
            </a:r>
            <a:endParaRPr lang="en-US" altLang="zh-CN" sz="1600" kern="0" dirty="0" smtClean="0">
              <a:solidFill>
                <a:schemeClr val="tx1"/>
              </a:solidFill>
              <a:sym typeface="+mn-ea"/>
            </a:endParaRPr>
          </a:p>
          <a:p>
            <a:pPr lvl="2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kern="0" dirty="0" smtClean="0">
                <a:solidFill>
                  <a:schemeClr val="tx1"/>
                </a:solidFill>
                <a:sym typeface="+mn-ea"/>
              </a:rPr>
              <a:t>Decide which STA(s) to be nulled (for protection or interference reduction).</a:t>
            </a:r>
            <a:endParaRPr lang="en-US" altLang="zh-CN" sz="1600" kern="0" dirty="0" smtClean="0">
              <a:solidFill>
                <a:schemeClr val="tx1"/>
              </a:solidFill>
              <a:sym typeface="+mn-ea"/>
            </a:endParaRPr>
          </a:p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kern="0" dirty="0">
              <a:solidFill>
                <a:srgbClr val="7030A0"/>
              </a:solidFill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55370" y="3901440"/>
            <a:ext cx="4308475" cy="25425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3716655"/>
            <a:ext cx="4547235" cy="2800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Support LL Traffic in C-OFDMA </a:t>
            </a:r>
            <a:endParaRPr lang="zh-CN" altLang="en-US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sp>
        <p:nvSpPr>
          <p:cNvPr id="61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1295" cy="1784985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sym typeface="+mn-ea"/>
              </a:rPr>
              <a:t>MU-RTS/CTS </a:t>
            </a:r>
            <a:r>
              <a:rPr lang="en-US" altLang="zh-CN" sz="1800" dirty="0">
                <a:solidFill>
                  <a:schemeClr val="tx1"/>
                </a:solidFill>
                <a:sym typeface="+mn-ea"/>
              </a:rPr>
              <a:t>frame exchange for LL traffic notification</a:t>
            </a:r>
            <a:endParaRPr lang="en-US" altLang="zh-CN" sz="1800" dirty="0">
              <a:solidFill>
                <a:schemeClr val="tx1"/>
              </a:solidFill>
              <a:sym typeface="+mn-ea"/>
            </a:endParaRPr>
          </a:p>
          <a:p>
            <a:pPr marL="800100" lvl="2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20" dirty="0">
                <a:solidFill>
                  <a:schemeClr val="tx1"/>
                </a:solidFill>
              </a:rPr>
              <a:t>The MU-RTS/CTS frame exchange can be applied to </a:t>
            </a:r>
            <a:r>
              <a:rPr lang="en-US" altLang="zh-CN" sz="1620" dirty="0" smtClean="0">
                <a:solidFill>
                  <a:schemeClr val="tx1"/>
                </a:solidFill>
              </a:rPr>
              <a:t>multi-AP coordination </a:t>
            </a:r>
            <a:r>
              <a:rPr lang="en-US" altLang="zh-CN" sz="1620" dirty="0" smtClean="0">
                <a:solidFill>
                  <a:schemeClr val="tx1"/>
                </a:solidFill>
              </a:rPr>
              <a:t>[9]. Similarly, one bit can be introduced for LL traffic notification.</a:t>
            </a:r>
            <a:endParaRPr lang="en-US" altLang="zh-CN" sz="1620" dirty="0" smtClean="0">
              <a:solidFill>
                <a:schemeClr val="tx1"/>
              </a:solidFill>
            </a:endParaRPr>
          </a:p>
          <a:p>
            <a:pPr marL="800100" lvl="2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20" dirty="0" smtClean="0">
                <a:solidFill>
                  <a:schemeClr val="tx1"/>
                </a:solidFill>
              </a:rPr>
              <a:t>Sharing AP transmitting an MU-RTS frame to </a:t>
            </a:r>
            <a:r>
              <a:rPr lang="en-US" altLang="zh-CN" sz="1620" dirty="0" smtClean="0">
                <a:solidFill>
                  <a:schemeClr val="tx1"/>
                </a:solidFill>
              </a:rPr>
              <a:t>poll LL notification from Shared AP.</a:t>
            </a:r>
            <a:endParaRPr lang="en-US" altLang="zh-CN" sz="1620" dirty="0" smtClean="0">
              <a:solidFill>
                <a:schemeClr val="tx1"/>
              </a:solidFill>
            </a:endParaRPr>
          </a:p>
          <a:p>
            <a:pPr marL="800100" lvl="2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20" dirty="0" smtClean="0">
                <a:solidFill>
                  <a:schemeClr val="tx1"/>
                </a:solidFill>
              </a:rPr>
              <a:t>CTS frames could be s</a:t>
            </a:r>
            <a:r>
              <a:rPr lang="en-US" altLang="zh-CN" sz="1620" dirty="0" smtClean="0">
                <a:solidFill>
                  <a:schemeClr val="tx1"/>
                </a:solidFill>
                <a:sym typeface="+mn-ea"/>
              </a:rPr>
              <a:t>imultaneously </a:t>
            </a:r>
            <a:r>
              <a:rPr lang="en-US" altLang="zh-CN" sz="1620" dirty="0" smtClean="0">
                <a:solidFill>
                  <a:schemeClr val="tx1"/>
                </a:solidFill>
              </a:rPr>
              <a:t>transmitted by Shared APs, to indicate whether there is LL traffic in queue and LL traffic related information could be transmitted either.</a:t>
            </a:r>
            <a:endParaRPr lang="en-US" altLang="zh-CN" sz="162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</p:txBody>
      </p:sp>
      <p:grpSp>
        <p:nvGrpSpPr>
          <p:cNvPr id="12" name="组合 11"/>
          <p:cNvGrpSpPr/>
          <p:nvPr/>
        </p:nvGrpSpPr>
        <p:grpSpPr>
          <a:xfrm>
            <a:off x="1590173" y="3690104"/>
            <a:ext cx="7764850" cy="2857965"/>
            <a:chOff x="1645418" y="3511287"/>
            <a:chExt cx="7764850" cy="2857965"/>
          </a:xfrm>
        </p:grpSpPr>
        <p:grpSp>
          <p:nvGrpSpPr>
            <p:cNvPr id="41" name="组合 40"/>
            <p:cNvGrpSpPr/>
            <p:nvPr/>
          </p:nvGrpSpPr>
          <p:grpSpPr>
            <a:xfrm>
              <a:off x="1645418" y="3511287"/>
              <a:ext cx="7764850" cy="2857965"/>
              <a:chOff x="3172" y="5666"/>
              <a:chExt cx="12228" cy="4501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3172" y="5666"/>
                <a:ext cx="12228" cy="4501"/>
                <a:chOff x="1631504" y="3458469"/>
                <a:chExt cx="7764850" cy="2857965"/>
              </a:xfrm>
            </p:grpSpPr>
            <p:grpSp>
              <p:nvGrpSpPr>
                <p:cNvPr id="47" name="组合 46"/>
                <p:cNvGrpSpPr/>
                <p:nvPr/>
              </p:nvGrpSpPr>
              <p:grpSpPr>
                <a:xfrm>
                  <a:off x="1631504" y="3458469"/>
                  <a:ext cx="7764850" cy="2857965"/>
                  <a:chOff x="1643518" y="3465061"/>
                  <a:chExt cx="7764850" cy="2857965"/>
                </a:xfrm>
              </p:grpSpPr>
              <p:cxnSp>
                <p:nvCxnSpPr>
                  <p:cNvPr id="49" name="直接连接符 48"/>
                  <p:cNvCxnSpPr/>
                  <p:nvPr/>
                </p:nvCxnSpPr>
                <p:spPr>
                  <a:xfrm flipV="1">
                    <a:off x="2565380" y="4480148"/>
                    <a:ext cx="6842988" cy="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文本框 49"/>
                  <p:cNvSpPr txBox="1"/>
                  <p:nvPr/>
                </p:nvSpPr>
                <p:spPr>
                  <a:xfrm>
                    <a:off x="1643518" y="4249314"/>
                    <a:ext cx="10014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       AP1</a:t>
                    </a:r>
                    <a:endParaRPr lang="en-US" altLang="zh-CN" sz="120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(Sharing AP)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0" name="直接连接符 59"/>
                  <p:cNvCxnSpPr/>
                  <p:nvPr/>
                </p:nvCxnSpPr>
                <p:spPr>
                  <a:xfrm>
                    <a:off x="2565380" y="5131980"/>
                    <a:ext cx="6842988" cy="238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文本框 61"/>
                  <p:cNvSpPr txBox="1"/>
                  <p:nvPr/>
                </p:nvSpPr>
                <p:spPr>
                  <a:xfrm>
                    <a:off x="1666137" y="4896634"/>
                    <a:ext cx="10014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       AP2</a:t>
                    </a:r>
                    <a:endParaRPr lang="en-US" altLang="zh-CN" sz="120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(Shared AP)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4" name="直接连接符 63"/>
                  <p:cNvCxnSpPr/>
                  <p:nvPr/>
                </p:nvCxnSpPr>
                <p:spPr>
                  <a:xfrm>
                    <a:off x="2565380" y="5794664"/>
                    <a:ext cx="6842988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文本框 64"/>
                  <p:cNvSpPr txBox="1"/>
                  <p:nvPr/>
                </p:nvSpPr>
                <p:spPr>
                  <a:xfrm>
                    <a:off x="1679749" y="5566088"/>
                    <a:ext cx="10014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       AP3</a:t>
                    </a:r>
                    <a:endParaRPr lang="en-US" altLang="zh-CN" sz="120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(Shared AP)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6" name="直接连接符 65"/>
                  <p:cNvCxnSpPr/>
                  <p:nvPr/>
                </p:nvCxnSpPr>
                <p:spPr>
                  <a:xfrm>
                    <a:off x="2681234" y="3524070"/>
                    <a:ext cx="0" cy="279895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接连接符 66"/>
                  <p:cNvCxnSpPr/>
                  <p:nvPr/>
                </p:nvCxnSpPr>
                <p:spPr>
                  <a:xfrm>
                    <a:off x="9264352" y="3590459"/>
                    <a:ext cx="0" cy="262164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矩形 67"/>
                  <p:cNvSpPr/>
                  <p:nvPr/>
                </p:nvSpPr>
                <p:spPr>
                  <a:xfrm>
                    <a:off x="3369647" y="4126673"/>
                    <a:ext cx="774777" cy="3534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MU-RTS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5447043" y="3465061"/>
                    <a:ext cx="129579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400" dirty="0" smtClean="0">
                        <a:solidFill>
                          <a:schemeClr val="tx1"/>
                        </a:solidFill>
                      </a:rPr>
                      <a:t>AP1’s TXOP</a:t>
                    </a:r>
                    <a:endParaRPr lang="zh-CN" altLang="en-US" sz="1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下箭头 69"/>
                  <p:cNvSpPr/>
                  <p:nvPr/>
                </p:nvSpPr>
                <p:spPr>
                  <a:xfrm rot="10800000">
                    <a:off x="3141920" y="5796063"/>
                    <a:ext cx="195587" cy="307150"/>
                  </a:xfrm>
                  <a:prstGeom prst="downArrow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71" name="文本框 70"/>
                  <p:cNvSpPr txBox="1"/>
                  <p:nvPr/>
                </p:nvSpPr>
                <p:spPr>
                  <a:xfrm>
                    <a:off x="2860775" y="6032574"/>
                    <a:ext cx="9320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LL arrives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矩形 71"/>
                  <p:cNvSpPr/>
                  <p:nvPr/>
                </p:nvSpPr>
                <p:spPr>
                  <a:xfrm>
                    <a:off x="5099573" y="4133058"/>
                    <a:ext cx="704381" cy="348343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Trigger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矩形 72"/>
                  <p:cNvSpPr/>
                  <p:nvPr/>
                </p:nvSpPr>
                <p:spPr>
                  <a:xfrm>
                    <a:off x="5816033" y="5446702"/>
                    <a:ext cx="1532519" cy="348615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000" dirty="0" smtClean="0">
                        <a:solidFill>
                          <a:schemeClr val="tx1"/>
                        </a:solidFill>
                      </a:rPr>
                      <a:t>AP3 uses TXOP for LL Transmission at first.</a:t>
                    </a:r>
                    <a:endParaRPr lang="zh-CN" altLang="en-US" sz="1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矩形 73"/>
                  <p:cNvSpPr/>
                  <p:nvPr/>
                </p:nvSpPr>
                <p:spPr>
                  <a:xfrm>
                    <a:off x="7408048" y="5518651"/>
                    <a:ext cx="518795" cy="273685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BA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文本框 74"/>
                  <p:cNvSpPr txBox="1"/>
                  <p:nvPr/>
                </p:nvSpPr>
                <p:spPr>
                  <a:xfrm>
                    <a:off x="2821852" y="4053986"/>
                    <a:ext cx="51156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600" dirty="0" smtClean="0">
                        <a:solidFill>
                          <a:schemeClr val="tx1"/>
                        </a:solidFill>
                      </a:rPr>
                      <a:t>......</a:t>
                    </a:r>
                    <a:endParaRPr lang="zh-CN" altLang="en-US" sz="1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文本框 75"/>
                  <p:cNvSpPr txBox="1"/>
                  <p:nvPr/>
                </p:nvSpPr>
                <p:spPr>
                  <a:xfrm>
                    <a:off x="8688288" y="4052221"/>
                    <a:ext cx="55563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600" dirty="0" smtClean="0">
                        <a:solidFill>
                          <a:schemeClr val="tx1"/>
                        </a:solidFill>
                      </a:rPr>
                      <a:t>......</a:t>
                    </a:r>
                    <a:endParaRPr lang="zh-CN" altLang="en-US" sz="16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77" name="直接箭头连接符 76"/>
                  <p:cNvCxnSpPr>
                    <a:stCxn id="72" idx="2"/>
                  </p:cNvCxnSpPr>
                  <p:nvPr/>
                </p:nvCxnSpPr>
                <p:spPr bwMode="auto">
                  <a:xfrm flipH="1">
                    <a:off x="5452398" y="4482036"/>
                    <a:ext cx="1" cy="131964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78" name="直接箭头连接符 77"/>
                  <p:cNvCxnSpPr>
                    <a:stCxn id="74" idx="0"/>
                  </p:cNvCxnSpPr>
                  <p:nvPr/>
                </p:nvCxnSpPr>
                <p:spPr bwMode="auto">
                  <a:xfrm flipH="1" flipV="1">
                    <a:off x="7661915" y="4457194"/>
                    <a:ext cx="5715" cy="106172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sp>
                <p:nvSpPr>
                  <p:cNvPr id="79" name="矩形 78"/>
                  <p:cNvSpPr/>
                  <p:nvPr/>
                </p:nvSpPr>
                <p:spPr>
                  <a:xfrm>
                    <a:off x="4476278" y="5523577"/>
                    <a:ext cx="547942" cy="271087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CTS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3" name="直接箭头连接符 82"/>
                  <p:cNvCxnSpPr/>
                  <p:nvPr/>
                </p:nvCxnSpPr>
                <p:spPr bwMode="auto">
                  <a:xfrm flipH="1">
                    <a:off x="3746529" y="4486984"/>
                    <a:ext cx="1" cy="131964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84" name="直接箭头连接符 83"/>
                  <p:cNvCxnSpPr/>
                  <p:nvPr/>
                </p:nvCxnSpPr>
                <p:spPr bwMode="auto">
                  <a:xfrm flipH="1">
                    <a:off x="3742244" y="4475016"/>
                    <a:ext cx="6218" cy="659349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85" name="直接箭头连接符 84"/>
                  <p:cNvCxnSpPr>
                    <a:stCxn id="87" idx="0"/>
                  </p:cNvCxnSpPr>
                  <p:nvPr/>
                </p:nvCxnSpPr>
                <p:spPr bwMode="auto">
                  <a:xfrm flipV="1">
                    <a:off x="4741909" y="4465685"/>
                    <a:ext cx="0" cy="388262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86" name="直接箭头连接符 85"/>
                  <p:cNvCxnSpPr/>
                  <p:nvPr/>
                </p:nvCxnSpPr>
                <p:spPr bwMode="auto">
                  <a:xfrm flipV="1">
                    <a:off x="4739010" y="4481401"/>
                    <a:ext cx="2899" cy="104576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sp>
                <p:nvSpPr>
                  <p:cNvPr id="87" name="矩形 86"/>
                  <p:cNvSpPr/>
                  <p:nvPr/>
                </p:nvSpPr>
                <p:spPr>
                  <a:xfrm>
                    <a:off x="4467938" y="4853947"/>
                    <a:ext cx="547942" cy="2710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CTS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矩形 89"/>
                  <p:cNvSpPr/>
                  <p:nvPr/>
                </p:nvSpPr>
                <p:spPr>
                  <a:xfrm>
                    <a:off x="8038316" y="4785610"/>
                    <a:ext cx="1204881" cy="348615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000" dirty="0" smtClean="0">
                        <a:solidFill>
                          <a:schemeClr val="tx1"/>
                        </a:solidFill>
                      </a:rPr>
                      <a:t>AP2 uses the TXOP later</a:t>
                    </a:r>
                    <a:endParaRPr lang="zh-CN" altLang="en-US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48" name="直接箭头连接符 47"/>
                <p:cNvCxnSpPr/>
                <p:nvPr/>
              </p:nvCxnSpPr>
              <p:spPr bwMode="auto">
                <a:xfrm>
                  <a:off x="2681234" y="3772838"/>
                  <a:ext cx="6583118" cy="1620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矩形 44"/>
              <p:cNvSpPr/>
              <p:nvPr/>
            </p:nvSpPr>
            <p:spPr>
              <a:xfrm>
                <a:off x="6987" y="6717"/>
                <a:ext cx="72" cy="53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endParaRPr kumimoji="0" lang="en-GB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8408" y="8908"/>
                <a:ext cx="72" cy="42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endParaRPr kumimoji="0" lang="en-GB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</p:grpSp>
        <p:cxnSp>
          <p:nvCxnSpPr>
            <p:cNvPr id="91" name="直接箭头连接符 90"/>
            <p:cNvCxnSpPr/>
            <p:nvPr/>
          </p:nvCxnSpPr>
          <p:spPr bwMode="auto">
            <a:xfrm flipH="1">
              <a:off x="4100147" y="4283669"/>
              <a:ext cx="194981" cy="187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</p:spPr>
        </p:cxnSp>
        <p:sp>
          <p:nvSpPr>
            <p:cNvPr id="94" name="文本框 93"/>
            <p:cNvSpPr txBox="1"/>
            <p:nvPr/>
          </p:nvSpPr>
          <p:spPr>
            <a:xfrm>
              <a:off x="4230924" y="4114392"/>
              <a:ext cx="4952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LL</a:t>
              </a:r>
              <a:endParaRPr lang="en-US" altLang="zh-CN" sz="800" dirty="0" smtClean="0">
                <a:solidFill>
                  <a:schemeClr val="tx1"/>
                </a:solidFill>
              </a:endParaRPr>
            </a:p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poll 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95" name="直接箭头连接符 94"/>
            <p:cNvCxnSpPr>
              <a:stCxn id="96" idx="1"/>
            </p:cNvCxnSpPr>
            <p:nvPr/>
          </p:nvCxnSpPr>
          <p:spPr bwMode="auto">
            <a:xfrm flipH="1" flipV="1">
              <a:off x="5004382" y="5851232"/>
              <a:ext cx="103878" cy="23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</p:spPr>
        </p:cxnSp>
        <p:sp>
          <p:nvSpPr>
            <p:cNvPr id="96" name="文本框 95"/>
            <p:cNvSpPr txBox="1"/>
            <p:nvPr/>
          </p:nvSpPr>
          <p:spPr>
            <a:xfrm>
              <a:off x="5108260" y="5919772"/>
              <a:ext cx="7096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LL</a:t>
              </a:r>
              <a:endParaRPr lang="en-US" altLang="zh-CN" sz="800" dirty="0" smtClean="0">
                <a:solidFill>
                  <a:schemeClr val="tx1"/>
                </a:solidFill>
              </a:endParaRPr>
            </a:p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Notification 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b="1" dirty="0" smtClean="0"/>
              <a:t>A</a:t>
            </a:r>
            <a:r>
              <a:rPr lang="en-US" altLang="zh-CN" b="1" dirty="0"/>
              <a:t>fter LL </a:t>
            </a:r>
            <a:r>
              <a:rPr lang="en-US" altLang="zh-CN" b="1" dirty="0" smtClean="0"/>
              <a:t>notificati</a:t>
            </a:r>
            <a:r>
              <a:rPr lang="en-US" altLang="zh-CN" b="1" dirty="0" smtClean="0">
                <a:cs typeface="+mn-ea"/>
              </a:rPr>
              <a:t>on: </a:t>
            </a:r>
            <a:endParaRPr lang="en-US" altLang="zh-CN" b="1" dirty="0" smtClean="0">
              <a:cs typeface="+mn-ea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Detailed design</a:t>
            </a:r>
            <a:endParaRPr lang="en-US" altLang="zh-CN" dirty="0" smtClean="0"/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TXOP sharing for the AP with LL traffic is prioritized.</a:t>
            </a:r>
            <a:endParaRPr lang="en-US" altLang="zh-CN" dirty="0" smtClean="0"/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Decide the C-SR policy. Biased to the AP with LL traffic. </a:t>
            </a:r>
            <a:endParaRPr lang="en-US" altLang="zh-CN" dirty="0" smtClean="0"/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Decide the C-BF policy to cover a non-AP STA and null a non-AP STA.</a:t>
            </a:r>
            <a:endParaRPr lang="en-US" altLang="zh-CN" dirty="0" smtClean="0"/>
          </a:p>
          <a:p>
            <a:pPr marL="742950"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cs typeface="+mn-ea"/>
                <a:sym typeface="+mn-ea"/>
              </a:rPr>
              <a:t>How to enjoy more benefits from Multi-AP coordination? </a:t>
            </a:r>
            <a:endParaRPr lang="en-US" altLang="zh-CN" sz="1800" dirty="0" smtClean="0">
              <a:cs typeface="+mn-ea"/>
              <a:sym typeface="+mn-ea"/>
            </a:endParaRPr>
          </a:p>
          <a:p>
            <a:pPr marL="1200150" lvl="3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cs typeface="+mn-ea"/>
                <a:sym typeface="+mn-ea"/>
              </a:rPr>
              <a:t>Interference reduction.</a:t>
            </a:r>
            <a:endParaRPr lang="en-US" altLang="zh-CN" sz="1600" dirty="0" smtClean="0">
              <a:cs typeface="+mn-ea"/>
              <a:sym typeface="+mn-ea"/>
            </a:endParaRPr>
          </a:p>
          <a:p>
            <a:pPr marL="1200150" lvl="3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cs typeface="+mn-ea"/>
                <a:sym typeface="+mn-ea"/>
              </a:rPr>
              <a:t>Make sure accurate and efficient LL transmission.</a:t>
            </a:r>
            <a:endParaRPr lang="en-US" altLang="zh-CN" sz="1600" dirty="0" smtClean="0">
              <a:cs typeface="+mn-ea"/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1" dirty="0" smtClean="0">
                <a:cs typeface="+mn-ea"/>
              </a:rPr>
              <a:t>Complexity</a:t>
            </a:r>
            <a:endParaRPr lang="en-US" altLang="zh-CN" sz="2000" b="1" dirty="0" smtClean="0">
              <a:cs typeface="+mn-ea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Support </a:t>
            </a:r>
            <a:r>
              <a:rPr lang="en-US" altLang="zh-CN" dirty="0" smtClean="0">
                <a:solidFill>
                  <a:schemeClr val="tx1"/>
                </a:solidFill>
              </a:rPr>
              <a:t>LL in </a:t>
            </a:r>
            <a:r>
              <a:rPr lang="en-US" altLang="zh-CN" dirty="0">
                <a:solidFill>
                  <a:schemeClr val="tx1"/>
                </a:solidFill>
              </a:rPr>
              <a:t>Multi-AP </a:t>
            </a:r>
            <a:r>
              <a:rPr lang="en-US" altLang="zh-CN" dirty="0" smtClean="0">
                <a:solidFill>
                  <a:schemeClr val="tx1"/>
                </a:solidFill>
              </a:rPr>
              <a:t>Coordination has </a:t>
            </a:r>
            <a:r>
              <a:rPr lang="en-US" altLang="zh-CN" dirty="0">
                <a:solidFill>
                  <a:schemeClr val="tx1"/>
                </a:solidFill>
              </a:rPr>
              <a:t>a manageable complexity. Keep it low at current stage.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1" dirty="0" smtClean="0">
                <a:cs typeface="+mn-ea"/>
                <a:sym typeface="+mn-ea"/>
              </a:rPr>
              <a:t>More LL traffic supports?</a:t>
            </a:r>
            <a:endParaRPr lang="en-US" altLang="zh-CN" sz="2000" b="1" dirty="0" smtClean="0">
              <a:cs typeface="+mn-ea"/>
            </a:endParaRPr>
          </a:p>
          <a:p>
            <a:pPr marL="742950"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cs typeface="+mn-ea"/>
                <a:sym typeface="+mn-ea"/>
              </a:rPr>
              <a:t>Pre-emption in </a:t>
            </a:r>
            <a:r>
              <a:rPr lang="en-US" altLang="zh-CN" sz="1800" dirty="0" smtClean="0">
                <a:cs typeface="+mn-ea"/>
              </a:rPr>
              <a:t>Multi-AP coordination leads to more complexity. Work on it, if time allows.</a:t>
            </a:r>
            <a:endParaRPr lang="en-US" altLang="zh-CN" sz="1800" dirty="0" smtClean="0">
              <a:cs typeface="+mn-ea"/>
            </a:endParaRPr>
          </a:p>
          <a:p>
            <a:pPr marL="742950"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cs typeface="+mn-ea"/>
              </a:rPr>
              <a:t>Study the joint transmission scenario, follow this methodology.</a:t>
            </a:r>
            <a:endParaRPr lang="en-US" altLang="zh-CN" sz="1800" dirty="0" smtClean="0">
              <a:cs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665" dirty="0" smtClean="0">
              <a:solidFill>
                <a:schemeClr val="tx1"/>
              </a:solidFill>
            </a:endParaRPr>
          </a:p>
          <a:p>
            <a:pPr marL="457200" lvl="1" indent="0"/>
            <a:endParaRPr lang="en-US" altLang="zh-CN" sz="1660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2024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Multi-AP coordination benefits the timely delivery of low latency traffic.</a:t>
            </a:r>
            <a:endParaRPr lang="en-US" altLang="zh-CN" dirty="0" smtClean="0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 smtClean="0">
                <a:sym typeface="+mn-ea"/>
              </a:rPr>
              <a:t>Low latency </a:t>
            </a:r>
            <a:r>
              <a:rPr lang="en-US" altLang="zh-CN" dirty="0">
                <a:sym typeface="+mn-ea"/>
              </a:rPr>
              <a:t>traffic indication is with low complexity. </a:t>
            </a:r>
            <a:r>
              <a:rPr lang="en-US" altLang="zh-CN" dirty="0" smtClean="0"/>
              <a:t>I</a:t>
            </a:r>
            <a:r>
              <a:rPr lang="en-US" altLang="zh-CN" dirty="0">
                <a:solidFill>
                  <a:schemeClr val="tx1"/>
                </a:solidFill>
              </a:rPr>
              <a:t>t is necessary to indicate </a:t>
            </a:r>
            <a:r>
              <a:rPr lang="en-US" altLang="zh-CN" dirty="0" smtClean="0">
                <a:solidFill>
                  <a:schemeClr val="tx1"/>
                </a:solidFill>
              </a:rPr>
              <a:t>the presence of </a:t>
            </a:r>
            <a:r>
              <a:rPr lang="en-US" altLang="zh-CN" dirty="0" smtClean="0"/>
              <a:t>low latency </a:t>
            </a:r>
            <a:r>
              <a:rPr lang="en-US" altLang="zh-CN" dirty="0"/>
              <a:t>traffic in </a:t>
            </a:r>
            <a:r>
              <a:rPr lang="en-US" altLang="zh-CN" dirty="0" smtClean="0">
                <a:sym typeface="+mn-ea"/>
              </a:rPr>
              <a:t>multi-AP </a:t>
            </a:r>
            <a:r>
              <a:rPr lang="en-US" altLang="zh-CN" dirty="0" smtClean="0">
                <a:sym typeface="+mn-ea"/>
              </a:rPr>
              <a:t>coordination</a:t>
            </a:r>
            <a:r>
              <a:rPr lang="en-US" altLang="zh-CN" dirty="0" smtClean="0">
                <a:solidFill>
                  <a:schemeClr val="tx1"/>
                </a:solidFill>
              </a:rPr>
              <a:t>. 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6" charset="0"/>
              <a:buChar char="•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altLang="zh-CN" dirty="0" smtClean="0"/>
              <a:t>eferences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[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1] 23/0480r3, UHR Proposed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PAR</a:t>
            </a:r>
            <a:endParaRPr lang="en-US" altLang="ko-KR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[2] 24/0171r12,TGbn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Motions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List</a:t>
            </a:r>
            <a:endParaRPr lang="en-US" altLang="ko-KR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3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] 24/0390r0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, A Uniform Procedure for Preemption</a:t>
            </a:r>
            <a:endParaRPr lang="en-US" altLang="zh-CN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[4]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24/0389r0, Preemption for Low Latency</a:t>
            </a:r>
            <a:endParaRPr lang="en-US" altLang="zh-CN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[5]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24/0168r0, TXOP preemption in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11bn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[6] 24/0625r0, Thoughts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on Low Latency traffic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transmission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7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] 24/0811r0, Overlapped indication for aperiodic low latency traffic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굴림" panose="020B0600000101010101" pitchFamily="50" charset="-127"/>
                <a:sym typeface="+mn-ea"/>
              </a:rPr>
              <a:t>[8] 24/0636r0, Multi-AP Preemption for Low-Latency Traffic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ea typeface="굴림" panose="020B0600000101010101" pitchFamily="50" charset="-127"/>
              <a:sym typeface="+mn-ea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굴림" panose="020B0600000101010101" pitchFamily="50" charset="-127"/>
                <a:sym typeface="+mn-ea"/>
              </a:rPr>
              <a:t>[9] 24/0941r0 TXOP Sharing Group - Shared AP Selection 					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ea typeface="굴림" panose="020B0600000101010101" pitchFamily="50" charset="-127"/>
              <a:sym typeface="+mn-ea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c44a2049-6517-4a4e-bbb0-8d34b19d528f}"/>
</p:tagLst>
</file>

<file path=ppt/tags/tag2.xml><?xml version="1.0" encoding="utf-8"?>
<p:tagLst xmlns:p="http://schemas.openxmlformats.org/presentationml/2006/main">
  <p:tag name="KSO_WM_UNIT_PLACING_PICTURE_USER_VIEWPORT" val="{&quot;height&quot;:4004,&quot;width&quot;:6785}"/>
</p:tagLst>
</file>

<file path=ppt/tags/tag3.xml><?xml version="1.0" encoding="utf-8"?>
<p:tagLst xmlns:p="http://schemas.openxmlformats.org/presentationml/2006/main">
  <p:tag name="KSO_WM_UNIT_PLACING_PICTURE_USER_VIEWPORT" val="{&quot;height&quot;:3990,&quot;width&quot;:6480}"/>
</p:tagLst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5541</Words>
  <Application>WPS 演示</Application>
  <PresentationFormat>宽屏</PresentationFormat>
  <Paragraphs>242</Paragraphs>
  <Slides>9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MS Gothic</vt:lpstr>
      <vt:lpstr>Arial Unicode MS</vt:lpstr>
      <vt:lpstr>굴림</vt:lpstr>
      <vt:lpstr>Malgun Gothic</vt:lpstr>
      <vt:lpstr>微软雅黑</vt:lpstr>
      <vt:lpstr>Arial Unicode MS</vt:lpstr>
      <vt:lpstr>Calibri</vt:lpstr>
      <vt:lpstr>Office 主题</vt:lpstr>
      <vt:lpstr>Multi-AP Coordination for Low Latency Traffic Transmission</vt:lpstr>
      <vt:lpstr>Introduction</vt:lpstr>
      <vt:lpstr>How The Multi-AP Coordination Works with LL traffic?</vt:lpstr>
      <vt:lpstr>Support LL Traffic in C-SR</vt:lpstr>
      <vt:lpstr>Support LL Traffic in C-BF</vt:lpstr>
      <vt:lpstr>Support LL Traffic in C-OFDMA </vt:lpstr>
      <vt:lpstr>Discussions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帐户</dc:creator>
  <cp:category>Shirley Yin, ClourneySemi</cp:category>
  <cp:lastModifiedBy>user</cp:lastModifiedBy>
  <cp:revision>549</cp:revision>
  <cp:lastPrinted>2024-05-10T14:16:00Z</cp:lastPrinted>
  <dcterms:created xsi:type="dcterms:W3CDTF">2024-05-10T14:16:00Z</dcterms:created>
  <dcterms:modified xsi:type="dcterms:W3CDTF">2024-08-16T09:25:45Z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7CB2C77F2E524857BF98F58E56C7FE62</vt:lpwstr>
  </property>
  <property fmtid="{D5CDD505-2E9C-101B-9397-08002B2CF9AE}" pid="3" name="KSOProductBuildVer">
    <vt:lpwstr>2052-11.1.0.11294</vt:lpwstr>
  </property>
</Properties>
</file>