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46"/>
  </p:notesMasterIdLst>
  <p:handoutMasterIdLst>
    <p:handoutMasterId r:id="rId47"/>
  </p:handoutMasterIdLst>
  <p:sldIdLst>
    <p:sldId id="289" r:id="rId3"/>
    <p:sldId id="257" r:id="rId4"/>
    <p:sldId id="303" r:id="rId5"/>
    <p:sldId id="305" r:id="rId6"/>
    <p:sldId id="306" r:id="rId7"/>
    <p:sldId id="309" r:id="rId8"/>
    <p:sldId id="307" r:id="rId9"/>
    <p:sldId id="308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27" r:id="rId18"/>
    <p:sldId id="317" r:id="rId19"/>
    <p:sldId id="318" r:id="rId20"/>
    <p:sldId id="319" r:id="rId21"/>
    <p:sldId id="328" r:id="rId22"/>
    <p:sldId id="321" r:id="rId23"/>
    <p:sldId id="323" r:id="rId24"/>
    <p:sldId id="299" r:id="rId25"/>
    <p:sldId id="301" r:id="rId26"/>
    <p:sldId id="322" r:id="rId27"/>
    <p:sldId id="265" r:id="rId28"/>
    <p:sldId id="300" r:id="rId29"/>
    <p:sldId id="333" r:id="rId30"/>
    <p:sldId id="332" r:id="rId31"/>
    <p:sldId id="266" r:id="rId32"/>
    <p:sldId id="267" r:id="rId33"/>
    <p:sldId id="275" r:id="rId34"/>
    <p:sldId id="269" r:id="rId35"/>
    <p:sldId id="329" r:id="rId36"/>
    <p:sldId id="330" r:id="rId37"/>
    <p:sldId id="331" r:id="rId38"/>
    <p:sldId id="286" r:id="rId39"/>
    <p:sldId id="287" r:id="rId40"/>
    <p:sldId id="320" r:id="rId41"/>
    <p:sldId id="291" r:id="rId42"/>
    <p:sldId id="324" r:id="rId43"/>
    <p:sldId id="325" r:id="rId44"/>
    <p:sldId id="326" r:id="rId45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7" autoAdjust="0"/>
    <p:restoredTop sz="94660" autoAdjust="0"/>
  </p:normalViewPr>
  <p:slideViewPr>
    <p:cSldViewPr>
      <p:cViewPr varScale="1">
        <p:scale>
          <a:sx n="65" d="100"/>
          <a:sy n="65" d="100"/>
        </p:scale>
        <p:origin x="42" y="12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056" y="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o Yin" userId="17c82613-1629-45a3-92eb-6c9228f5be9f" providerId="ADAL" clId="{1CF7CF84-F658-409B-94BA-E31CF26A04B8}"/>
    <pc:docChg chg="modSld">
      <pc:chgData name="Hao Yin" userId="17c82613-1629-45a3-92eb-6c9228f5be9f" providerId="ADAL" clId="{1CF7CF84-F658-409B-94BA-E31CF26A04B8}" dt="2024-07-13T18:41:36.241" v="1" actId="13926"/>
      <pc:docMkLst>
        <pc:docMk/>
      </pc:docMkLst>
      <pc:sldChg chg="modSp mod">
        <pc:chgData name="Hao Yin" userId="17c82613-1629-45a3-92eb-6c9228f5be9f" providerId="ADAL" clId="{1CF7CF84-F658-409B-94BA-E31CF26A04B8}" dt="2024-07-13T18:41:36.241" v="1" actId="13926"/>
        <pc:sldMkLst>
          <pc:docMk/>
          <pc:sldMk cId="706510309" sldId="266"/>
        </pc:sldMkLst>
        <pc:spChg chg="mod">
          <ac:chgData name="Hao Yin" userId="17c82613-1629-45a3-92eb-6c9228f5be9f" providerId="ADAL" clId="{1CF7CF84-F658-409B-94BA-E31CF26A04B8}" dt="2024-07-13T18:41:36.241" v="1" actId="13926"/>
          <ac:spMkLst>
            <pc:docMk/>
            <pc:sldMk cId="706510309" sldId="266"/>
            <ac:spMk id="2" creationId="{EF4CF41B-3688-794A-0587-0B744D2CFD1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8C71F-49C0-4F1D-8870-32FE1D886711}" type="datetime1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F369C8DE-256D-4E4F-BE0D-131FF81A5ACF}" type="datetime1">
              <a:rPr lang="en-US" smtClean="0"/>
              <a:t>7/15/2024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C4F989C0-4173-4D54-8EB1-DF2E55622C8D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16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03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67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17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57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19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15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53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5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1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55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fld id="{F369C8DE-256D-4E4F-BE0D-131FF81A5ACF}" type="datetime1">
              <a:rPr lang="en-US" smtClean="0"/>
              <a:t>7/15/2024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56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C19BE91D-345F-4560-95EE-A74F6EB735B0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458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F2F2E676-F888-4141-AAD9-DE0729A42F63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33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fld id="{F369C8DE-256D-4E4F-BE0D-131FF81A5ACF}" type="datetime1">
              <a:rPr lang="en-US" smtClean="0"/>
              <a:t>7/15/2024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25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E735178E-D75A-4AFA-956D-3B4A59258EAC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26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907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99A60281-BFD3-4EA0-90BE-106F18BBCC65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27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36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99A60281-BFD3-4EA0-90BE-106F18BBCC65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28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36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DF9BE7E1-9FED-4A09-A99C-A15A673FA367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29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336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4363EA47-8825-45F5-A2DC-AEF02FDFA99A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30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05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CD7A7ADE-BA80-4627-BFAF-03DF2F084001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31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01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2FD5C6AB-E27E-407E-A21F-AC8403160F15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32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395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1D73AD2-8E7D-453E-89A7-C33AF40D15C2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555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D5A52AA4-77AF-4D1A-A0D8-831429BB0F8A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37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867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EBA8C9A7-2C9F-4E55-8881-B63DD0F748DB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38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074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06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7E3BE6E6-5E91-4B52-AD78-857CEABD98BA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40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041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7E3BE6E6-5E91-4B52-AD78-857CEABD98BA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41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206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7E3BE6E6-5E91-4B52-AD78-857CEABD98BA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42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31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9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10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20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31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05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14B8754F-968D-4C4A-A794-820770AA882E}" type="datetime1">
              <a:rPr lang="en-US" smtClean="0"/>
              <a:t>7/15/2024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62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Sumit Roy, UW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A6662D0-175F-C9E0-9A64-CD779F93F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361084" cy="106521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Sumit Roy, UW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8CA35-689F-F962-9A91-1F7BFCDAB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A15A8-0D03-4D18-8B94-A38EEAB99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F8651-F7DB-05CE-1BA2-63EEC97F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08D27-9A36-9E62-D065-8A0B81A0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Sumit Roy, UW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61A86-C992-E017-9F48-C275DB7B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10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827D-B335-347F-AF26-9B97ECB1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567C0-741D-FCF2-C59F-24A7E43AE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B4AC3-6402-8AA4-7648-03B1F70B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09C06-2D2D-BCF9-C0E0-37CFC06A0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Sumit Roy, UW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4BE52-9A07-91E4-23E2-CABAD3AD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66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6EB7-9F29-C622-E1F4-B016D03B9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B83F2-C94C-43F2-FD15-5D1422DEA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50CA8-F92E-DDAB-7722-24677ADD3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EF5F5-B37F-2966-52F2-51C2266C8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Sumit Roy, UW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43D6D-0B3E-37E9-E7E9-A0490CA7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46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8958-7947-0E7B-E9B3-D7635384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136D1-25A0-8B0F-3FB8-133B88BF9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7C9AF-FD05-862D-1B2C-68FD98373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F905D-62E8-5352-B524-CB42AFAB1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CE623-CB1D-0272-DE7D-ADD42F94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Sumit Roy, UW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7404A-0F8E-5EEF-E451-E63508CE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59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0E41-C7CC-F291-4002-AF5C2203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006E3-15D4-D2DE-4C3F-9F1CC9116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382D6-70B9-7101-2E03-64FC39B1A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AFB7F4-DE5F-2004-69B9-E761A1755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BD745-F449-317D-E780-E85ECB615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17F34B-C935-4BA9-895E-36F1D24D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5122C0-BA54-C8AD-F3DF-D91102E5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Sumit Roy, UW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4BDE6-7847-3782-B77F-74B3CDF5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60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DC37-2F94-7A62-877D-7E005D0F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617CA-582C-A795-3501-6A5525C3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FDE22-A335-A61C-B2F6-BBD2F1EF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Sumit Roy, UW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4B62B-C409-38D0-FE51-AAEA02B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21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AB9F2-D2F5-034E-8E64-2C927A1B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B281FE-E630-E101-85E7-BB86CAA2B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Sumit Roy, UW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8C355-24C2-EE1F-99E0-5E269760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7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8C69D-EB06-1F33-F633-1CDC6E49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76B81-8A2A-16C7-7B6C-51A865C20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E48A7-C9FA-D892-8B0D-701021C79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DDC13-E869-810E-EDB6-FDFE05FA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789D4-012A-8374-2D52-B86558C34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Sumit Roy, UW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23834-D411-8469-9E1A-CFCE874A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35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2C2C-1AE1-F1A5-27A4-A921B427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7214AB-CA9D-9C0B-15F1-E59C1EAFE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85C0F-8337-F7D5-8A22-C403813AE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EE6FA-0983-5332-7651-84B1E003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FD4E9-D757-F553-C0D8-A8DED8453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Sumit Roy, UW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2B2B2-CCF4-6ED8-3988-9F365522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39E0F-CC18-3AF6-9387-CD174F40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6D8C9D-E8DE-3EE2-6DFB-FD3EF66302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525CFA-9307-F69D-7017-8B1F131CBAA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Sumit Roy, UW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BC90C-09D2-5324-DF33-06AC0E59F4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845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4CD9-8069-A4B4-1667-35D5B724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94289-F516-93E7-4B97-7156FFEEB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E72AA-A710-F23C-A07F-1233F63EE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0322D-064E-D511-5D78-98B050F1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Sumit Roy, UW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74C3D-9EB9-94C1-1EB9-FC9FA895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67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4C363-96CD-BFF1-B637-CF56C25B6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78E2B-41BE-C706-E8FF-C126BB084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869FE-F0E3-5586-68BC-F1E6876B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July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01914-D481-23AA-8279-03C02C6F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Sumit Roy, UW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30727-89EE-E567-6D14-9657E8EC5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2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2208F-F78C-CA65-CC3D-464121EB3EE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36DA8-60F6-6808-49A4-AD0A7884BCA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Sumit Roy, UW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6084B-7BE5-3796-A1B3-05C96DDC19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Sumit Roy, UW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Sumit Roy, UW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Sumit Roy, UW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Sumit Roy, UW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Sumit Roy, UW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Sumit Roy, UW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Sumit Roy, UW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257800" y="303215"/>
            <a:ext cx="5867400" cy="2550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lang="en-US" sz="1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11-24-1139-01-0wng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7AE378-FEB6-C7E9-F729-B8A67D39F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1DBA9-09D6-D8EB-D3C0-5CFB210D9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28BBA-E30F-029A-2BDE-BE2E79285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July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C04B3-5F07-FF14-C579-449282635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Sumit Roy, UW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6E995-7BDA-AE84-A595-2D47FE69E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6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nam.org/research/wns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nam.org/docs/release/3.42/models/html/wifi-user.html#wifiphyrxtracehelpe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nam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p.ece.uw.edu/funlab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google.com/g/ns-3-user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ns-3.zulipchat.com/" TargetMode="External"/><Relationship Id="rId4" Type="http://schemas.openxmlformats.org/officeDocument/2006/relationships/hyperlink" Target="https://groups.google.com/groups/g/ns-developer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2.svg"/><Relationship Id="rId9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8.pn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com/uw-ns3-research/ns-3-dev/-/tree/obss_delay_optimization?ref_type=heads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nam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pps.nsnam.org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nsnam.org/app/ns3-a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23850" y="667022"/>
            <a:ext cx="11468100" cy="7493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ns-3: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Wi-Fi Model</a:t>
            </a:r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Updates  &amp; Network Simulation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2024-07-16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7162800" y="650906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43575" y="650906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567757"/>
              </p:ext>
            </p:extLst>
          </p:nvPr>
        </p:nvGraphicFramePr>
        <p:xfrm>
          <a:off x="995363" y="2411413"/>
          <a:ext cx="10090150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85" imgH="3489436" progId="Word.Document.8">
                  <p:embed/>
                </p:oleObj>
              </mc:Choice>
              <mc:Fallback>
                <p:oleObj name="Document" r:id="rId3" imgW="10439485" imgH="348943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2411413"/>
                        <a:ext cx="10090150" cy="3362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64B887-9B10-5E20-6E2A-885329088A50}"/>
              </a:ext>
            </a:extLst>
          </p:cNvPr>
          <p:cNvSpPr txBox="1"/>
          <p:nvPr/>
        </p:nvSpPr>
        <p:spPr>
          <a:xfrm>
            <a:off x="762000" y="6075949"/>
            <a:ext cx="7509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This work was supported by the U.S. National Science Foundation (award CNS-2016379)</a:t>
            </a:r>
            <a:endParaRPr lang="en-US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r>
              <a:rPr lang="en-US" dirty="0"/>
              <a:t>How is ns-3 used by industry?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113213"/>
          </a:xfrm>
          <a:ln/>
        </p:spPr>
        <p:txBody>
          <a:bodyPr/>
          <a:lstStyle/>
          <a:p>
            <a:r>
              <a:rPr lang="en-US" b="1" dirty="0"/>
              <a:t>Case study:  </a:t>
            </a:r>
            <a:r>
              <a:rPr lang="en-US" b="1" dirty="0" err="1"/>
              <a:t>MaxLinear</a:t>
            </a:r>
            <a:r>
              <a:rPr lang="en-US" b="1" dirty="0"/>
              <a:t> use cases</a:t>
            </a:r>
          </a:p>
          <a:p>
            <a:pPr lvl="1"/>
            <a:r>
              <a:rPr lang="en-US" dirty="0"/>
              <a:t>Courtesy of Marcos Martinez Vazquez, June 2024 </a:t>
            </a:r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Workshop on ns-3</a:t>
            </a:r>
            <a:endParaRPr lang="en-US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F83723E-DF08-5BB1-777E-07DAFD054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817515"/>
              </p:ext>
            </p:extLst>
          </p:nvPr>
        </p:nvGraphicFramePr>
        <p:xfrm>
          <a:off x="879073" y="2362200"/>
          <a:ext cx="10583562" cy="3827656"/>
        </p:xfrm>
        <a:graphic>
          <a:graphicData uri="http://schemas.openxmlformats.org/drawingml/2006/table">
            <a:tbl>
              <a:tblPr firstRow="1" bandRow="1"/>
              <a:tblGrid>
                <a:gridCol w="1594306">
                  <a:extLst>
                    <a:ext uri="{9D8B030D-6E8A-4147-A177-3AD203B41FA5}">
                      <a16:colId xmlns:a16="http://schemas.microsoft.com/office/drawing/2014/main" val="3481286816"/>
                    </a:ext>
                  </a:extLst>
                </a:gridCol>
                <a:gridCol w="4560467">
                  <a:extLst>
                    <a:ext uri="{9D8B030D-6E8A-4147-A177-3AD203B41FA5}">
                      <a16:colId xmlns:a16="http://schemas.microsoft.com/office/drawing/2014/main" val="2294177025"/>
                    </a:ext>
                  </a:extLst>
                </a:gridCol>
                <a:gridCol w="4428789">
                  <a:extLst>
                    <a:ext uri="{9D8B030D-6E8A-4147-A177-3AD203B41FA5}">
                      <a16:colId xmlns:a16="http://schemas.microsoft.com/office/drawing/2014/main" val="2502512899"/>
                    </a:ext>
                  </a:extLst>
                </a:gridCol>
              </a:tblGrid>
              <a:tr h="5955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E8D3A2"/>
                      </a:solidFill>
                    </a:lnL>
                    <a:lnR w="12700" cmpd="sng">
                      <a:solidFill>
                        <a:srgbClr val="E8D3A2"/>
                      </a:solidFill>
                    </a:lnR>
                    <a:lnT w="12700" cmpd="sng">
                      <a:solidFill>
                        <a:srgbClr val="E8D3A2"/>
                      </a:solidFill>
                    </a:lnT>
                    <a:lnB w="38100" cmpd="sng">
                      <a:solidFill>
                        <a:srgbClr val="E8D3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006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8D3A2"/>
                      </a:solidFill>
                    </a:lnL>
                    <a:lnR w="12700" cmpd="sng">
                      <a:solidFill>
                        <a:srgbClr val="E8D3A2"/>
                      </a:solidFill>
                    </a:lnR>
                    <a:lnT w="12700" cmpd="sng">
                      <a:solidFill>
                        <a:srgbClr val="E8D3A2"/>
                      </a:solidFill>
                    </a:lnT>
                    <a:lnB w="38100" cmpd="sng">
                      <a:solidFill>
                        <a:srgbClr val="E8D3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006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8D3A2"/>
                      </a:solidFill>
                    </a:lnL>
                    <a:lnR w="12700" cmpd="sng">
                      <a:solidFill>
                        <a:srgbClr val="E8D3A2"/>
                      </a:solidFill>
                    </a:lnR>
                    <a:lnT w="12700" cmpd="sng">
                      <a:solidFill>
                        <a:srgbClr val="E8D3A2"/>
                      </a:solidFill>
                    </a:lnT>
                    <a:lnB w="38100" cmpd="sng">
                      <a:solidFill>
                        <a:srgbClr val="E8D3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00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091378"/>
                  </a:ext>
                </a:extLst>
              </a:tr>
              <a:tr h="18568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b="1" dirty="0"/>
                        <a:t>Objectives</a:t>
                      </a:r>
                    </a:p>
                  </a:txBody>
                  <a:tcPr>
                    <a:lnL w="12700" cmpd="sng">
                      <a:solidFill>
                        <a:srgbClr val="E8D3A2"/>
                      </a:solidFill>
                    </a:lnL>
                    <a:lnR w="12700" cmpd="sng">
                      <a:solidFill>
                        <a:srgbClr val="E8D3A2"/>
                      </a:solidFill>
                    </a:lnR>
                    <a:lnT w="38100" cmpd="sng">
                      <a:solidFill>
                        <a:srgbClr val="E8D3A2"/>
                      </a:solidFill>
                    </a:lnT>
                    <a:lnB w="12700" cmpd="sng">
                      <a:solidFill>
                        <a:srgbClr val="E8D3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006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Investigate deployments of current (Wi-Fi 6/7) networks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Adapt ns-3 Wi-Fi models to be close to hardware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Conduct detailed, feature-rich simulations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Use as a reference for other simulations and for design specifications</a:t>
                      </a:r>
                    </a:p>
                  </a:txBody>
                  <a:tcPr>
                    <a:lnL w="12700" cmpd="sng">
                      <a:solidFill>
                        <a:srgbClr val="E8D3A2"/>
                      </a:solidFill>
                    </a:lnL>
                    <a:lnR w="12700" cmpd="sng">
                      <a:solidFill>
                        <a:srgbClr val="E8D3A2"/>
                      </a:solidFill>
                    </a:lnR>
                    <a:lnT w="38100" cmpd="sng">
                      <a:solidFill>
                        <a:srgbClr val="E8D3A2"/>
                      </a:solidFill>
                    </a:lnT>
                    <a:lnB w="12700" cmpd="sng">
                      <a:solidFill>
                        <a:srgbClr val="E8D3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006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Investigate new approaches for the next Wi-Fi generation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Provide performance trends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Focus on a feature (or set of features)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noProof="0" dirty="0"/>
                        <a:t>Conduct fast simulations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noProof="0" dirty="0"/>
                        <a:t>Require low effort to include new features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8D3A2"/>
                      </a:solidFill>
                    </a:lnL>
                    <a:lnR w="12700" cmpd="sng">
                      <a:solidFill>
                        <a:srgbClr val="E8D3A2"/>
                      </a:solidFill>
                    </a:lnR>
                    <a:lnT w="38100" cmpd="sng">
                      <a:solidFill>
                        <a:srgbClr val="E8D3A2"/>
                      </a:solidFill>
                    </a:lnT>
                    <a:lnB w="12700" cmpd="sng">
                      <a:solidFill>
                        <a:srgbClr val="E8D3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006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33171"/>
                  </a:ext>
                </a:extLst>
              </a:tr>
              <a:tr h="1220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b="1" dirty="0"/>
                        <a:t>Limitations</a:t>
                      </a:r>
                    </a:p>
                  </a:txBody>
                  <a:tcPr>
                    <a:lnL w="12700" cmpd="sng">
                      <a:solidFill>
                        <a:srgbClr val="E8D3A2"/>
                      </a:solidFill>
                    </a:lnL>
                    <a:lnR w="12700" cmpd="sng">
                      <a:solidFill>
                        <a:srgbClr val="E8D3A2"/>
                      </a:solidFill>
                    </a:lnR>
                    <a:lnT w="12700" cmpd="sng">
                      <a:solidFill>
                        <a:srgbClr val="E8D3A2"/>
                      </a:solidFill>
                    </a:lnT>
                    <a:lnB w="12700" cmpd="sng">
                      <a:solidFill>
                        <a:srgbClr val="E8D3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006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Simulations are relatively slow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Model design for new features takes a long time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8D3A2"/>
                      </a:solidFill>
                    </a:lnL>
                    <a:lnR w="12700" cmpd="sng">
                      <a:solidFill>
                        <a:srgbClr val="E8D3A2"/>
                      </a:solidFill>
                    </a:lnR>
                    <a:lnT w="12700" cmpd="sng">
                      <a:solidFill>
                        <a:srgbClr val="E8D3A2"/>
                      </a:solidFill>
                    </a:lnT>
                    <a:lnB w="12700" cmpd="sng">
                      <a:solidFill>
                        <a:srgbClr val="E8D3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006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Cannot be used as reference for specification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Generic hardware model</a:t>
                      </a:r>
                    </a:p>
                  </a:txBody>
                  <a:tcPr>
                    <a:lnL w="12700" cmpd="sng">
                      <a:solidFill>
                        <a:srgbClr val="E8D3A2"/>
                      </a:solidFill>
                    </a:lnL>
                    <a:lnR w="12700" cmpd="sng">
                      <a:solidFill>
                        <a:srgbClr val="E8D3A2"/>
                      </a:solidFill>
                    </a:lnR>
                    <a:lnT w="12700" cmpd="sng">
                      <a:solidFill>
                        <a:srgbClr val="E8D3A2"/>
                      </a:solidFill>
                    </a:lnT>
                    <a:lnB w="12700" cmpd="sng">
                      <a:solidFill>
                        <a:srgbClr val="E8D3A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006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3269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F9FF72-48AC-B2A0-E9C5-D53ED87D6E8B}"/>
              </a:ext>
            </a:extLst>
          </p:cNvPr>
          <p:cNvSpPr txBox="1"/>
          <p:nvPr/>
        </p:nvSpPr>
        <p:spPr>
          <a:xfrm>
            <a:off x="2818127" y="2433710"/>
            <a:ext cx="4032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Algorithmic exploration (products)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DBC54C-F155-F511-D6F6-3415280F8838}"/>
              </a:ext>
            </a:extLst>
          </p:cNvPr>
          <p:cNvSpPr txBox="1"/>
          <p:nvPr/>
        </p:nvSpPr>
        <p:spPr>
          <a:xfrm>
            <a:off x="7737231" y="2479877"/>
            <a:ext cx="3575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Feature exploration (standards)</a:t>
            </a:r>
          </a:p>
        </p:txBody>
      </p:sp>
    </p:spTree>
    <p:extLst>
      <p:ext uri="{BB962C8B-B14F-4D97-AF65-F5344CB8AC3E}">
        <p14:creationId xmlns:p14="http://schemas.microsoft.com/office/powerpoint/2010/main" val="152256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r>
              <a:rPr lang="en-US" dirty="0"/>
              <a:t>How is ns-3 used by industry?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5"/>
            <a:ext cx="10361084" cy="1151794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Multi-company effort to study the adaptation of the </a:t>
            </a:r>
            <a:r>
              <a:rPr lang="en-US" sz="2000" dirty="0"/>
              <a:t>Low Latency, Low Loss, Scalable Throughput (L4S)</a:t>
            </a:r>
            <a:r>
              <a:rPr lang="en-US" sz="2000" b="0" dirty="0"/>
              <a:t> architecture to Wi-Fi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/>
              <a:t>White and </a:t>
            </a:r>
            <a:r>
              <a:rPr lang="en-US" sz="1600" b="0" dirty="0" err="1"/>
              <a:t>Hervieu</a:t>
            </a:r>
            <a:r>
              <a:rPr lang="en-US" sz="1600" b="0" dirty="0"/>
              <a:t>, "End-to-End Congestion Control, L4S and Implications for Wi-Fi," IEEE 802.11-23/2065r0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B229AF-279B-D974-E821-5E9251746119}"/>
              </a:ext>
            </a:extLst>
          </p:cNvPr>
          <p:cNvSpPr/>
          <p:nvPr/>
        </p:nvSpPr>
        <p:spPr>
          <a:xfrm>
            <a:off x="1237232" y="4428442"/>
            <a:ext cx="1606729" cy="1446836"/>
          </a:xfrm>
          <a:prstGeom prst="round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9A787BB-6B86-484F-7219-78B9704D558D}"/>
              </a:ext>
            </a:extLst>
          </p:cNvPr>
          <p:cNvSpPr/>
          <p:nvPr/>
        </p:nvSpPr>
        <p:spPr>
          <a:xfrm>
            <a:off x="1322091" y="4553818"/>
            <a:ext cx="1606729" cy="1446836"/>
          </a:xfrm>
          <a:prstGeom prst="round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D204E2-618D-6F45-57A4-DD4B35204108}"/>
              </a:ext>
            </a:extLst>
          </p:cNvPr>
          <p:cNvSpPr/>
          <p:nvPr/>
        </p:nvSpPr>
        <p:spPr>
          <a:xfrm>
            <a:off x="1398611" y="4655549"/>
            <a:ext cx="1606729" cy="1446836"/>
          </a:xfrm>
          <a:prstGeom prst="round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3A0ABE30-86DE-CA56-78B9-0F65EB16478B}"/>
              </a:ext>
            </a:extLst>
          </p:cNvPr>
          <p:cNvSpPr/>
          <p:nvPr/>
        </p:nvSpPr>
        <p:spPr bwMode="auto">
          <a:xfrm>
            <a:off x="2155167" y="3423093"/>
            <a:ext cx="228600" cy="1081657"/>
          </a:xfrm>
          <a:prstGeom prst="downArrow">
            <a:avLst/>
          </a:prstGeom>
          <a:solidFill>
            <a:srgbClr val="008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0FB66DC-DDC7-942D-7442-3945691FFF48}"/>
              </a:ext>
            </a:extLst>
          </p:cNvPr>
          <p:cNvSpPr/>
          <p:nvPr/>
        </p:nvSpPr>
        <p:spPr>
          <a:xfrm>
            <a:off x="1475131" y="4770426"/>
            <a:ext cx="1606729" cy="1446836"/>
          </a:xfrm>
          <a:prstGeom prst="roundRect">
            <a:avLst/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Wi-Fi hardware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  <a:ea typeface="+mn-ea"/>
              </a:rPr>
              <a:t>aggregation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buffer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kern="0" dirty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D5CE2E-03FD-0D6D-C63B-17DED369FEDB}"/>
              </a:ext>
            </a:extLst>
          </p:cNvPr>
          <p:cNvSpPr/>
          <p:nvPr/>
        </p:nvSpPr>
        <p:spPr>
          <a:xfrm>
            <a:off x="2333771" y="5448788"/>
            <a:ext cx="531629" cy="216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A81BE8-C66C-C65B-E25D-F2024DF5F0C7}"/>
              </a:ext>
            </a:extLst>
          </p:cNvPr>
          <p:cNvSpPr/>
          <p:nvPr/>
        </p:nvSpPr>
        <p:spPr>
          <a:xfrm>
            <a:off x="2335028" y="5664788"/>
            <a:ext cx="531629" cy="216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CF0449-DC02-4074-9DDC-67D15958918C}"/>
              </a:ext>
            </a:extLst>
          </p:cNvPr>
          <p:cNvSpPr/>
          <p:nvPr/>
        </p:nvSpPr>
        <p:spPr>
          <a:xfrm>
            <a:off x="2333771" y="5880788"/>
            <a:ext cx="531629" cy="216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299EDC6-8AD2-52CE-BD06-2BF6F5DAEDBF}"/>
              </a:ext>
            </a:extLst>
          </p:cNvPr>
          <p:cNvSpPr/>
          <p:nvPr/>
        </p:nvSpPr>
        <p:spPr>
          <a:xfrm>
            <a:off x="1063157" y="2565705"/>
            <a:ext cx="1680377" cy="10631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9098AD3-E3F1-A832-3999-26EFFB73C08A}"/>
              </a:ext>
            </a:extLst>
          </p:cNvPr>
          <p:cNvSpPr/>
          <p:nvPr/>
        </p:nvSpPr>
        <p:spPr>
          <a:xfrm>
            <a:off x="1160587" y="2629306"/>
            <a:ext cx="1680377" cy="11248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562362E-69F9-0FB4-B7C7-45A4BBFD1332}"/>
              </a:ext>
            </a:extLst>
          </p:cNvPr>
          <p:cNvSpPr/>
          <p:nvPr/>
        </p:nvSpPr>
        <p:spPr>
          <a:xfrm>
            <a:off x="1248443" y="2724154"/>
            <a:ext cx="1680377" cy="113176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520F15D-C29C-1F3F-3F67-EAA848182F91}"/>
              </a:ext>
            </a:extLst>
          </p:cNvPr>
          <p:cNvSpPr/>
          <p:nvPr/>
        </p:nvSpPr>
        <p:spPr>
          <a:xfrm>
            <a:off x="1336299" y="2819003"/>
            <a:ext cx="1669041" cy="11517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latin typeface="Calibri" panose="020F0502020204030204"/>
                <a:ea typeface="+mn-ea"/>
              </a:rPr>
              <a:t>L4S-aware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AQM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latin typeface="Calibri" panose="020F0502020204030204"/>
                <a:ea typeface="+mn-ea"/>
              </a:rPr>
              <a:t>(per AC)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AD388A-820C-A321-18AA-2C3ED38465FC}"/>
              </a:ext>
            </a:extLst>
          </p:cNvPr>
          <p:cNvSpPr/>
          <p:nvPr/>
        </p:nvSpPr>
        <p:spPr>
          <a:xfrm>
            <a:off x="2258675" y="3031381"/>
            <a:ext cx="610385" cy="216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1A97F3-B903-0FAA-AF32-16666AE15E86}"/>
              </a:ext>
            </a:extLst>
          </p:cNvPr>
          <p:cNvSpPr/>
          <p:nvPr/>
        </p:nvSpPr>
        <p:spPr>
          <a:xfrm>
            <a:off x="2260118" y="3247381"/>
            <a:ext cx="610385" cy="216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6EBE81-5283-9F7E-AFB2-F15B1B0A2987}"/>
              </a:ext>
            </a:extLst>
          </p:cNvPr>
          <p:cNvSpPr/>
          <p:nvPr/>
        </p:nvSpPr>
        <p:spPr>
          <a:xfrm>
            <a:off x="2258675" y="3463381"/>
            <a:ext cx="610385" cy="216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890839-20FC-3FF7-915E-3B1F3C78F2D8}"/>
              </a:ext>
            </a:extLst>
          </p:cNvPr>
          <p:cNvSpPr txBox="1"/>
          <p:nvPr/>
        </p:nvSpPr>
        <p:spPr>
          <a:xfrm>
            <a:off x="3428942" y="1954329"/>
            <a:ext cx="2056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ns-3</a:t>
            </a:r>
          </a:p>
          <a:p>
            <a:r>
              <a:rPr lang="en-US" dirty="0"/>
              <a:t>Traffic Control Layer</a:t>
            </a:r>
          </a:p>
        </p:txBody>
      </p:sp>
      <p:sp>
        <p:nvSpPr>
          <p:cNvPr id="34" name="Down Arrow 33">
            <a:extLst>
              <a:ext uri="{FF2B5EF4-FFF2-40B4-BE49-F238E27FC236}">
                <a16:creationId xmlns:a16="http://schemas.microsoft.com/office/drawing/2014/main" id="{9296E1C1-9E68-3CE0-5064-315DE9C0FA17}"/>
              </a:ext>
            </a:extLst>
          </p:cNvPr>
          <p:cNvSpPr/>
          <p:nvPr/>
        </p:nvSpPr>
        <p:spPr bwMode="auto">
          <a:xfrm>
            <a:off x="2449567" y="3684891"/>
            <a:ext cx="228600" cy="1180269"/>
          </a:xfrm>
          <a:prstGeom prst="downArrow">
            <a:avLst/>
          </a:prstGeom>
          <a:solidFill>
            <a:srgbClr val="008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6B7356-4835-6CE7-EDE1-6538E0011577}"/>
              </a:ext>
            </a:extLst>
          </p:cNvPr>
          <p:cNvSpPr txBox="1"/>
          <p:nvPr/>
        </p:nvSpPr>
        <p:spPr>
          <a:xfrm>
            <a:off x="2631875" y="4011086"/>
            <a:ext cx="163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8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 controlled</a:t>
            </a: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8C1EC6FB-D453-6C16-B03E-777C6882B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187" y="2995484"/>
            <a:ext cx="6179697" cy="32217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L4S aims to reduce latency that is not due to media access delay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kern="0" dirty="0"/>
              <a:t>L4S requires Active Queue Management (AQM) queues to signal latency-inducing congestion via Explicit Congestion Notification (ECN) </a:t>
            </a:r>
            <a:r>
              <a:rPr lang="en-US" sz="2000" b="0" kern="0" dirty="0" err="1"/>
              <a:t>signalling</a:t>
            </a:r>
            <a:endParaRPr lang="en-US" sz="2000" b="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kern="0" dirty="0"/>
              <a:t>L4S-enabled transport flows can be identified and handled differently via an ECN codepoint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kern="0" dirty="0"/>
              <a:t>Initial deployments may require novel software implementations that interact with existing hardware</a:t>
            </a:r>
            <a:endParaRPr lang="en-US" sz="1600" kern="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F6DEC89-43AF-20B1-CF42-7005CF7A38F2}"/>
              </a:ext>
            </a:extLst>
          </p:cNvPr>
          <p:cNvSpPr/>
          <p:nvPr/>
        </p:nvSpPr>
        <p:spPr bwMode="auto">
          <a:xfrm>
            <a:off x="2348088" y="4133501"/>
            <a:ext cx="45719" cy="4906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4BCA75F-C08E-837A-1D99-33089DFA6CE0}"/>
              </a:ext>
            </a:extLst>
          </p:cNvPr>
          <p:cNvSpPr/>
          <p:nvPr/>
        </p:nvSpPr>
        <p:spPr bwMode="auto">
          <a:xfrm>
            <a:off x="2398085" y="4190103"/>
            <a:ext cx="45719" cy="4906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ADE802E-D1F4-F91D-3D9E-5EF15D18DC16}"/>
              </a:ext>
            </a:extLst>
          </p:cNvPr>
          <p:cNvSpPr/>
          <p:nvPr/>
        </p:nvSpPr>
        <p:spPr bwMode="auto">
          <a:xfrm>
            <a:off x="2438535" y="4244681"/>
            <a:ext cx="45719" cy="4906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7993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r>
              <a:rPr lang="en-US" dirty="0"/>
              <a:t>Recent Wi-Fi module releases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113213"/>
          </a:xfrm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Calibri" panose="020F0502020204030204" pitchFamily="34" charset="0"/>
              </a:rPr>
              <a:t>ns-3.38 release, March 2023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802.11be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Multi-Link Operations (MLO), STR mode</a:t>
            </a: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 only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EHT Capabilities</a:t>
            </a: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 information element improvements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802.11ax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dual NAV</a:t>
            </a: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 (basic NAV and intra-BSS NAV)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802.11ax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Uplink Multi-User Carrier Sense (UL MU CS) </a:t>
            </a: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mechanism and have it used by non-AP STAs when determining if they can reply to a received Trigger Frame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schemeClr val="tx1"/>
                </a:solidFill>
                <a:cs typeface="Calibri" panose="020F0502020204030204" pitchFamily="34" charset="0"/>
              </a:rPr>
              <a:t>802.11ax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MU-RTS/CTS protection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Calibri" panose="020F0502020204030204" pitchFamily="34" charset="0"/>
              </a:rPr>
              <a:t>Initial 802.11be-based example program</a:t>
            </a:r>
          </a:p>
          <a:p>
            <a:pPr marL="0" indent="0">
              <a:buNone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Calibri" panose="020F0502020204030204" pitchFamily="34" charset="0"/>
              </a:rPr>
              <a:t>ns-3.39 release, July 2023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kumimoji="0" lang="en-US" b="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Calibri" panose="020F0502020204030204" pitchFamily="34" charset="0"/>
              </a:rPr>
              <a:t>No major feature additions for 802.11ax/be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2D59EE-7752-C0B2-1960-9F383EC0B18E}"/>
              </a:ext>
            </a:extLst>
          </p:cNvPr>
          <p:cNvSpPr/>
          <p:nvPr/>
        </p:nvSpPr>
        <p:spPr bwMode="auto">
          <a:xfrm>
            <a:off x="685800" y="1524002"/>
            <a:ext cx="3581400" cy="304798"/>
          </a:xfrm>
          <a:prstGeom prst="rect">
            <a:avLst/>
          </a:prstGeom>
          <a:solidFill>
            <a:srgbClr val="008F00">
              <a:alpha val="2014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C490BD-A996-83DE-4BD9-00F5BB929A42}"/>
              </a:ext>
            </a:extLst>
          </p:cNvPr>
          <p:cNvSpPr/>
          <p:nvPr/>
        </p:nvSpPr>
        <p:spPr bwMode="auto">
          <a:xfrm>
            <a:off x="685800" y="5399265"/>
            <a:ext cx="3352800" cy="304798"/>
          </a:xfrm>
          <a:prstGeom prst="rect">
            <a:avLst/>
          </a:prstGeom>
          <a:solidFill>
            <a:srgbClr val="008F00">
              <a:alpha val="2014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40289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r>
              <a:rPr lang="en-US" dirty="0"/>
              <a:t>Recent Wi-Fi module releases (cont.)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113213"/>
          </a:xfrm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Open Sans"/>
              </a:rPr>
              <a:t>ns-3.40 release, September 2023</a:t>
            </a:r>
          </a:p>
          <a:p>
            <a:pPr>
              <a:defRPr/>
            </a:pPr>
            <a:r>
              <a:rPr lang="en-US" b="0" dirty="0">
                <a:solidFill>
                  <a:schemeClr val="tx1"/>
                </a:solidFill>
              </a:rPr>
              <a:t>Added support for multi-radio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Open Sans"/>
              </a:rPr>
              <a:t>Multi-link operation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Open Sans"/>
              </a:rPr>
              <a:t> (MLO)</a:t>
            </a:r>
          </a:p>
          <a:p>
            <a:pPr lvl="1" indent="-342900">
              <a:buFont typeface="Lucida Grande"/>
              <a:buChar char="&gt;"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Open Sans"/>
              </a:rPr>
              <a:t>Support for 802.11be TID-to-Link Mapping</a:t>
            </a:r>
          </a:p>
          <a:p>
            <a:pPr lvl="1" indent="-342900">
              <a:buFont typeface="Lucida Grande"/>
              <a:buChar char="&gt;"/>
              <a:defRPr/>
            </a:pPr>
            <a:r>
              <a:rPr lang="en-US" dirty="0">
                <a:solidFill>
                  <a:schemeClr val="tx1"/>
                </a:solidFill>
              </a:rPr>
              <a:t>Additional PHY support for multiple interfaces and switching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Open San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&gt;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Open Sans"/>
              </a:rPr>
              <a:t>Added initial support for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Open Sans"/>
              </a:rPr>
              <a:t>MU-MIMO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Open Sans"/>
              </a:rPr>
              <a:t> (ideal PHY layer only)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&gt;"/>
              <a:tabLst/>
              <a:defRPr/>
            </a:pPr>
            <a:r>
              <a:rPr lang="en-US" b="0" dirty="0">
                <a:solidFill>
                  <a:schemeClr val="tx1"/>
                </a:solidFill>
              </a:rPr>
              <a:t>Refactored 802.11ad model (</a:t>
            </a:r>
            <a:r>
              <a:rPr lang="en-US" dirty="0" err="1">
                <a:solidFill>
                  <a:schemeClr val="tx1"/>
                </a:solidFill>
              </a:rPr>
              <a:t>WiGig</a:t>
            </a:r>
            <a:r>
              <a:rPr lang="en-US" b="0" dirty="0">
                <a:solidFill>
                  <a:schemeClr val="tx1"/>
                </a:solidFill>
              </a:rPr>
              <a:t>) as an ns-3 extension module in the ns-3 App Store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EBE54DD-BC0C-1D48-51A3-B91D099D7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792" y="4321285"/>
            <a:ext cx="7242648" cy="21568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5A9979-C225-AC0B-5F2B-B7DF9A1BB48C}"/>
              </a:ext>
            </a:extLst>
          </p:cNvPr>
          <p:cNvSpPr/>
          <p:nvPr/>
        </p:nvSpPr>
        <p:spPr bwMode="auto">
          <a:xfrm>
            <a:off x="663222" y="1547869"/>
            <a:ext cx="4137378" cy="304798"/>
          </a:xfrm>
          <a:prstGeom prst="rect">
            <a:avLst/>
          </a:prstGeom>
          <a:solidFill>
            <a:srgbClr val="008F00">
              <a:alpha val="2014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6621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r>
              <a:rPr lang="en-US" dirty="0"/>
              <a:t>Recent Wi-Fi module releases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113213"/>
          </a:xfrm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Open Sans"/>
              </a:rPr>
              <a:t>ns-3.41 release, January 2024</a:t>
            </a:r>
          </a:p>
          <a:p>
            <a:pPr>
              <a:defRPr/>
            </a:pPr>
            <a:r>
              <a:rPr lang="en-US" b="0" dirty="0">
                <a:solidFill>
                  <a:schemeClr val="tx1"/>
                </a:solidFill>
              </a:rPr>
              <a:t>Complete support for </a:t>
            </a:r>
            <a:r>
              <a:rPr lang="en-US" dirty="0">
                <a:solidFill>
                  <a:schemeClr val="tx1"/>
                </a:solidFill>
              </a:rPr>
              <a:t>Enhanced Multi-link Single Radio (EMLSR)</a:t>
            </a:r>
            <a:r>
              <a:rPr lang="en-US" b="0" dirty="0">
                <a:solidFill>
                  <a:schemeClr val="tx1"/>
                </a:solidFill>
              </a:rPr>
              <a:t> mode of MLO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</a:rPr>
              <a:t>can support reduced functionality auxiliary radios for sensing, RTS/CTS transmissions</a:t>
            </a:r>
          </a:p>
          <a:p>
            <a:pPr marL="0" indent="0">
              <a:buNone/>
            </a:pPr>
            <a:r>
              <a:rPr lang="en-US" b="0" u="sng" dirty="0">
                <a:solidFill>
                  <a:schemeClr val="tx1"/>
                </a:solidFill>
              </a:rPr>
              <a:t>ns-3.42 release, May 2024</a:t>
            </a:r>
          </a:p>
          <a:p>
            <a:r>
              <a:rPr lang="en-US" dirty="0" err="1">
                <a:solidFill>
                  <a:schemeClr val="tx1"/>
                </a:solidFill>
              </a:rPr>
              <a:t>WifiPhyRxTraceHelper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0" dirty="0">
                <a:solidFill>
                  <a:schemeClr val="tx1"/>
                </a:solidFill>
              </a:rPr>
              <a:t>More EMLSR fixes/improvements </a:t>
            </a:r>
          </a:p>
          <a:p>
            <a:r>
              <a:rPr lang="en-US" b="0" dirty="0">
                <a:solidFill>
                  <a:schemeClr val="tx1"/>
                </a:solidFill>
              </a:rPr>
              <a:t>Operations in the 6 GHz band</a:t>
            </a:r>
          </a:p>
          <a:p>
            <a:r>
              <a:rPr lang="en-US" b="0" dirty="0">
                <a:solidFill>
                  <a:schemeClr val="tx1"/>
                </a:solidFill>
              </a:rPr>
              <a:t>Rework attributes to more easily set EDCA parameters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D797C9-3F85-10E3-F83E-3FAD1DB35F2D}"/>
              </a:ext>
            </a:extLst>
          </p:cNvPr>
          <p:cNvSpPr/>
          <p:nvPr/>
        </p:nvSpPr>
        <p:spPr bwMode="auto">
          <a:xfrm>
            <a:off x="663222" y="1524002"/>
            <a:ext cx="3832578" cy="328665"/>
          </a:xfrm>
          <a:prstGeom prst="rect">
            <a:avLst/>
          </a:prstGeom>
          <a:solidFill>
            <a:srgbClr val="008F00">
              <a:alpha val="2014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526650-37DD-E67E-91CD-BA8DEC7F1248}"/>
              </a:ext>
            </a:extLst>
          </p:cNvPr>
          <p:cNvSpPr/>
          <p:nvPr/>
        </p:nvSpPr>
        <p:spPr bwMode="auto">
          <a:xfrm>
            <a:off x="685800" y="3139988"/>
            <a:ext cx="3429000" cy="328665"/>
          </a:xfrm>
          <a:prstGeom prst="rect">
            <a:avLst/>
          </a:prstGeom>
          <a:solidFill>
            <a:srgbClr val="008F00">
              <a:alpha val="2014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6236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Wi-Fi Trace Helpers for Multi-BSS Scenarios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590742" cy="4113213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Understanding network </a:t>
            </a:r>
            <a:r>
              <a:rPr lang="en-GB" b="0" dirty="0" err="1"/>
              <a:t>behavior</a:t>
            </a:r>
            <a:r>
              <a:rPr lang="en-GB" b="0" dirty="0"/>
              <a:t> in </a:t>
            </a:r>
            <a:r>
              <a:rPr lang="en-GB" dirty="0"/>
              <a:t>dense wireless networks </a:t>
            </a:r>
            <a:r>
              <a:rPr lang="en-GB" b="0" dirty="0"/>
              <a:t>can be challenging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UW has developed a new </a:t>
            </a:r>
            <a:r>
              <a:rPr lang="en-GB" dirty="0"/>
              <a:t>PHY reception trace helper</a:t>
            </a:r>
            <a:r>
              <a:rPr lang="en-GB" b="0" dirty="0"/>
              <a:t> to track and tabulate all  signal overlaps and reception outcomes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pic>
        <p:nvPicPr>
          <p:cNvPr id="13" name="Picture 1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DC82047-C6AE-21C1-65F3-71DC69E08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33" y="2974841"/>
            <a:ext cx="8629879" cy="193598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407D2B-A603-2149-09B4-FFF5C2E1CD65}"/>
              </a:ext>
            </a:extLst>
          </p:cNvPr>
          <p:cNvCxnSpPr/>
          <p:nvPr/>
        </p:nvCxnSpPr>
        <p:spPr>
          <a:xfrm flipH="1" flipV="1">
            <a:off x="1111962" y="3914809"/>
            <a:ext cx="32788" cy="315122"/>
          </a:xfrm>
          <a:prstGeom prst="straightConnector1">
            <a:avLst/>
          </a:prstGeom>
          <a:noFill/>
          <a:ln w="9525" cap="flat" cmpd="sng" algn="ctr">
            <a:solidFill>
              <a:srgbClr val="33006F"/>
            </a:solidFill>
            <a:prstDash val="soli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FFCDB9D-4C02-287D-3B06-C8B97D23EB15}"/>
              </a:ext>
            </a:extLst>
          </p:cNvPr>
          <p:cNvSpPr txBox="1"/>
          <p:nvPr/>
        </p:nvSpPr>
        <p:spPr>
          <a:xfrm>
            <a:off x="714022" y="3411646"/>
            <a:ext cx="1031673" cy="4385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dirty="0">
                <a:solidFill>
                  <a:srgbClr val="4B2E83"/>
                </a:solidFill>
                <a:latin typeface="Calibri"/>
                <a:ea typeface="+mn-ea"/>
              </a:rPr>
              <a:t>First Frame that arrived</a:t>
            </a:r>
            <a:endParaRPr lang="en-US" sz="1200" dirty="0">
              <a:solidFill>
                <a:srgbClr val="4B2E83"/>
              </a:solidFill>
              <a:latin typeface="Calibri"/>
              <a:ea typeface="Calibri"/>
              <a:cs typeface="Calibri" panose="020F0502020204030204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9588E9-BFCD-33B1-55AB-A0FC87FDE28F}"/>
              </a:ext>
            </a:extLst>
          </p:cNvPr>
          <p:cNvCxnSpPr>
            <a:cxnSpLocks/>
          </p:cNvCxnSpPr>
          <p:nvPr/>
        </p:nvCxnSpPr>
        <p:spPr>
          <a:xfrm flipV="1">
            <a:off x="2269546" y="3411646"/>
            <a:ext cx="685102" cy="102141"/>
          </a:xfrm>
          <a:prstGeom prst="straightConnector1">
            <a:avLst/>
          </a:prstGeom>
          <a:noFill/>
          <a:ln w="9525" cap="flat" cmpd="sng" algn="ctr">
            <a:solidFill>
              <a:srgbClr val="33006F"/>
            </a:solidFill>
            <a:prstDash val="solid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7A0B0B9-018E-B21A-4B8F-11C0F272F86C}"/>
              </a:ext>
            </a:extLst>
          </p:cNvPr>
          <p:cNvSpPr txBox="1"/>
          <p:nvPr/>
        </p:nvSpPr>
        <p:spPr>
          <a:xfrm>
            <a:off x="3050198" y="3187631"/>
            <a:ext cx="3326780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dirty="0">
                <a:solidFill>
                  <a:srgbClr val="4B2E83"/>
                </a:solidFill>
                <a:latin typeface="Calibri"/>
                <a:ea typeface="+mn-ea"/>
              </a:rPr>
              <a:t>Second Frame that arrived</a:t>
            </a:r>
            <a:endParaRPr lang="en-US" sz="1200" dirty="0">
              <a:solidFill>
                <a:srgbClr val="4B2E83"/>
              </a:solidFill>
              <a:latin typeface="Calibri"/>
              <a:ea typeface="Calibri"/>
              <a:cs typeface="Calibri" panose="020F0502020204030204"/>
            </a:endParaRPr>
          </a:p>
        </p:txBody>
      </p:sp>
      <p:pic>
        <p:nvPicPr>
          <p:cNvPr id="18" name="Picture 17" descr="A white rectangular object with black edges&#10;&#10;Description automatically generated">
            <a:extLst>
              <a:ext uri="{FF2B5EF4-FFF2-40B4-BE49-F238E27FC236}">
                <a16:creationId xmlns:a16="http://schemas.microsoft.com/office/drawing/2014/main" id="{77002151-94BC-A9C0-AD17-BA435DE85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40" y="4945621"/>
            <a:ext cx="7555734" cy="46144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70BCB13-7FAE-07D6-55AE-89BAE61FD070}"/>
              </a:ext>
            </a:extLst>
          </p:cNvPr>
          <p:cNvCxnSpPr/>
          <p:nvPr/>
        </p:nvCxnSpPr>
        <p:spPr>
          <a:xfrm flipH="1" flipV="1">
            <a:off x="1625350" y="3990192"/>
            <a:ext cx="3673" cy="1454228"/>
          </a:xfrm>
          <a:prstGeom prst="straightConnector1">
            <a:avLst/>
          </a:prstGeom>
          <a:noFill/>
          <a:ln w="25400" cap="flat" cmpd="sng" algn="ctr">
            <a:solidFill>
              <a:srgbClr val="33006F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B1ABBAF-2EA4-02A6-A339-4032C9031F65}"/>
              </a:ext>
            </a:extLst>
          </p:cNvPr>
          <p:cNvSpPr txBox="1"/>
          <p:nvPr/>
        </p:nvSpPr>
        <p:spPr>
          <a:xfrm>
            <a:off x="9494022" y="5079305"/>
            <a:ext cx="2554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>
                <a:solidFill>
                  <a:schemeClr val="tx1"/>
                </a:solidFill>
                <a:latin typeface="Calibri"/>
                <a:ea typeface="+mn-ea"/>
              </a:rPr>
              <a:t>Figure courtesy of Juan Leon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40A4B4-C120-E09E-DA85-50BF288BB21C}"/>
              </a:ext>
            </a:extLst>
          </p:cNvPr>
          <p:cNvSpPr txBox="1"/>
          <p:nvPr/>
        </p:nvSpPr>
        <p:spPr>
          <a:xfrm>
            <a:off x="982777" y="5848042"/>
            <a:ext cx="10350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Fine-grained tracking of all PPDU and MPDU reception events and outcomes</a:t>
            </a:r>
          </a:p>
        </p:txBody>
      </p:sp>
    </p:spTree>
    <p:extLst>
      <p:ext uri="{BB962C8B-B14F-4D97-AF65-F5344CB8AC3E}">
        <p14:creationId xmlns:p14="http://schemas.microsoft.com/office/powerpoint/2010/main" val="3843636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Wi-Fi Trace Helpers (cont.)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590742" cy="4113213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Based on a time window of interest, the API supports </a:t>
            </a:r>
            <a:r>
              <a:rPr lang="en-US" dirty="0"/>
              <a:t>printing of statistics</a:t>
            </a:r>
            <a:r>
              <a:rPr lang="en-US" b="0" dirty="0"/>
              <a:t> at the granularity of an MLO link, or aggregated from a node container, all nodes, all links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Sample, built-in output from a documented </a:t>
            </a:r>
            <a:r>
              <a:rPr lang="en-US" b="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basic example</a:t>
            </a:r>
            <a:endParaRPr lang="en-US" b="0" dirty="0">
              <a:solidFill>
                <a:schemeClr val="accent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The API also supports exporting </a:t>
            </a:r>
            <a:r>
              <a:rPr lang="en-US" dirty="0"/>
              <a:t>access to the full trace records</a:t>
            </a:r>
            <a:r>
              <a:rPr lang="en-US" b="0" dirty="0"/>
              <a:t>, with similar link granularity, allowing for custom output or data processing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pic>
        <p:nvPicPr>
          <p:cNvPr id="11" name="Picture 10" descr="A screen shot of a computer&#10;&#10;Description automatically generated">
            <a:extLst>
              <a:ext uri="{FF2B5EF4-FFF2-40B4-BE49-F238E27FC236}">
                <a16:creationId xmlns:a16="http://schemas.microsoft.com/office/drawing/2014/main" id="{6F4545F9-9B60-E060-C484-C88E6B5F2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139186"/>
            <a:ext cx="4336737" cy="194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76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Wi-Fi Trace Helpers (cont.)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590742" cy="4113213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Additional trace helpers are planned for ns-3.43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MAC Transmission </a:t>
            </a:r>
            <a:r>
              <a:rPr lang="en-US" dirty="0"/>
              <a:t>Statistics</a:t>
            </a:r>
            <a:r>
              <a:rPr lang="en-US" b="0" dirty="0"/>
              <a:t> Helper on reception outcomes and transmission delays (collaboration with Huazhong University of Science and Technology)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Channel Occupancy </a:t>
            </a:r>
            <a:r>
              <a:rPr lang="en-US" dirty="0"/>
              <a:t>Statistics Helper </a:t>
            </a:r>
            <a:r>
              <a:rPr lang="en-US" b="0" dirty="0"/>
              <a:t>for channel occupancy and airtime fairness tracking (collaboration with IIIT-Delhi)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pic>
        <p:nvPicPr>
          <p:cNvPr id="8" name="Picture 7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0EAF1E5-81D6-B5DF-F354-6124284AB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390900"/>
            <a:ext cx="2664593" cy="21844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C9E34B-D5A6-6575-608F-7FB39A4231A8}"/>
              </a:ext>
            </a:extLst>
          </p:cNvPr>
          <p:cNvSpPr txBox="1"/>
          <p:nvPr/>
        </p:nvSpPr>
        <p:spPr>
          <a:xfrm>
            <a:off x="6629400" y="5775910"/>
            <a:ext cx="4187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Sample of channel occupancy statistics helper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C27942-F472-C66D-F11D-BAA6F1C5B2F7}"/>
              </a:ext>
            </a:extLst>
          </p:cNvPr>
          <p:cNvSpPr/>
          <p:nvPr/>
        </p:nvSpPr>
        <p:spPr bwMode="auto">
          <a:xfrm>
            <a:off x="7158044" y="3390900"/>
            <a:ext cx="2590800" cy="2271985"/>
          </a:xfrm>
          <a:prstGeom prst="rect">
            <a:avLst/>
          </a:prstGeom>
          <a:solidFill>
            <a:srgbClr val="92D050">
              <a:alpha val="2284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B3DBE7FE-5963-1C4F-FED0-FD97151A40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0" y="3352800"/>
            <a:ext cx="2753918" cy="26098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9E41C4-6799-8D29-52B9-A7BA9ADCE153}"/>
              </a:ext>
            </a:extLst>
          </p:cNvPr>
          <p:cNvSpPr txBox="1"/>
          <p:nvPr/>
        </p:nvSpPr>
        <p:spPr>
          <a:xfrm>
            <a:off x="1196615" y="6057482"/>
            <a:ext cx="36487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Sample of transmission statistics helper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5083BB-4669-C4FA-7086-C32CE05D98E8}"/>
              </a:ext>
            </a:extLst>
          </p:cNvPr>
          <p:cNvSpPr/>
          <p:nvPr/>
        </p:nvSpPr>
        <p:spPr bwMode="auto">
          <a:xfrm>
            <a:off x="1801452" y="3273855"/>
            <a:ext cx="2938446" cy="2688795"/>
          </a:xfrm>
          <a:prstGeom prst="rect">
            <a:avLst/>
          </a:prstGeom>
          <a:solidFill>
            <a:srgbClr val="92D050">
              <a:alpha val="2284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1780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r>
              <a:rPr lang="en-US" dirty="0"/>
              <a:t>What's next for ns-3 Wi-Fi module?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113213"/>
          </a:xfrm>
          <a:ln/>
        </p:spPr>
        <p:txBody>
          <a:bodyPr/>
          <a:lstStyle/>
          <a:p>
            <a:pPr marL="0" indent="0"/>
            <a:r>
              <a:rPr lang="en-US" b="0" dirty="0"/>
              <a:t>Features under development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802.11be EMLSR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80+80 MHz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Groupcast with retries</a:t>
            </a:r>
            <a:r>
              <a:rPr lang="en-US" sz="2000" dirty="0"/>
              <a:t>: </a:t>
            </a:r>
            <a:r>
              <a:rPr lang="en-US" sz="2000" b="0" dirty="0"/>
              <a:t>GCR-UR and GCR-BA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Power save </a:t>
            </a:r>
            <a:r>
              <a:rPr lang="en-US" sz="2000" b="0" dirty="0"/>
              <a:t>modes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EHT RU and MRU </a:t>
            </a:r>
            <a:r>
              <a:rPr lang="en-US" sz="2000" b="0" dirty="0"/>
              <a:t>(and finalize support for preamble puncturing)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320 MHz </a:t>
            </a:r>
            <a:r>
              <a:rPr lang="en-US" sz="2000" dirty="0"/>
              <a:t>channel width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802.11bn</a:t>
            </a:r>
            <a:r>
              <a:rPr lang="en-US" sz="2000" dirty="0"/>
              <a:t> </a:t>
            </a:r>
            <a:r>
              <a:rPr lang="en-US" sz="2000" b="0" dirty="0"/>
              <a:t>(Wi-Fi 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TWT</a:t>
            </a:r>
            <a:r>
              <a:rPr lang="en-US" sz="2000" dirty="0"/>
              <a:t> </a:t>
            </a:r>
            <a:r>
              <a:rPr lang="en-US" sz="2000" b="0" dirty="0"/>
              <a:t>(Target Wake Time)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028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5"/>
            <a:ext cx="10361084" cy="3355976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ns-3 is being used for </a:t>
            </a:r>
            <a:r>
              <a:rPr lang="en-US" dirty="0"/>
              <a:t>Wi-Fi 6/7 algorithmic exploration</a:t>
            </a:r>
            <a:r>
              <a:rPr lang="en-US" b="0" dirty="0"/>
              <a:t> and for </a:t>
            </a:r>
            <a:r>
              <a:rPr lang="en-US" dirty="0"/>
              <a:t>Wi-Fi 8 feature exploration</a:t>
            </a:r>
            <a:r>
              <a:rPr lang="en-US" b="0" dirty="0"/>
              <a:t>, in industrial and academic studies</a:t>
            </a:r>
            <a:endParaRPr lang="en-US" b="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The ns-3.42 (May 2024) release includes </a:t>
            </a:r>
            <a:r>
              <a:rPr lang="en-US" dirty="0"/>
              <a:t>models for MLO</a:t>
            </a:r>
            <a:r>
              <a:rPr lang="en-US" b="0" dirty="0"/>
              <a:t> (STR, EMLSR, and a simple RR scheduler) and </a:t>
            </a:r>
            <a:r>
              <a:rPr lang="en-US" dirty="0"/>
              <a:t>detailed overlapping signal PHY tracing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University of Washington FUNLAB focuses on</a:t>
            </a:r>
            <a:r>
              <a:rPr lang="en-US" dirty="0"/>
              <a:t> cross-layer research</a:t>
            </a:r>
            <a:r>
              <a:rPr lang="en-US" b="0" dirty="0"/>
              <a:t> with emphasis on </a:t>
            </a:r>
            <a:r>
              <a:rPr lang="en-US" dirty="0"/>
              <a:t>algorithmic and machine learning approaches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Industrial </a:t>
            </a:r>
            <a:r>
              <a:rPr lang="en-US" dirty="0"/>
              <a:t>funding</a:t>
            </a:r>
            <a:r>
              <a:rPr lang="en-US" b="0" dirty="0"/>
              <a:t> and </a:t>
            </a:r>
            <a:r>
              <a:rPr lang="en-US" dirty="0"/>
              <a:t>participation</a:t>
            </a:r>
            <a:r>
              <a:rPr lang="en-US" b="0" dirty="0"/>
              <a:t> is paramount for new feature development, validation exercises and for ns-3 sustainment (6G)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171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113213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0" dirty="0"/>
              <a:t>An annual update on the status of the </a:t>
            </a:r>
            <a:r>
              <a:rPr lang="en-GB" sz="2000" b="0" dirty="0" err="1"/>
              <a:t>WiFi</a:t>
            </a:r>
            <a:r>
              <a:rPr lang="en-GB" sz="2000" b="0" dirty="0"/>
              <a:t> module in the open-source network simulator ns-3 (</a:t>
            </a:r>
            <a:r>
              <a:rPr lang="en-GB" sz="2000" b="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http://www.nsnam.org/</a:t>
            </a:r>
            <a:r>
              <a:rPr lang="en-GB" sz="2000" b="0" dirty="0"/>
              <a:t>) with focus on contributions from U. Washington </a:t>
            </a:r>
            <a:r>
              <a:rPr lang="en-GB" sz="2000" b="0" dirty="0" err="1"/>
              <a:t>FUNLab</a:t>
            </a:r>
            <a:r>
              <a:rPr lang="en-GB" sz="2000" b="0" dirty="0"/>
              <a:t> (</a:t>
            </a:r>
            <a:r>
              <a:rPr lang="en-GB" sz="2000" b="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https://wp.ece.uw.edu/funlab/</a:t>
            </a:r>
            <a:r>
              <a:rPr lang="en-GB" sz="2000" b="0" dirty="0"/>
              <a:t>)</a:t>
            </a:r>
          </a:p>
          <a:p>
            <a:pPr marL="457200" indent="-457200">
              <a:buAutoNum type="alphaLcParenR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0" dirty="0"/>
              <a:t>new features added to protocol stack implementations tracking .11ax/.11be as well as enabling use of AI/ML models </a:t>
            </a:r>
          </a:p>
          <a:p>
            <a:pPr marL="457200" indent="-457200">
              <a:buAutoNum type="alphaLcParenR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0" dirty="0">
                <a:solidFill>
                  <a:schemeClr val="tx1"/>
                </a:solidFill>
              </a:rPr>
              <a:t>Latency first analysis for Wi-Fi 7 examples in ns-3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b="0" dirty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b="0" dirty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Acknowledgement</a:t>
            </a:r>
            <a:r>
              <a:rPr lang="en-GB" sz="20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: </a:t>
            </a:r>
            <a:r>
              <a:rPr lang="en-US" sz="20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ns-3 </a:t>
            </a:r>
            <a:r>
              <a:rPr lang="en-US" sz="2000" b="0" i="0" dirty="0" err="1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WiFi</a:t>
            </a:r>
            <a:r>
              <a:rPr lang="en-US" sz="20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 Working Group corporate members - Cisco, Intel, Apple and </a:t>
            </a:r>
            <a:r>
              <a:rPr lang="en-US" sz="2000" b="0" i="0" dirty="0" err="1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MaxLinear</a:t>
            </a:r>
            <a:r>
              <a:rPr lang="en-US" sz="20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 – and academic collaborators,  whose support contributes to the ongoing enhancements of ns-3 802.11. </a:t>
            </a:r>
            <a:endParaRPr lang="en-GB" sz="2000" b="0" dirty="0">
              <a:highlight>
                <a:srgbClr val="FFFF00"/>
              </a:highligh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r>
              <a:rPr lang="en-US" dirty="0"/>
              <a:t>Broader Goals and Issues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5"/>
            <a:ext cx="10361084" cy="3355976"/>
          </a:xfrm>
          <a:ln/>
        </p:spPr>
        <p:txBody>
          <a:bodyPr/>
          <a:lstStyle/>
          <a:p>
            <a:pPr marL="0" indent="0"/>
            <a:r>
              <a:rPr lang="en-US" b="0" dirty="0"/>
              <a:t>ns-3 has always been intended to be a</a:t>
            </a:r>
            <a:r>
              <a:rPr lang="en-US" dirty="0"/>
              <a:t> peer-produced</a:t>
            </a:r>
            <a:r>
              <a:rPr lang="en-US" b="0" dirty="0"/>
              <a:t>, </a:t>
            </a:r>
            <a:r>
              <a:rPr lang="en-US" dirty="0"/>
              <a:t>peer-reviewed</a:t>
            </a:r>
            <a:r>
              <a:rPr lang="en-US" b="0" dirty="0"/>
              <a:t> tool for </a:t>
            </a:r>
            <a:r>
              <a:rPr lang="en-US" dirty="0"/>
              <a:t>reproducible research</a:t>
            </a:r>
          </a:p>
          <a:p>
            <a:pPr marL="0" indent="0"/>
            <a:r>
              <a:rPr lang="en-US" dirty="0"/>
              <a:t>1) how do we attract more peer participation?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Many possibilities:  feedback, bug reporting, code reviews, attend our annual workshop, help us to interpret standards, assist in mentoring students, ...</a:t>
            </a:r>
          </a:p>
          <a:p>
            <a:pPr marL="0" indent="0"/>
            <a:r>
              <a:rPr lang="en-US" dirty="0"/>
              <a:t>2) how do we sustain the core and the essential models?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ns-3 is not eligible for further NSF awards towards software development and sustainment of existing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56B969B-94C6-77FC-4723-DA933D8C38EB}"/>
              </a:ext>
            </a:extLst>
          </p:cNvPr>
          <p:cNvSpPr/>
          <p:nvPr/>
        </p:nvSpPr>
        <p:spPr bwMode="auto">
          <a:xfrm>
            <a:off x="915458" y="4953000"/>
            <a:ext cx="10361084" cy="12192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Please send any ideas or interest to one of us, or participate in one of our public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/>
              <a:t>forums (</a:t>
            </a:r>
            <a:r>
              <a:rPr lang="en-US" dirty="0">
                <a:hlinkClick r:id="rId3"/>
              </a:rPr>
              <a:t>ns-3-users</a:t>
            </a:r>
            <a:r>
              <a:rPr lang="en-US" dirty="0"/>
              <a:t> or </a:t>
            </a:r>
            <a:r>
              <a:rPr lang="en-US" dirty="0">
                <a:hlinkClick r:id="rId4"/>
              </a:rPr>
              <a:t>ns-developers</a:t>
            </a:r>
            <a:r>
              <a:rPr lang="en-US" dirty="0"/>
              <a:t> Google Groups, </a:t>
            </a:r>
            <a:r>
              <a:rPr lang="en-US" dirty="0" err="1">
                <a:hlinkClick r:id="rId5"/>
              </a:rPr>
              <a:t>Zulip</a:t>
            </a:r>
            <a:r>
              <a:rPr lang="en-US" dirty="0">
                <a:hlinkClick r:id="rId5"/>
              </a:rPr>
              <a:t> chat room</a:t>
            </a:r>
            <a:r>
              <a:rPr lang="en-US" dirty="0"/>
              <a:t>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B756B4-202F-C960-DD00-8E2CEEA06374}"/>
              </a:ext>
            </a:extLst>
          </p:cNvPr>
          <p:cNvSpPr/>
          <p:nvPr/>
        </p:nvSpPr>
        <p:spPr bwMode="auto">
          <a:xfrm>
            <a:off x="685800" y="2293007"/>
            <a:ext cx="6172200" cy="450193"/>
          </a:xfrm>
          <a:prstGeom prst="rect">
            <a:avLst/>
          </a:prstGeom>
          <a:solidFill>
            <a:srgbClr val="92D050">
              <a:alpha val="2284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B30575-E4D0-B532-418E-DE7E15803177}"/>
              </a:ext>
            </a:extLst>
          </p:cNvPr>
          <p:cNvSpPr/>
          <p:nvPr/>
        </p:nvSpPr>
        <p:spPr bwMode="auto">
          <a:xfrm>
            <a:off x="652462" y="3429000"/>
            <a:ext cx="7424738" cy="526393"/>
          </a:xfrm>
          <a:prstGeom prst="rect">
            <a:avLst/>
          </a:prstGeom>
          <a:solidFill>
            <a:srgbClr val="92D050">
              <a:alpha val="2284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8400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DC60-CD22-09BE-9408-1E7A676A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04645"/>
            <a:ext cx="10361084" cy="1065213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WiFi</a:t>
            </a:r>
            <a:r>
              <a:rPr lang="en-US" dirty="0">
                <a:solidFill>
                  <a:schemeClr val="tx1"/>
                </a:solidFill>
              </a:rPr>
              <a:t> Latency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CE7FB-9A9E-8AC9-CED2-E048FC141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10248899" cy="5546567"/>
          </a:xfrm>
        </p:spPr>
        <p:txBody>
          <a:bodyPr/>
          <a:lstStyle/>
          <a:p>
            <a:r>
              <a:rPr lang="en-US" sz="2000" dirty="0"/>
              <a:t>Previous use of ns-3 for Wi-Fi network simulations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main focus on </a:t>
            </a:r>
            <a:r>
              <a:rPr lang="en-US" sz="2000" dirty="0">
                <a:highlight>
                  <a:srgbClr val="FFFF00"/>
                </a:highlight>
              </a:rPr>
              <a:t>throughput</a:t>
            </a:r>
            <a:r>
              <a:rPr lang="en-US" sz="2000" dirty="0"/>
              <a:t> !!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Benchmark DCF performance: saturated traffic, single BSS baseline vs Bianchi [1]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ns-3 script (</a:t>
            </a:r>
            <a:r>
              <a:rPr lang="en-US" sz="2000" b="0" dirty="0" err="1"/>
              <a:t>src</a:t>
            </a:r>
            <a:r>
              <a:rPr lang="en-US" sz="2000" b="0" dirty="0"/>
              <a:t>/</a:t>
            </a:r>
            <a:r>
              <a:rPr lang="en-US" sz="2000" b="0" dirty="0" err="1"/>
              <a:t>wifi</a:t>
            </a:r>
            <a:r>
              <a:rPr lang="en-US" sz="2000" b="0" dirty="0"/>
              <a:t>/examples/wifi-bianchi.cc) used to validate simulator vs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dirty="0"/>
              <a:t>5 to 50 nodes, infrastructure network, MCS4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Traffic: </a:t>
            </a:r>
            <a:r>
              <a:rPr lang="en-US" sz="1600" dirty="0">
                <a:highlight>
                  <a:srgbClr val="FFFF00"/>
                </a:highlight>
              </a:rPr>
              <a:t>Saturated traffic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000" dirty="0">
                <a:solidFill>
                  <a:srgbClr val="FF0000"/>
                </a:solidFill>
              </a:rPr>
              <a:t> Wi-Fi 7&amp;8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Latency sensitive applications: VR, streaming, gaming… </a:t>
            </a:r>
            <a:r>
              <a:rPr lang="en-US" sz="1800" b="0" dirty="0">
                <a:sym typeface="Wingdings" panose="05000000000000000000" pitchFamily="2" charset="2"/>
              </a:rPr>
              <a:t> </a:t>
            </a:r>
            <a:r>
              <a:rPr lang="en-US" sz="1800" b="0" dirty="0"/>
              <a:t> </a:t>
            </a:r>
            <a:r>
              <a:rPr lang="en-US" sz="1800" dirty="0">
                <a:solidFill>
                  <a:srgbClr val="002060"/>
                </a:solidFill>
                <a:highlight>
                  <a:srgbClr val="FFFF00"/>
                </a:highlight>
              </a:rPr>
              <a:t>delay analysis </a:t>
            </a:r>
            <a:r>
              <a:rPr lang="en-US" sz="1800" dirty="0">
                <a:solidFill>
                  <a:srgbClr val="002060"/>
                </a:solidFill>
              </a:rPr>
              <a:t>!! </a:t>
            </a:r>
            <a:r>
              <a:rPr lang="en-US" sz="1800" b="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highlight>
                  <a:srgbClr val="FFFF00"/>
                </a:highlight>
              </a:rPr>
              <a:t>Unsaturated conditions </a:t>
            </a:r>
            <a:r>
              <a:rPr lang="en-US" sz="1800" b="0" dirty="0"/>
              <a:t>for delay analysis </a:t>
            </a:r>
          </a:p>
          <a:p>
            <a:pPr marL="0" indent="0"/>
            <a:r>
              <a:rPr lang="en-US" sz="1800" b="0" dirty="0"/>
              <a:t>      - latency in saturated conditions (from Bianchi) only of limited interest !</a:t>
            </a:r>
          </a:p>
          <a:p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 dirty="0">
                <a:highlight>
                  <a:srgbClr val="FFFF00"/>
                </a:highlight>
              </a:rPr>
              <a:t>Needs alternate analytical approach to Bianchi</a:t>
            </a:r>
            <a:r>
              <a:rPr lang="en-US" sz="2000" b="0" dirty="0"/>
              <a:t>:</a:t>
            </a:r>
          </a:p>
          <a:p>
            <a:pPr marL="0" indent="0"/>
            <a:r>
              <a:rPr lang="en-US" sz="2000" b="0" dirty="0"/>
              <a:t>       - </a:t>
            </a:r>
            <a:r>
              <a:rPr lang="en-US" sz="1800" b="0" dirty="0"/>
              <a:t>Latency modeling for unsaturated conditions</a:t>
            </a:r>
            <a:r>
              <a:rPr lang="en-US" sz="2000" b="0" dirty="0"/>
              <a:t> [2][3]</a:t>
            </a:r>
            <a:endParaRPr lang="en-US" sz="18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73C6D-69B9-6CCA-E405-4E2528DDB85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46F18-158C-B4B7-903C-1F259F9E81D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Sumit Roy, UW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C8306-CA11-97E8-EE99-2DFD274337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A87A899-5BAF-1175-C32A-386096910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82548" y="2728160"/>
            <a:ext cx="3880852" cy="291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64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27D5-F458-B64F-24F1-45338F68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69900"/>
            <a:ext cx="10361084" cy="106521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Delay Analysis: HOL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0DFE7-5F4D-0A2A-A3A8-A35346FB0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69" y="1489798"/>
            <a:ext cx="10361084" cy="4113213"/>
          </a:xfrm>
        </p:spPr>
        <p:txBody>
          <a:bodyPr/>
          <a:lstStyle/>
          <a:p>
            <a:pPr marL="0" indent="0"/>
            <a:r>
              <a:rPr lang="en-US" sz="2000" dirty="0"/>
              <a:t>New Analytical model based on the HOL [2]: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Delay modeling based on alternative Markov state</a:t>
            </a:r>
          </a:p>
          <a:p>
            <a:pPr marL="0" indent="0"/>
            <a:r>
              <a:rPr lang="en-US" sz="2000" b="0" dirty="0"/>
              <a:t>    description (HOL packet status)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/>
              <a:t>Support both saturated and unsaturated conditions</a:t>
            </a:r>
            <a:endParaRPr lang="en-US" sz="28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CFF02-E546-6ED4-CE8E-52EFB2A67B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C0924-DC6B-5A31-F4A8-D48DD0347A7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Sumit Roy, UW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D9832-F74A-6F20-98AA-135DFC211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D629A3-43D5-B1FC-A9CD-8BBA6DE1E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390" y="1311187"/>
            <a:ext cx="5508760" cy="19183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F244D5-C8F2-5915-F303-776DAED02860}"/>
              </a:ext>
            </a:extLst>
          </p:cNvPr>
          <p:cNvSpPr txBox="1"/>
          <p:nvPr/>
        </p:nvSpPr>
        <p:spPr>
          <a:xfrm>
            <a:off x="802217" y="3208127"/>
            <a:ext cx="10777008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Limitations of the Bianchi Model (Conditional Collision Probability)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Relies on conditional collision probability – identical for each node &amp; </a:t>
            </a:r>
            <a:r>
              <a:rPr lang="en-US" sz="1600" dirty="0" err="1">
                <a:solidFill>
                  <a:schemeClr val="tx1"/>
                </a:solidFill>
                <a:highlight>
                  <a:srgbClr val="FFFF00"/>
                </a:highlight>
              </a:rPr>
              <a:t>indep</a:t>
            </a:r>
            <a:r>
              <a:rPr lang="en-US" sz="1600" dirty="0">
                <a:solidFill>
                  <a:schemeClr val="tx1"/>
                </a:solidFill>
                <a:highlight>
                  <a:srgbClr val="FFFF00"/>
                </a:highlight>
              </a:rPr>
              <a:t>. of node </a:t>
            </a:r>
            <a:r>
              <a:rPr lang="en-US" sz="1600" i="1" dirty="0">
                <a:solidFill>
                  <a:schemeClr val="tx1"/>
                </a:solidFill>
                <a:highlight>
                  <a:srgbClr val="FFFF00"/>
                </a:highlight>
              </a:rPr>
              <a:t>state -</a:t>
            </a:r>
            <a:r>
              <a:rPr lang="en-US" sz="1600" dirty="0">
                <a:solidFill>
                  <a:schemeClr val="tx1"/>
                </a:solidFill>
              </a:rPr>
              <a:t>  to characterize the network operating 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No consensus on fixed-point in </a:t>
            </a:r>
            <a:r>
              <a:rPr lang="en-US" sz="1600" i="1" dirty="0">
                <a:solidFill>
                  <a:schemeClr val="tx1"/>
                </a:solidFill>
                <a:highlight>
                  <a:srgbClr val="FFFF00"/>
                </a:highlight>
              </a:rPr>
              <a:t>unsaturated scenarios</a:t>
            </a:r>
            <a:r>
              <a:rPr lang="en-US" sz="1600" dirty="0">
                <a:solidFill>
                  <a:schemeClr val="tx1"/>
                </a:solidFill>
              </a:rPr>
              <a:t>, leading to inaccuracies.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 Advantage of HOL model: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tx1"/>
                </a:solidFill>
              </a:rPr>
              <a:t> Models behavior of each HOL packet - including backoff, collision, and successful transmission, as a </a:t>
            </a:r>
            <a:r>
              <a:rPr lang="en-US" sz="1600" i="1" dirty="0">
                <a:solidFill>
                  <a:schemeClr val="tx1"/>
                </a:solidFill>
              </a:rPr>
              <a:t>discrete-time Markov renewal process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Key Feature: </a:t>
            </a:r>
            <a:r>
              <a:rPr lang="en-US" sz="1600" dirty="0">
                <a:solidFill>
                  <a:schemeClr val="tx1"/>
                </a:solidFill>
              </a:rPr>
              <a:t>The steady-state distribution is determined by the limiting probability of successful transmission of HOL packets when the channel is idle (p).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Network Conditions: </a:t>
            </a:r>
            <a:r>
              <a:rPr lang="en-US" sz="1600" dirty="0">
                <a:solidFill>
                  <a:schemeClr val="tx1"/>
                </a:solidFill>
              </a:rPr>
              <a:t>Derives distinct fixed-point equations which supports both unsaturated and saturated scenarios.</a:t>
            </a:r>
          </a:p>
        </p:txBody>
      </p:sp>
    </p:spTree>
    <p:extLst>
      <p:ext uri="{BB962C8B-B14F-4D97-AF65-F5344CB8AC3E}">
        <p14:creationId xmlns:p14="http://schemas.microsoft.com/office/powerpoint/2010/main" val="1760432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7585" y="373574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tx1"/>
                </a:solidFill>
              </a:rPr>
              <a:t>Delay - Single Link (SLO)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sz="1100"/>
              <a:t>Slide </a:t>
            </a:r>
            <a:fld id="{B3165115-9078-433B-A278-1F5ED971F63A}" type="slidenum">
              <a:rPr lang="en-GB" sz="1100"/>
              <a:pPr/>
              <a:t>23</a:t>
            </a:fld>
            <a:endParaRPr lang="en-GB" sz="110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A506A3-C5F9-E15C-3770-4ECDBBDC4CDF}"/>
              </a:ext>
            </a:extLst>
          </p:cNvPr>
          <p:cNvSpPr txBox="1"/>
          <p:nvPr/>
        </p:nvSpPr>
        <p:spPr>
          <a:xfrm>
            <a:off x="6858000" y="5821500"/>
            <a:ext cx="50189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[*] L. Dai and X. Sun, "A Unified Analysis of IEEE 802.11 DCF Networks: Stability, Throughput, and Delay," in IEEE Transactions on Mobile Computing, vol. 12, no. 8, pp. 1558-1572, Aug. 2013, </a:t>
            </a:r>
            <a:r>
              <a:rPr lang="en-US" sz="1100" dirty="0" err="1">
                <a:solidFill>
                  <a:schemeClr val="tx1"/>
                </a:solidFill>
              </a:rPr>
              <a:t>doi</a:t>
            </a:r>
            <a:r>
              <a:rPr lang="en-US" sz="1100" dirty="0">
                <a:solidFill>
                  <a:schemeClr val="tx1"/>
                </a:solidFill>
              </a:rPr>
              <a:t>: 10.1109/TMC.2012.128.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A18F6C-38F3-44D3-D238-09D00164076E}"/>
              </a:ext>
            </a:extLst>
          </p:cNvPr>
          <p:cNvGrpSpPr/>
          <p:nvPr/>
        </p:nvGrpSpPr>
        <p:grpSpPr>
          <a:xfrm>
            <a:off x="8001000" y="1515839"/>
            <a:ext cx="1877491" cy="1643130"/>
            <a:chOff x="5936031" y="2132339"/>
            <a:chExt cx="2999681" cy="2909869"/>
          </a:xfrm>
        </p:grpSpPr>
        <p:pic>
          <p:nvPicPr>
            <p:cNvPr id="7" name="Graphic 6" descr="Cell Tower with solid fill">
              <a:extLst>
                <a:ext uri="{FF2B5EF4-FFF2-40B4-BE49-F238E27FC236}">
                  <a16:creationId xmlns:a16="http://schemas.microsoft.com/office/drawing/2014/main" id="{09A9B8BC-0B3B-49B4-A09A-A2164E8ED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92219" y="3166090"/>
              <a:ext cx="839641" cy="839641"/>
            </a:xfrm>
            <a:prstGeom prst="rect">
              <a:avLst/>
            </a:prstGeom>
          </p:spPr>
        </p:pic>
        <p:pic>
          <p:nvPicPr>
            <p:cNvPr id="8" name="Graphic 7" descr="Smart Phone outline">
              <a:extLst>
                <a:ext uri="{FF2B5EF4-FFF2-40B4-BE49-F238E27FC236}">
                  <a16:creationId xmlns:a16="http://schemas.microsoft.com/office/drawing/2014/main" id="{B4B114BA-3AB1-A828-E14C-41E29D17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36031" y="3286190"/>
              <a:ext cx="635620" cy="635620"/>
            </a:xfrm>
            <a:prstGeom prst="rect">
              <a:avLst/>
            </a:prstGeom>
          </p:spPr>
        </p:pic>
        <p:pic>
          <p:nvPicPr>
            <p:cNvPr id="9" name="Graphic 8" descr="Smart Phone outline">
              <a:extLst>
                <a:ext uri="{FF2B5EF4-FFF2-40B4-BE49-F238E27FC236}">
                  <a16:creationId xmlns:a16="http://schemas.microsoft.com/office/drawing/2014/main" id="{1A073A8E-337F-DF35-4DD8-25D9165CD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76420" y="2132339"/>
              <a:ext cx="635620" cy="635620"/>
            </a:xfrm>
            <a:prstGeom prst="rect">
              <a:avLst/>
            </a:prstGeom>
          </p:spPr>
        </p:pic>
        <p:pic>
          <p:nvPicPr>
            <p:cNvPr id="10" name="Graphic 9" descr="Smart Phone outline">
              <a:extLst>
                <a:ext uri="{FF2B5EF4-FFF2-40B4-BE49-F238E27FC236}">
                  <a16:creationId xmlns:a16="http://schemas.microsoft.com/office/drawing/2014/main" id="{0DC9D8AD-039E-E067-846B-5209C9541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6179" y="2543132"/>
              <a:ext cx="635620" cy="63562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53877BB-9D11-9A68-9A64-0DF24E03163F}"/>
                </a:ext>
              </a:extLst>
            </p:cNvPr>
            <p:cNvSpPr/>
            <p:nvPr/>
          </p:nvSpPr>
          <p:spPr>
            <a:xfrm>
              <a:off x="6253843" y="2405245"/>
              <a:ext cx="2364059" cy="2364059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>
                <a:solidFill>
                  <a:schemeClr val="tx1"/>
                </a:solidFill>
              </a:endParaRPr>
            </a:p>
          </p:txBody>
        </p:sp>
        <p:pic>
          <p:nvPicPr>
            <p:cNvPr id="12" name="Graphic 11" descr="Smart Phone outline">
              <a:extLst>
                <a:ext uri="{FF2B5EF4-FFF2-40B4-BE49-F238E27FC236}">
                  <a16:creationId xmlns:a16="http://schemas.microsoft.com/office/drawing/2014/main" id="{ECBB698B-C3C7-A4A6-76DB-5235B9565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12040" y="2132339"/>
              <a:ext cx="635620" cy="635620"/>
            </a:xfrm>
            <a:prstGeom prst="rect">
              <a:avLst/>
            </a:prstGeom>
          </p:spPr>
        </p:pic>
        <p:pic>
          <p:nvPicPr>
            <p:cNvPr id="13" name="Graphic 12" descr="Smart Phone outline">
              <a:extLst>
                <a:ext uri="{FF2B5EF4-FFF2-40B4-BE49-F238E27FC236}">
                  <a16:creationId xmlns:a16="http://schemas.microsoft.com/office/drawing/2014/main" id="{E1318DA1-D762-FF57-7E73-536B4FFFC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15734" y="2543132"/>
              <a:ext cx="635620" cy="635620"/>
            </a:xfrm>
            <a:prstGeom prst="rect">
              <a:avLst/>
            </a:prstGeom>
          </p:spPr>
        </p:pic>
        <p:pic>
          <p:nvPicPr>
            <p:cNvPr id="14" name="Graphic 13" descr="Smart Phone outline">
              <a:extLst>
                <a:ext uri="{FF2B5EF4-FFF2-40B4-BE49-F238E27FC236}">
                  <a16:creationId xmlns:a16="http://schemas.microsoft.com/office/drawing/2014/main" id="{5A868EA3-7881-B26B-23C7-377EA589B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00092" y="3269463"/>
              <a:ext cx="635620" cy="635620"/>
            </a:xfrm>
            <a:prstGeom prst="rect">
              <a:avLst/>
            </a:prstGeom>
          </p:spPr>
        </p:pic>
        <p:pic>
          <p:nvPicPr>
            <p:cNvPr id="15" name="Graphic 14" descr="Smart Phone outline">
              <a:extLst>
                <a:ext uri="{FF2B5EF4-FFF2-40B4-BE49-F238E27FC236}">
                  <a16:creationId xmlns:a16="http://schemas.microsoft.com/office/drawing/2014/main" id="{3B76DB47-C0F5-4D3E-8880-F7C0FAF85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01796" y="4033180"/>
              <a:ext cx="635620" cy="635620"/>
            </a:xfrm>
            <a:prstGeom prst="rect">
              <a:avLst/>
            </a:prstGeom>
          </p:spPr>
        </p:pic>
        <p:pic>
          <p:nvPicPr>
            <p:cNvPr id="16" name="Graphic 15" descr="Smart Phone outline">
              <a:extLst>
                <a:ext uri="{FF2B5EF4-FFF2-40B4-BE49-F238E27FC236}">
                  <a16:creationId xmlns:a16="http://schemas.microsoft.com/office/drawing/2014/main" id="{2228DFDE-7DE2-98ED-19A1-81F92EC47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19145" y="4398735"/>
              <a:ext cx="635620" cy="635620"/>
            </a:xfrm>
            <a:prstGeom prst="rect">
              <a:avLst/>
            </a:prstGeom>
          </p:spPr>
        </p:pic>
        <p:pic>
          <p:nvPicPr>
            <p:cNvPr id="17" name="Graphic 16" descr="Smart Phone outline">
              <a:extLst>
                <a:ext uri="{FF2B5EF4-FFF2-40B4-BE49-F238E27FC236}">
                  <a16:creationId xmlns:a16="http://schemas.microsoft.com/office/drawing/2014/main" id="{2CA1735B-5304-E29F-4B6A-92AF97A17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97462" y="4406588"/>
              <a:ext cx="635620" cy="635620"/>
            </a:xfrm>
            <a:prstGeom prst="rect">
              <a:avLst/>
            </a:prstGeom>
          </p:spPr>
        </p:pic>
        <p:pic>
          <p:nvPicPr>
            <p:cNvPr id="18" name="Graphic 17" descr="Smart Phone outline">
              <a:extLst>
                <a:ext uri="{FF2B5EF4-FFF2-40B4-BE49-F238E27FC236}">
                  <a16:creationId xmlns:a16="http://schemas.microsoft.com/office/drawing/2014/main" id="{CB2138F2-A31A-05D7-6653-C7E7F5A57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0874" y="4033180"/>
              <a:ext cx="635620" cy="63562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D90673-0B09-760E-D015-2C238AEF2844}"/>
                  </a:ext>
                </a:extLst>
              </p:cNvPr>
              <p:cNvSpPr txBox="1"/>
              <p:nvPr/>
            </p:nvSpPr>
            <p:spPr>
              <a:xfrm>
                <a:off x="607068" y="1179789"/>
                <a:ext cx="11077347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Simulation Topology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AP: Center of circle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STAs: Evenly spaced on the circle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STAs are transmitting with a fixed MCS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Traffic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UL Only traffic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﻿Each STA have Bernoulli arrivals with rate </a:t>
                </a:r>
                <a:r>
                  <a:rPr lang="el-G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λ,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i.e., each STA has probability </a:t>
                </a:r>
                <a:r>
                  <a:rPr lang="el-G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generate a﻿ new packet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[*].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is the channel holding time at MAC layer for each frame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D90673-0B09-760E-D015-2C238AEF2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68" y="1179789"/>
                <a:ext cx="11077347" cy="3231654"/>
              </a:xfrm>
              <a:prstGeom prst="rect">
                <a:avLst/>
              </a:prstGeom>
              <a:blipFill>
                <a:blip r:embed="rId7"/>
                <a:stretch>
                  <a:fillRect l="-605" t="-1132" b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F38D662B-B43D-1CB7-6128-56B931362D34}"/>
              </a:ext>
            </a:extLst>
          </p:cNvPr>
          <p:cNvGrpSpPr/>
          <p:nvPr/>
        </p:nvGrpSpPr>
        <p:grpSpPr>
          <a:xfrm>
            <a:off x="2920776" y="5389024"/>
            <a:ext cx="5061947" cy="407296"/>
            <a:chOff x="719323" y="4971813"/>
            <a:chExt cx="5061947" cy="40729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8EBF9F1-C2D1-15C8-F67A-F0790C7F6A27}"/>
                </a:ext>
              </a:extLst>
            </p:cNvPr>
            <p:cNvCxnSpPr/>
            <p:nvPr/>
          </p:nvCxnSpPr>
          <p:spPr>
            <a:xfrm>
              <a:off x="719323" y="5331786"/>
              <a:ext cx="402938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98096BE-DDA1-BB0D-7AED-3B9294BCB486}"/>
                </a:ext>
              </a:extLst>
            </p:cNvPr>
            <p:cNvCxnSpPr/>
            <p:nvPr/>
          </p:nvCxnSpPr>
          <p:spPr>
            <a:xfrm>
              <a:off x="733265" y="5029497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3B9BF60-E264-6A82-58A5-72D4B068439F}"/>
                </a:ext>
              </a:extLst>
            </p:cNvPr>
            <p:cNvCxnSpPr/>
            <p:nvPr/>
          </p:nvCxnSpPr>
          <p:spPr>
            <a:xfrm>
              <a:off x="1198038" y="5029497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CB08E8-3911-6F61-F431-9064565026F7}"/>
                </a:ext>
              </a:extLst>
            </p:cNvPr>
            <p:cNvCxnSpPr/>
            <p:nvPr/>
          </p:nvCxnSpPr>
          <p:spPr>
            <a:xfrm>
              <a:off x="1657130" y="5033903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3167306-4AC5-255F-4178-C630D5EF6702}"/>
                </a:ext>
              </a:extLst>
            </p:cNvPr>
            <p:cNvCxnSpPr/>
            <p:nvPr/>
          </p:nvCxnSpPr>
          <p:spPr>
            <a:xfrm>
              <a:off x="2118117" y="5029497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D55A4B4-CDAC-4320-BC94-79D526FCE2DB}"/>
                </a:ext>
              </a:extLst>
            </p:cNvPr>
            <p:cNvCxnSpPr/>
            <p:nvPr/>
          </p:nvCxnSpPr>
          <p:spPr>
            <a:xfrm>
              <a:off x="2566798" y="5029497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4449064-0721-EA0E-BBF6-74771C806CF9}"/>
                </a:ext>
              </a:extLst>
            </p:cNvPr>
            <p:cNvCxnSpPr/>
            <p:nvPr/>
          </p:nvCxnSpPr>
          <p:spPr>
            <a:xfrm>
              <a:off x="3021159" y="5029497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B64C32-F747-E1BC-F005-354A4F1557D8}"/>
                </a:ext>
              </a:extLst>
            </p:cNvPr>
            <p:cNvCxnSpPr/>
            <p:nvPr/>
          </p:nvCxnSpPr>
          <p:spPr>
            <a:xfrm>
              <a:off x="3464159" y="5029497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D5C73F0-7123-359E-ED85-9A7F29F2FE89}"/>
                </a:ext>
              </a:extLst>
            </p:cNvPr>
            <p:cNvCxnSpPr/>
            <p:nvPr/>
          </p:nvCxnSpPr>
          <p:spPr>
            <a:xfrm>
              <a:off x="3901481" y="5029497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C40E7FA-0761-9A2A-9BA2-633A8DC0B17A}"/>
                </a:ext>
              </a:extLst>
            </p:cNvPr>
            <p:cNvCxnSpPr/>
            <p:nvPr/>
          </p:nvCxnSpPr>
          <p:spPr>
            <a:xfrm>
              <a:off x="4327444" y="5030118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9274076-3B3A-A366-2281-560FB3167F1B}"/>
                    </a:ext>
                  </a:extLst>
                </p:cNvPr>
                <p:cNvSpPr txBox="1"/>
                <p:nvPr/>
              </p:nvSpPr>
              <p:spPr>
                <a:xfrm>
                  <a:off x="4725340" y="5102110"/>
                  <a:ext cx="105593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>
                      <a:solidFill>
                        <a:schemeClr val="tx1"/>
                      </a:solidFill>
                    </a:rPr>
                    <a:t>Every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CN" sz="1200">
                      <a:solidFill>
                        <a:schemeClr val="tx1"/>
                      </a:solidFill>
                    </a:rPr>
                    <a:t>time</a:t>
                  </a: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9274076-3B3A-A366-2281-560FB3167F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340" y="5102110"/>
                  <a:ext cx="1055930" cy="276999"/>
                </a:xfrm>
                <a:prstGeom prst="rect">
                  <a:avLst/>
                </a:prstGeom>
                <a:blipFill>
                  <a:blip r:embed="rId8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C4A7EA-9010-9372-6244-6C814393FBD9}"/>
                </a:ext>
              </a:extLst>
            </p:cNvPr>
            <p:cNvSpPr txBox="1"/>
            <p:nvPr/>
          </p:nvSpPr>
          <p:spPr>
            <a:xfrm>
              <a:off x="2188336" y="498397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80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55C327-55CB-1E3C-6494-633D586439B3}"/>
                </a:ext>
              </a:extLst>
            </p:cNvPr>
            <p:cNvSpPr txBox="1"/>
            <p:nvPr/>
          </p:nvSpPr>
          <p:spPr>
            <a:xfrm>
              <a:off x="1728948" y="499504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80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7B9C707-7BBF-364B-3A41-4C4B3A60EC49}"/>
                </a:ext>
              </a:extLst>
            </p:cNvPr>
            <p:cNvSpPr txBox="1"/>
            <p:nvPr/>
          </p:nvSpPr>
          <p:spPr>
            <a:xfrm>
              <a:off x="805183" y="497181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80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F260705-D1C5-552F-D5A1-0D17FD456DDB}"/>
                </a:ext>
              </a:extLst>
            </p:cNvPr>
            <p:cNvSpPr txBox="1"/>
            <p:nvPr/>
          </p:nvSpPr>
          <p:spPr>
            <a:xfrm>
              <a:off x="3517523" y="498397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800">
                  <a:solidFill>
                    <a:schemeClr val="tx1"/>
                  </a:solidFill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33B87A-3FE3-4A6C-B2F6-5CC0ABFB33A9}"/>
                  </a:ext>
                </a:extLst>
              </p:cNvPr>
              <p:cNvSpPr txBox="1"/>
              <p:nvPr/>
            </p:nvSpPr>
            <p:spPr>
              <a:xfrm>
                <a:off x="612321" y="5321232"/>
                <a:ext cx="1961050" cy="581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𝐵𝑒𝑟𝑛𝑜𝑢𝑙𝑙𝑖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33B87A-3FE3-4A6C-B2F6-5CC0ABFB3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21" y="5321232"/>
                <a:ext cx="1961050" cy="5819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C32A9167-871A-C7F0-80E4-A7137A62F9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2651" y="4314071"/>
            <a:ext cx="5226996" cy="11570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5FCFE9-C8DC-48D1-7C0F-6E74809A2188}"/>
                  </a:ext>
                </a:extLst>
              </p:cNvPr>
              <p:cNvSpPr txBox="1"/>
              <p:nvPr/>
            </p:nvSpPr>
            <p:spPr>
              <a:xfrm>
                <a:off x="651849" y="5925165"/>
                <a:ext cx="63744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the aggregate input data rate for n nodes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5FCFE9-C8DC-48D1-7C0F-6E74809A2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49" y="5925165"/>
                <a:ext cx="6374404" cy="400110"/>
              </a:xfrm>
              <a:prstGeom prst="rect">
                <a:avLst/>
              </a:prstGeom>
              <a:blipFill>
                <a:blip r:embed="rId11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014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8980" y="461036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 Analysis (2)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145DF1-8552-A6D4-D173-E239B0D93DCF}"/>
              </a:ext>
            </a:extLst>
          </p:cNvPr>
          <p:cNvSpPr txBox="1"/>
          <p:nvPr/>
        </p:nvSpPr>
        <p:spPr>
          <a:xfrm>
            <a:off x="1409545" y="1668911"/>
            <a:ext cx="8318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Delay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Saturated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delay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4E04EA-E552-6DC8-5CDF-5A055606CA44}"/>
                  </a:ext>
                </a:extLst>
              </p:cNvPr>
              <p:cNvSpPr txBox="1"/>
              <p:nvPr/>
            </p:nvSpPr>
            <p:spPr>
              <a:xfrm>
                <a:off x="1489311" y="4500006"/>
                <a:ext cx="8584030" cy="1642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l-G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τ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channel holding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of successful/failed transmission;</a:t>
                </a:r>
              </a:p>
              <a:p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﻿probability of successful transmission of HOL packet given that the channel is idle; 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= initial backoff window size; 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= cutoff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phase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= 2 for the exponential backoff;</a:t>
                </a:r>
                <a:endPara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l-G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4E04EA-E552-6DC8-5CDF-5A055606C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311" y="4500006"/>
                <a:ext cx="8584030" cy="1642373"/>
              </a:xfrm>
              <a:prstGeom prst="rect">
                <a:avLst/>
              </a:prstGeom>
              <a:blipFill>
                <a:blip r:embed="rId3"/>
                <a:stretch>
                  <a:fillRect l="-213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4B660EB-8CC5-BB4A-6383-F35BFA2E7A65}"/>
              </a:ext>
            </a:extLst>
          </p:cNvPr>
          <p:cNvGrpSpPr/>
          <p:nvPr/>
        </p:nvGrpSpPr>
        <p:grpSpPr>
          <a:xfrm>
            <a:off x="3911635" y="2228307"/>
            <a:ext cx="5770436" cy="502219"/>
            <a:chOff x="3693885" y="1970283"/>
            <a:chExt cx="5770436" cy="5022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A1901F-08D5-FD20-CB59-3A5E87DF1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3885" y="1970283"/>
              <a:ext cx="3743888" cy="50168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3BA808-7B07-71EC-3088-DDD88A042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3745" y="1970283"/>
              <a:ext cx="2060576" cy="50221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F45C761-541C-862B-0E87-AF2F4DD103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131" y="3519994"/>
            <a:ext cx="1922462" cy="459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495C0A-3609-E8D5-3629-73C13E8D88C3}"/>
                  </a:ext>
                </a:extLst>
              </p:cNvPr>
              <p:cNvSpPr txBox="1"/>
              <p:nvPr/>
            </p:nvSpPr>
            <p:spPr>
              <a:xfrm>
                <a:off x="1409545" y="3083130"/>
                <a:ext cx="87130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8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Unsaturated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Case: e.g., with fixed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=0.15,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the aggregate input data rate for n nodes</a:t>
                </a: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 delay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495C0A-3609-E8D5-3629-73C13E8D8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545" y="3083130"/>
                <a:ext cx="8713026" cy="923330"/>
              </a:xfrm>
              <a:prstGeom prst="rect">
                <a:avLst/>
              </a:prstGeom>
              <a:blipFill>
                <a:blip r:embed="rId7"/>
                <a:stretch>
                  <a:fillRect l="-42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71029B0-728B-3313-B68E-F92423BDAF25}"/>
              </a:ext>
            </a:extLst>
          </p:cNvPr>
          <p:cNvSpPr txBox="1"/>
          <p:nvPr/>
        </p:nvSpPr>
        <p:spPr>
          <a:xfrm>
            <a:off x="1489311" y="4170612"/>
            <a:ext cx="8920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Delay mainly related to the initial backoff window size with low arrival rate and low collision probability.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0FD8AB0-77FA-C779-03F0-C615D69D8BE4}"/>
              </a:ext>
            </a:extLst>
          </p:cNvPr>
          <p:cNvSpPr/>
          <p:nvPr/>
        </p:nvSpPr>
        <p:spPr>
          <a:xfrm>
            <a:off x="5099394" y="2269046"/>
            <a:ext cx="343711" cy="42024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1E39B3-1226-81DE-2C98-CFDA1A1D0656}"/>
              </a:ext>
            </a:extLst>
          </p:cNvPr>
          <p:cNvSpPr txBox="1"/>
          <p:nvPr/>
        </p:nvSpPr>
        <p:spPr>
          <a:xfrm>
            <a:off x="4907013" y="2021006"/>
            <a:ext cx="871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Success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DEDC2A-2470-902B-8FB4-4749D6F22D32}"/>
              </a:ext>
            </a:extLst>
          </p:cNvPr>
          <p:cNvSpPr/>
          <p:nvPr/>
        </p:nvSpPr>
        <p:spPr>
          <a:xfrm>
            <a:off x="5483321" y="2199348"/>
            <a:ext cx="590098" cy="50221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400948-980A-8BF9-7548-2860AEEDBA87}"/>
              </a:ext>
            </a:extLst>
          </p:cNvPr>
          <p:cNvSpPr txBox="1"/>
          <p:nvPr/>
        </p:nvSpPr>
        <p:spPr>
          <a:xfrm>
            <a:off x="8301235" y="1543705"/>
            <a:ext cx="2761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rgbClr val="FF0000"/>
                </a:solidFill>
              </a:rPr>
              <a:t>Stable </a:t>
            </a:r>
            <a:r>
              <a:rPr lang="en-US" sz="1200">
                <a:solidFill>
                  <a:srgbClr val="FF0000"/>
                </a:solidFill>
              </a:rPr>
              <a:t>State </a:t>
            </a:r>
            <a:r>
              <a:rPr lang="en-US" altLang="zh-CN" sz="1200">
                <a:solidFill>
                  <a:srgbClr val="FF0000"/>
                </a:solidFill>
              </a:rPr>
              <a:t>from </a:t>
            </a:r>
            <a:r>
              <a:rPr lang="en-US" sz="1200" b="0" i="0">
                <a:solidFill>
                  <a:srgbClr val="FF0000"/>
                </a:solidFill>
                <a:effectLst/>
                <a:latin typeface="Google Sans"/>
              </a:rPr>
              <a:t>Markov </a:t>
            </a:r>
            <a:r>
              <a:rPr lang="en-US" sz="1200">
                <a:solidFill>
                  <a:srgbClr val="FF0000"/>
                </a:solidFill>
              </a:rPr>
              <a:t> chain for backoff window change due to collisions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6255675-F42C-B5C6-4D34-F01B524711EC}"/>
              </a:ext>
            </a:extLst>
          </p:cNvPr>
          <p:cNvSpPr/>
          <p:nvPr/>
        </p:nvSpPr>
        <p:spPr>
          <a:xfrm>
            <a:off x="6084266" y="1987205"/>
            <a:ext cx="3842714" cy="94802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5F7292-1E93-4F07-8CAD-8956173B357E}"/>
              </a:ext>
            </a:extLst>
          </p:cNvPr>
          <p:cNvSpPr txBox="1"/>
          <p:nvPr/>
        </p:nvSpPr>
        <p:spPr>
          <a:xfrm>
            <a:off x="5589404" y="2682764"/>
            <a:ext cx="871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Failure</a:t>
            </a:r>
          </a:p>
        </p:txBody>
      </p:sp>
      <p:pic>
        <p:nvPicPr>
          <p:cNvPr id="19" name="Picture 18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7DD3C874-4D40-32CF-C1EC-EE5F2ECE42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600" y="5106987"/>
            <a:ext cx="5395709" cy="11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49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27D5-F458-B64F-24F1-45338F68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63" y="469900"/>
            <a:ext cx="10361084" cy="1065213"/>
          </a:xfrm>
        </p:spPr>
        <p:txBody>
          <a:bodyPr/>
          <a:lstStyle/>
          <a:p>
            <a:r>
              <a:rPr lang="en-US" dirty="0"/>
              <a:t>ns-3 based Delay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0DFE7-5F4D-0A2A-A3A8-A35346FB0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598" y="1521980"/>
            <a:ext cx="10974804" cy="1423318"/>
          </a:xfrm>
        </p:spPr>
        <p:txBody>
          <a:bodyPr/>
          <a:lstStyle/>
          <a:p>
            <a:r>
              <a:rPr lang="en-US" dirty="0">
                <a:highlight>
                  <a:srgbClr val="00FFFF"/>
                </a:highlight>
              </a:rPr>
              <a:t>Extended </a:t>
            </a:r>
            <a:r>
              <a:rPr lang="en-US" dirty="0" err="1">
                <a:highlight>
                  <a:srgbClr val="00FFFF"/>
                </a:highlight>
              </a:rPr>
              <a:t>TraceHelpers</a:t>
            </a:r>
            <a:r>
              <a:rPr lang="en-US" dirty="0">
                <a:highlight>
                  <a:srgbClr val="00FFFF"/>
                </a:highlight>
              </a:rPr>
              <a:t> in ns-3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Packet-level traces for delay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Calculate different delay components: Queuing, Media access delay, transmission delay</a:t>
            </a:r>
            <a:endParaRPr lang="en-US" sz="1800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CFF02-E546-6ED4-CE8E-52EFB2A67B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C0924-DC6B-5A31-F4A8-D48DD0347A7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Sumit Roy, UW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D9832-F74A-6F20-98AA-135DFC2119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DC2650-C14F-8423-8A24-2A1827B9165E}"/>
              </a:ext>
            </a:extLst>
          </p:cNvPr>
          <p:cNvSpPr txBox="1"/>
          <p:nvPr/>
        </p:nvSpPr>
        <p:spPr>
          <a:xfrm>
            <a:off x="6145742" y="3094740"/>
            <a:ext cx="5715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Adding the different timestamps in the Wi-Fi MAC layer to get the delay per packet: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Queueing Delay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time instant when packet enters queue till it becomes Head of Line (HOL): 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T2 – T1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access Delay: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time instant when it becomes HOL to 1st transmission : 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T3 – T2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Delay: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1</a:t>
            </a:r>
            <a:r>
              <a:rPr lang="en-US" sz="1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instant till when packet is de-queued from RX Buffer: </a:t>
            </a:r>
            <a:r>
              <a:rPr lang="en-US" sz="18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T4 – T3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EC4210-A436-5852-4872-435F450A1D7E}"/>
              </a:ext>
            </a:extLst>
          </p:cNvPr>
          <p:cNvGrpSpPr/>
          <p:nvPr/>
        </p:nvGrpSpPr>
        <p:grpSpPr>
          <a:xfrm>
            <a:off x="1371600" y="3167623"/>
            <a:ext cx="4879965" cy="3250951"/>
            <a:chOff x="319161" y="2945298"/>
            <a:chExt cx="4879965" cy="3250951"/>
          </a:xfrm>
        </p:grpSpPr>
        <p:pic>
          <p:nvPicPr>
            <p:cNvPr id="1028" name="Picture 4" descr="Image preview">
              <a:extLst>
                <a:ext uri="{FF2B5EF4-FFF2-40B4-BE49-F238E27FC236}">
                  <a16:creationId xmlns:a16="http://schemas.microsoft.com/office/drawing/2014/main" id="{3B6887C0-7525-81D4-30E4-491C6555B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28" y="2945298"/>
              <a:ext cx="2882011" cy="3250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F89C66A-34F3-82B6-A482-6F5CA8E8B221}"/>
                </a:ext>
              </a:extLst>
            </p:cNvPr>
            <p:cNvSpPr/>
            <p:nvPr/>
          </p:nvSpPr>
          <p:spPr bwMode="auto">
            <a:xfrm>
              <a:off x="1806952" y="3461034"/>
              <a:ext cx="1066800" cy="356517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noFill/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4D7878-35E1-04E6-0580-0F9D5C2BB836}"/>
                </a:ext>
              </a:extLst>
            </p:cNvPr>
            <p:cNvSpPr txBox="1"/>
            <p:nvPr/>
          </p:nvSpPr>
          <p:spPr>
            <a:xfrm>
              <a:off x="587752" y="3365614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T1: Pkt Enqueue from MAC layer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551447-51DF-883D-3520-424129E23F34}"/>
                </a:ext>
              </a:extLst>
            </p:cNvPr>
            <p:cNvSpPr/>
            <p:nvPr/>
          </p:nvSpPr>
          <p:spPr bwMode="auto">
            <a:xfrm>
              <a:off x="1752600" y="4636828"/>
              <a:ext cx="1487791" cy="304672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noFill/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C3B2B4-CF5D-048E-E22D-FA8970A520EF}"/>
                </a:ext>
              </a:extLst>
            </p:cNvPr>
            <p:cNvSpPr txBox="1"/>
            <p:nvPr/>
          </p:nvSpPr>
          <p:spPr>
            <a:xfrm>
              <a:off x="384919" y="4050609"/>
              <a:ext cx="14877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T2: Pkt become the head of line pkt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806831-A59E-22B0-CC80-E07BE08D05B1}"/>
                </a:ext>
              </a:extLst>
            </p:cNvPr>
            <p:cNvSpPr/>
            <p:nvPr/>
          </p:nvSpPr>
          <p:spPr bwMode="auto">
            <a:xfrm>
              <a:off x="1760621" y="5661232"/>
              <a:ext cx="667695" cy="276999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noFill/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9F7DDA-7FA2-EED7-EEDF-229F86CF9AB7}"/>
                </a:ext>
              </a:extLst>
            </p:cNvPr>
            <p:cNvSpPr txBox="1"/>
            <p:nvPr/>
          </p:nvSpPr>
          <p:spPr>
            <a:xfrm>
              <a:off x="319161" y="5835067"/>
              <a:ext cx="14877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T3: Pkt was sent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2F81E1-64E8-F14E-C143-FEB4BA0AAA27}"/>
                </a:ext>
              </a:extLst>
            </p:cNvPr>
            <p:cNvSpPr txBox="1"/>
            <p:nvPr/>
          </p:nvSpPr>
          <p:spPr>
            <a:xfrm>
              <a:off x="2891278" y="4293774"/>
              <a:ext cx="23078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T4: Pkt was successfully received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C0C27D8-0410-2208-5E65-3B82D92074D2}"/>
                </a:ext>
              </a:extLst>
            </p:cNvPr>
            <p:cNvSpPr/>
            <p:nvPr/>
          </p:nvSpPr>
          <p:spPr bwMode="auto">
            <a:xfrm>
              <a:off x="2223583" y="4304955"/>
              <a:ext cx="667695" cy="276999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noFill/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905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809172" y="441826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200" dirty="0">
                <a:latin typeface="+mn-lt"/>
              </a:rPr>
              <a:t>Using ns-3 Wi-Fi models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B93D6B-8F50-47D9-80F7-8248EC8DF608}"/>
              </a:ext>
            </a:extLst>
          </p:cNvPr>
          <p:cNvSpPr txBox="1"/>
          <p:nvPr/>
        </p:nvSpPr>
        <p:spPr>
          <a:xfrm>
            <a:off x="839251" y="1610399"/>
            <a:ext cx="106129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ea typeface="+mn-ea"/>
              </a:rPr>
              <a:t>Phase 1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: Validate the  ns-3 model implementations </a:t>
            </a:r>
          </a:p>
          <a:p>
            <a:pPr marL="600075" lvl="1" indent="-257175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Start with existing examples</a:t>
            </a:r>
          </a:p>
          <a:p>
            <a:pPr marL="600075" lvl="1" indent="-257175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Set up simple system level simulations</a:t>
            </a:r>
          </a:p>
          <a:p>
            <a:pPr marL="600075" lvl="1" indent="-257175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Compare with well known theoretical model/other accepted simulation-based results</a:t>
            </a:r>
          </a:p>
          <a:p>
            <a:pPr marL="257175" indent="-257175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57175" indent="-257175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ea typeface="+mn-ea"/>
              </a:rPr>
              <a:t>Phase 2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: Build new scenarios and/or explore with different parameters</a:t>
            </a:r>
          </a:p>
          <a:p>
            <a:pPr marL="685800" lvl="1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zh-CN" sz="1800" dirty="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rPr>
              <a:t>I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nvestigate the impact of different parameters: 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/>
                <a:ea typeface="+mn-ea"/>
              </a:rPr>
              <a:t>TxPwr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, Rate, MIMO (# streams). Mobility …</a:t>
            </a:r>
          </a:p>
          <a:p>
            <a:pPr marL="685800" lvl="1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Evaluate performance of more complex scenarios : single cell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multi cells</a:t>
            </a:r>
          </a:p>
          <a:p>
            <a:pPr marL="257175" indent="-257175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marL="257175" indent="-257175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  <a:ea typeface="+mn-ea"/>
              </a:rPr>
              <a:t>Phase 3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: Build/test new system-level algorithms</a:t>
            </a:r>
          </a:p>
          <a:p>
            <a:pPr marL="685800" lvl="1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Machine Learning for network management/optimization</a:t>
            </a:r>
          </a:p>
          <a:p>
            <a:pPr marL="1085850" lvl="2" indent="-28575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</a:rPr>
              <a:t>   New features in evolving standards 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sym typeface="Wingdings" panose="05000000000000000000" pitchFamily="2" charset="2"/>
              </a:rPr>
              <a:t> new ns-3 module implementations </a:t>
            </a:r>
          </a:p>
          <a:p>
            <a:pPr marL="1085850" lvl="2" indent="-28575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sym typeface="Wingdings" panose="05000000000000000000" pitchFamily="2" charset="2"/>
              </a:rPr>
              <a:t>   New Wi-Fi network management architectures </a:t>
            </a: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02F450-70D9-D14D-A4A8-62584535742D}"/>
              </a:ext>
            </a:extLst>
          </p:cNvPr>
          <p:cNvSpPr txBox="1"/>
          <p:nvPr/>
        </p:nvSpPr>
        <p:spPr>
          <a:xfrm>
            <a:off x="929217" y="577550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802.11 be MLO  example</a:t>
            </a:r>
          </a:p>
        </p:txBody>
      </p:sp>
    </p:spTree>
    <p:extLst>
      <p:ext uri="{BB962C8B-B14F-4D97-AF65-F5344CB8AC3E}">
        <p14:creationId xmlns:p14="http://schemas.microsoft.com/office/powerpoint/2010/main" val="2213986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02207" y="43248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 Simulations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D1392-A407-A8CF-675D-2CE203677800}"/>
              </a:ext>
            </a:extLst>
          </p:cNvPr>
          <p:cNvSpPr txBox="1"/>
          <p:nvPr/>
        </p:nvSpPr>
        <p:spPr>
          <a:xfrm>
            <a:off x="235349" y="612642"/>
            <a:ext cx="117213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Delay Components </a:t>
            </a:r>
          </a:p>
          <a:p>
            <a:endParaRPr lang="en-US" sz="2000" b="1" u="sng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Queueing Delay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time instant when packet enters queue till it becomes Head of Line (HOL)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Access Delay: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time instant when it becomes HOL to 1st transmission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Delay: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1st transmission instant till when packet is de-queued from RX Buffer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 Delay: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Combing delay components 2 and 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End-to-End Delay: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Combing all the delay components 1+2+3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9E08D2-5780-92CB-63B4-9BD7DB8E8C52}"/>
                  </a:ext>
                </a:extLst>
              </p:cNvPr>
              <p:cNvSpPr txBox="1"/>
              <p:nvPr/>
            </p:nvSpPr>
            <p:spPr>
              <a:xfrm>
                <a:off x="202207" y="2667000"/>
                <a:ext cx="5390148" cy="1654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u="sng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Network Saturation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800" b="1" i="1" u="sng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CN" sz="1800" b="1" i="1" u="sng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N" sz="1800" b="1" i="1" u="sng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p>
                            <m:r>
                              <a:rPr lang="en-US" sz="1800" b="1" i="1" u="sng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1800" b="1" u="sng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As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increases </a:t>
                </a:r>
                <a:r>
                  <a:rPr lang="en-US" sz="1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sz="1600" dirty="0">
                    <a:solidFill>
                      <a:schemeClr val="tx1"/>
                    </a:solidFill>
                  </a:rPr>
                  <a:t> more traffic/offered load,  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 network throughput doesn’t increase after saturation point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p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Due to the collisions and backoff window of DCF,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CN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N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&lt; 1 (even with 1 node in network</a:t>
                </a:r>
                <a:r>
                  <a:rPr lang="en-US" sz="1600" dirty="0">
                    <a:solidFill>
                      <a:schemeClr val="tx1"/>
                    </a:solidFill>
                  </a:rPr>
                  <a:t>)</a:t>
                </a:r>
                <a:endParaRPr lang="en-US" sz="1800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9E08D2-5780-92CB-63B4-9BD7DB8E8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07" y="2667000"/>
                <a:ext cx="5390148" cy="1654684"/>
              </a:xfrm>
              <a:prstGeom prst="rect">
                <a:avLst/>
              </a:prstGeom>
              <a:blipFill>
                <a:blip r:embed="rId3"/>
                <a:stretch>
                  <a:fillRect l="-905" t="-1107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phic 10">
            <a:extLst>
              <a:ext uri="{FF2B5EF4-FFF2-40B4-BE49-F238E27FC236}">
                <a16:creationId xmlns:a16="http://schemas.microsoft.com/office/drawing/2014/main" id="{79B8E7BA-53A0-2F33-1E7C-88B241227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8762" y="3949191"/>
            <a:ext cx="3103834" cy="25793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428C20-6FB2-1456-C790-8241D29DD20E}"/>
                  </a:ext>
                </a:extLst>
              </p:cNvPr>
              <p:cNvSpPr txBox="1"/>
              <p:nvPr/>
            </p:nvSpPr>
            <p:spPr>
              <a:xfrm>
                <a:off x="2935923" y="4859702"/>
                <a:ext cx="1253067" cy="482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428C20-6FB2-1456-C790-8241D29DD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923" y="4859702"/>
                <a:ext cx="1253067" cy="4822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937108-8546-6153-13F7-53928F815E9A}"/>
              </a:ext>
            </a:extLst>
          </p:cNvPr>
          <p:cNvCxnSpPr>
            <a:cxnSpLocks/>
          </p:cNvCxnSpPr>
          <p:nvPr/>
        </p:nvCxnSpPr>
        <p:spPr bwMode="auto">
          <a:xfrm>
            <a:off x="3352800" y="4385450"/>
            <a:ext cx="0" cy="170688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6968B5A-DCCA-B402-83DC-B9C94A451C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0399" y="4141521"/>
            <a:ext cx="3271515" cy="2453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1C8287-D355-1965-E7FE-1174C8EE656C}"/>
                  </a:ext>
                </a:extLst>
              </p:cNvPr>
              <p:cNvSpPr txBox="1"/>
              <p:nvPr/>
            </p:nvSpPr>
            <p:spPr>
              <a:xfrm>
                <a:off x="5823398" y="2667000"/>
                <a:ext cx="6196474" cy="194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u="sng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Delay Components with increasing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800" b="1" i="1" u="sng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u="sng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e>
                    </m:acc>
                  </m:oMath>
                </a14:m>
                <a:r>
                  <a:rPr lang="en-US" sz="1800" b="1" u="sng" dirty="0">
                    <a:solidFill>
                      <a:schemeClr val="tx1"/>
                    </a:solidFill>
                    <a:highlight>
                      <a:srgbClr val="FFFF00"/>
                    </a:highlight>
                  </a:rPr>
                  <a:t> 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As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increases </a:t>
                </a:r>
                <a:r>
                  <a:rPr lang="en-US" sz="1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sz="1600" dirty="0">
                    <a:solidFill>
                      <a:schemeClr val="tx1"/>
                    </a:solidFill>
                  </a:rPr>
                  <a:t> more traffic/offered load: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All delay components increase as</a:t>
                </a:r>
                <a:r>
                  <a:rPr lang="en-CN" sz="1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C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N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𝛌</m:t>
                            </m:r>
                          </m:e>
                          <m:sup>
                            <m: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, queuing delay and E2E becomes unbounded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highlight>
                      <a:srgbClr val="00FFFF"/>
                    </a:highlight>
                  </a:rPr>
                  <a:t>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600" i="1">
                            <a:solidFill>
                              <a:schemeClr val="tx1"/>
                            </a:solidFill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1600">
                            <a:solidFill>
                              <a:schemeClr val="tx1"/>
                            </a:solidFill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chemeClr val="tx1"/>
                    </a:solidFill>
                    <a:highlight>
                      <a:srgbClr val="00FFFF"/>
                    </a:highlight>
                  </a:rPr>
                  <a:t>  low: E2E delay dominated by HOL access delay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highlight>
                      <a:srgbClr val="00FFFF"/>
                    </a:highlight>
                  </a:rPr>
                  <a:t>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600" i="1">
                            <a:solidFill>
                              <a:schemeClr val="tx1"/>
                            </a:solidFill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1600">
                            <a:solidFill>
                              <a:schemeClr val="tx1"/>
                            </a:solidFill>
                            <a:highlight>
                              <a:srgbClr val="00FFFF"/>
                            </a:highlight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sz="1600" dirty="0">
                    <a:solidFill>
                      <a:schemeClr val="tx1"/>
                    </a:solidFill>
                    <a:highlight>
                      <a:srgbClr val="00FFFF"/>
                    </a:highlight>
                  </a:rPr>
                  <a:t>  high: E2E delay dominated by queueing delay</a:t>
                </a:r>
              </a:p>
              <a:p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D1C8287-D355-1965-E7FE-1174C8EE6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398" y="2667000"/>
                <a:ext cx="6196474" cy="1947136"/>
              </a:xfrm>
              <a:prstGeom prst="rect">
                <a:avLst/>
              </a:prstGeom>
              <a:blipFill>
                <a:blip r:embed="rId8"/>
                <a:stretch>
                  <a:fillRect l="-787" t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855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65200" y="326658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 Simulations vs Analysis  Validation (1)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7">
                <a:extLst>
                  <a:ext uri="{FF2B5EF4-FFF2-40B4-BE49-F238E27FC236}">
                    <a16:creationId xmlns:a16="http://schemas.microsoft.com/office/drawing/2014/main" id="{9DEB4FD2-B519-BDF4-D57A-5B3F122E4C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34292" y="3175547"/>
              <a:ext cx="11721301" cy="208367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40663">
                      <a:extLst>
                        <a:ext uri="{9D8B030D-6E8A-4147-A177-3AD203B41FA5}">
                          <a16:colId xmlns:a16="http://schemas.microsoft.com/office/drawing/2014/main" val="1328915234"/>
                        </a:ext>
                      </a:extLst>
                    </a:gridCol>
                    <a:gridCol w="3999406">
                      <a:extLst>
                        <a:ext uri="{9D8B030D-6E8A-4147-A177-3AD203B41FA5}">
                          <a16:colId xmlns:a16="http://schemas.microsoft.com/office/drawing/2014/main" val="1422020885"/>
                        </a:ext>
                      </a:extLst>
                    </a:gridCol>
                    <a:gridCol w="4981232">
                      <a:extLst>
                        <a:ext uri="{9D8B030D-6E8A-4147-A177-3AD203B41FA5}">
                          <a16:colId xmlns:a16="http://schemas.microsoft.com/office/drawing/2014/main" val="14423252"/>
                        </a:ext>
                      </a:extLst>
                    </a:gridCol>
                  </a:tblGrid>
                  <a:tr h="390212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Cases</a:t>
                          </a:r>
                          <a:endParaRPr lang="en-CN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1400"/>
                            <a:t>Scale by number of STAs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1400" dirty="0"/>
                            <a:t>Scale by initial CW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162150"/>
                      </a:ext>
                    </a:extLst>
                  </a:tr>
                  <a:tr h="8400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1600" b="1" u="sng" dirty="0">
                              <a:solidFill>
                                <a:schemeClr val="tx1"/>
                              </a:solidFill>
                            </a:rPr>
                            <a:t>Saturated: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CN" sz="1400" dirty="0">
                              <a:solidFill>
                                <a:schemeClr val="tx1"/>
                              </a:solidFill>
                            </a:rPr>
                            <a:t>, time=30s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n=[5,…,50]</a:t>
                          </a:r>
                          <a:r>
                            <a:rPr lang="en-US" sz="1400" baseline="30000"/>
                            <a:t>1</a:t>
                          </a:r>
                          <a:endParaRPr lang="en-US" sz="1400"/>
                        </a:p>
                        <a:p>
                          <a:r>
                            <a:rPr lang="en-US" sz="1400"/>
                            <a:t>w=15</a:t>
                          </a:r>
                        </a:p>
                        <a:p>
                          <a:r>
                            <a:rPr lang="en-US" sz="1400"/>
                            <a:t>k=6</a:t>
                          </a:r>
                          <a:endParaRPr lang="en-CN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n</a:t>
                          </a:r>
                          <a:r>
                            <a:rPr lang="en-CN" sz="1400"/>
                            <a:t>=15</a:t>
                          </a:r>
                        </a:p>
                        <a:p>
                          <a:r>
                            <a:rPr lang="en-CN" sz="1400"/>
                            <a:t>w=[1</a:t>
                          </a:r>
                          <a:r>
                            <a:rPr lang="en-US" sz="1400"/>
                            <a:t>5</a:t>
                          </a:r>
                          <a:r>
                            <a:rPr lang="en-CN" sz="1400"/>
                            <a:t>,…,102</a:t>
                          </a:r>
                          <a:r>
                            <a:rPr lang="en-US" sz="1400"/>
                            <a:t>3</a:t>
                          </a:r>
                          <a:r>
                            <a:rPr lang="en-CN" sz="1400"/>
                            <a:t>]</a:t>
                          </a:r>
                          <a:r>
                            <a:rPr lang="en-CN" sz="1400" baseline="30000"/>
                            <a:t>2</a:t>
                          </a:r>
                          <a:endParaRPr lang="en-CN" sz="1400"/>
                        </a:p>
                        <a:p>
                          <a:r>
                            <a:rPr lang="en-CN" sz="140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502599"/>
                      </a:ext>
                    </a:extLst>
                  </a:tr>
                  <a:tr h="853367">
                    <a:tc>
                      <a:txBody>
                        <a:bodyPr/>
                        <a:lstStyle/>
                        <a:p>
                          <a:r>
                            <a:rPr lang="en-CN" sz="1600" b="1" u="sng" dirty="0"/>
                            <a:t>Unsaturated: </a:t>
                          </a:r>
                          <a:endParaRPr lang="en-US" sz="1600" b="1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=0.15</m:t>
                              </m:r>
                            </m:oMath>
                          </a14:m>
                          <a:r>
                            <a:rPr lang="en-CN" sz="1400" dirty="0"/>
                            <a:t>, time=200s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n=[5,…,50]</a:t>
                          </a:r>
                          <a:r>
                            <a:rPr lang="en-US" sz="1400" baseline="30000"/>
                            <a:t>1</a:t>
                          </a:r>
                          <a:endParaRPr lang="en-US" sz="1400"/>
                        </a:p>
                        <a:p>
                          <a:r>
                            <a:rPr lang="en-US" sz="1400"/>
                            <a:t>w=15</a:t>
                          </a:r>
                        </a:p>
                        <a:p>
                          <a:r>
                            <a:rPr lang="en-US" sz="1400"/>
                            <a:t>k=6</a:t>
                          </a:r>
                          <a:endParaRPr lang="en-CN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</a:t>
                          </a:r>
                          <a:r>
                            <a:rPr lang="en-CN" sz="1400" dirty="0"/>
                            <a:t>=15</a:t>
                          </a:r>
                        </a:p>
                        <a:p>
                          <a:r>
                            <a:rPr lang="en-CN" sz="1400" dirty="0"/>
                            <a:t>w=[1</a:t>
                          </a:r>
                          <a:r>
                            <a:rPr lang="en-US" sz="1400" dirty="0"/>
                            <a:t>5</a:t>
                          </a:r>
                          <a:r>
                            <a:rPr lang="en-CN" sz="1400" dirty="0"/>
                            <a:t>,…,102</a:t>
                          </a:r>
                          <a:r>
                            <a:rPr lang="en-US" sz="1400" dirty="0"/>
                            <a:t>3</a:t>
                          </a:r>
                          <a:r>
                            <a:rPr lang="en-CN" sz="1400" dirty="0"/>
                            <a:t>]</a:t>
                          </a:r>
                          <a:r>
                            <a:rPr lang="en-CN" sz="1400" baseline="30000" dirty="0"/>
                            <a:t>2</a:t>
                          </a:r>
                          <a:endParaRPr lang="en-CN" sz="1400" dirty="0"/>
                        </a:p>
                        <a:p>
                          <a:r>
                            <a:rPr lang="en-CN" sz="1400" dirty="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48047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7">
                <a:extLst>
                  <a:ext uri="{FF2B5EF4-FFF2-40B4-BE49-F238E27FC236}">
                    <a16:creationId xmlns:a16="http://schemas.microsoft.com/office/drawing/2014/main" id="{9DEB4FD2-B519-BDF4-D57A-5B3F122E4C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34292" y="3175547"/>
              <a:ext cx="11721301" cy="208367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40663">
                      <a:extLst>
                        <a:ext uri="{9D8B030D-6E8A-4147-A177-3AD203B41FA5}">
                          <a16:colId xmlns:a16="http://schemas.microsoft.com/office/drawing/2014/main" val="1328915234"/>
                        </a:ext>
                      </a:extLst>
                    </a:gridCol>
                    <a:gridCol w="3999406">
                      <a:extLst>
                        <a:ext uri="{9D8B030D-6E8A-4147-A177-3AD203B41FA5}">
                          <a16:colId xmlns:a16="http://schemas.microsoft.com/office/drawing/2014/main" val="1422020885"/>
                        </a:ext>
                      </a:extLst>
                    </a:gridCol>
                    <a:gridCol w="4981232">
                      <a:extLst>
                        <a:ext uri="{9D8B030D-6E8A-4147-A177-3AD203B41FA5}">
                          <a16:colId xmlns:a16="http://schemas.microsoft.com/office/drawing/2014/main" val="14423252"/>
                        </a:ext>
                      </a:extLst>
                    </a:gridCol>
                  </a:tblGrid>
                  <a:tr h="390212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Cases</a:t>
                          </a:r>
                          <a:endParaRPr lang="en-CN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1400"/>
                            <a:t>Scale by number of STAs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1400"/>
                            <a:t>Scale by initial CW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162150"/>
                      </a:ext>
                    </a:extLst>
                  </a:tr>
                  <a:tr h="8400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2" t="-46763" r="-328000" b="-102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n=[5,…,50]</a:t>
                          </a:r>
                          <a:r>
                            <a:rPr lang="en-US" sz="1400" baseline="30000"/>
                            <a:t>1</a:t>
                          </a:r>
                          <a:endParaRPr lang="en-US" sz="1400"/>
                        </a:p>
                        <a:p>
                          <a:r>
                            <a:rPr lang="en-US" sz="1400"/>
                            <a:t>w=15</a:t>
                          </a:r>
                        </a:p>
                        <a:p>
                          <a:r>
                            <a:rPr lang="en-US" sz="1400"/>
                            <a:t>k=6</a:t>
                          </a:r>
                          <a:endParaRPr lang="en-CN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n</a:t>
                          </a:r>
                          <a:r>
                            <a:rPr lang="en-CN" sz="1400"/>
                            <a:t>=15</a:t>
                          </a:r>
                        </a:p>
                        <a:p>
                          <a:r>
                            <a:rPr lang="en-CN" sz="1400"/>
                            <a:t>w=[1</a:t>
                          </a:r>
                          <a:r>
                            <a:rPr lang="en-US" sz="1400"/>
                            <a:t>5</a:t>
                          </a:r>
                          <a:r>
                            <a:rPr lang="en-CN" sz="1400"/>
                            <a:t>,…,102</a:t>
                          </a:r>
                          <a:r>
                            <a:rPr lang="en-US" sz="1400"/>
                            <a:t>3</a:t>
                          </a:r>
                          <a:r>
                            <a:rPr lang="en-CN" sz="1400"/>
                            <a:t>]</a:t>
                          </a:r>
                          <a:r>
                            <a:rPr lang="en-CN" sz="1400" baseline="30000"/>
                            <a:t>2</a:t>
                          </a:r>
                          <a:endParaRPr lang="en-CN" sz="1400"/>
                        </a:p>
                        <a:p>
                          <a:r>
                            <a:rPr lang="en-CN" sz="140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502599"/>
                      </a:ext>
                    </a:extLst>
                  </a:tr>
                  <a:tr h="8533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2" t="-145714" r="-328000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n=[5,…,50]</a:t>
                          </a:r>
                          <a:r>
                            <a:rPr lang="en-US" sz="1400" baseline="30000"/>
                            <a:t>1</a:t>
                          </a:r>
                          <a:endParaRPr lang="en-US" sz="1400"/>
                        </a:p>
                        <a:p>
                          <a:r>
                            <a:rPr lang="en-US" sz="1400"/>
                            <a:t>w=15</a:t>
                          </a:r>
                        </a:p>
                        <a:p>
                          <a:r>
                            <a:rPr lang="en-US" sz="1400"/>
                            <a:t>k=6</a:t>
                          </a:r>
                          <a:endParaRPr lang="en-CN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n</a:t>
                          </a:r>
                          <a:r>
                            <a:rPr lang="en-CN" sz="1400"/>
                            <a:t>=15</a:t>
                          </a:r>
                        </a:p>
                        <a:p>
                          <a:r>
                            <a:rPr lang="en-CN" sz="1400"/>
                            <a:t>w=[1</a:t>
                          </a:r>
                          <a:r>
                            <a:rPr lang="en-US" sz="1400"/>
                            <a:t>5</a:t>
                          </a:r>
                          <a:r>
                            <a:rPr lang="en-CN" sz="1400"/>
                            <a:t>,…,102</a:t>
                          </a:r>
                          <a:r>
                            <a:rPr lang="en-US" sz="1400"/>
                            <a:t>3</a:t>
                          </a:r>
                          <a:r>
                            <a:rPr lang="en-CN" sz="1400"/>
                            <a:t>]</a:t>
                          </a:r>
                          <a:r>
                            <a:rPr lang="en-CN" sz="1400" baseline="30000"/>
                            <a:t>2</a:t>
                          </a:r>
                          <a:endParaRPr lang="en-CN" sz="1400"/>
                        </a:p>
                        <a:p>
                          <a:r>
                            <a:rPr lang="en-CN" sz="140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48047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CFE8C3-3CC7-7EF1-5D7D-C9571B9C3F06}"/>
                  </a:ext>
                </a:extLst>
              </p:cNvPr>
              <p:cNvSpPr txBox="1"/>
              <p:nvPr/>
            </p:nvSpPr>
            <p:spPr>
              <a:xfrm>
                <a:off x="411869" y="5397934"/>
                <a:ext cx="10789532" cy="67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aggregate input rate,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proportional to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Bernoulli arrival probability; 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number of STAs;  w = initial CW; k = backoff stages.</a:t>
                </a:r>
              </a:p>
              <a:p>
                <a:endParaRPr lang="en-US" sz="1400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CFE8C3-3CC7-7EF1-5D7D-C9571B9C3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69" y="5397934"/>
                <a:ext cx="10789532" cy="678519"/>
              </a:xfrm>
              <a:prstGeom prst="rect">
                <a:avLst/>
              </a:prstGeom>
              <a:blipFill>
                <a:blip r:embed="rId4"/>
                <a:stretch>
                  <a:fillRect l="-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43E323A-F9A6-8590-87F5-7D0045090CC3}"/>
              </a:ext>
            </a:extLst>
          </p:cNvPr>
          <p:cNvSpPr txBox="1"/>
          <p:nvPr/>
        </p:nvSpPr>
        <p:spPr>
          <a:xfrm>
            <a:off x="7598452" y="5408186"/>
            <a:ext cx="33366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Step size = 5</a:t>
            </a:r>
          </a:p>
          <a:p>
            <a:r>
              <a:rPr lang="en-US" sz="11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Powers of 2 from 2</a:t>
            </a:r>
            <a:r>
              <a:rPr lang="en-US" sz="11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2</a:t>
            </a:r>
            <a:r>
              <a:rPr lang="en-US" sz="11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279352-97B0-1078-8BA9-1ABBDD19E503}"/>
              </a:ext>
            </a:extLst>
          </p:cNvPr>
          <p:cNvSpPr txBox="1"/>
          <p:nvPr/>
        </p:nvSpPr>
        <p:spPr>
          <a:xfrm>
            <a:off x="411868" y="2853352"/>
            <a:ext cx="11543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Validated the HOL delay </a:t>
            </a:r>
            <a:r>
              <a:rPr lang="en-US" sz="1600" b="1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(2+3) </a:t>
            </a:r>
            <a:r>
              <a:rPr lang="en-US" sz="1600" dirty="0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 ns-3 vs analytical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E9D82C-3426-650C-5851-DC908E29DE92}"/>
              </a:ext>
            </a:extLst>
          </p:cNvPr>
          <p:cNvSpPr txBox="1"/>
          <p:nvPr/>
        </p:nvSpPr>
        <p:spPr>
          <a:xfrm>
            <a:off x="185363" y="959100"/>
            <a:ext cx="117213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Delay Components </a:t>
            </a:r>
            <a:endParaRPr lang="en-US" sz="2000" b="1" u="sng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Queueing Delay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time instant when packet enters queue till it becomes Head of Line (HOL)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Access Delay: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time instant when it becomes HOL to 1st transmission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Delay: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1st transmission instant till when packet is de-queued from RX Buffer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 Delay: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Combing delay components 2 and 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End-to-End Delay: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Combing all the delay components 1+2+3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287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93370" y="32409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 Simulations: Validation (2)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6582D3EA-A986-C1C0-5A63-BF89FFC07C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618"/>
          <a:stretch/>
        </p:blipFill>
        <p:spPr>
          <a:xfrm>
            <a:off x="1021060" y="1676254"/>
            <a:ext cx="3474739" cy="2207852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5A049081-858F-A797-FB98-7CCD2BD151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9366"/>
          <a:stretch/>
        </p:blipFill>
        <p:spPr>
          <a:xfrm>
            <a:off x="1021060" y="4209667"/>
            <a:ext cx="3604361" cy="2293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42A2B3-5243-D423-1AAB-FEA1110CCD15}"/>
                  </a:ext>
                </a:extLst>
              </p:cNvPr>
              <p:cNvSpPr txBox="1"/>
              <p:nvPr/>
            </p:nvSpPr>
            <p:spPr>
              <a:xfrm>
                <a:off x="915458" y="1228167"/>
                <a:ext cx="10361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802.11ax,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CwMin</a:t>
                </a:r>
                <a:r>
                  <a:rPr lang="en-US" sz="1800" dirty="0">
                    <a:solidFill>
                      <a:schemeClr val="tx1"/>
                    </a:solidFill>
                  </a:rPr>
                  <a:t>=1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6</a:t>
                </a:r>
                <a:r>
                  <a:rPr lang="en-US" sz="1800" dirty="0">
                    <a:solidFill>
                      <a:schemeClr val="tx1"/>
                    </a:solidFill>
                  </a:rPr>
                  <a:t>,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CwMax</a:t>
                </a:r>
                <a:r>
                  <a:rPr lang="en-US" sz="1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*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CwMin</a:t>
                </a:r>
                <a:r>
                  <a:rPr lang="en-US" sz="1800" dirty="0">
                    <a:solidFill>
                      <a:schemeClr val="tx1"/>
                    </a:solidFill>
                  </a:rPr>
                  <a:t>, DCF Basic, </a:t>
                </a:r>
                <a:r>
                  <a:rPr lang="en-CN" sz="1800" dirty="0">
                    <a:solidFill>
                      <a:schemeClr val="tx1"/>
                    </a:solidFill>
                  </a:rPr>
                  <a:t>Scale by number of STAs</a:t>
                </a:r>
                <a:r>
                  <a:rPr lang="en-US" sz="1800" dirty="0">
                    <a:solidFill>
                      <a:schemeClr val="tx1"/>
                    </a:solidFill>
                  </a:rPr>
                  <a:t>, MCS6</a:t>
                </a:r>
                <a:endParaRPr lang="en-CN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42A2B3-5243-D423-1AAB-FEA1110CC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58" y="1228167"/>
                <a:ext cx="10361084" cy="369332"/>
              </a:xfrm>
              <a:prstGeom prst="rect">
                <a:avLst/>
              </a:prstGeom>
              <a:blipFill>
                <a:blip r:embed="rId7"/>
                <a:stretch>
                  <a:fillRect l="-35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9F8103-413F-072B-4FFF-F58A4E4CCC09}"/>
                  </a:ext>
                </a:extLst>
              </p:cNvPr>
              <p:cNvSpPr txBox="1"/>
              <p:nvPr/>
            </p:nvSpPr>
            <p:spPr>
              <a:xfrm>
                <a:off x="457200" y="3902763"/>
                <a:ext cx="110317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802.11ax,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nSTA</a:t>
                </a:r>
                <a:r>
                  <a:rPr lang="en-US" sz="1800" dirty="0">
                    <a:solidFill>
                      <a:schemeClr val="tx1"/>
                    </a:solidFill>
                  </a:rPr>
                  <a:t> = 15,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CwMax</a:t>
                </a:r>
                <a:r>
                  <a:rPr lang="en-US" sz="1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*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CwMin</a:t>
                </a:r>
                <a:r>
                  <a:rPr lang="en-US" sz="1800" dirty="0">
                    <a:solidFill>
                      <a:schemeClr val="tx1"/>
                    </a:solidFill>
                  </a:rPr>
                  <a:t> , DCF Basic, </a:t>
                </a:r>
                <a:r>
                  <a:rPr lang="en-CN" sz="1800" dirty="0">
                    <a:solidFill>
                      <a:schemeClr val="tx1"/>
                    </a:solidFill>
                  </a:rPr>
                  <a:t>Scale by initial CW</a:t>
                </a:r>
                <a:r>
                  <a:rPr lang="en-US" sz="1800" dirty="0">
                    <a:solidFill>
                      <a:schemeClr val="tx1"/>
                    </a:solidFill>
                  </a:rPr>
                  <a:t> (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CwMin</a:t>
                </a:r>
                <a:r>
                  <a:rPr lang="en-US" sz="1800" dirty="0">
                    <a:solidFill>
                      <a:schemeClr val="tx1"/>
                    </a:solidFill>
                  </a:rPr>
                  <a:t>) , MCS6</a:t>
                </a:r>
                <a:endParaRPr lang="en-CN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9F8103-413F-072B-4FFF-F58A4E4CC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902763"/>
                <a:ext cx="11031744" cy="369332"/>
              </a:xfrm>
              <a:prstGeom prst="rect">
                <a:avLst/>
              </a:prstGeom>
              <a:blipFill>
                <a:blip r:embed="rId8"/>
                <a:stretch>
                  <a:fillRect l="-33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F8BEACF-392F-4AAD-0472-B27174FC8510}"/>
              </a:ext>
            </a:extLst>
          </p:cNvPr>
          <p:cNvSpPr txBox="1"/>
          <p:nvPr/>
        </p:nvSpPr>
        <p:spPr>
          <a:xfrm>
            <a:off x="5031057" y="2096668"/>
            <a:ext cx="6981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ns-3 simulation results aligned with analytical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Saturated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condition: </a:t>
            </a:r>
            <a:r>
              <a:rPr lang="en-US" sz="16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delay scales with # nodes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nodes, more collisions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Un</a:t>
            </a:r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saturated</a:t>
            </a:r>
            <a:r>
              <a:rPr lang="en-US" sz="16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condition: </a:t>
            </a:r>
            <a:r>
              <a:rPr lang="en-US" sz="16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delay is constant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fixed aggregate rate, low collisions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EA56DC-1753-7B2A-9567-7C3744497700}"/>
              </a:ext>
            </a:extLst>
          </p:cNvPr>
          <p:cNvSpPr txBox="1"/>
          <p:nvPr/>
        </p:nvSpPr>
        <p:spPr>
          <a:xfrm>
            <a:off x="4876800" y="4571680"/>
            <a:ext cx="7084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ns-3 simulation results aligned with analytical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Under </a:t>
            </a:r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Saturated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condition: delay first drops then increase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tradeoff between less collisions and long backoff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Under </a:t>
            </a:r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Un</a:t>
            </a:r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saturated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condition, delay increases with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CwMin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only related to the initial CW size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50C790-713F-8FDA-2878-BCD03F056398}"/>
              </a:ext>
            </a:extLst>
          </p:cNvPr>
          <p:cNvSpPr txBox="1"/>
          <p:nvPr/>
        </p:nvSpPr>
        <p:spPr>
          <a:xfrm rot="10800000">
            <a:off x="728904" y="1904404"/>
            <a:ext cx="353943" cy="16029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Mean HOL Delay (</a:t>
            </a:r>
            <a:r>
              <a:rPr lang="en-US" sz="1100" b="1" dirty="0" err="1">
                <a:solidFill>
                  <a:schemeClr val="tx1"/>
                </a:solidFill>
              </a:rPr>
              <a:t>ms</a:t>
            </a:r>
            <a:r>
              <a:rPr lang="en-US" sz="11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F66F6A-9467-4D0F-8338-9190BB411B3C}"/>
              </a:ext>
            </a:extLst>
          </p:cNvPr>
          <p:cNvSpPr txBox="1"/>
          <p:nvPr/>
        </p:nvSpPr>
        <p:spPr>
          <a:xfrm rot="10800000">
            <a:off x="785541" y="4417855"/>
            <a:ext cx="353943" cy="16029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Mean HOL Delay (</a:t>
            </a:r>
            <a:r>
              <a:rPr lang="en-US" sz="1100" b="1" dirty="0" err="1">
                <a:solidFill>
                  <a:schemeClr val="tx1"/>
                </a:solidFill>
              </a:rPr>
              <a:t>ms</a:t>
            </a:r>
            <a:r>
              <a:rPr lang="en-US" sz="11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0130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Outline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113213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b="0" dirty="0"/>
              <a:t>Summary: ns-3 </a:t>
            </a:r>
            <a:r>
              <a:rPr lang="en-GB" sz="2800" b="0" dirty="0" err="1"/>
              <a:t>WiFi</a:t>
            </a:r>
            <a:r>
              <a:rPr lang="en-GB" sz="2800" b="0" dirty="0"/>
              <a:t> project activity via </a:t>
            </a:r>
            <a:r>
              <a:rPr lang="en-GB" sz="2800" b="0" dirty="0" err="1"/>
              <a:t>rel</a:t>
            </a:r>
            <a:r>
              <a:rPr lang="en-GB" sz="2800" b="0" dirty="0"/>
              <a:t> 40-42 (Tom Henderson)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b="0" dirty="0"/>
              <a:t>Summary:  ns-3 </a:t>
            </a:r>
            <a:r>
              <a:rPr lang="en-GB" sz="2800" b="0" dirty="0" err="1"/>
              <a:t>WiFi</a:t>
            </a:r>
            <a:r>
              <a:rPr lang="en-GB" sz="2800" b="0" dirty="0"/>
              <a:t> multi-BSS network simulation progress </a:t>
            </a:r>
            <a:r>
              <a:rPr lang="en-GB" sz="2800" b="0" dirty="0" err="1"/>
              <a:t>rpt</a:t>
            </a:r>
            <a:r>
              <a:rPr lang="en-GB" sz="2800" b="0" dirty="0"/>
              <a:t> (Hao Yin, S. Roy)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157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881646" y="418306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/>
              <a:t>Multi-Link Operation (MLO)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Slide </a:t>
            </a:r>
            <a:fld id="{B3165115-9078-433B-A278-1F5ED971F63A}" type="slidenum">
              <a:rPr lang="en-GB">
                <a:solidFill>
                  <a:schemeClr val="tx1"/>
                </a:solidFill>
              </a:rPr>
              <a:pPr/>
              <a:t>30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July 2024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F4CF41B-3688-794A-0587-0B744D2CFD1C}"/>
              </a:ext>
            </a:extLst>
          </p:cNvPr>
          <p:cNvSpPr>
            <a:spLocks noGrp="1"/>
          </p:cNvSpPr>
          <p:nvPr/>
        </p:nvSpPr>
        <p:spPr bwMode="auto">
          <a:xfrm>
            <a:off x="304800" y="1215142"/>
            <a:ext cx="8450682" cy="468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18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>
                <a:latin typeface="+mj-lt"/>
              </a:rPr>
              <a:t>Previous WiFi6: STA is limited to one band/one channel at any channel access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+mj-lt"/>
              </a:rPr>
              <a:t>MLO = simultaneous use of Multiple </a:t>
            </a:r>
            <a:r>
              <a:rPr lang="en-US" sz="1600" dirty="0">
                <a:highlight>
                  <a:srgbClr val="FFFF00"/>
                </a:highlight>
                <a:latin typeface="+mj-lt"/>
              </a:rPr>
              <a:t>Links</a:t>
            </a:r>
            <a:r>
              <a:rPr lang="en-US" sz="1600" dirty="0">
                <a:latin typeface="+mj-lt"/>
              </a:rPr>
              <a:t> using </a:t>
            </a:r>
            <a:r>
              <a:rPr lang="en-US" sz="1600" b="1" dirty="0">
                <a:latin typeface="+mj-lt"/>
              </a:rPr>
              <a:t>STR</a:t>
            </a:r>
            <a:r>
              <a:rPr lang="en-US" sz="1600" dirty="0">
                <a:latin typeface="+mj-lt"/>
              </a:rPr>
              <a:t> and </a:t>
            </a:r>
            <a:r>
              <a:rPr lang="en-US" sz="1600" b="1" dirty="0">
                <a:latin typeface="+mj-lt"/>
              </a:rPr>
              <a:t>TID-to-Link Mapping  (</a:t>
            </a:r>
            <a:r>
              <a:rPr lang="en-US" sz="1600" b="1" dirty="0" err="1">
                <a:latin typeface="+mj-lt"/>
              </a:rPr>
              <a:t>WiFi</a:t>
            </a:r>
            <a:r>
              <a:rPr lang="en-US" sz="1600" b="1" dirty="0">
                <a:latin typeface="+mj-lt"/>
              </a:rPr>
              <a:t> 7)</a:t>
            </a:r>
            <a:endParaRPr lang="en-US" sz="1600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n-US" sz="1600" b="1" dirty="0">
                <a:latin typeface="+mj-lt"/>
              </a:rPr>
              <a:t>STR (Simultaneous Tx. and Rx.)</a:t>
            </a:r>
            <a:r>
              <a:rPr lang="en-US" sz="1600" dirty="0">
                <a:latin typeface="+mj-lt"/>
              </a:rPr>
              <a:t>: </a:t>
            </a:r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+mj-lt"/>
              </a:rPr>
              <a:t>independent channel access </a:t>
            </a:r>
            <a:r>
              <a:rPr lang="en-US" sz="1600" dirty="0">
                <a:latin typeface="+mj-lt"/>
              </a:rPr>
              <a:t>on each link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1600" dirty="0">
                <a:latin typeface="+mj-lt"/>
              </a:rPr>
              <a:t>   - enables simultaneous </a:t>
            </a:r>
            <a:r>
              <a:rPr lang="en-US" sz="1600" i="1" dirty="0">
                <a:highlight>
                  <a:srgbClr val="FFFF00"/>
                </a:highlight>
                <a:latin typeface="+mj-lt"/>
              </a:rPr>
              <a:t>asynchronous</a:t>
            </a:r>
            <a:r>
              <a:rPr lang="en-US" sz="1600" dirty="0">
                <a:latin typeface="+mj-lt"/>
              </a:rPr>
              <a:t> access to </a:t>
            </a:r>
            <a:r>
              <a:rPr lang="en-US" sz="1600" i="1" dirty="0">
                <a:highlight>
                  <a:srgbClr val="FFFF00"/>
                </a:highlight>
                <a:latin typeface="+mj-lt"/>
              </a:rPr>
              <a:t>multiple channels </a:t>
            </a:r>
            <a:r>
              <a:rPr lang="en-US" sz="1600" dirty="0">
                <a:latin typeface="+mj-lt"/>
              </a:rPr>
              <a:t>on Tx or Rx </a:t>
            </a:r>
          </a:p>
          <a:p>
            <a:pPr lvl="1">
              <a:lnSpc>
                <a:spcPct val="150000"/>
              </a:lnSpc>
            </a:pPr>
            <a:r>
              <a:rPr lang="en-US" sz="1600" b="1" dirty="0">
                <a:latin typeface="+mj-lt"/>
              </a:rPr>
              <a:t>TID-to-Link Mapping</a:t>
            </a:r>
            <a:r>
              <a:rPr lang="en-US" sz="1600" dirty="0">
                <a:latin typeface="+mj-lt"/>
              </a:rPr>
              <a:t>: packet-to-link allocation based on traffic ID (TID)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+mj-lt"/>
              </a:rPr>
              <a:t>Explore impact of MLO on </a:t>
            </a:r>
            <a:r>
              <a:rPr lang="en-US" sz="1600" b="1" dirty="0">
                <a:latin typeface="+mj-lt"/>
              </a:rPr>
              <a:t>delay-sensitive </a:t>
            </a:r>
            <a:r>
              <a:rPr lang="en-US" sz="1600" dirty="0">
                <a:latin typeface="+mj-lt"/>
              </a:rPr>
              <a:t>traffic</a:t>
            </a:r>
          </a:p>
          <a:p>
            <a:pPr lvl="1"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  <a:latin typeface="+mj-lt"/>
              </a:rPr>
              <a:t>How does MLO STR improve delay?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 → </a:t>
            </a:r>
            <a:r>
              <a:rPr lang="en-US" sz="1600" b="1" dirty="0">
                <a:solidFill>
                  <a:srgbClr val="00B050"/>
                </a:solidFill>
                <a:latin typeface="+mj-lt"/>
              </a:rPr>
              <a:t>Validation of ns-3 MLO model implementation</a:t>
            </a:r>
          </a:p>
          <a:p>
            <a:pPr lvl="1"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  <a:latin typeface="+mj-lt"/>
              </a:rPr>
              <a:t>How can we use ns-3 to analyze different scenarios?</a:t>
            </a:r>
            <a:r>
              <a:rPr lang="en-US" sz="1600" b="1" dirty="0">
                <a:solidFill>
                  <a:schemeClr val="tx1"/>
                </a:solidFill>
                <a:latin typeface="+mj-lt"/>
              </a:rPr>
              <a:t> → </a:t>
            </a:r>
            <a:r>
              <a:rPr lang="en-US" sz="1600" b="1" dirty="0">
                <a:solidFill>
                  <a:srgbClr val="00B050"/>
                </a:solidFill>
                <a:latin typeface="+mj-lt"/>
              </a:rPr>
              <a:t>Impact of MLD &amp; SLD Coexistence</a:t>
            </a:r>
          </a:p>
        </p:txBody>
      </p:sp>
      <p:sp>
        <p:nvSpPr>
          <p:cNvPr id="3" name="Rectangular Callout 3">
            <a:extLst>
              <a:ext uri="{FF2B5EF4-FFF2-40B4-BE49-F238E27FC236}">
                <a16:creationId xmlns:a16="http://schemas.microsoft.com/office/drawing/2014/main" id="{0741BA1B-05E8-689C-5287-D665185AD0BA}"/>
              </a:ext>
            </a:extLst>
          </p:cNvPr>
          <p:cNvSpPr/>
          <p:nvPr/>
        </p:nvSpPr>
        <p:spPr>
          <a:xfrm>
            <a:off x="3897153" y="1905000"/>
            <a:ext cx="2286000" cy="537724"/>
          </a:xfrm>
          <a:prstGeom prst="wedgeRectCallout">
            <a:avLst>
              <a:gd name="adj1" fmla="val -42341"/>
              <a:gd name="adj2" fmla="val 7592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‘Link’ = a specific channel in a specific band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740DFE-E53F-1745-8866-99C1D294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367" y="1558262"/>
            <a:ext cx="3570633" cy="39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10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868481" y="37234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Current Status of MLO in ns-3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>
                <a:latin typeface="+mj-lt"/>
              </a:rPr>
              <a:t>Slide </a:t>
            </a:r>
            <a:fld id="{B3165115-9078-433B-A278-1F5ED971F63A}" type="slidenum">
              <a:rPr lang="en-GB">
                <a:latin typeface="+mj-lt"/>
              </a:rPr>
              <a:pPr/>
              <a:t>31</a:t>
            </a:fld>
            <a:endParaRPr lang="en-GB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>
                <a:latin typeface="+mj-lt"/>
              </a:rPr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>
                <a:latin typeface="+mj-lt"/>
              </a:rPr>
              <a:t>July 2024</a:t>
            </a:r>
            <a:endParaRPr lang="en-GB" dirty="0">
              <a:latin typeface="+mj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0893ABF-FA87-BC7B-9AF0-BB7BB2A3A0B7}"/>
              </a:ext>
            </a:extLst>
          </p:cNvPr>
          <p:cNvSpPr>
            <a:spLocks noGrp="1"/>
          </p:cNvSpPr>
          <p:nvPr/>
        </p:nvSpPr>
        <p:spPr bwMode="auto">
          <a:xfrm>
            <a:off x="196275" y="1311920"/>
            <a:ext cx="10972800" cy="4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18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dirty="0">
                <a:latin typeface="+mj-lt"/>
              </a:rPr>
              <a:t>Timeline of MLO support in ns-3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228631-D516-1498-C5B1-14DE4745BCA1}"/>
              </a:ext>
            </a:extLst>
          </p:cNvPr>
          <p:cNvGrpSpPr/>
          <p:nvPr/>
        </p:nvGrpSpPr>
        <p:grpSpPr>
          <a:xfrm>
            <a:off x="176114" y="1806621"/>
            <a:ext cx="5872909" cy="1645573"/>
            <a:chOff x="832691" y="1505822"/>
            <a:chExt cx="10297144" cy="2005491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C40D1451-4EDA-674A-A443-0051F5514B4E}"/>
                </a:ext>
              </a:extLst>
            </p:cNvPr>
            <p:cNvCxnSpPr>
              <a:cxnSpLocks/>
            </p:cNvCxnSpPr>
            <p:nvPr/>
          </p:nvCxnSpPr>
          <p:spPr>
            <a:xfrm>
              <a:off x="832691" y="2986015"/>
              <a:ext cx="1029714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580B91EA-18D8-53A7-4A06-04342E037574}"/>
                </a:ext>
              </a:extLst>
            </p:cNvPr>
            <p:cNvSpPr txBox="1"/>
            <p:nvPr/>
          </p:nvSpPr>
          <p:spPr>
            <a:xfrm>
              <a:off x="924722" y="1521030"/>
              <a:ext cx="2143747" cy="101275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ns-3.37: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Multi-link discovery &amp; setup</a:t>
              </a:r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377CA3A0-7F54-61FF-3982-DFCBECBD1392}"/>
                </a:ext>
              </a:extLst>
            </p:cNvPr>
            <p:cNvSpPr txBox="1"/>
            <p:nvPr/>
          </p:nvSpPr>
          <p:spPr>
            <a:xfrm>
              <a:off x="3123007" y="1505822"/>
              <a:ext cx="1886595" cy="101275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ns-3.38: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MLO STR mode + example</a:t>
              </a: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FC2B7825-9B0B-F155-7287-A0418EC2126D}"/>
                </a:ext>
              </a:extLst>
            </p:cNvPr>
            <p:cNvSpPr txBox="1"/>
            <p:nvPr/>
          </p:nvSpPr>
          <p:spPr>
            <a:xfrm>
              <a:off x="6377308" y="1796990"/>
              <a:ext cx="1371680" cy="101275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ns-3.40: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+mj-lt"/>
                </a:rPr>
                <a:t>TID-to-Link Mapping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3A0EABB-F5B5-BB5C-7DF6-FB7F3E7C0BD2}"/>
                </a:ext>
              </a:extLst>
            </p:cNvPr>
            <p:cNvCxnSpPr/>
            <p:nvPr/>
          </p:nvCxnSpPr>
          <p:spPr>
            <a:xfrm>
              <a:off x="2382627" y="2841999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300ECE1-0457-D8E4-615B-1E11CF39403D}"/>
                </a:ext>
              </a:extLst>
            </p:cNvPr>
            <p:cNvCxnSpPr/>
            <p:nvPr/>
          </p:nvCxnSpPr>
          <p:spPr>
            <a:xfrm>
              <a:off x="4016105" y="2853109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B09C631-DB8A-541B-AA89-272E7946DFA9}"/>
                </a:ext>
              </a:extLst>
            </p:cNvPr>
            <p:cNvCxnSpPr/>
            <p:nvPr/>
          </p:nvCxnSpPr>
          <p:spPr>
            <a:xfrm>
              <a:off x="8621537" y="2841999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D9CE8FA-0704-F1C9-AE5A-77CE999EF7A0}"/>
                </a:ext>
              </a:extLst>
            </p:cNvPr>
            <p:cNvCxnSpPr/>
            <p:nvPr/>
          </p:nvCxnSpPr>
          <p:spPr>
            <a:xfrm>
              <a:off x="10099466" y="2853109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3D465F5C-692A-4599-0B15-2758B6FC79FF}"/>
                </a:ext>
              </a:extLst>
            </p:cNvPr>
            <p:cNvSpPr txBox="1"/>
            <p:nvPr/>
          </p:nvSpPr>
          <p:spPr>
            <a:xfrm>
              <a:off x="9384350" y="2400942"/>
              <a:ext cx="1372133" cy="337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+mj-lt"/>
                </a:rPr>
                <a:t> (ns-3.42)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D798416-402F-9405-5677-C21AE9E1B655}"/>
                </a:ext>
              </a:extLst>
            </p:cNvPr>
            <p:cNvCxnSpPr/>
            <p:nvPr/>
          </p:nvCxnSpPr>
          <p:spPr>
            <a:xfrm>
              <a:off x="7068252" y="2847008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76A8869D-A3CC-EC70-C97D-F1EC4C9477DC}"/>
                </a:ext>
              </a:extLst>
            </p:cNvPr>
            <p:cNvSpPr txBox="1"/>
            <p:nvPr/>
          </p:nvSpPr>
          <p:spPr>
            <a:xfrm>
              <a:off x="7878380" y="2404293"/>
              <a:ext cx="1372133" cy="337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+mj-lt"/>
                </a:rPr>
                <a:t> (ns-3.41)</a:t>
              </a:r>
            </a:p>
          </p:txBody>
        </p:sp>
        <p:sp>
          <p:nvSpPr>
            <p:cNvPr id="23" name="TextBox 17">
              <a:extLst>
                <a:ext uri="{FF2B5EF4-FFF2-40B4-BE49-F238E27FC236}">
                  <a16:creationId xmlns:a16="http://schemas.microsoft.com/office/drawing/2014/main" id="{28FFD733-F525-3516-8F45-942C58F96F48}"/>
                </a:ext>
              </a:extLst>
            </p:cNvPr>
            <p:cNvSpPr txBox="1"/>
            <p:nvPr/>
          </p:nvSpPr>
          <p:spPr>
            <a:xfrm>
              <a:off x="9500022" y="3167765"/>
              <a:ext cx="1425532" cy="337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sz="1200" dirty="0">
                  <a:latin typeface="+mj-lt"/>
                </a:rPr>
                <a:t>May 2024</a:t>
              </a:r>
            </a:p>
          </p:txBody>
        </p:sp>
        <p:sp>
          <p:nvSpPr>
            <p:cNvPr id="24" name="TextBox 18">
              <a:extLst>
                <a:ext uri="{FF2B5EF4-FFF2-40B4-BE49-F238E27FC236}">
                  <a16:creationId xmlns:a16="http://schemas.microsoft.com/office/drawing/2014/main" id="{A30DE795-2582-0BB0-CAC1-62913E236D0B}"/>
                </a:ext>
              </a:extLst>
            </p:cNvPr>
            <p:cNvSpPr txBox="1"/>
            <p:nvPr/>
          </p:nvSpPr>
          <p:spPr>
            <a:xfrm>
              <a:off x="8022655" y="3167548"/>
              <a:ext cx="1335593" cy="337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sz="1200" dirty="0">
                  <a:latin typeface="+mj-lt"/>
                </a:rPr>
                <a:t>Feb 2024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AF53A929-1B9E-2CC4-5D65-1DD0EDF43C55}"/>
                </a:ext>
              </a:extLst>
            </p:cNvPr>
            <p:cNvSpPr txBox="1"/>
            <p:nvPr/>
          </p:nvSpPr>
          <p:spPr>
            <a:xfrm>
              <a:off x="6449315" y="3169277"/>
              <a:ext cx="1335593" cy="337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sz="1200" dirty="0">
                  <a:latin typeface="+mj-lt"/>
                </a:rPr>
                <a:t>Sep 2023</a:t>
              </a:r>
            </a:p>
          </p:txBody>
        </p:sp>
        <p:sp>
          <p:nvSpPr>
            <p:cNvPr id="26" name="TextBox 20">
              <a:extLst>
                <a:ext uri="{FF2B5EF4-FFF2-40B4-BE49-F238E27FC236}">
                  <a16:creationId xmlns:a16="http://schemas.microsoft.com/office/drawing/2014/main" id="{706302F3-0EAD-5F7E-6B36-2CCF05469646}"/>
                </a:ext>
              </a:extLst>
            </p:cNvPr>
            <p:cNvSpPr txBox="1"/>
            <p:nvPr/>
          </p:nvSpPr>
          <p:spPr>
            <a:xfrm>
              <a:off x="3402351" y="3167548"/>
              <a:ext cx="1380563" cy="337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sz="1200" dirty="0">
                  <a:latin typeface="+mj-lt"/>
                </a:rPr>
                <a:t>Mar 2023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F472317-60FF-A846-F472-055AB06B5660}"/>
                </a:ext>
              </a:extLst>
            </p:cNvPr>
            <p:cNvCxnSpPr/>
            <p:nvPr/>
          </p:nvCxnSpPr>
          <p:spPr>
            <a:xfrm>
              <a:off x="5573757" y="2838648"/>
              <a:ext cx="0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2">
              <a:extLst>
                <a:ext uri="{FF2B5EF4-FFF2-40B4-BE49-F238E27FC236}">
                  <a16:creationId xmlns:a16="http://schemas.microsoft.com/office/drawing/2014/main" id="{75A9622C-15B6-BF34-56EB-C22486AD2C56}"/>
                </a:ext>
              </a:extLst>
            </p:cNvPr>
            <p:cNvSpPr txBox="1"/>
            <p:nvPr/>
          </p:nvSpPr>
          <p:spPr>
            <a:xfrm>
              <a:off x="4952242" y="2427748"/>
              <a:ext cx="1372133" cy="337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sz="1200" dirty="0">
                  <a:latin typeface="+mj-lt"/>
                </a:rPr>
                <a:t> (ns-3.39)</a:t>
              </a:r>
            </a:p>
          </p:txBody>
        </p:sp>
        <p:sp>
          <p:nvSpPr>
            <p:cNvPr id="29" name="TextBox 23">
              <a:extLst>
                <a:ext uri="{FF2B5EF4-FFF2-40B4-BE49-F238E27FC236}">
                  <a16:creationId xmlns:a16="http://schemas.microsoft.com/office/drawing/2014/main" id="{21C5D1C0-9F62-EDA4-2E78-755EC7748137}"/>
                </a:ext>
              </a:extLst>
            </p:cNvPr>
            <p:cNvSpPr txBox="1"/>
            <p:nvPr/>
          </p:nvSpPr>
          <p:spPr>
            <a:xfrm>
              <a:off x="4974876" y="3164197"/>
              <a:ext cx="1245655" cy="337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sz="1200" dirty="0">
                  <a:latin typeface="+mj-lt"/>
                </a:rPr>
                <a:t>Jul 2023</a:t>
              </a:r>
            </a:p>
          </p:txBody>
        </p:sp>
        <p:sp>
          <p:nvSpPr>
            <p:cNvPr id="30" name="TextBox 25">
              <a:extLst>
                <a:ext uri="{FF2B5EF4-FFF2-40B4-BE49-F238E27FC236}">
                  <a16:creationId xmlns:a16="http://schemas.microsoft.com/office/drawing/2014/main" id="{2D0BE5A0-4DE3-CFA2-89E3-17AA9B833C4E}"/>
                </a:ext>
              </a:extLst>
            </p:cNvPr>
            <p:cNvSpPr txBox="1"/>
            <p:nvPr/>
          </p:nvSpPr>
          <p:spPr>
            <a:xfrm>
              <a:off x="1787156" y="3173729"/>
              <a:ext cx="1394617" cy="337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sz="1200" dirty="0">
                  <a:latin typeface="+mj-lt"/>
                </a:rPr>
                <a:t>Nov 2022</a:t>
              </a:r>
            </a:p>
          </p:txBody>
        </p:sp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4599FF67-F45A-F37C-2B93-6E8BD8D48826}"/>
              </a:ext>
            </a:extLst>
          </p:cNvPr>
          <p:cNvSpPr txBox="1">
            <a:spLocks/>
          </p:cNvSpPr>
          <p:nvPr/>
        </p:nvSpPr>
        <p:spPr bwMode="auto">
          <a:xfrm>
            <a:off x="457200" y="4000199"/>
            <a:ext cx="4793875" cy="229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latin typeface="+mj-lt"/>
              </a:rPr>
              <a:t>Wi-Fi MLO features:</a:t>
            </a:r>
            <a:r>
              <a:rPr lang="en-US" sz="1600" b="1" kern="0" dirty="0">
                <a:latin typeface="+mj-lt"/>
              </a:rPr>
              <a:t> since ns-3.40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>
                <a:latin typeface="+mj-lt"/>
              </a:rPr>
              <a:t>Existing examples/tests that use MLO STR: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kern="0" dirty="0">
                <a:latin typeface="+mj-lt"/>
              </a:rPr>
              <a:t>examples/wireless/</a:t>
            </a:r>
            <a:r>
              <a:rPr lang="en-US" sz="1600" b="1" kern="0" dirty="0" err="1">
                <a:latin typeface="+mj-lt"/>
              </a:rPr>
              <a:t>wifi-eht-network.cc</a:t>
            </a:r>
            <a:r>
              <a:rPr lang="en-US" sz="1600" kern="0" dirty="0">
                <a:latin typeface="+mj-lt"/>
              </a:rPr>
              <a:t>: 1/2/3 links can be used to test network throughput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1" kern="0" dirty="0" err="1">
                <a:latin typeface="+mj-lt"/>
              </a:rPr>
              <a:t>src</a:t>
            </a:r>
            <a:r>
              <a:rPr lang="en-US" sz="1600" b="1" kern="0" dirty="0">
                <a:latin typeface="+mj-lt"/>
              </a:rPr>
              <a:t>/</a:t>
            </a:r>
            <a:r>
              <a:rPr lang="en-US" sz="1600" b="1" kern="0" dirty="0" err="1">
                <a:latin typeface="+mj-lt"/>
              </a:rPr>
              <a:t>wifi</a:t>
            </a:r>
            <a:r>
              <a:rPr lang="en-US" sz="1600" b="1" kern="0" dirty="0">
                <a:latin typeface="+mj-lt"/>
              </a:rPr>
              <a:t>/test/</a:t>
            </a:r>
            <a:r>
              <a:rPr lang="en-US" sz="1600" b="1" kern="0" dirty="0" err="1">
                <a:latin typeface="+mj-lt"/>
              </a:rPr>
              <a:t>wifi-mlo-test.cc</a:t>
            </a:r>
            <a:r>
              <a:rPr lang="en-US" sz="1600" kern="0" dirty="0">
                <a:latin typeface="+mj-lt"/>
              </a:rPr>
              <a:t>: tests all MLO procedures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7FF8E0D-4911-B7B4-106D-94469124F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043" y="1301093"/>
            <a:ext cx="4843461" cy="2974159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9149E33D-8A2B-AFA7-8A66-4FB0ECDDC627}"/>
              </a:ext>
            </a:extLst>
          </p:cNvPr>
          <p:cNvSpPr txBox="1">
            <a:spLocks/>
          </p:cNvSpPr>
          <p:nvPr/>
        </p:nvSpPr>
        <p:spPr bwMode="auto">
          <a:xfrm>
            <a:off x="6172200" y="4308137"/>
            <a:ext cx="5719400" cy="193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sz="1600" b="1" dirty="0">
                <a:latin typeface="+mj-lt"/>
              </a:rPr>
              <a:t>Architecture of ns-3 MLO from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channel access</a:t>
            </a:r>
            <a:r>
              <a:rPr lang="en-US" sz="1600" b="1" dirty="0">
                <a:latin typeface="+mj-lt"/>
              </a:rPr>
              <a:t> perspective</a:t>
            </a:r>
            <a:endParaRPr lang="en-US" sz="1600" b="1" kern="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kern="0" dirty="0">
                <a:latin typeface="+mj-lt"/>
              </a:rPr>
              <a:t>Upper MAC (ns3::</a:t>
            </a:r>
            <a:r>
              <a:rPr lang="en-US" sz="1400" kern="0" dirty="0" err="1">
                <a:latin typeface="+mj-lt"/>
              </a:rPr>
              <a:t>Txop</a:t>
            </a:r>
            <a:r>
              <a:rPr lang="en-US" sz="1400" kern="0" dirty="0">
                <a:latin typeface="+mj-lt"/>
              </a:rPr>
              <a:t>) </a:t>
            </a:r>
            <a:r>
              <a:rPr lang="en-US" sz="1400" b="1" kern="0" dirty="0">
                <a:latin typeface="+mj-lt"/>
              </a:rPr>
              <a:t>requests channel access</a:t>
            </a:r>
            <a:r>
              <a:rPr lang="en-US" sz="1400" kern="0" dirty="0">
                <a:latin typeface="+mj-lt"/>
              </a:rPr>
              <a:t> from Lower MAC (ns3::CAM)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kern="0" dirty="0">
                <a:latin typeface="+mj-lt"/>
              </a:rPr>
              <a:t>ns3::CAM </a:t>
            </a:r>
            <a:r>
              <a:rPr lang="en-US" sz="1400" b="1" kern="0" dirty="0">
                <a:latin typeface="+mj-lt"/>
              </a:rPr>
              <a:t>listens to per-link PHY events </a:t>
            </a:r>
            <a:r>
              <a:rPr lang="en-US" sz="1400" kern="0" dirty="0">
                <a:latin typeface="+mj-lt"/>
              </a:rPr>
              <a:t>(medium busy end, ACK timeout time, </a:t>
            </a:r>
            <a:r>
              <a:rPr lang="en-US" sz="1400" kern="0" dirty="0" err="1">
                <a:latin typeface="+mj-lt"/>
              </a:rPr>
              <a:t>etc</a:t>
            </a:r>
            <a:r>
              <a:rPr lang="en-US" sz="1400" kern="0" dirty="0">
                <a:latin typeface="+mj-lt"/>
              </a:rPr>
              <a:t>) &amp; </a:t>
            </a:r>
            <a:r>
              <a:rPr lang="en-US" sz="1400" b="1" kern="0" dirty="0">
                <a:latin typeface="+mj-lt"/>
              </a:rPr>
              <a:t>manages per-</a:t>
            </a:r>
            <a:r>
              <a:rPr lang="en-US" sz="1400" b="1" kern="0" dirty="0" err="1">
                <a:latin typeface="+mj-lt"/>
              </a:rPr>
              <a:t>Txop</a:t>
            </a:r>
            <a:r>
              <a:rPr lang="en-US" sz="1400" b="1" kern="0" dirty="0">
                <a:latin typeface="+mj-lt"/>
              </a:rPr>
              <a:t> backoff counter</a:t>
            </a:r>
            <a:r>
              <a:rPr lang="en-US" sz="1400" kern="0" dirty="0">
                <a:latin typeface="+mj-lt"/>
              </a:rPr>
              <a:t>, to decide when access is granted to the requesting </a:t>
            </a:r>
            <a:r>
              <a:rPr lang="en-US" sz="1400" kern="0" dirty="0" err="1">
                <a:latin typeface="+mj-lt"/>
              </a:rPr>
              <a:t>Txop</a:t>
            </a:r>
            <a:endParaRPr lang="en-US" sz="1400" kern="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kern="0" dirty="0">
                <a:latin typeface="+mj-lt"/>
              </a:rPr>
              <a:t>With access granted, ns3::FEM sets </a:t>
            </a:r>
            <a:r>
              <a:rPr lang="en-US" sz="1400" b="1" kern="0" dirty="0">
                <a:latin typeface="+mj-lt"/>
              </a:rPr>
              <a:t>transmission</a:t>
            </a:r>
            <a:r>
              <a:rPr lang="en-US" sz="1400" kern="0" dirty="0">
                <a:latin typeface="+mj-lt"/>
              </a:rPr>
              <a:t> params for the transmitting MPDU, then forward it to PHY</a:t>
            </a:r>
          </a:p>
        </p:txBody>
      </p:sp>
    </p:spTree>
    <p:extLst>
      <p:ext uri="{BB962C8B-B14F-4D97-AF65-F5344CB8AC3E}">
        <p14:creationId xmlns:p14="http://schemas.microsoft.com/office/powerpoint/2010/main" val="1024146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01699" y="449855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Delay Analysis – MLDs Only [3]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>
                <a:latin typeface="+mj-lt"/>
              </a:rPr>
              <a:t>Slide </a:t>
            </a:r>
            <a:fld id="{B3165115-9078-433B-A278-1F5ED971F63A}" type="slidenum">
              <a:rPr lang="en-GB">
                <a:latin typeface="+mj-lt"/>
              </a:rPr>
              <a:pPr/>
              <a:t>32</a:t>
            </a:fld>
            <a:endParaRPr lang="en-GB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>
                <a:latin typeface="+mj-lt"/>
              </a:rPr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>
                <a:latin typeface="+mj-lt"/>
              </a:rPr>
              <a:t>July 2024</a:t>
            </a:r>
            <a:endParaRPr lang="en-GB" dirty="0"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5A990A-D603-31B6-5169-0C9B3775EF7D}"/>
              </a:ext>
            </a:extLst>
          </p:cNvPr>
          <p:cNvGrpSpPr/>
          <p:nvPr/>
        </p:nvGrpSpPr>
        <p:grpSpPr>
          <a:xfrm>
            <a:off x="76200" y="1828800"/>
            <a:ext cx="2209800" cy="1787179"/>
            <a:chOff x="6823896" y="4001591"/>
            <a:chExt cx="2001855" cy="1796878"/>
          </a:xfrm>
        </p:grpSpPr>
        <p:pic>
          <p:nvPicPr>
            <p:cNvPr id="10" name="Graphic 4" descr="Cell Tower with solid fill">
              <a:extLst>
                <a:ext uri="{FF2B5EF4-FFF2-40B4-BE49-F238E27FC236}">
                  <a16:creationId xmlns:a16="http://schemas.microsoft.com/office/drawing/2014/main" id="{637F6DAC-C74B-7B4E-87D2-0B5D94204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650378" y="4759396"/>
              <a:ext cx="323121" cy="323121"/>
            </a:xfrm>
            <a:prstGeom prst="rect">
              <a:avLst/>
            </a:prstGeom>
          </p:spPr>
        </p:pic>
        <p:pic>
          <p:nvPicPr>
            <p:cNvPr id="11" name="Graphic 5" descr="Smart Phone outline">
              <a:extLst>
                <a:ext uri="{FF2B5EF4-FFF2-40B4-BE49-F238E27FC236}">
                  <a16:creationId xmlns:a16="http://schemas.microsoft.com/office/drawing/2014/main" id="{3A99CC0B-8258-838C-D819-85F1B6885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23896" y="4700847"/>
              <a:ext cx="424185" cy="424184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9657AE1-2458-CE12-4B65-1A7F62D838C4}"/>
                </a:ext>
              </a:extLst>
            </p:cNvPr>
            <p:cNvSpPr/>
            <p:nvPr/>
          </p:nvSpPr>
          <p:spPr>
            <a:xfrm>
              <a:off x="7035991" y="4112944"/>
              <a:ext cx="1577668" cy="1577667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CN">
                <a:latin typeface="+mj-lt"/>
              </a:endParaRPr>
            </a:p>
          </p:txBody>
        </p:sp>
        <p:pic>
          <p:nvPicPr>
            <p:cNvPr id="14" name="Graphic 7" descr="Smart Phone outline">
              <a:extLst>
                <a:ext uri="{FF2B5EF4-FFF2-40B4-BE49-F238E27FC236}">
                  <a16:creationId xmlns:a16="http://schemas.microsoft.com/office/drawing/2014/main" id="{266CE6F2-C48D-D818-A673-2A2889642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51886" y="4027409"/>
              <a:ext cx="424185" cy="424184"/>
            </a:xfrm>
            <a:prstGeom prst="rect">
              <a:avLst/>
            </a:prstGeom>
          </p:spPr>
        </p:pic>
        <p:pic>
          <p:nvPicPr>
            <p:cNvPr id="15" name="Graphic 8" descr="Smart Phone outline">
              <a:extLst>
                <a:ext uri="{FF2B5EF4-FFF2-40B4-BE49-F238E27FC236}">
                  <a16:creationId xmlns:a16="http://schemas.microsoft.com/office/drawing/2014/main" id="{65D953ED-3421-C903-E7DD-CC62D59BF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82541" y="4001591"/>
              <a:ext cx="424185" cy="424184"/>
            </a:xfrm>
            <a:prstGeom prst="rect">
              <a:avLst/>
            </a:prstGeom>
          </p:spPr>
        </p:pic>
        <p:pic>
          <p:nvPicPr>
            <p:cNvPr id="16" name="Graphic 9" descr="Smart Phone outline">
              <a:extLst>
                <a:ext uri="{FF2B5EF4-FFF2-40B4-BE49-F238E27FC236}">
                  <a16:creationId xmlns:a16="http://schemas.microsoft.com/office/drawing/2014/main" id="{878F1E41-39AD-C519-7F85-3E707EC72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401566" y="4689685"/>
              <a:ext cx="424185" cy="424184"/>
            </a:xfrm>
            <a:prstGeom prst="rect">
              <a:avLst/>
            </a:prstGeom>
          </p:spPr>
        </p:pic>
        <p:pic>
          <p:nvPicPr>
            <p:cNvPr id="17" name="Graphic 10" descr="Smart Phone outline">
              <a:extLst>
                <a:ext uri="{FF2B5EF4-FFF2-40B4-BE49-F238E27FC236}">
                  <a16:creationId xmlns:a16="http://schemas.microsoft.com/office/drawing/2014/main" id="{DBADE4A1-A9C3-C239-14F1-2C858C316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77381" y="5374285"/>
              <a:ext cx="424185" cy="424184"/>
            </a:xfrm>
            <a:prstGeom prst="rect">
              <a:avLst/>
            </a:prstGeom>
          </p:spPr>
        </p:pic>
        <p:pic>
          <p:nvPicPr>
            <p:cNvPr id="18" name="Graphic 11" descr="Smart Phone outline">
              <a:extLst>
                <a:ext uri="{FF2B5EF4-FFF2-40B4-BE49-F238E27FC236}">
                  <a16:creationId xmlns:a16="http://schemas.microsoft.com/office/drawing/2014/main" id="{CF445CE0-B7B0-3661-4CB5-CDF7C60FC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26193" y="5374285"/>
              <a:ext cx="424185" cy="424184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0D11B21-8319-948E-77B0-DB637815EC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4615" y="4274462"/>
              <a:ext cx="270217" cy="4998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92DF88D-095F-8681-D5A8-B10A7A4B60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5983" y="4975289"/>
              <a:ext cx="62178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592294D-4F8B-34A7-9FBD-0FD253430D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96436" y="5122393"/>
              <a:ext cx="237969" cy="46134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FD8E23D-4BEC-B1E1-7495-7CC5A1548C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7235" y="5080873"/>
              <a:ext cx="289791" cy="44927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8E5521C-3F76-7BEF-1C55-50787038A01A}"/>
                </a:ext>
              </a:extLst>
            </p:cNvPr>
            <p:cNvCxnSpPr>
              <a:cxnSpLocks/>
            </p:cNvCxnSpPr>
            <p:nvPr/>
          </p:nvCxnSpPr>
          <p:spPr>
            <a:xfrm>
              <a:off x="7098328" y="4859830"/>
              <a:ext cx="576339" cy="102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6CED64E-FCCA-AD2B-98C8-EF23335FF7EE}"/>
                </a:ext>
              </a:extLst>
            </p:cNvPr>
            <p:cNvCxnSpPr>
              <a:cxnSpLocks/>
            </p:cNvCxnSpPr>
            <p:nvPr/>
          </p:nvCxnSpPr>
          <p:spPr>
            <a:xfrm>
              <a:off x="7487438" y="4252891"/>
              <a:ext cx="288170" cy="4771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0C27C23-3834-B568-28BB-B9A4E109E0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86840" y="4233483"/>
              <a:ext cx="270217" cy="4998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0CEA03C-114A-462B-CD08-C53F6F2CEA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5983" y="4879915"/>
              <a:ext cx="62178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90058CF-BB30-3FF7-5802-871B67A4AB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76975" y="5085354"/>
              <a:ext cx="237969" cy="46134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1E81A72-B150-EC31-8B0A-32F58D07CB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68503" y="5130668"/>
              <a:ext cx="289791" cy="44927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4B4A28D-4433-72BC-09B9-EBE69EB59042}"/>
                </a:ext>
              </a:extLst>
            </p:cNvPr>
            <p:cNvCxnSpPr>
              <a:cxnSpLocks/>
            </p:cNvCxnSpPr>
            <p:nvPr/>
          </p:nvCxnSpPr>
          <p:spPr>
            <a:xfrm>
              <a:off x="7098328" y="4952034"/>
              <a:ext cx="576339" cy="102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4E56BEC-21E9-BC11-DB57-04A0C2E4F024}"/>
                </a:ext>
              </a:extLst>
            </p:cNvPr>
            <p:cNvCxnSpPr>
              <a:cxnSpLocks/>
            </p:cNvCxnSpPr>
            <p:nvPr/>
          </p:nvCxnSpPr>
          <p:spPr>
            <a:xfrm>
              <a:off x="7403538" y="4297194"/>
              <a:ext cx="288170" cy="47710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A27FC67B-581A-0294-38C9-F2B6A70071A4}"/>
                  </a:ext>
                </a:extLst>
              </p:cNvPr>
              <p:cNvSpPr>
                <a:spLocks noGrp="1"/>
              </p:cNvSpPr>
              <p:nvPr/>
            </p:nvSpPr>
            <p:spPr bwMode="auto">
              <a:xfrm>
                <a:off x="2326412" y="1250985"/>
                <a:ext cx="9130127" cy="2773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2400" spc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000" spc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1800" spc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1600" spc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1400" spc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1600" b="1" dirty="0">
                    <a:latin typeface="+mj-lt"/>
                  </a:rPr>
                  <a:t>System Model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400" dirty="0">
                    <a:latin typeface="+mj-lt"/>
                  </a:rPr>
                  <a:t>Single BSS, </a:t>
                </a:r>
                <a:r>
                  <a:rPr lang="en-US" sz="1400" b="1" dirty="0">
                    <a:solidFill>
                      <a:srgbClr val="FF0000"/>
                    </a:solidFill>
                    <a:latin typeface="+mj-lt"/>
                  </a:rPr>
                  <a:t>2-link</a:t>
                </a:r>
                <a:r>
                  <a:rPr lang="en-US" sz="1400" dirty="0">
                    <a:latin typeface="+mj-lt"/>
                  </a:rPr>
                  <a:t>, with 1 MLD AP and n MLD STAs</a:t>
                </a:r>
                <a:endParaRPr lang="en-US" sz="1400" b="1" dirty="0">
                  <a:latin typeface="+mj-lt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1400" b="1" dirty="0">
                    <a:solidFill>
                      <a:srgbClr val="FF0000"/>
                    </a:solidFill>
                    <a:latin typeface="+mj-lt"/>
                  </a:rPr>
                  <a:t>Uplink data</a:t>
                </a:r>
                <a:r>
                  <a:rPr lang="en-US" sz="1400" dirty="0">
                    <a:latin typeface="+mj-lt"/>
                  </a:rPr>
                  <a:t> traffic; identical </a:t>
                </a:r>
                <a:r>
                  <a:rPr lang="en-US" sz="1400" b="1" dirty="0">
                    <a:solidFill>
                      <a:srgbClr val="FF0000"/>
                    </a:solidFill>
                    <a:latin typeface="+mj-lt"/>
                  </a:rPr>
                  <a:t>traffic arrival rate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1400" b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en-US" sz="1400" dirty="0">
                    <a:latin typeface="+mj-lt"/>
                  </a:rPr>
                  <a:t>(probability of a packet per PHY slot, slot-based Bernoulli arrival process) for all STAs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400" b="1" dirty="0">
                    <a:solidFill>
                      <a:srgbClr val="FF0000"/>
                    </a:solidFill>
                    <a:latin typeface="+mj-lt"/>
                  </a:rPr>
                  <a:t>Traffic splitting probability</a:t>
                </a:r>
                <a:r>
                  <a:rPr lang="en-US" sz="14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𝜿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κ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400" i="1">
                                <a:latin typeface="Cambria Math" panose="02040503050406030204" pitchFamily="18" charset="0"/>
                              </a:rPr>
                              <m:t>κ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>
                    <a:latin typeface="+mj-lt"/>
                  </a:rPr>
                  <a:t>      an MPDU has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1400" b="0" dirty="0">
                    <a:latin typeface="+mj-lt"/>
                  </a:rPr>
                  <a:t> to be allocated to link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r>
                  <a:rPr lang="en-US" sz="1400" b="0" dirty="0">
                    <a:latin typeface="+mj-lt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b="1" dirty="0">
                    <a:latin typeface="+mj-lt"/>
                  </a:rPr>
                  <a:t>Key Assumptions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400" b="0" dirty="0">
                    <a:latin typeface="+mj-lt"/>
                  </a:rPr>
                  <a:t>Infinitely long MAC queue; unlimited retransmission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1400" dirty="0">
                    <a:latin typeface="+mj-lt"/>
                  </a:rPr>
                  <a:t>Perfect PHY (i.e. a frame fails if and only if it collides with another)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sz="14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A27FC67B-581A-0294-38C9-F2B6A7007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6412" y="1250985"/>
                <a:ext cx="9130127" cy="2773327"/>
              </a:xfrm>
              <a:prstGeom prst="rect">
                <a:avLst/>
              </a:prstGeom>
              <a:blipFill>
                <a:blip r:embed="rId7"/>
                <a:stretch>
                  <a:fillRect b="-114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A27FC67B-581A-0294-38C9-F2B6A70071A4}"/>
                  </a:ext>
                </a:extLst>
              </p:cNvPr>
              <p:cNvSpPr>
                <a:spLocks noGrp="1"/>
              </p:cNvSpPr>
              <p:nvPr/>
            </p:nvSpPr>
            <p:spPr bwMode="auto">
              <a:xfrm>
                <a:off x="716053" y="4240635"/>
                <a:ext cx="11247041" cy="2305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2400" spc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000" spc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1800" spc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1600" spc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1400" spc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1400" b="1" dirty="0">
                    <a:latin typeface="+mj-lt"/>
                  </a:rPr>
                  <a:t>Main Results (single link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400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400" b="1" dirty="0">
                    <a:latin typeface="+mj-lt"/>
                  </a:rPr>
                  <a:t>)</a:t>
                </a:r>
              </a:p>
              <a:p>
                <a:pPr lvl="1"/>
                <a:r>
                  <a:rPr lang="en-US" sz="1200" b="1" dirty="0">
                    <a:solidFill>
                      <a:srgbClr val="FF0000"/>
                    </a:solidFill>
                    <a:latin typeface="+mj-lt"/>
                  </a:rPr>
                  <a:t>Mean Queuing Delay of link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200" b="1" dirty="0">
                    <a:solidFill>
                      <a:srgbClr val="FF0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1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  <m:sup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1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200" dirty="0">
                    <a:latin typeface="+mj-lt"/>
                  </a:rPr>
                  <a:t> (from MAC enqueue to becoming the head-of-line packet in queue)</a:t>
                </a:r>
              </a:p>
              <a:p>
                <a:pPr lvl="1"/>
                <a:r>
                  <a:rPr lang="en-US" sz="1200" b="1" dirty="0">
                    <a:solidFill>
                      <a:srgbClr val="FF0000"/>
                    </a:solidFill>
                    <a:latin typeface="+mj-lt"/>
                  </a:rPr>
                  <a:t>Mean Access Delay of link </a:t>
                </a:r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200" b="1" dirty="0">
                    <a:solidFill>
                      <a:srgbClr val="FF0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200" b="0" dirty="0">
                    <a:latin typeface="+mj-lt"/>
                  </a:rPr>
                  <a:t> (from </a:t>
                </a:r>
                <a:r>
                  <a:rPr lang="en-US" sz="1200" dirty="0">
                    <a:latin typeface="+mj-lt"/>
                  </a:rPr>
                  <a:t>becoming the head-of-line packet in queue to transmission success i.e. MAC dequeue</a:t>
                </a:r>
                <a:r>
                  <a:rPr lang="en-US" sz="1200" b="0" dirty="0">
                    <a:latin typeface="+mj-lt"/>
                  </a:rPr>
                  <a:t>)</a:t>
                </a:r>
              </a:p>
              <a:p>
                <a:pPr lvl="1"/>
                <a:r>
                  <a:rPr lang="en-US" sz="1200" b="1" dirty="0">
                    <a:solidFill>
                      <a:srgbClr val="FF0000"/>
                    </a:solidFill>
                    <a:latin typeface="+mj-lt"/>
                  </a:rPr>
                  <a:t>Mean End-to-End Delay of link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US" sz="1200" b="1" dirty="0">
                    <a:solidFill>
                      <a:srgbClr val="FF0000"/>
                    </a:solidFill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acc>
                      </m:e>
                      <m:sup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1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sub>
                      <m:sup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sz="1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1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200" b="0" dirty="0">
                    <a:latin typeface="+mj-lt"/>
                  </a:rPr>
                  <a:t> (from enqueue to dequeue)</a:t>
                </a:r>
              </a:p>
              <a:p>
                <a:endParaRPr lang="en-US" sz="1400" b="1" dirty="0">
                  <a:latin typeface="+mj-lt"/>
                </a:endParaRPr>
              </a:p>
              <a:p>
                <a:r>
                  <a:rPr lang="en-US" sz="1400" b="1" dirty="0">
                    <a:latin typeface="+mj-lt"/>
                  </a:rPr>
                  <a:t>Main Results (MLO)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sub>
                          </m:sSub>
                        </m:e>
                      </m:d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sub>
                            <m:sup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  <m:r>
                        <a:rPr lang="en-US" sz="1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sub>
                            <m:sup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sz="1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1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acc>
                        </m:e>
                      </m:d>
                      <m:r>
                        <a:rPr lang="en-US" sz="1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  <m:r>
                                <a:rPr lang="en-US" sz="1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1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A27FC67B-581A-0294-38C9-F2B6A7007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053" y="4240635"/>
                <a:ext cx="11247041" cy="2305696"/>
              </a:xfrm>
              <a:prstGeom prst="rect">
                <a:avLst/>
              </a:prstGeom>
              <a:blipFill>
                <a:blip r:embed="rId8"/>
                <a:stretch>
                  <a:fillRect t="-5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762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899694" y="301740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Delay Simulations: MLD Validation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>
                <a:latin typeface="+mj-lt"/>
              </a:rPr>
              <a:t>Slide </a:t>
            </a:r>
            <a:fld id="{B3165115-9078-433B-A278-1F5ED971F63A}" type="slidenum">
              <a:rPr lang="en-GB">
                <a:latin typeface="+mj-lt"/>
              </a:rPr>
              <a:pPr/>
              <a:t>33</a:t>
            </a:fld>
            <a:endParaRPr lang="en-GB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>
                <a:latin typeface="+mj-lt"/>
              </a:rPr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>
                <a:latin typeface="+mj-lt"/>
              </a:rPr>
              <a:t>July 2024</a:t>
            </a:r>
            <a:endParaRPr lang="en-GB" dirty="0">
              <a:latin typeface="+mj-lt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0081E1B-9E46-B347-10FF-9974642E29FB}"/>
              </a:ext>
            </a:extLst>
          </p:cNvPr>
          <p:cNvSpPr>
            <a:spLocks noGrp="1"/>
          </p:cNvSpPr>
          <p:nvPr/>
        </p:nvSpPr>
        <p:spPr bwMode="auto">
          <a:xfrm>
            <a:off x="508484" y="1157671"/>
            <a:ext cx="1117503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18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400" b="1" dirty="0">
                <a:latin typeface="+mj-lt"/>
              </a:rPr>
              <a:t>Mean Queuing/Access/E2E Delay vs. </a:t>
            </a:r>
            <a:r>
              <a:rPr lang="en-US" sz="1400" b="1" dirty="0" err="1">
                <a:latin typeface="+mj-lt"/>
              </a:rPr>
              <a:t>Aggr</a:t>
            </a:r>
            <a:r>
              <a:rPr lang="en-US" sz="1400" b="1" dirty="0">
                <a:latin typeface="+mj-lt"/>
              </a:rPr>
              <a:t>. Arrival Rate (</a:t>
            </a:r>
            <a:r>
              <a:rPr lang="en-US" sz="1400" b="1" dirty="0" err="1">
                <a:latin typeface="+mj-lt"/>
              </a:rPr>
              <a:t>CW</a:t>
            </a:r>
            <a:r>
              <a:rPr lang="en-US" sz="1400" b="1" baseline="-25000" dirty="0" err="1">
                <a:latin typeface="+mj-lt"/>
              </a:rPr>
              <a:t>min</a:t>
            </a:r>
            <a:r>
              <a:rPr lang="en-US" sz="1400" b="1" dirty="0">
                <a:latin typeface="+mj-lt"/>
              </a:rPr>
              <a:t>=15, </a:t>
            </a:r>
            <a:r>
              <a:rPr lang="en-US" sz="1400" b="1" dirty="0" err="1">
                <a:latin typeface="+mj-lt"/>
              </a:rPr>
              <a:t>Mcs</a:t>
            </a:r>
            <a:r>
              <a:rPr lang="en-US" sz="1400" b="1" dirty="0">
                <a:latin typeface="+mj-lt"/>
              </a:rPr>
              <a:t> 6)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5063F3-AD0A-BCBE-E890-95DFC5B33D35}"/>
              </a:ext>
            </a:extLst>
          </p:cNvPr>
          <p:cNvGrpSpPr/>
          <p:nvPr/>
        </p:nvGrpSpPr>
        <p:grpSpPr>
          <a:xfrm>
            <a:off x="653166" y="1484903"/>
            <a:ext cx="10213107" cy="2598582"/>
            <a:chOff x="810170" y="1593641"/>
            <a:chExt cx="10213107" cy="259858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B4639F-9296-A836-B6BE-4A3A1E7A8421}"/>
                </a:ext>
              </a:extLst>
            </p:cNvPr>
            <p:cNvGrpSpPr/>
            <p:nvPr/>
          </p:nvGrpSpPr>
          <p:grpSpPr>
            <a:xfrm>
              <a:off x="810170" y="1593641"/>
              <a:ext cx="9151741" cy="2598582"/>
              <a:chOff x="68459" y="1855946"/>
              <a:chExt cx="11680688" cy="3660945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D9FC905C-4ABA-DCE8-5F31-AF9EAD0617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563" y="1858322"/>
                <a:ext cx="3808479" cy="3034271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1659B6C-A9FB-C482-C8F0-FE0967C159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5027" y="1858321"/>
                <a:ext cx="3824120" cy="303427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6494BF6-7C3D-9088-7D20-71C9302A23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59" y="1855946"/>
                <a:ext cx="3824120" cy="3028079"/>
              </a:xfrm>
              <a:prstGeom prst="rect">
                <a:avLst/>
              </a:prstGeom>
            </p:spPr>
          </p:pic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165FFC81-AC7F-9227-9D08-095BE820E8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16315" y="4594626"/>
                <a:ext cx="144016" cy="56454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id="{D634C5E4-C9DD-B9BE-53A2-C3EA0AF0BE28}"/>
                  </a:ext>
                </a:extLst>
              </p:cNvPr>
              <p:cNvSpPr txBox="1"/>
              <p:nvPr/>
            </p:nvSpPr>
            <p:spPr>
              <a:xfrm>
                <a:off x="412427" y="5159168"/>
                <a:ext cx="2122788" cy="357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sz="1050" dirty="0">
                    <a:solidFill>
                      <a:srgbClr val="FF0000"/>
                    </a:solidFill>
                    <a:latin typeface="+mj-lt"/>
                  </a:rPr>
                  <a:t>Saturation of Single Link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97E8561-7091-2F6A-64F6-B76E61C717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60439" y="4523088"/>
                <a:ext cx="347748" cy="63608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9">
                <a:extLst>
                  <a:ext uri="{FF2B5EF4-FFF2-40B4-BE49-F238E27FC236}">
                    <a16:creationId xmlns:a16="http://schemas.microsoft.com/office/drawing/2014/main" id="{19CCABD0-2CDA-63CB-763B-D05B9E5D1E99}"/>
                  </a:ext>
                </a:extLst>
              </p:cNvPr>
              <p:cNvSpPr txBox="1"/>
              <p:nvPr/>
            </p:nvSpPr>
            <p:spPr>
              <a:xfrm>
                <a:off x="2499488" y="5146332"/>
                <a:ext cx="2175813" cy="357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sz="1050" dirty="0">
                    <a:highlight>
                      <a:srgbClr val="FFFF00"/>
                    </a:highlight>
                    <a:latin typeface="+mj-lt"/>
                  </a:rPr>
                  <a:t>Saturation of 2-link MLO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2316C0D-CBF8-2E26-EFB4-18744F9BB1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08802" y="2330402"/>
                <a:ext cx="101117" cy="27203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21">
                <a:extLst>
                  <a:ext uri="{FF2B5EF4-FFF2-40B4-BE49-F238E27FC236}">
                    <a16:creationId xmlns:a16="http://schemas.microsoft.com/office/drawing/2014/main" id="{27702FCA-4028-99F5-2319-92C58733197F}"/>
                  </a:ext>
                </a:extLst>
              </p:cNvPr>
              <p:cNvSpPr txBox="1"/>
              <p:nvPr/>
            </p:nvSpPr>
            <p:spPr>
              <a:xfrm>
                <a:off x="4622276" y="4897840"/>
                <a:ext cx="3780423" cy="357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sz="1050" dirty="0">
                    <a:latin typeface="+mj-lt"/>
                  </a:rPr>
                  <a:t>Bounded value of access delay when saturated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BA618B3-B0C4-6AB5-E9B9-8285D2DDB6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7446" y="4149315"/>
                <a:ext cx="0" cy="3600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28">
                <a:extLst>
                  <a:ext uri="{FF2B5EF4-FFF2-40B4-BE49-F238E27FC236}">
                    <a16:creationId xmlns:a16="http://schemas.microsoft.com/office/drawing/2014/main" id="{886792AD-BCF5-9C11-8FFF-2864C28D5A6D}"/>
                  </a:ext>
                </a:extLst>
              </p:cNvPr>
              <p:cNvSpPr txBox="1"/>
              <p:nvPr/>
            </p:nvSpPr>
            <p:spPr>
              <a:xfrm>
                <a:off x="412427" y="3502984"/>
                <a:ext cx="997532" cy="607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sz="1050" dirty="0">
                    <a:latin typeface="+mj-lt"/>
                  </a:rPr>
                  <a:t>Close to zero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7ED269D-6416-E504-DA6F-F9FD827FB7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73099" y="4509355"/>
                <a:ext cx="101932" cy="63697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34">
                <a:extLst>
                  <a:ext uri="{FF2B5EF4-FFF2-40B4-BE49-F238E27FC236}">
                    <a16:creationId xmlns:a16="http://schemas.microsoft.com/office/drawing/2014/main" id="{38714988-CD12-DCAD-672B-BBEABF8A7E84}"/>
                  </a:ext>
                </a:extLst>
              </p:cNvPr>
              <p:cNvSpPr txBox="1"/>
              <p:nvPr/>
            </p:nvSpPr>
            <p:spPr>
              <a:xfrm>
                <a:off x="8088986" y="5034665"/>
                <a:ext cx="1926762" cy="368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sz="1050" dirty="0">
                    <a:latin typeface="+mj-lt"/>
                  </a:rPr>
                  <a:t>≈ access delay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8CAD43D-C113-C29A-C959-5B8B92E2F0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780605" y="3690558"/>
                <a:ext cx="379555" cy="13601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39">
              <a:extLst>
                <a:ext uri="{FF2B5EF4-FFF2-40B4-BE49-F238E27FC236}">
                  <a16:creationId xmlns:a16="http://schemas.microsoft.com/office/drawing/2014/main" id="{99863D4B-64FE-64F8-870E-4384CF9A14AB}"/>
                </a:ext>
              </a:extLst>
            </p:cNvPr>
            <p:cNvSpPr txBox="1"/>
            <p:nvPr/>
          </p:nvSpPr>
          <p:spPr>
            <a:xfrm>
              <a:off x="9096515" y="3861323"/>
              <a:ext cx="19267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en-US" sz="1050" dirty="0">
                  <a:latin typeface="+mj-lt"/>
                </a:rPr>
                <a:t>≈ queuing delay</a:t>
              </a:r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8A40B78-E82C-E684-222D-B45F12A8ECE9}"/>
              </a:ext>
            </a:extLst>
          </p:cNvPr>
          <p:cNvSpPr>
            <a:spLocks noGrp="1"/>
          </p:cNvSpPr>
          <p:nvPr/>
        </p:nvSpPr>
        <p:spPr bwMode="auto">
          <a:xfrm>
            <a:off x="331258" y="4095384"/>
            <a:ext cx="1117503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24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0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18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16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400" spc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400" b="1" dirty="0">
                <a:latin typeface="+mj-lt"/>
              </a:rPr>
              <a:t>Mean Queuing/Access/E2E Delay vs. </a:t>
            </a:r>
            <a:r>
              <a:rPr lang="en-US" sz="1400" b="1" dirty="0" err="1">
                <a:latin typeface="+mj-lt"/>
              </a:rPr>
              <a:t>Aggr</a:t>
            </a:r>
            <a:r>
              <a:rPr lang="en-US" sz="1400" b="1" dirty="0">
                <a:latin typeface="+mj-lt"/>
              </a:rPr>
              <a:t>. Arrival Rate (</a:t>
            </a:r>
            <a:r>
              <a:rPr lang="en-US" sz="1400" b="1" dirty="0" err="1">
                <a:latin typeface="+mj-lt"/>
              </a:rPr>
              <a:t>CW</a:t>
            </a:r>
            <a:r>
              <a:rPr lang="en-US" sz="1400" b="1" baseline="-25000" dirty="0" err="1">
                <a:latin typeface="+mj-lt"/>
              </a:rPr>
              <a:t>min</a:t>
            </a:r>
            <a:r>
              <a:rPr lang="en-US" sz="1400" b="1" dirty="0">
                <a:latin typeface="+mj-lt"/>
              </a:rPr>
              <a:t>=127, </a:t>
            </a:r>
            <a:r>
              <a:rPr lang="en-US" sz="1400" b="1" dirty="0" err="1">
                <a:latin typeface="+mj-lt"/>
              </a:rPr>
              <a:t>Mcs</a:t>
            </a:r>
            <a:r>
              <a:rPr lang="en-US" sz="1400" b="1" dirty="0">
                <a:latin typeface="+mj-lt"/>
              </a:rPr>
              <a:t> 6)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2389051-79BF-0EB9-4F58-272BF9B5EC11}"/>
              </a:ext>
            </a:extLst>
          </p:cNvPr>
          <p:cNvGrpSpPr/>
          <p:nvPr/>
        </p:nvGrpSpPr>
        <p:grpSpPr>
          <a:xfrm>
            <a:off x="570930" y="4346664"/>
            <a:ext cx="9283719" cy="2816135"/>
            <a:chOff x="255656" y="1418406"/>
            <a:chExt cx="11680687" cy="402118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9FC905C-4ABA-DCE8-5F31-AF9EAD061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91760" y="1420782"/>
              <a:ext cx="3808479" cy="303427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1659B6C-A9FB-C482-C8F0-FE0967C15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12224" y="1420781"/>
              <a:ext cx="3824119" cy="303427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6494BF6-7C3D-9088-7D20-71C9302A2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5656" y="1418406"/>
              <a:ext cx="3824120" cy="3028078"/>
            </a:xfrm>
            <a:prstGeom prst="rect">
              <a:avLst/>
            </a:prstGeom>
          </p:spPr>
        </p:pic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1F16437A-E44F-0B8C-A1FB-49AA692AF67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9600" y="4791895"/>
              <a:ext cx="11175032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1"/>
              <a:endParaRPr lang="en-US" sz="1600" kern="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27EBFEA-76FD-7597-7B3B-44B4D1153CB2}"/>
              </a:ext>
            </a:extLst>
          </p:cNvPr>
          <p:cNvSpPr txBox="1"/>
          <p:nvPr/>
        </p:nvSpPr>
        <p:spPr>
          <a:xfrm>
            <a:off x="9952634" y="4754617"/>
            <a:ext cx="215313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US" sz="1400" kern="0" dirty="0">
                <a:solidFill>
                  <a:schemeClr val="tx1"/>
                </a:solidFill>
                <a:latin typeface="+mj-lt"/>
              </a:rPr>
              <a:t>Results match better than </a:t>
            </a:r>
            <a:r>
              <a:rPr lang="en-US" sz="1400" kern="0" dirty="0" err="1">
                <a:solidFill>
                  <a:schemeClr val="tx1"/>
                </a:solidFill>
                <a:latin typeface="+mj-lt"/>
              </a:rPr>
              <a:t>CW</a:t>
            </a:r>
            <a:r>
              <a:rPr lang="en-US" sz="1400" kern="0" baseline="-25000" dirty="0" err="1">
                <a:solidFill>
                  <a:schemeClr val="tx1"/>
                </a:solidFill>
                <a:latin typeface="+mj-lt"/>
              </a:rPr>
              <a:t>min</a:t>
            </a:r>
            <a:r>
              <a:rPr lang="en-US" sz="1400" kern="0" dirty="0">
                <a:solidFill>
                  <a:schemeClr val="tx1"/>
                </a:solidFill>
                <a:latin typeface="+mj-lt"/>
              </a:rPr>
              <a:t>=15 case, due to more randomized transmission attempts in the simulation.</a:t>
            </a:r>
          </a:p>
        </p:txBody>
      </p:sp>
    </p:spTree>
    <p:extLst>
      <p:ext uri="{BB962C8B-B14F-4D97-AF65-F5344CB8AC3E}">
        <p14:creationId xmlns:p14="http://schemas.microsoft.com/office/powerpoint/2010/main" val="1552375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396D-05A0-5D2F-7B16-C913E730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454818"/>
            <a:ext cx="10361084" cy="1065213"/>
          </a:xfrm>
        </p:spPr>
        <p:txBody>
          <a:bodyPr/>
          <a:lstStyle/>
          <a:p>
            <a:r>
              <a:rPr lang="en-US" dirty="0"/>
              <a:t>Coexistence of the SLDs and MLDs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50D8D-0947-EF80-83A4-91519F17FB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6F8AF-6AB4-73D5-A4B9-0DC7FC33466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Sumit Roy, UW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B4298-EE53-5C6A-ACBB-095A7AA46F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34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08C8A8-6B20-C835-E235-6C352DFFD256}"/>
              </a:ext>
            </a:extLst>
          </p:cNvPr>
          <p:cNvGrpSpPr/>
          <p:nvPr/>
        </p:nvGrpSpPr>
        <p:grpSpPr>
          <a:xfrm>
            <a:off x="756223" y="1538078"/>
            <a:ext cx="2175335" cy="1981199"/>
            <a:chOff x="4583842" y="3419313"/>
            <a:chExt cx="3137842" cy="3064465"/>
          </a:xfrm>
        </p:grpSpPr>
        <p:pic>
          <p:nvPicPr>
            <p:cNvPr id="8" name="Graphic 7" descr="Cell Tower with solid fill">
              <a:extLst>
                <a:ext uri="{FF2B5EF4-FFF2-40B4-BE49-F238E27FC236}">
                  <a16:creationId xmlns:a16="http://schemas.microsoft.com/office/drawing/2014/main" id="{C8B7CF84-18E7-B61C-7BF0-DE18F634B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96220" y="4740904"/>
              <a:ext cx="513086" cy="513086"/>
            </a:xfrm>
            <a:prstGeom prst="rect">
              <a:avLst/>
            </a:prstGeom>
          </p:spPr>
        </p:pic>
        <p:pic>
          <p:nvPicPr>
            <p:cNvPr id="9" name="Graphic 8" descr="Smart Phone outline">
              <a:extLst>
                <a:ext uri="{FF2B5EF4-FFF2-40B4-BE49-F238E27FC236}">
                  <a16:creationId xmlns:a16="http://schemas.microsoft.com/office/drawing/2014/main" id="{3303D5BE-57F8-56D2-3122-E2E01193A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83842" y="4647933"/>
              <a:ext cx="673567" cy="673565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BED9CBA-E438-2BBD-464F-6244E789B060}"/>
                </a:ext>
              </a:extLst>
            </p:cNvPr>
            <p:cNvSpPr/>
            <p:nvPr/>
          </p:nvSpPr>
          <p:spPr>
            <a:xfrm>
              <a:off x="4920629" y="3714397"/>
              <a:ext cx="2505192" cy="2505190"/>
            </a:xfrm>
            <a:prstGeom prst="ellipse">
              <a:avLst/>
            </a:prstGeom>
            <a:noFill/>
            <a:ln w="28575">
              <a:solidFill>
                <a:schemeClr val="accent3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pic>
          <p:nvPicPr>
            <p:cNvPr id="11" name="Graphic 10" descr="Smart Phone outline">
              <a:extLst>
                <a:ext uri="{FF2B5EF4-FFF2-40B4-BE49-F238E27FC236}">
                  <a16:creationId xmlns:a16="http://schemas.microsoft.com/office/drawing/2014/main" id="{90E03247-BA04-9265-AB16-39B2A43A9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63451" y="3578576"/>
              <a:ext cx="673567" cy="673565"/>
            </a:xfrm>
            <a:prstGeom prst="rect">
              <a:avLst/>
            </a:prstGeom>
          </p:spPr>
        </p:pic>
        <p:pic>
          <p:nvPicPr>
            <p:cNvPr id="12" name="Graphic 11" descr="Smart Phone outline">
              <a:extLst>
                <a:ext uri="{FF2B5EF4-FFF2-40B4-BE49-F238E27FC236}">
                  <a16:creationId xmlns:a16="http://schemas.microsoft.com/office/drawing/2014/main" id="{17D167A8-89F4-0CE9-C4A8-1FB99C29E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22808" y="3419313"/>
              <a:ext cx="673567" cy="673565"/>
            </a:xfrm>
            <a:prstGeom prst="rect">
              <a:avLst/>
            </a:prstGeom>
          </p:spPr>
        </p:pic>
        <p:pic>
          <p:nvPicPr>
            <p:cNvPr id="13" name="Graphic 12" descr="Smart Phone outline">
              <a:extLst>
                <a:ext uri="{FF2B5EF4-FFF2-40B4-BE49-F238E27FC236}">
                  <a16:creationId xmlns:a16="http://schemas.microsoft.com/office/drawing/2014/main" id="{1ECAED79-B7DE-1EFD-4101-237053F7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45381" y="3707383"/>
              <a:ext cx="673567" cy="673565"/>
            </a:xfrm>
            <a:prstGeom prst="rect">
              <a:avLst/>
            </a:prstGeom>
          </p:spPr>
        </p:pic>
        <p:pic>
          <p:nvPicPr>
            <p:cNvPr id="14" name="Graphic 13" descr="Smart Phone outline">
              <a:extLst>
                <a:ext uri="{FF2B5EF4-FFF2-40B4-BE49-F238E27FC236}">
                  <a16:creationId xmlns:a16="http://schemas.microsoft.com/office/drawing/2014/main" id="{50988E60-9941-A33D-BC9E-8A5080C92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45380" y="5565438"/>
              <a:ext cx="673567" cy="673565"/>
            </a:xfrm>
            <a:prstGeom prst="rect">
              <a:avLst/>
            </a:prstGeom>
          </p:spPr>
        </p:pic>
        <p:pic>
          <p:nvPicPr>
            <p:cNvPr id="15" name="Graphic 14" descr="Smart Phone outline">
              <a:extLst>
                <a:ext uri="{FF2B5EF4-FFF2-40B4-BE49-F238E27FC236}">
                  <a16:creationId xmlns:a16="http://schemas.microsoft.com/office/drawing/2014/main" id="{8B61B634-EA7D-1233-8364-F08318D8A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22653" y="5717291"/>
              <a:ext cx="673567" cy="673565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2519929-9DE9-804D-26AB-B321AFE341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9320" y="4115730"/>
              <a:ext cx="574661" cy="6488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207E6B4-6A0A-8CC5-4002-4CB5CA6170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4252" y="5251380"/>
              <a:ext cx="460162" cy="71340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A517A08-0B12-8D15-2108-96CF61355B55}"/>
                </a:ext>
              </a:extLst>
            </p:cNvPr>
            <p:cNvCxnSpPr>
              <a:cxnSpLocks/>
            </p:cNvCxnSpPr>
            <p:nvPr/>
          </p:nvCxnSpPr>
          <p:spPr>
            <a:xfrm>
              <a:off x="5019615" y="4900384"/>
              <a:ext cx="915173" cy="162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5CB2DE0-F355-0E61-C719-78BD4A224118}"/>
                </a:ext>
              </a:extLst>
            </p:cNvPr>
            <p:cNvCxnSpPr>
              <a:cxnSpLocks/>
            </p:cNvCxnSpPr>
            <p:nvPr/>
          </p:nvCxnSpPr>
          <p:spPr>
            <a:xfrm>
              <a:off x="5637486" y="3936620"/>
              <a:ext cx="457588" cy="7575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279E288-E4FF-AA08-6093-FA192F14A4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81492" y="5054917"/>
              <a:ext cx="908830" cy="2755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87EEDBD-6297-39CD-E9C5-CA7517F52A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7419" y="5330449"/>
              <a:ext cx="460162" cy="71340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F12D9C9-6A78-E756-A110-CDB9EE6CE2F6}"/>
                </a:ext>
              </a:extLst>
            </p:cNvPr>
            <p:cNvCxnSpPr>
              <a:cxnSpLocks/>
            </p:cNvCxnSpPr>
            <p:nvPr/>
          </p:nvCxnSpPr>
          <p:spPr>
            <a:xfrm>
              <a:off x="5019615" y="5046795"/>
              <a:ext cx="915173" cy="1624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FC07A1C-9563-84D6-EA64-BD763C694E55}"/>
                </a:ext>
              </a:extLst>
            </p:cNvPr>
            <p:cNvCxnSpPr>
              <a:cxnSpLocks/>
            </p:cNvCxnSpPr>
            <p:nvPr/>
          </p:nvCxnSpPr>
          <p:spPr>
            <a:xfrm>
              <a:off x="5504260" y="4006969"/>
              <a:ext cx="457588" cy="7575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24" name="Graphic 23" descr="Smart Phone outline">
              <a:extLst>
                <a:ext uri="{FF2B5EF4-FFF2-40B4-BE49-F238E27FC236}">
                  <a16:creationId xmlns:a16="http://schemas.microsoft.com/office/drawing/2014/main" id="{60FD2042-1669-860C-EFB4-49246BE5B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46621" y="4993666"/>
              <a:ext cx="673567" cy="673565"/>
            </a:xfrm>
            <a:prstGeom prst="rect">
              <a:avLst/>
            </a:prstGeom>
          </p:spPr>
        </p:pic>
        <p:pic>
          <p:nvPicPr>
            <p:cNvPr id="25" name="Graphic 24" descr="Smart Phone outline">
              <a:extLst>
                <a:ext uri="{FF2B5EF4-FFF2-40B4-BE49-F238E27FC236}">
                  <a16:creationId xmlns:a16="http://schemas.microsoft.com/office/drawing/2014/main" id="{15C95E69-0A82-C348-6158-56E5E4040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048117" y="4311150"/>
              <a:ext cx="673567" cy="673565"/>
            </a:xfrm>
            <a:prstGeom prst="rect">
              <a:avLst/>
            </a:prstGeom>
          </p:spPr>
        </p:pic>
        <p:pic>
          <p:nvPicPr>
            <p:cNvPr id="26" name="Graphic 25" descr="Smart Phone outline">
              <a:extLst>
                <a:ext uri="{FF2B5EF4-FFF2-40B4-BE49-F238E27FC236}">
                  <a16:creationId xmlns:a16="http://schemas.microsoft.com/office/drawing/2014/main" id="{543B0837-65FF-0C9A-B7C7-8E6E3D430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46248" y="5810213"/>
              <a:ext cx="673567" cy="673565"/>
            </a:xfrm>
            <a:prstGeom prst="rect">
              <a:avLst/>
            </a:prstGeom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496908C-A747-77DA-4949-2719AC2B45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9306" y="4694217"/>
              <a:ext cx="909641" cy="20645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860BDC9-6EAF-9223-1752-13A85977AF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93956" y="3829435"/>
              <a:ext cx="175153" cy="86347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9A5D21F-A6C1-E8F8-F3AB-518077BFF8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39180" y="5261835"/>
              <a:ext cx="591454" cy="62483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C119805-00C2-C743-981A-65B40658CBF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33007" y="5300677"/>
              <a:ext cx="250024" cy="83076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3534EC5-3D40-F9B2-9ED5-8BF0A4405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56" y="1416544"/>
            <a:ext cx="8041209" cy="3770000"/>
          </a:xfrm>
        </p:spPr>
        <p:txBody>
          <a:bodyPr/>
          <a:lstStyle/>
          <a:p>
            <a:r>
              <a:rPr lang="en-US" dirty="0"/>
              <a:t>Setups: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20 MHz and MCS=6 on both links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 Application Data Rate: 77.4 Mbps CBR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/>
              <a:t> PHY Rate: 54 Mbps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Traffic split for MLDs: 0.5/0.5</a:t>
            </a:r>
          </a:p>
          <a:p>
            <a:pPr marL="0" lvl="1" indent="0"/>
            <a:r>
              <a:rPr lang="en-US" sz="2400" b="1" dirty="0"/>
              <a:t>Goals: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800" dirty="0"/>
              <a:t>By using the </a:t>
            </a:r>
            <a:r>
              <a:rPr lang="en-US" sz="1800" dirty="0" err="1"/>
              <a:t>TxTraceHelper</a:t>
            </a:r>
            <a:r>
              <a:rPr lang="en-US" sz="1800" dirty="0"/>
              <a:t>, what can we get from the simulations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800" dirty="0"/>
              <a:t>Validate the simulator with extended analytical model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1800" dirty="0"/>
              <a:t>Explore the possible optimization for MLD &amp; SLD coexistence cases</a:t>
            </a:r>
            <a:endParaRPr lang="en-US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C41B7E-4BB9-1259-2A00-82B32869821D}"/>
              </a:ext>
            </a:extLst>
          </p:cNvPr>
          <p:cNvSpPr txBox="1"/>
          <p:nvPr/>
        </p:nvSpPr>
        <p:spPr>
          <a:xfrm>
            <a:off x="475314" y="3711377"/>
            <a:ext cx="344966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MLD &amp; SLD coexistence scenario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n SLDs on link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n SLDs on link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m  MLDs on link 1 and link 2</a:t>
            </a:r>
          </a:p>
        </p:txBody>
      </p:sp>
    </p:spTree>
    <p:extLst>
      <p:ext uri="{BB962C8B-B14F-4D97-AF65-F5344CB8AC3E}">
        <p14:creationId xmlns:p14="http://schemas.microsoft.com/office/powerpoint/2010/main" val="1273776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396D-05A0-5D2F-7B16-C913E730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454818"/>
            <a:ext cx="10361084" cy="1065213"/>
          </a:xfrm>
        </p:spPr>
        <p:txBody>
          <a:bodyPr/>
          <a:lstStyle/>
          <a:p>
            <a:r>
              <a:rPr lang="en-US" dirty="0"/>
              <a:t>Detailed Simulation Result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50D8D-0947-EF80-83A4-91519F17FB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6F8AF-6AB4-73D5-A4B9-0DC7FC33466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Sumit Roy, UW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B4298-EE53-5C6A-ACBB-095A7AA46F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B42CA9A0-7661-380C-9C7B-B0F541C4B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88549"/>
            <a:ext cx="10210800" cy="17526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1800" dirty="0"/>
              <a:t>Commands:</a:t>
            </a:r>
          </a:p>
          <a:p>
            <a:pPr marL="0" indent="0">
              <a:spcBef>
                <a:spcPts val="0"/>
              </a:spcBef>
            </a:pPr>
            <a:r>
              <a:rPr lang="en-US" sz="1600" b="0" dirty="0"/>
              <a:t>./ns3 run --single-</a:t>
            </a:r>
            <a:r>
              <a:rPr lang="en-US" sz="1600" b="0" dirty="0" err="1"/>
              <a:t>bss</a:t>
            </a:r>
            <a:r>
              <a:rPr lang="en-US" sz="1600" b="0" dirty="0"/>
              <a:t>-</a:t>
            </a:r>
            <a:r>
              <a:rPr lang="en-US" sz="1600" b="0" dirty="0" err="1"/>
              <a:t>coex</a:t>
            </a:r>
            <a:r>
              <a:rPr lang="en-US" sz="1600" b="0" dirty="0"/>
              <a:t> --</a:t>
            </a:r>
            <a:r>
              <a:rPr lang="en-US" sz="1600" b="0" dirty="0" err="1"/>
              <a:t>simulationTime</a:t>
            </a:r>
            <a:r>
              <a:rPr lang="en-US" sz="1600" b="0" dirty="0"/>
              <a:t>=20 --</a:t>
            </a:r>
            <a:r>
              <a:rPr lang="en-US" sz="1600" b="0" dirty="0" err="1"/>
              <a:t>nMldSta</a:t>
            </a:r>
            <a:r>
              <a:rPr lang="en-US" sz="1600" b="0" dirty="0"/>
              <a:t>=5 --</a:t>
            </a:r>
            <a:r>
              <a:rPr lang="en-US" sz="1600" b="0" dirty="0" err="1"/>
              <a:t>mldPerNodeLambda</a:t>
            </a:r>
            <a:r>
              <a:rPr lang="en-US" sz="1600" b="0" dirty="0"/>
              <a:t>=0.01 --mldProbLink1=0.5 --nSldLink1Sta=5 --sldLink1PerNodeLambda=0.005 --nSldLink2Sta=5 --sldLink2PerNodeLambda=0.005 --</a:t>
            </a:r>
            <a:r>
              <a:rPr lang="en-US" sz="1600" b="0" dirty="0" err="1"/>
              <a:t>mcs</a:t>
            </a:r>
            <a:r>
              <a:rPr lang="en-US" sz="1600" b="0" dirty="0"/>
              <a:t>=6 --mcs2=6 --</a:t>
            </a:r>
            <a:r>
              <a:rPr lang="en-US" sz="1600" b="0" dirty="0" err="1"/>
              <a:t>channelWidth</a:t>
            </a:r>
            <a:r>
              <a:rPr lang="en-US" sz="1600" b="0" dirty="0"/>
              <a:t>=20 --channelWidth2=20</a:t>
            </a:r>
          </a:p>
          <a:p>
            <a:pPr marL="0" indent="0">
              <a:spcBef>
                <a:spcPts val="0"/>
              </a:spcBef>
            </a:pPr>
            <a:r>
              <a:rPr lang="en-US" sz="1800" dirty="0"/>
              <a:t>Codes: </a:t>
            </a:r>
            <a:r>
              <a:rPr lang="en-US" sz="1600" b="0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https://gitlab.com/uw-ns3-research/ns-3-dev/-/tree/obss_delay_optimization?ref_type=heads</a:t>
            </a:r>
            <a:r>
              <a:rPr lang="en-US" sz="1600" b="0" dirty="0">
                <a:solidFill>
                  <a:schemeClr val="accent6"/>
                </a:solidFill>
              </a:rPr>
              <a:t> </a:t>
            </a:r>
          </a:p>
          <a:p>
            <a:pPr marL="0" indent="0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Example Outputs: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6ED6D109-16C6-1B42-C461-EB97E1F7AA0B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3292317"/>
          <a:ext cx="3505200" cy="3110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6224">
                  <a:extLst>
                    <a:ext uri="{9D8B030D-6E8A-4147-A177-3AD203B41FA5}">
                      <a16:colId xmlns:a16="http://schemas.microsoft.com/office/drawing/2014/main" val="1590714405"/>
                    </a:ext>
                  </a:extLst>
                </a:gridCol>
                <a:gridCol w="1438976">
                  <a:extLst>
                    <a:ext uri="{9D8B030D-6E8A-4147-A177-3AD203B41FA5}">
                      <a16:colId xmlns:a16="http://schemas.microsoft.com/office/drawing/2014/main" val="26932985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Parameters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Value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12022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mldSuccPrLink1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0.622627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82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mldSuccPrLink2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0.624318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69250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mldSuccPrTotal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0.623472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9498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mldThptLink1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15.8796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3415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mldThptLink2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15.9246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89113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mldThptTotal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31.8042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9406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mldMeanQueDelayLink1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7595.09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00104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mldMeanQueDelayLink2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7435.49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98961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mldMeanQueDelayTotal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7515.18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22845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mldMeanAccDelayLink1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3.77655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74923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mldMeanAccDelayLink2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3.76658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17478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mldMeanAccDelayTotal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3.77156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836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mldMeanE2eDelayLink1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7598.87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39291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mldMeanE2eDelayLink2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7439.25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61202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mldMeanE2eDelayTotal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7518.95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3356657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89B65A3-0027-E7C2-AAE1-55E19D763872}"/>
              </a:ext>
            </a:extLst>
          </p:cNvPr>
          <p:cNvGraphicFramePr>
            <a:graphicFrameLocks noGrp="1"/>
          </p:cNvGraphicFramePr>
          <p:nvPr/>
        </p:nvGraphicFramePr>
        <p:xfrm>
          <a:off x="3888318" y="3326815"/>
          <a:ext cx="3810000" cy="2158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58921638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6157214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30830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sldLink1SuccPr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0.626401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11646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sldLink2SuccPr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0.625969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2691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sldLink1Thpt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16.1634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434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sldLink2Thpt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16.1346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00668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sldMeanQueDelayLink1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7300.5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49759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sldMeanQueDelayLink2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7543.74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00726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sldMeanAccDelayLink1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3.70293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46897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sldMeanAccDelayLink2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3.70781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80256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sldMeanE2eDelayLink1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7304.2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09241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sldMeanE2eDelayLink2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7547.45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7188658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9CE06D0F-6542-BB8E-9638-D673BA05DE4E}"/>
              </a:ext>
            </a:extLst>
          </p:cNvPr>
          <p:cNvSpPr txBox="1"/>
          <p:nvPr/>
        </p:nvSpPr>
        <p:spPr>
          <a:xfrm>
            <a:off x="1219200" y="303112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Results for MLDs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A8BA96-A626-854C-47DF-A2EC1EC9B40B}"/>
              </a:ext>
            </a:extLst>
          </p:cNvPr>
          <p:cNvSpPr txBox="1"/>
          <p:nvPr/>
        </p:nvSpPr>
        <p:spPr>
          <a:xfrm>
            <a:off x="5029200" y="2953763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Results for SLDs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10F50-6DEE-E2A7-252F-43C89CF81737}"/>
              </a:ext>
            </a:extLst>
          </p:cNvPr>
          <p:cNvSpPr txBox="1"/>
          <p:nvPr/>
        </p:nvSpPr>
        <p:spPr>
          <a:xfrm>
            <a:off x="7848600" y="3657601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Very detailed results based on the </a:t>
            </a:r>
            <a:r>
              <a:rPr lang="en-US" sz="1600" dirty="0" err="1">
                <a:solidFill>
                  <a:schemeClr val="tx1"/>
                </a:solidFill>
              </a:rPr>
              <a:t>TxTraceHelper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Delays, successful transmission probability, throughput,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Split to per-node and per-link stats</a:t>
            </a:r>
          </a:p>
        </p:txBody>
      </p:sp>
    </p:spTree>
    <p:extLst>
      <p:ext uri="{BB962C8B-B14F-4D97-AF65-F5344CB8AC3E}">
        <p14:creationId xmlns:p14="http://schemas.microsoft.com/office/powerpoint/2010/main" val="34358806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3A83-E620-DD27-3A12-946E5CBEC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133" y="454818"/>
            <a:ext cx="10361084" cy="1065213"/>
          </a:xfrm>
        </p:spPr>
        <p:txBody>
          <a:bodyPr/>
          <a:lstStyle/>
          <a:p>
            <a:r>
              <a:rPr lang="en-US" dirty="0"/>
              <a:t>Simulation and Analysis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F921C-0837-5E27-B276-EB6CE77F476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A56F4-28D1-A639-6C26-B68F1DCE660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Sumit Roy, UW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829C9-7137-F2FC-B7BF-A7B50614D9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F0FACD-1818-BFEB-323F-232CBCF77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1295400"/>
            <a:ext cx="3655928" cy="2741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57D2D6-DBFB-DF7D-4852-E3693247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6720" y="1296980"/>
            <a:ext cx="3680193" cy="27569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3AC9AD-D433-05CA-88D6-27206333A225}"/>
              </a:ext>
            </a:extLst>
          </p:cNvPr>
          <p:cNvSpPr txBox="1"/>
          <p:nvPr/>
        </p:nvSpPr>
        <p:spPr>
          <a:xfrm>
            <a:off x="477720" y="4343400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Saturated Case Mean Access Delay for MLDs (m = 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As the number of SLDs in each link increases, the access delay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initial backoff window size (</a:t>
            </a:r>
            <a:r>
              <a:rPr lang="en-US" sz="1600" dirty="0" err="1">
                <a:solidFill>
                  <a:schemeClr val="tx1"/>
                </a:solidFill>
              </a:rPr>
              <a:t>CWmin</a:t>
            </a:r>
            <a:r>
              <a:rPr lang="en-US" sz="1600" dirty="0">
                <a:solidFill>
                  <a:schemeClr val="tx1"/>
                </a:solidFill>
              </a:rPr>
              <a:t>) impacts the access delay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For different number of SLDs, the optimal </a:t>
            </a:r>
            <a:r>
              <a:rPr lang="en-US" sz="1600" dirty="0" err="1">
                <a:solidFill>
                  <a:schemeClr val="tx1"/>
                </a:solidFill>
              </a:rPr>
              <a:t>CWmin</a:t>
            </a:r>
            <a:r>
              <a:rPr lang="en-US" sz="1600" dirty="0">
                <a:solidFill>
                  <a:schemeClr val="tx1"/>
                </a:solidFill>
              </a:rPr>
              <a:t> is different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E1806B-45C9-18F4-C57D-A806B883B6AC}"/>
              </a:ext>
            </a:extLst>
          </p:cNvPr>
          <p:cNvSpPr txBox="1"/>
          <p:nvPr/>
        </p:nvSpPr>
        <p:spPr>
          <a:xfrm>
            <a:off x="4953000" y="233053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SLD = 30 per link,</a:t>
            </a:r>
          </a:p>
          <a:p>
            <a:r>
              <a:rPr lang="en-US" sz="1200" dirty="0">
                <a:solidFill>
                  <a:schemeClr val="tx1"/>
                </a:solidFill>
              </a:rPr>
              <a:t>Different </a:t>
            </a:r>
            <a:r>
              <a:rPr lang="en-US" sz="1200" dirty="0" err="1">
                <a:solidFill>
                  <a:schemeClr val="tx1"/>
                </a:solidFill>
              </a:rPr>
              <a:t>CWmin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401B4-28D4-435A-B341-8D5995D4C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1000" y="1295400"/>
            <a:ext cx="3454400" cy="2590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BF9DAB6-39DE-A589-7699-701AC67AF78B}"/>
              </a:ext>
            </a:extLst>
          </p:cNvPr>
          <p:cNvSpPr txBox="1"/>
          <p:nvPr/>
        </p:nvSpPr>
        <p:spPr>
          <a:xfrm>
            <a:off x="7620000" y="4224467"/>
            <a:ext cx="444165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Unsaturated Case Mean Access Delay for MLDs (m = 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Under unsaturated case, the collision probability is low -&gt; mean access delay not scale with number of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access delay mainly impacted by the </a:t>
            </a:r>
            <a:r>
              <a:rPr lang="en-US" sz="1600" dirty="0" err="1">
                <a:solidFill>
                  <a:schemeClr val="tx1"/>
                </a:solidFill>
              </a:rPr>
              <a:t>CWmin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155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5BD8D5-1A09-14A5-663D-E9E52FECD23C}"/>
              </a:ext>
            </a:extLst>
          </p:cNvPr>
          <p:cNvSpPr txBox="1"/>
          <p:nvPr/>
        </p:nvSpPr>
        <p:spPr>
          <a:xfrm>
            <a:off x="1030818" y="1524000"/>
            <a:ext cx="9525000" cy="391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</a:rPr>
              <a:t>MLD performance optimization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Take into account the link asymmetry: bandwidth, MCS and number of STAs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Traffic splitting methods to minimize the access and end-to-end delay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Dynamic policies for traffic splitting to minimize E2E delay</a:t>
            </a:r>
          </a:p>
          <a:p>
            <a:pPr marL="108585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Based on past experience of link condition (DRL + ns3-ai[4])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1"/>
                </a:solidFill>
              </a:rPr>
              <a:t>Other performance constraints for latency-sensitive applications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Worst-case (95 %-tile) delay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Jitter</a:t>
            </a:r>
          </a:p>
        </p:txBody>
      </p:sp>
    </p:spTree>
    <p:extLst>
      <p:ext uri="{BB962C8B-B14F-4D97-AF65-F5344CB8AC3E}">
        <p14:creationId xmlns:p14="http://schemas.microsoft.com/office/powerpoint/2010/main" val="2414877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9" y="1600200"/>
            <a:ext cx="10513485" cy="4800600"/>
          </a:xfrm>
        </p:spPr>
        <p:txBody>
          <a:bodyPr/>
          <a:lstStyle/>
          <a:p>
            <a:r>
              <a:rPr lang="en-US" sz="1800" b="0" dirty="0"/>
              <a:t>[1] G. Bianchi, "Performance analysis of the IEEE 802.11 distributed  coordination function," IEEE Journal on Selected Areas in  Communications, vol. 18, no. 3, pp. 535-547, March 2000</a:t>
            </a:r>
          </a:p>
          <a:p>
            <a:r>
              <a:rPr lang="en-US" sz="1800" b="0" dirty="0"/>
              <a:t>[2] L. Dai and X. Sun, "A Unified Analysis of IEEE 802.11 DCF Networks: Stability, Throughput, and Delay," IEEE Transactions on Mobile Computing, vol. 12, no. 8, pp. 1558-1572, Aug. 2013, </a:t>
            </a:r>
            <a:r>
              <a:rPr lang="en-US" sz="1800" b="0" dirty="0" err="1"/>
              <a:t>doi</a:t>
            </a:r>
            <a:r>
              <a:rPr lang="en-US" sz="1800" b="0" dirty="0"/>
              <a:t>: 10.1109/TMC.2012.128.</a:t>
            </a:r>
          </a:p>
          <a:p>
            <a:r>
              <a:rPr lang="en-US" sz="1800" b="0" dirty="0"/>
              <a:t>[3] Shen, </a:t>
            </a:r>
            <a:r>
              <a:rPr lang="en-US" sz="1800" b="0" dirty="0" err="1"/>
              <a:t>Muyuan</a:t>
            </a:r>
            <a:r>
              <a:rPr lang="en-US" sz="1800" b="0" dirty="0"/>
              <a:t>, Jie Zhang, Hao Yin, Sumit Roy, and Yayu Gao. "Delay in Multi-Link Operation in ns-3: Validation and Impact of Traffic Splitting." In Proceedings of the 2024 Workshop on ns-3, pp. 19-26. 2024.</a:t>
            </a:r>
          </a:p>
          <a:p>
            <a:r>
              <a:rPr lang="en-US" sz="1800" b="0" dirty="0"/>
              <a:t>[4] Hao Yin, </a:t>
            </a:r>
            <a:r>
              <a:rPr lang="en-US" sz="1800" b="0" dirty="0" err="1"/>
              <a:t>Pengyu</a:t>
            </a:r>
            <a:r>
              <a:rPr lang="en-US" sz="1800" b="0" dirty="0"/>
              <a:t> Liu, Keshu Liu, Liu Cao, </a:t>
            </a:r>
            <a:r>
              <a:rPr lang="en-US" sz="1800" b="0" dirty="0" err="1"/>
              <a:t>Lytianyang</a:t>
            </a:r>
            <a:r>
              <a:rPr lang="en-US" sz="1800" b="0" dirty="0"/>
              <a:t> Zhang, Yayu Gao, and </a:t>
            </a:r>
            <a:r>
              <a:rPr lang="en-US" sz="1800" b="0" dirty="0" err="1"/>
              <a:t>Xiaojun</a:t>
            </a:r>
            <a:r>
              <a:rPr lang="en-US" sz="1800" b="0" dirty="0"/>
              <a:t> Hei. 2020. ns3-ai: Fostering Artificial Intelligence Algorithms for Networking Research. In Proceedings of the 2020 Workshop on ns-3. 57–64.</a:t>
            </a: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38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534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Other ns-3 Wi-Fi  Pubs (UW </a:t>
            </a:r>
            <a:r>
              <a:rPr lang="en-GB" dirty="0" err="1"/>
              <a:t>FUNLaB</a:t>
            </a:r>
            <a:r>
              <a:rPr lang="en-GB" dirty="0"/>
              <a:t>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954587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Leon-Rosas et al,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DFDFD"/>
                </a:highlight>
              </a:rPr>
              <a:t> "Verification of ns-3 Wi-Fi Rate Adaptation Models on AWGN Channels," 2023 Workshop on ns-3.</a:t>
            </a:r>
            <a:endParaRPr lang="en-GB" b="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b="0" dirty="0"/>
              <a:t>Yin et al, "IEEE WLANs in 5 vs 6 GHz: A Comparative Study</a:t>
            </a:r>
            <a:r>
              <a:rPr lang="en-US" sz="2400" b="0" dirty="0"/>
              <a:t>," 2022 Workshop on ns-3</a:t>
            </a:r>
            <a:r>
              <a:rPr lang="en-GB" b="0" dirty="0"/>
              <a:t>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Jin et al., "Efficient PHY layer abstraction for fast simulations in complex system environments," IEEE Trans. Comm., August 2021.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i="0" u="none" strike="noStrike" dirty="0">
                <a:solidFill>
                  <a:srgbClr val="333333"/>
                </a:solidFill>
                <a:effectLst/>
                <a:highlight>
                  <a:srgbClr val="FDFDFD"/>
                </a:highlight>
              </a:rPr>
              <a:t>Jin et al., "EESM-log-AR: An Efficient Error Model for OFDM MIMO Systems over Time-Varying Channels in ns-3," 2021 Workshop on ns-3.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i="0" u="none" strike="noStrike" dirty="0" err="1">
                <a:solidFill>
                  <a:srgbClr val="333333"/>
                </a:solidFill>
                <a:effectLst/>
              </a:rPr>
              <a:t>Lanante</a:t>
            </a:r>
            <a:r>
              <a:rPr lang="en-US" b="0" dirty="0">
                <a:solidFill>
                  <a:srgbClr val="333333"/>
                </a:solidFill>
              </a:rPr>
              <a:t> et al, "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Analysis and Optimization of Channel Bonding in Dense IEEE 802.11 WLANs,"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</a:rPr>
              <a:t>Ieee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Trans. Wireless Comm., March 2021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139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ns-3 Project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/>
              <a:t>Overview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113213"/>
          </a:xfrm>
          <a:ln/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Free, open source software (FOSS) project with GPLv2 license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Collection of C++ libraries, with optional Python bindings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Optional libraries are found on the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ns-3 App Store</a:t>
            </a:r>
            <a:endParaRPr lang="en-US" dirty="0">
              <a:solidFill>
                <a:schemeClr val="accent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ns-3 is about 16 years old (first release 2008)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Original funding from U.S. National Science Foundation (Univ. of Washington and Georgia Tech) in collaboration with </a:t>
            </a:r>
            <a:r>
              <a:rPr lang="en-US" dirty="0" err="1"/>
              <a:t>Inria</a:t>
            </a:r>
            <a:r>
              <a:rPr lang="en-US" dirty="0"/>
              <a:t>, France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360 authors credited with software contributions to date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Actively maintained by a small core team (~ 10 maintainers) and some additional technology-specific maintainers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Three annual releases are typically made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Latest release was ns-3.42 in May 2024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198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BACKUP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40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004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HOL Modeling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41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A509FC-405B-283E-D169-26E2D183B612}"/>
              </a:ext>
            </a:extLst>
          </p:cNvPr>
          <p:cNvSpPr txBox="1">
            <a:spLocks/>
          </p:cNvSpPr>
          <p:nvPr/>
        </p:nvSpPr>
        <p:spPr bwMode="auto">
          <a:xfrm>
            <a:off x="205353" y="1614947"/>
            <a:ext cx="5284295" cy="1396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just"/>
            <a:r>
              <a:rPr lang="en-CN" sz="1800" b="1">
                <a:solidFill>
                  <a:schemeClr val="tx1"/>
                </a:solidFill>
              </a:rPr>
              <a:t>Embedded Markov chain of HOL packets</a:t>
            </a:r>
            <a:r>
              <a:rPr lang="en-US" sz="1800" b="1">
                <a:solidFill>
                  <a:schemeClr val="tx1"/>
                </a:solidFill>
              </a:rPr>
              <a:t> definition</a:t>
            </a:r>
            <a:endParaRPr lang="en-CN" sz="1800" b="1">
              <a:solidFill>
                <a:schemeClr val="tx1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CN" sz="1800">
                <a:solidFill>
                  <a:schemeClr val="tx1"/>
                </a:solidFill>
              </a:rPr>
              <a:t>State R</a:t>
            </a:r>
            <a:r>
              <a:rPr lang="en-CN" sz="1800" baseline="-25000">
                <a:solidFill>
                  <a:schemeClr val="tx1"/>
                </a:solidFill>
              </a:rPr>
              <a:t>i</a:t>
            </a:r>
            <a:r>
              <a:rPr lang="en-CN" sz="1800">
                <a:solidFill>
                  <a:schemeClr val="tx1"/>
                </a:solidFill>
              </a:rPr>
              <a:t>: waiting to request, </a:t>
            </a:r>
            <a:r>
              <a:rPr lang="en-US" sz="1800">
                <a:solidFill>
                  <a:schemeClr val="tx1"/>
                </a:solidFill>
              </a:rPr>
              <a:t>i = 0, . . . , K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CN" sz="1800">
                <a:solidFill>
                  <a:schemeClr val="tx1"/>
                </a:solidFill>
              </a:rPr>
              <a:t>State F</a:t>
            </a:r>
            <a:r>
              <a:rPr lang="en-CN" sz="1800" baseline="-25000">
                <a:solidFill>
                  <a:schemeClr val="tx1"/>
                </a:solidFill>
              </a:rPr>
              <a:t>i</a:t>
            </a:r>
            <a:r>
              <a:rPr lang="en-CN" sz="1800">
                <a:solidFill>
                  <a:schemeClr val="tx1"/>
                </a:solidFill>
              </a:rPr>
              <a:t>: collision, </a:t>
            </a:r>
            <a:r>
              <a:rPr lang="en-US" sz="1800">
                <a:solidFill>
                  <a:schemeClr val="tx1"/>
                </a:solidFill>
              </a:rPr>
              <a:t>i = 0, . . . , K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CN" sz="1800">
                <a:solidFill>
                  <a:schemeClr val="tx1"/>
                </a:solidFill>
              </a:rPr>
              <a:t>State T: successful transmission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1681D-CFCA-4A1F-462A-EC40F7762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53" y="3200400"/>
            <a:ext cx="5251670" cy="182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1">
                <a:extLst>
                  <a:ext uri="{FF2B5EF4-FFF2-40B4-BE49-F238E27FC236}">
                    <a16:creationId xmlns:a16="http://schemas.microsoft.com/office/drawing/2014/main" id="{E56BB148-3B03-9223-0A0C-BE458AE4E15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589095" y="1600200"/>
                <a:ext cx="6477000" cy="43262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r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200" kern="12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  <a:cs typeface="Arial Unicode MS" charset="0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pPr algn="just"/>
                <a:r>
                  <a:rPr lang="en-CN" sz="2000" b="1">
                    <a:solidFill>
                      <a:schemeClr val="tx1"/>
                    </a:solidFill>
                  </a:rPr>
                  <a:t>Dynamic trajectory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CN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en-CN" sz="2000" b="1">
                  <a:solidFill>
                    <a:schemeClr val="tx1"/>
                  </a:solidFill>
                </a:endParaRP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chemeClr val="tx1"/>
                    </a:solidFill>
                  </a:rPr>
                  <a:t>﻿For each HOL packet, its transmission is successful if and only if: (1) ﻿all the other n − 1 nodes are either idle with an empty queue, or (2) ﻿State-Ri HOL packet but not requesting any transmission.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800">
                  <a:solidFill>
                    <a:schemeClr val="tx1"/>
                  </a:solidFill>
                </a:endParaRP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800">
                  <a:solidFill>
                    <a:schemeClr val="tx1"/>
                  </a:solidFill>
                </a:endParaRP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800">
                  <a:solidFill>
                    <a:schemeClr val="tx1"/>
                  </a:solidFill>
                </a:endParaRP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800">
                  <a:solidFill>
                    <a:schemeClr val="tx1"/>
                  </a:solidFill>
                </a:endParaRP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chemeClr val="tx1"/>
                    </a:solidFill>
                  </a:rPr>
                  <a:t>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: Transmission probability of a State-Ri HOL packet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14:m>
                  <m:oMath xmlns:m="http://schemas.openxmlformats.org/officeDocument/2006/math">
                    <m:r>
                      <a:rPr lang="el-GR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﻿</m:t>
                    </m:r>
                    <m:sSub>
                      <m:sSubPr>
                        <m:ctrlP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: Offered load at time slot t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l-GR" sz="1800">
                    <a:solidFill>
                      <a:schemeClr val="tx1"/>
                    </a:solidFill>
                  </a:rPr>
                  <a:t>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1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</m:e>
                      <m:sub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𝑅𝑖</m:t>
                        </m:r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: Probability that the HOL packet stays at State Ri at time slot t</a:t>
                </a:r>
              </a:p>
            </p:txBody>
          </p:sp>
        </mc:Choice>
        <mc:Fallback xmlns="">
          <p:sp>
            <p:nvSpPr>
              <p:cNvPr id="9" name="Text Placeholder 1">
                <a:extLst>
                  <a:ext uri="{FF2B5EF4-FFF2-40B4-BE49-F238E27FC236}">
                    <a16:creationId xmlns:a16="http://schemas.microsoft.com/office/drawing/2014/main" id="{E56BB148-3B03-9223-0A0C-BE458AE4E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89095" y="1600200"/>
                <a:ext cx="6477000" cy="4326239"/>
              </a:xfrm>
              <a:prstGeom prst="rect">
                <a:avLst/>
              </a:prstGeom>
              <a:blipFill>
                <a:blip r:embed="rId4"/>
                <a:stretch>
                  <a:fillRect l="-2448" t="-1834" r="-2260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626AE1A-4666-A790-2394-BD4A2DD4A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742" y="3100924"/>
            <a:ext cx="5729044" cy="101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88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/>
              <a:t>HOL Modeling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42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5A509FC-405B-283E-D169-26E2D183B61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05353" y="1600200"/>
                <a:ext cx="5284295" cy="13963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r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200" kern="12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  <a:cs typeface="Arial Unicode MS" charset="0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pPr algn="just"/>
                <a:r>
                  <a:rPr lang="en-US" sz="2000" b="1">
                    <a:solidFill>
                      <a:schemeClr val="tx1"/>
                    </a:solidFill>
                  </a:rPr>
                  <a:t>﻿Bi-stable Property </a:t>
                </a:r>
                <a:r>
                  <a:rPr lang="en-CN" sz="2000" b="1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sz="2000" b="1">
                    <a:solidFill>
                      <a:schemeClr val="tx1"/>
                    </a:solidFill>
                  </a:rPr>
                  <a:t> 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l-GR">
                    <a:solidFill>
                      <a:schemeClr val="tx1"/>
                    </a:solidFill>
                  </a:rPr>
                  <a:t>﻿</a:t>
                </a:r>
                <a:r>
                  <a:rPr lang="el-GR" sz="1800">
                    <a:solidFill>
                      <a:schemeClr val="tx1"/>
                    </a:solidFill>
                  </a:rPr>
                  <a:t>λˆ: </a:t>
                </a:r>
                <a:r>
                  <a:rPr lang="en-US" sz="1800">
                    <a:solidFill>
                      <a:schemeClr val="tx1"/>
                    </a:solidFill>
                  </a:rPr>
                  <a:t>aggregate input rate of nodes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chemeClr val="tx1"/>
                    </a:solidFill>
                  </a:rPr>
                  <a:t>﻿a: time-slot length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chemeClr val="tx1"/>
                    </a:solidFill>
                  </a:rPr>
                  <a:t>﻿x: collision-detection time in the unit of time slots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5A509FC-405B-283E-D169-26E2D183B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353" y="1600200"/>
                <a:ext cx="5284295" cy="1396315"/>
              </a:xfrm>
              <a:prstGeom prst="rect">
                <a:avLst/>
              </a:prstGeom>
              <a:blipFill>
                <a:blip r:embed="rId3"/>
                <a:stretch>
                  <a:fillRect l="-2999" t="-6114" r="-2653" b="-17031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1">
                <a:extLst>
                  <a:ext uri="{FF2B5EF4-FFF2-40B4-BE49-F238E27FC236}">
                    <a16:creationId xmlns:a16="http://schemas.microsoft.com/office/drawing/2014/main" id="{E56BB148-3B03-9223-0A0C-BE458AE4E15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57800" y="1698366"/>
                <a:ext cx="6477000" cy="43262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GB"/>
                </a:defPPr>
                <a:lvl1pPr algn="r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200" kern="12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  <a:cs typeface="Arial Unicode MS" charset="0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pPr algn="just"/>
                <a:r>
                  <a:rPr lang="en-US"/>
                  <a:t>﻿</a:t>
                </a:r>
                <a:r>
                  <a:rPr lang="en-US" sz="2000" b="1">
                    <a:solidFill>
                      <a:schemeClr val="tx1"/>
                    </a:solidFill>
                  </a:rPr>
                  <a:t>Desired Stable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sz="2000" b="1">
                    <a:solidFill>
                      <a:schemeClr val="tx1"/>
                    </a:solidFill>
                  </a:rPr>
                  <a:t> and Undesired Stable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endParaRPr lang="en-US" sz="2000" b="1">
                  <a:solidFill>
                    <a:schemeClr val="tx1"/>
                  </a:solidFill>
                </a:endParaRP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>
                    <a:solidFill>
                      <a:schemeClr val="tx1"/>
                    </a:solidFill>
                  </a:rPr>
                  <a:t>﻿</a:t>
                </a:r>
                <a:r>
                  <a:rPr lang="en-US" sz="180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 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at any t 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chemeClr val="tx1"/>
                    </a:solidFill>
                  </a:rPr>
                  <a:t>and ﻿</a:t>
                </a:r>
                <a:r>
                  <a:rPr lang="en-US" sz="1800" err="1">
                    <a:solidFill>
                      <a:schemeClr val="tx1"/>
                    </a:solidFill>
                  </a:rPr>
                  <a:t>lim</a:t>
                </a:r>
                <a:r>
                  <a:rPr lang="en-US" sz="1800" baseline="-25000" err="1">
                    <a:solidFill>
                      <a:schemeClr val="tx1"/>
                    </a:solidFill>
                  </a:rPr>
                  <a:t>t</a:t>
                </a:r>
                <a:r>
                  <a:rPr lang="en-US" sz="1800" baseline="-25000">
                    <a:solidFill>
                      <a:schemeClr val="tx1"/>
                    </a:solidFill>
                  </a:rPr>
                  <a:t>→∞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= </a:t>
                </a:r>
                <a:r>
                  <a:rPr lang="el-GR" sz="1800">
                    <a:solidFill>
                      <a:schemeClr val="tx1"/>
                    </a:solidFill>
                  </a:rPr>
                  <a:t>ρ ≤ 1: </a:t>
                </a:r>
                <a:endParaRPr lang="en-US" sz="1800">
                  <a:solidFill>
                    <a:schemeClr val="tx1"/>
                  </a:solidFill>
                </a:endParaRP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chemeClr val="tx1"/>
                    </a:solidFill>
                  </a:rPr>
                  <a:t>﻿</a:t>
                </a:r>
                <a:r>
                  <a:rPr lang="en-US" sz="1800" err="1">
                    <a:solidFill>
                      <a:schemeClr val="tx1"/>
                    </a:solidFill>
                  </a:rPr>
                  <a:t>lim</a:t>
                </a:r>
                <a:r>
                  <a:rPr lang="en-US" sz="1800" baseline="-25000" err="1">
                    <a:solidFill>
                      <a:schemeClr val="tx1"/>
                    </a:solidFill>
                  </a:rPr>
                  <a:t>t</a:t>
                </a:r>
                <a:r>
                  <a:rPr lang="en-US" sz="1800" baseline="-25000">
                    <a:solidFill>
                      <a:schemeClr val="tx1"/>
                    </a:solidFill>
                  </a:rPr>
                  <a:t>→∞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chemeClr val="tx1"/>
                    </a:solidFill>
                  </a:rPr>
                  <a:t>Otherwise:</a:t>
                </a:r>
              </a:p>
              <a:p>
                <a:pPr lvl="2" algn="just"/>
                <a:r>
                  <a:rPr lang="en-US" sz="1800">
                    <a:solidFill>
                      <a:schemeClr val="tx1"/>
                    </a:solidFill>
                  </a:rPr>
                  <a:t>﻿</a:t>
                </a:r>
                <a:r>
                  <a:rPr lang="en-US" sz="1800" err="1">
                    <a:solidFill>
                      <a:schemeClr val="tx1"/>
                    </a:solidFill>
                  </a:rPr>
                  <a:t>lim</a:t>
                </a:r>
                <a:r>
                  <a:rPr lang="en-US" sz="1800" baseline="-25000" err="1">
                    <a:solidFill>
                      <a:schemeClr val="tx1"/>
                    </a:solidFill>
                  </a:rPr>
                  <a:t>t</a:t>
                </a:r>
                <a:r>
                  <a:rPr lang="en-US" sz="1800" baseline="-25000">
                    <a:solidFill>
                      <a:schemeClr val="tx1"/>
                    </a:solidFill>
                  </a:rPr>
                  <a:t>→∞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sz="1800">
                  <a:solidFill>
                    <a:schemeClr val="tx1"/>
                  </a:solidFill>
                </a:endParaRP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800">
                  <a:solidFill>
                    <a:schemeClr val="tx1"/>
                  </a:solidFill>
                </a:endParaRP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800">
                  <a:solidFill>
                    <a:schemeClr val="tx1"/>
                  </a:solidFill>
                </a:endParaRP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 Placeholder 1">
                <a:extLst>
                  <a:ext uri="{FF2B5EF4-FFF2-40B4-BE49-F238E27FC236}">
                    <a16:creationId xmlns:a16="http://schemas.microsoft.com/office/drawing/2014/main" id="{E56BB148-3B03-9223-0A0C-BE458AE4E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00" y="1698366"/>
                <a:ext cx="6477000" cy="4326239"/>
              </a:xfrm>
              <a:prstGeom prst="rect">
                <a:avLst/>
              </a:prstGeom>
              <a:blipFill>
                <a:blip r:embed="rId4"/>
                <a:stretch>
                  <a:fillRect l="-2448" t="-1834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98AB3BA-B680-CF9B-7949-08915AD8B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276600"/>
            <a:ext cx="3675184" cy="3099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F14CE-A07B-06F8-268B-85F42FE61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200" y="3108581"/>
            <a:ext cx="3675184" cy="30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99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7E2F2-488B-0F7F-156F-73A13EEC6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 Modeling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8CB34-B601-6D96-8945-AB3C9725EC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2024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3DFFD-058E-1F42-DA97-B70B0F6D519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Sumit Roy, UW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BE968-314E-5604-2C7E-C3F6854051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43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1">
                <a:extLst>
                  <a:ext uri="{FF2B5EF4-FFF2-40B4-BE49-F238E27FC236}">
                    <a16:creationId xmlns:a16="http://schemas.microsoft.com/office/drawing/2014/main" id="{FC35C3DE-93B6-C907-55FE-331B58AAC79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0050" y="1849447"/>
                <a:ext cx="6172200" cy="432623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GB"/>
                </a:defPPr>
                <a:lvl1pPr algn="r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1200" kern="1200">
                    <a:solidFill>
                      <a:srgbClr val="000000"/>
                    </a:solidFill>
                    <a:latin typeface="Times New Roman" pitchFamily="16" charset="0"/>
                    <a:ea typeface="MS Gothic" charset="-128"/>
                    <a:cs typeface="Arial Unicode MS" charset="0"/>
                  </a:defRPr>
                </a:lvl1pPr>
                <a:lvl2pPr marL="742950" indent="-28575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2pPr>
                <a:lvl3pPr marL="11430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3pPr>
                <a:lvl4pPr marL="16002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4pPr>
                <a:lvl5pPr marL="2057400" indent="-228600" algn="l" defTabSz="449263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bg1"/>
                    </a:solidFill>
                    <a:latin typeface="Times New Roman" pitchFamily="16" charset="0"/>
                    <a:ea typeface="MS Gothic" charset="-128"/>
                    <a:cs typeface="+mn-cs"/>
                  </a:defRPr>
                </a:lvl9pPr>
              </a:lstStyle>
              <a:p>
                <a:pPr algn="just"/>
                <a:r>
                  <a:rPr lang="en-US" sz="1800" b="1">
                    <a:solidFill>
                      <a:schemeClr val="tx1"/>
                    </a:solidFill>
                  </a:rPr>
                  <a:t>﻿Desired Stable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sz="1800" b="1">
                    <a:solidFill>
                      <a:schemeClr val="tx1"/>
                    </a:solidFill>
                  </a:rPr>
                  <a:t> and Undesired Stable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1800" b="1">
                    <a:solidFill>
                      <a:schemeClr val="tx1"/>
                    </a:solidFill>
                  </a:rPr>
                  <a:t> 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chemeClr val="tx1"/>
                    </a:solidFill>
                  </a:rPr>
                  <a:t>﻿Desired Stable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is determined by the aggregate input rate </a:t>
                </a:r>
                <a:r>
                  <a:rPr lang="el-GR" sz="1800">
                    <a:solidFill>
                      <a:schemeClr val="tx1"/>
                    </a:solidFill>
                  </a:rPr>
                  <a:t>λˆ</a:t>
                </a:r>
                <a:r>
                  <a:rPr lang="en-US" sz="1800">
                    <a:solidFill>
                      <a:schemeClr val="tx1"/>
                    </a:solidFill>
                  </a:rPr>
                  <a:t> and independent of the backoff parameters {qi}</a:t>
                </a:r>
              </a:p>
              <a:p>
                <a:pPr lvl="1" algn="just">
                  <a:buFont typeface="Arial" panose="020B0604020202020204" pitchFamily="34" charset="0"/>
                  <a:buChar char="•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US" sz="1800">
                    <a:solidFill>
                      <a:schemeClr val="tx1"/>
                    </a:solidFill>
                  </a:rPr>
                  <a:t>﻿Undesired Stable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1800">
                    <a:solidFill>
                      <a:schemeClr val="tx1"/>
                    </a:solidFill>
                  </a:rPr>
                  <a:t> is determined by the backoff parameters {qi} and the number of nodes n</a:t>
                </a:r>
              </a:p>
            </p:txBody>
          </p:sp>
        </mc:Choice>
        <mc:Fallback xmlns="">
          <p:sp>
            <p:nvSpPr>
              <p:cNvPr id="7" name="Text Placeholder 1">
                <a:extLst>
                  <a:ext uri="{FF2B5EF4-FFF2-40B4-BE49-F238E27FC236}">
                    <a16:creationId xmlns:a16="http://schemas.microsoft.com/office/drawing/2014/main" id="{FC35C3DE-93B6-C907-55FE-331B58AAC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050" y="1849447"/>
                <a:ext cx="6172200" cy="4326239"/>
              </a:xfrm>
              <a:prstGeom prst="rect">
                <a:avLst/>
              </a:prstGeom>
              <a:blipFill>
                <a:blip r:embed="rId2"/>
                <a:stretch>
                  <a:fillRect l="-2270" t="-1972" r="-2369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20CAC36-418D-F762-A9D1-F701DEEA2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24" y="3935813"/>
            <a:ext cx="6518313" cy="1905000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60DA3FA3-BB05-7B53-A447-70DEBC1B87D9}"/>
              </a:ext>
            </a:extLst>
          </p:cNvPr>
          <p:cNvSpPr txBox="1">
            <a:spLocks/>
          </p:cNvSpPr>
          <p:nvPr/>
        </p:nvSpPr>
        <p:spPr bwMode="auto">
          <a:xfrm>
            <a:off x="6498166" y="1818731"/>
            <a:ext cx="5465233" cy="4588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just"/>
            <a:r>
              <a:rPr lang="en-US" sz="2000" b="1">
                <a:solidFill>
                  <a:schemeClr val="tx1"/>
                </a:solidFill>
              </a:rPr>
              <a:t>﻿Service Rate and Service Time Distribution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chemeClr val="tx1"/>
                </a:solidFill>
              </a:rPr>
              <a:t>Service rate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chemeClr val="tx1"/>
                </a:solidFill>
              </a:rPr>
              <a:t>﻿Service time distribution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chemeClr val="tx1"/>
                </a:solidFill>
              </a:rPr>
              <a:t>﻿GX(z) denotes the probability generating function of X. 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chemeClr val="tx1"/>
                </a:solidFill>
              </a:rPr>
              <a:t>Di denotes the time spent from the beginning of State Ri until the service completion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chemeClr val="tx1"/>
                </a:solidFill>
              </a:rPr>
              <a:t>Yi denotes the holding time of a HOL packet in State Ri, i = 0, . . . , 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E002FC-A692-BD63-C9EB-E80098696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362200"/>
            <a:ext cx="3083216" cy="5900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2F344C-BB49-0B48-1D82-680F1CDF8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717" y="3392425"/>
            <a:ext cx="5465233" cy="5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1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ns-3 is a "system simulator" with emulation capabilities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55517" y="1309464"/>
            <a:ext cx="10361084" cy="4113213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High degree of abstraction at the application and PHY layers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7CF1F52-B810-9004-1039-441B28FBB1BF}"/>
              </a:ext>
            </a:extLst>
          </p:cNvPr>
          <p:cNvSpPr/>
          <p:nvPr/>
        </p:nvSpPr>
        <p:spPr>
          <a:xfrm>
            <a:off x="1745673" y="1919843"/>
            <a:ext cx="1840675" cy="617517"/>
          </a:xfrm>
          <a:prstGeom prst="rect">
            <a:avLst/>
          </a:prstGeom>
          <a:solidFill>
            <a:srgbClr val="0070C0">
              <a:alpha val="12046"/>
            </a:srgbClr>
          </a:solidFill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146A7CF-9B49-31DC-6660-8BB668B19AB8}"/>
              </a:ext>
            </a:extLst>
          </p:cNvPr>
          <p:cNvSpPr/>
          <p:nvPr/>
        </p:nvSpPr>
        <p:spPr>
          <a:xfrm>
            <a:off x="1745673" y="2663653"/>
            <a:ext cx="1840675" cy="617517"/>
          </a:xfrm>
          <a:prstGeom prst="rect">
            <a:avLst/>
          </a:prstGeom>
          <a:solidFill>
            <a:srgbClr val="00B050">
              <a:alpha val="12000"/>
            </a:srgbClr>
          </a:solidFill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A8B34C-B5D4-416C-34E7-9C385330E164}"/>
              </a:ext>
            </a:extLst>
          </p:cNvPr>
          <p:cNvSpPr/>
          <p:nvPr/>
        </p:nvSpPr>
        <p:spPr>
          <a:xfrm>
            <a:off x="1745672" y="3403976"/>
            <a:ext cx="1840675" cy="617517"/>
          </a:xfrm>
          <a:prstGeom prst="rect">
            <a:avLst/>
          </a:prstGeom>
          <a:noFill/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19E7402-42CA-2CCB-CD09-7C183D2F7C77}"/>
              </a:ext>
            </a:extLst>
          </p:cNvPr>
          <p:cNvSpPr/>
          <p:nvPr/>
        </p:nvSpPr>
        <p:spPr>
          <a:xfrm>
            <a:off x="1745672" y="4149530"/>
            <a:ext cx="1840675" cy="617517"/>
          </a:xfrm>
          <a:prstGeom prst="rect">
            <a:avLst/>
          </a:prstGeom>
          <a:solidFill>
            <a:srgbClr val="FFC000">
              <a:alpha val="15234"/>
            </a:srgbClr>
          </a:solidFill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45FD982-6315-157A-76DF-66FA3A258377}"/>
              </a:ext>
            </a:extLst>
          </p:cNvPr>
          <p:cNvSpPr/>
          <p:nvPr/>
        </p:nvSpPr>
        <p:spPr>
          <a:xfrm>
            <a:off x="1745672" y="4895084"/>
            <a:ext cx="1840675" cy="617517"/>
          </a:xfrm>
          <a:prstGeom prst="rect">
            <a:avLst/>
          </a:prstGeom>
          <a:solidFill>
            <a:srgbClr val="FFC000">
              <a:alpha val="15234"/>
            </a:srgbClr>
          </a:solidFill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2C4CA1B-2D8B-AB5C-462F-F3EB83D9F958}"/>
              </a:ext>
            </a:extLst>
          </p:cNvPr>
          <p:cNvSpPr txBox="1"/>
          <p:nvPr/>
        </p:nvSpPr>
        <p:spPr>
          <a:xfrm>
            <a:off x="1879569" y="1984697"/>
            <a:ext cx="15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rgbClr val="33006F"/>
                </a:solidFill>
                <a:latin typeface="Calibri"/>
                <a:ea typeface="+mn-ea"/>
              </a:rPr>
              <a:t>Application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04DDBFD-41C0-30E2-92AC-B9A4EACCDBF5}"/>
              </a:ext>
            </a:extLst>
          </p:cNvPr>
          <p:cNvSpPr/>
          <p:nvPr/>
        </p:nvSpPr>
        <p:spPr>
          <a:xfrm>
            <a:off x="5175661" y="3403976"/>
            <a:ext cx="1840675" cy="617517"/>
          </a:xfrm>
          <a:prstGeom prst="rect">
            <a:avLst/>
          </a:prstGeom>
          <a:noFill/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DAF3D47-51B5-55FC-E382-2BFB65EBE4C7}"/>
              </a:ext>
            </a:extLst>
          </p:cNvPr>
          <p:cNvSpPr/>
          <p:nvPr/>
        </p:nvSpPr>
        <p:spPr>
          <a:xfrm>
            <a:off x="5175662" y="4149530"/>
            <a:ext cx="920338" cy="617517"/>
          </a:xfrm>
          <a:prstGeom prst="rect">
            <a:avLst/>
          </a:prstGeom>
          <a:solidFill>
            <a:srgbClr val="FFC000">
              <a:alpha val="14700"/>
            </a:srgbClr>
          </a:solidFill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B4CAC76-8530-241D-665F-38967E67B289}"/>
              </a:ext>
            </a:extLst>
          </p:cNvPr>
          <p:cNvSpPr/>
          <p:nvPr/>
        </p:nvSpPr>
        <p:spPr>
          <a:xfrm>
            <a:off x="6095998" y="4151131"/>
            <a:ext cx="920338" cy="617517"/>
          </a:xfrm>
          <a:prstGeom prst="rect">
            <a:avLst/>
          </a:prstGeom>
          <a:solidFill>
            <a:srgbClr val="FF0000">
              <a:alpha val="14648"/>
            </a:srgbClr>
          </a:solidFill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6594F72-34CD-4F18-1AFF-F3EDCAEFB65F}"/>
              </a:ext>
            </a:extLst>
          </p:cNvPr>
          <p:cNvSpPr/>
          <p:nvPr/>
        </p:nvSpPr>
        <p:spPr>
          <a:xfrm>
            <a:off x="5175662" y="4896685"/>
            <a:ext cx="920338" cy="617517"/>
          </a:xfrm>
          <a:prstGeom prst="rect">
            <a:avLst/>
          </a:prstGeom>
          <a:solidFill>
            <a:srgbClr val="FFC000">
              <a:alpha val="14700"/>
            </a:srgbClr>
          </a:solidFill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83A0188-8FC8-4E34-F945-FE5476C37A2B}"/>
              </a:ext>
            </a:extLst>
          </p:cNvPr>
          <p:cNvSpPr/>
          <p:nvPr/>
        </p:nvSpPr>
        <p:spPr>
          <a:xfrm>
            <a:off x="6095998" y="4898286"/>
            <a:ext cx="920338" cy="617517"/>
          </a:xfrm>
          <a:prstGeom prst="rect">
            <a:avLst/>
          </a:prstGeom>
          <a:solidFill>
            <a:srgbClr val="FF0000">
              <a:alpha val="15000"/>
            </a:srgbClr>
          </a:solidFill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FAAF5DB-D49A-0C1A-8A77-AF51ABC4337D}"/>
              </a:ext>
            </a:extLst>
          </p:cNvPr>
          <p:cNvSpPr/>
          <p:nvPr/>
        </p:nvSpPr>
        <p:spPr>
          <a:xfrm>
            <a:off x="8605656" y="1919843"/>
            <a:ext cx="1840675" cy="617517"/>
          </a:xfrm>
          <a:prstGeom prst="rect">
            <a:avLst/>
          </a:prstGeom>
          <a:solidFill>
            <a:srgbClr val="0070C0">
              <a:alpha val="12046"/>
            </a:srgbClr>
          </a:solidFill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94828CA-7DAC-08A0-4310-C83090482958}"/>
              </a:ext>
            </a:extLst>
          </p:cNvPr>
          <p:cNvSpPr/>
          <p:nvPr/>
        </p:nvSpPr>
        <p:spPr>
          <a:xfrm>
            <a:off x="8605656" y="2663653"/>
            <a:ext cx="1840675" cy="617517"/>
          </a:xfrm>
          <a:prstGeom prst="rect">
            <a:avLst/>
          </a:prstGeom>
          <a:solidFill>
            <a:srgbClr val="00B050">
              <a:alpha val="12000"/>
            </a:srgbClr>
          </a:solidFill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A1E7F03-0C43-1BBE-188B-A4C91ED16CD4}"/>
              </a:ext>
            </a:extLst>
          </p:cNvPr>
          <p:cNvSpPr/>
          <p:nvPr/>
        </p:nvSpPr>
        <p:spPr>
          <a:xfrm>
            <a:off x="8605655" y="3403976"/>
            <a:ext cx="1840675" cy="617517"/>
          </a:xfrm>
          <a:prstGeom prst="rect">
            <a:avLst/>
          </a:prstGeom>
          <a:noFill/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0FFF4C7-D9C6-FEB9-A374-FD52024F6F5D}"/>
              </a:ext>
            </a:extLst>
          </p:cNvPr>
          <p:cNvSpPr/>
          <p:nvPr/>
        </p:nvSpPr>
        <p:spPr>
          <a:xfrm>
            <a:off x="8605655" y="4149530"/>
            <a:ext cx="1840675" cy="617517"/>
          </a:xfrm>
          <a:prstGeom prst="rect">
            <a:avLst/>
          </a:prstGeom>
          <a:solidFill>
            <a:srgbClr val="FF0000">
              <a:alpha val="14648"/>
            </a:srgbClr>
          </a:solidFill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6" name="Rectangle 4095">
            <a:extLst>
              <a:ext uri="{FF2B5EF4-FFF2-40B4-BE49-F238E27FC236}">
                <a16:creationId xmlns:a16="http://schemas.microsoft.com/office/drawing/2014/main" id="{C85A2229-BDAA-B451-CD36-AF17DB3B1AA3}"/>
              </a:ext>
            </a:extLst>
          </p:cNvPr>
          <p:cNvSpPr/>
          <p:nvPr/>
        </p:nvSpPr>
        <p:spPr>
          <a:xfrm>
            <a:off x="8605655" y="4895084"/>
            <a:ext cx="1840675" cy="617517"/>
          </a:xfrm>
          <a:prstGeom prst="rect">
            <a:avLst/>
          </a:prstGeom>
          <a:solidFill>
            <a:srgbClr val="FF0000">
              <a:alpha val="15000"/>
            </a:srgbClr>
          </a:solidFill>
          <a:ln w="25400" cap="flat" cmpd="sng" algn="ctr">
            <a:solidFill>
              <a:srgbClr val="33006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8D3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9" name="TextBox 4098">
            <a:extLst>
              <a:ext uri="{FF2B5EF4-FFF2-40B4-BE49-F238E27FC236}">
                <a16:creationId xmlns:a16="http://schemas.microsoft.com/office/drawing/2014/main" id="{DB85F1D7-8665-DB33-90FE-FCBD75490F06}"/>
              </a:ext>
            </a:extLst>
          </p:cNvPr>
          <p:cNvSpPr txBox="1"/>
          <p:nvPr/>
        </p:nvSpPr>
        <p:spPr>
          <a:xfrm>
            <a:off x="2028360" y="2719119"/>
            <a:ext cx="1298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rgbClr val="33006F"/>
                </a:solidFill>
                <a:latin typeface="Calibri"/>
                <a:ea typeface="+mn-ea"/>
              </a:rPr>
              <a:t>TCP/UDP</a:t>
            </a:r>
          </a:p>
        </p:txBody>
      </p:sp>
      <p:sp>
        <p:nvSpPr>
          <p:cNvPr id="4100" name="TextBox 4099">
            <a:extLst>
              <a:ext uri="{FF2B5EF4-FFF2-40B4-BE49-F238E27FC236}">
                <a16:creationId xmlns:a16="http://schemas.microsoft.com/office/drawing/2014/main" id="{6278758C-0A52-3E2C-F801-793694F94825}"/>
              </a:ext>
            </a:extLst>
          </p:cNvPr>
          <p:cNvSpPr txBox="1"/>
          <p:nvPr/>
        </p:nvSpPr>
        <p:spPr>
          <a:xfrm>
            <a:off x="2467550" y="3485527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rgbClr val="33006F"/>
                </a:solidFill>
                <a:latin typeface="Calibri"/>
                <a:ea typeface="+mn-ea"/>
              </a:rPr>
              <a:t>IP</a:t>
            </a:r>
          </a:p>
        </p:txBody>
      </p:sp>
      <p:sp>
        <p:nvSpPr>
          <p:cNvPr id="4101" name="TextBox 4100">
            <a:extLst>
              <a:ext uri="{FF2B5EF4-FFF2-40B4-BE49-F238E27FC236}">
                <a16:creationId xmlns:a16="http://schemas.microsoft.com/office/drawing/2014/main" id="{09E79BF9-71C9-2B25-347F-9BE1BC8D0A06}"/>
              </a:ext>
            </a:extLst>
          </p:cNvPr>
          <p:cNvSpPr txBox="1"/>
          <p:nvPr/>
        </p:nvSpPr>
        <p:spPr>
          <a:xfrm>
            <a:off x="5885844" y="3452608"/>
            <a:ext cx="420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rgbClr val="33006F"/>
                </a:solidFill>
                <a:latin typeface="Calibri"/>
                <a:ea typeface="+mn-ea"/>
              </a:rPr>
              <a:t>IP</a:t>
            </a:r>
          </a:p>
        </p:txBody>
      </p:sp>
      <p:sp>
        <p:nvSpPr>
          <p:cNvPr id="4102" name="TextBox 4101">
            <a:extLst>
              <a:ext uri="{FF2B5EF4-FFF2-40B4-BE49-F238E27FC236}">
                <a16:creationId xmlns:a16="http://schemas.microsoft.com/office/drawing/2014/main" id="{133788E8-3F48-05D2-7D1F-0F765F3C0676}"/>
              </a:ext>
            </a:extLst>
          </p:cNvPr>
          <p:cNvSpPr txBox="1"/>
          <p:nvPr/>
        </p:nvSpPr>
        <p:spPr>
          <a:xfrm>
            <a:off x="1924453" y="4176223"/>
            <a:ext cx="1506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rgbClr val="33006F"/>
                </a:solidFill>
                <a:latin typeface="Calibri"/>
                <a:ea typeface="+mn-ea"/>
              </a:rPr>
              <a:t>Wi-Fi MAC</a:t>
            </a:r>
          </a:p>
        </p:txBody>
      </p:sp>
      <p:sp>
        <p:nvSpPr>
          <p:cNvPr id="4103" name="TextBox 4102">
            <a:extLst>
              <a:ext uri="{FF2B5EF4-FFF2-40B4-BE49-F238E27FC236}">
                <a16:creationId xmlns:a16="http://schemas.microsoft.com/office/drawing/2014/main" id="{B815282E-80A0-E337-D7B0-AA07162141E2}"/>
              </a:ext>
            </a:extLst>
          </p:cNvPr>
          <p:cNvSpPr txBox="1"/>
          <p:nvPr/>
        </p:nvSpPr>
        <p:spPr>
          <a:xfrm>
            <a:off x="1974627" y="4942038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rgbClr val="33006F"/>
                </a:solidFill>
                <a:latin typeface="Calibri"/>
                <a:ea typeface="+mn-ea"/>
              </a:rPr>
              <a:t>Wi-Fi PHY</a:t>
            </a:r>
          </a:p>
        </p:txBody>
      </p:sp>
      <p:sp>
        <p:nvSpPr>
          <p:cNvPr id="4104" name="TextBox 4103">
            <a:extLst>
              <a:ext uri="{FF2B5EF4-FFF2-40B4-BE49-F238E27FC236}">
                <a16:creationId xmlns:a16="http://schemas.microsoft.com/office/drawing/2014/main" id="{9CF4AFC7-EE45-5993-007E-BD972B3EDD76}"/>
              </a:ext>
            </a:extLst>
          </p:cNvPr>
          <p:cNvSpPr txBox="1"/>
          <p:nvPr/>
        </p:nvSpPr>
        <p:spPr>
          <a:xfrm>
            <a:off x="8766922" y="1999355"/>
            <a:ext cx="15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rgbClr val="33006F"/>
                </a:solidFill>
                <a:latin typeface="Calibri"/>
                <a:ea typeface="+mn-ea"/>
              </a:rPr>
              <a:t>Application</a:t>
            </a:r>
          </a:p>
        </p:txBody>
      </p:sp>
      <p:sp>
        <p:nvSpPr>
          <p:cNvPr id="4105" name="TextBox 4104">
            <a:extLst>
              <a:ext uri="{FF2B5EF4-FFF2-40B4-BE49-F238E27FC236}">
                <a16:creationId xmlns:a16="http://schemas.microsoft.com/office/drawing/2014/main" id="{6446C636-690E-CC43-9E78-5325860444EE}"/>
              </a:ext>
            </a:extLst>
          </p:cNvPr>
          <p:cNvSpPr txBox="1"/>
          <p:nvPr/>
        </p:nvSpPr>
        <p:spPr>
          <a:xfrm>
            <a:off x="8915713" y="2733777"/>
            <a:ext cx="1298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rgbClr val="33006F"/>
                </a:solidFill>
                <a:latin typeface="Calibri"/>
                <a:ea typeface="+mn-ea"/>
              </a:rPr>
              <a:t>TCP/UDP</a:t>
            </a:r>
          </a:p>
        </p:txBody>
      </p:sp>
      <p:sp>
        <p:nvSpPr>
          <p:cNvPr id="4106" name="TextBox 4105">
            <a:extLst>
              <a:ext uri="{FF2B5EF4-FFF2-40B4-BE49-F238E27FC236}">
                <a16:creationId xmlns:a16="http://schemas.microsoft.com/office/drawing/2014/main" id="{20099577-154E-F0E1-AB2D-F29885B53E34}"/>
              </a:ext>
            </a:extLst>
          </p:cNvPr>
          <p:cNvSpPr txBox="1"/>
          <p:nvPr/>
        </p:nvSpPr>
        <p:spPr>
          <a:xfrm>
            <a:off x="9354903" y="3500185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rgbClr val="33006F"/>
                </a:solidFill>
                <a:latin typeface="Calibri"/>
                <a:ea typeface="+mn-ea"/>
              </a:rPr>
              <a:t>IP</a:t>
            </a:r>
          </a:p>
        </p:txBody>
      </p:sp>
      <p:sp>
        <p:nvSpPr>
          <p:cNvPr id="4107" name="TextBox 4106">
            <a:extLst>
              <a:ext uri="{FF2B5EF4-FFF2-40B4-BE49-F238E27FC236}">
                <a16:creationId xmlns:a16="http://schemas.microsoft.com/office/drawing/2014/main" id="{3D14B51E-BDA7-CA34-FD32-CFF6246AC00F}"/>
              </a:ext>
            </a:extLst>
          </p:cNvPr>
          <p:cNvSpPr txBox="1"/>
          <p:nvPr/>
        </p:nvSpPr>
        <p:spPr>
          <a:xfrm>
            <a:off x="8811806" y="4190881"/>
            <a:ext cx="1543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rgbClr val="33006F"/>
                </a:solidFill>
                <a:latin typeface="Calibri"/>
                <a:ea typeface="+mn-ea"/>
              </a:rPr>
              <a:t>other MAC</a:t>
            </a:r>
          </a:p>
        </p:txBody>
      </p:sp>
      <p:sp>
        <p:nvSpPr>
          <p:cNvPr id="4108" name="TextBox 4107">
            <a:extLst>
              <a:ext uri="{FF2B5EF4-FFF2-40B4-BE49-F238E27FC236}">
                <a16:creationId xmlns:a16="http://schemas.microsoft.com/office/drawing/2014/main" id="{CC16AA95-D357-9D5F-6429-D9BDA13F7F68}"/>
              </a:ext>
            </a:extLst>
          </p:cNvPr>
          <p:cNvSpPr txBox="1"/>
          <p:nvPr/>
        </p:nvSpPr>
        <p:spPr>
          <a:xfrm>
            <a:off x="8861980" y="4956696"/>
            <a:ext cx="144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dirty="0">
                <a:solidFill>
                  <a:srgbClr val="33006F"/>
                </a:solidFill>
                <a:latin typeface="Calibri"/>
                <a:ea typeface="+mn-ea"/>
              </a:rPr>
              <a:t>other PHY</a:t>
            </a:r>
          </a:p>
        </p:txBody>
      </p:sp>
      <p:cxnSp>
        <p:nvCxnSpPr>
          <p:cNvPr id="4109" name="Straight Connector 4108">
            <a:extLst>
              <a:ext uri="{FF2B5EF4-FFF2-40B4-BE49-F238E27FC236}">
                <a16:creationId xmlns:a16="http://schemas.microsoft.com/office/drawing/2014/main" id="{78547097-3144-8C1A-E8F9-26D1CE31479B}"/>
              </a:ext>
            </a:extLst>
          </p:cNvPr>
          <p:cNvCxnSpPr/>
          <p:nvPr/>
        </p:nvCxnSpPr>
        <p:spPr>
          <a:xfrm>
            <a:off x="3723861" y="2226365"/>
            <a:ext cx="4770782" cy="0"/>
          </a:xfrm>
          <a:prstGeom prst="line">
            <a:avLst/>
          </a:prstGeom>
          <a:noFill/>
          <a:ln w="25400" cap="flat" cmpd="sng" algn="ctr">
            <a:solidFill>
              <a:srgbClr val="4B2E83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10" name="Straight Connector 4109">
            <a:extLst>
              <a:ext uri="{FF2B5EF4-FFF2-40B4-BE49-F238E27FC236}">
                <a16:creationId xmlns:a16="http://schemas.microsoft.com/office/drawing/2014/main" id="{27BA64FB-0794-765D-B6E7-57730A331D94}"/>
              </a:ext>
            </a:extLst>
          </p:cNvPr>
          <p:cNvCxnSpPr/>
          <p:nvPr/>
        </p:nvCxnSpPr>
        <p:spPr>
          <a:xfrm>
            <a:off x="3710607" y="2935357"/>
            <a:ext cx="4770782" cy="0"/>
          </a:xfrm>
          <a:prstGeom prst="line">
            <a:avLst/>
          </a:prstGeom>
          <a:noFill/>
          <a:ln w="25400" cap="flat" cmpd="sng" algn="ctr">
            <a:solidFill>
              <a:srgbClr val="4B2E83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11" name="Straight Connector 4110">
            <a:extLst>
              <a:ext uri="{FF2B5EF4-FFF2-40B4-BE49-F238E27FC236}">
                <a16:creationId xmlns:a16="http://schemas.microsoft.com/office/drawing/2014/main" id="{E4496296-FD96-4A6A-CD70-D2B09173DF56}"/>
              </a:ext>
            </a:extLst>
          </p:cNvPr>
          <p:cNvCxnSpPr>
            <a:cxnSpLocks/>
          </p:cNvCxnSpPr>
          <p:nvPr/>
        </p:nvCxnSpPr>
        <p:spPr>
          <a:xfrm>
            <a:off x="3710607" y="3684105"/>
            <a:ext cx="1311967" cy="0"/>
          </a:xfrm>
          <a:prstGeom prst="line">
            <a:avLst/>
          </a:prstGeom>
          <a:noFill/>
          <a:ln w="25400" cap="flat" cmpd="sng" algn="ctr">
            <a:solidFill>
              <a:srgbClr val="4B2E83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12" name="Straight Connector 4111">
            <a:extLst>
              <a:ext uri="{FF2B5EF4-FFF2-40B4-BE49-F238E27FC236}">
                <a16:creationId xmlns:a16="http://schemas.microsoft.com/office/drawing/2014/main" id="{320BB694-F7B3-8420-B3E8-4812947358D5}"/>
              </a:ext>
            </a:extLst>
          </p:cNvPr>
          <p:cNvCxnSpPr>
            <a:cxnSpLocks/>
          </p:cNvCxnSpPr>
          <p:nvPr/>
        </p:nvCxnSpPr>
        <p:spPr>
          <a:xfrm>
            <a:off x="7182676" y="3684105"/>
            <a:ext cx="1311967" cy="0"/>
          </a:xfrm>
          <a:prstGeom prst="line">
            <a:avLst/>
          </a:prstGeom>
          <a:noFill/>
          <a:ln w="25400" cap="flat" cmpd="sng" algn="ctr">
            <a:solidFill>
              <a:srgbClr val="4B2E83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13" name="Straight Connector 4112">
            <a:extLst>
              <a:ext uri="{FF2B5EF4-FFF2-40B4-BE49-F238E27FC236}">
                <a16:creationId xmlns:a16="http://schemas.microsoft.com/office/drawing/2014/main" id="{F5E8DDBA-3CFC-E31F-74C7-DAFCDB320D28}"/>
              </a:ext>
            </a:extLst>
          </p:cNvPr>
          <p:cNvCxnSpPr>
            <a:cxnSpLocks/>
          </p:cNvCxnSpPr>
          <p:nvPr/>
        </p:nvCxnSpPr>
        <p:spPr>
          <a:xfrm>
            <a:off x="3723861" y="4406349"/>
            <a:ext cx="1311967" cy="0"/>
          </a:xfrm>
          <a:prstGeom prst="line">
            <a:avLst/>
          </a:prstGeom>
          <a:noFill/>
          <a:ln w="25400" cap="flat" cmpd="sng" algn="ctr">
            <a:solidFill>
              <a:srgbClr val="4B2E83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14" name="Straight Connector 4113">
            <a:extLst>
              <a:ext uri="{FF2B5EF4-FFF2-40B4-BE49-F238E27FC236}">
                <a16:creationId xmlns:a16="http://schemas.microsoft.com/office/drawing/2014/main" id="{DBBD033E-0C37-DE12-1C36-E7B02D8296D7}"/>
              </a:ext>
            </a:extLst>
          </p:cNvPr>
          <p:cNvCxnSpPr>
            <a:cxnSpLocks/>
          </p:cNvCxnSpPr>
          <p:nvPr/>
        </p:nvCxnSpPr>
        <p:spPr>
          <a:xfrm>
            <a:off x="7195930" y="4406349"/>
            <a:ext cx="1311967" cy="0"/>
          </a:xfrm>
          <a:prstGeom prst="line">
            <a:avLst/>
          </a:prstGeom>
          <a:noFill/>
          <a:ln w="25400" cap="flat" cmpd="sng" algn="ctr">
            <a:solidFill>
              <a:srgbClr val="4B2E83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115" name="Up-Down Arrow 4114">
            <a:extLst>
              <a:ext uri="{FF2B5EF4-FFF2-40B4-BE49-F238E27FC236}">
                <a16:creationId xmlns:a16="http://schemas.microsoft.com/office/drawing/2014/main" id="{7CC2586C-39FB-09AE-B5D2-025693E45FED}"/>
              </a:ext>
            </a:extLst>
          </p:cNvPr>
          <p:cNvSpPr/>
          <p:nvPr/>
        </p:nvSpPr>
        <p:spPr>
          <a:xfrm>
            <a:off x="1359156" y="2663653"/>
            <a:ext cx="288758" cy="2105526"/>
          </a:xfrm>
          <a:prstGeom prst="upDownArrow">
            <a:avLst/>
          </a:prstGeom>
          <a:solidFill>
            <a:srgbClr val="0F6FC6"/>
          </a:solidFill>
          <a:ln w="9525" cap="flat" cmpd="sng" algn="ctr">
            <a:solidFill>
              <a:srgbClr val="0F6F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kern="0">
              <a:solidFill>
                <a:prstClr val="white"/>
              </a:solidFill>
              <a:latin typeface="Arial"/>
              <a:ea typeface="+mn-ea"/>
            </a:endParaRPr>
          </a:p>
        </p:txBody>
      </p:sp>
      <p:sp>
        <p:nvSpPr>
          <p:cNvPr id="4116" name="Up-Down Arrow 4115">
            <a:extLst>
              <a:ext uri="{FF2B5EF4-FFF2-40B4-BE49-F238E27FC236}">
                <a16:creationId xmlns:a16="http://schemas.microsoft.com/office/drawing/2014/main" id="{84257390-F070-15AC-BFBF-B5A7C763BF03}"/>
              </a:ext>
            </a:extLst>
          </p:cNvPr>
          <p:cNvSpPr/>
          <p:nvPr/>
        </p:nvSpPr>
        <p:spPr>
          <a:xfrm>
            <a:off x="1333814" y="1955490"/>
            <a:ext cx="288758" cy="493295"/>
          </a:xfrm>
          <a:prstGeom prst="upDownArrow">
            <a:avLst/>
          </a:prstGeom>
          <a:solidFill>
            <a:srgbClr val="0F6FC6">
              <a:alpha val="49418"/>
            </a:srgbClr>
          </a:solidFill>
          <a:ln w="9525" cap="flat" cmpd="sng" algn="ctr">
            <a:solidFill>
              <a:srgbClr val="0F6F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kern="0">
              <a:solidFill>
                <a:prstClr val="white"/>
              </a:solidFill>
              <a:latin typeface="Arial"/>
              <a:ea typeface="+mn-ea"/>
            </a:endParaRPr>
          </a:p>
        </p:txBody>
      </p:sp>
      <p:sp>
        <p:nvSpPr>
          <p:cNvPr id="4117" name="Up-Down Arrow 4116">
            <a:extLst>
              <a:ext uri="{FF2B5EF4-FFF2-40B4-BE49-F238E27FC236}">
                <a16:creationId xmlns:a16="http://schemas.microsoft.com/office/drawing/2014/main" id="{69840504-C1AF-413F-F90B-9909542D10A7}"/>
              </a:ext>
            </a:extLst>
          </p:cNvPr>
          <p:cNvSpPr/>
          <p:nvPr/>
        </p:nvSpPr>
        <p:spPr>
          <a:xfrm rot="10800000">
            <a:off x="1384170" y="4981694"/>
            <a:ext cx="220176" cy="1368065"/>
          </a:xfrm>
          <a:prstGeom prst="upDownArrow">
            <a:avLst/>
          </a:prstGeom>
          <a:solidFill>
            <a:srgbClr val="0F6FC6">
              <a:alpha val="49418"/>
            </a:srgbClr>
          </a:solidFill>
          <a:ln w="9525" cap="flat" cmpd="sng" algn="ctr">
            <a:solidFill>
              <a:srgbClr val="0F6F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 eaLnBrk="1" hangingPunct="1">
              <a:buClrTx/>
              <a:buSzTx/>
              <a:buFontTx/>
              <a:buNone/>
              <a:defRPr/>
            </a:pPr>
            <a:endParaRPr lang="en-US" sz="1800" kern="0">
              <a:solidFill>
                <a:prstClr val="white"/>
              </a:solidFill>
              <a:latin typeface="Arial"/>
              <a:ea typeface="+mn-ea"/>
            </a:endParaRPr>
          </a:p>
        </p:txBody>
      </p:sp>
      <p:sp>
        <p:nvSpPr>
          <p:cNvPr id="4118" name="TextBox 4117">
            <a:extLst>
              <a:ext uri="{FF2B5EF4-FFF2-40B4-BE49-F238E27FC236}">
                <a16:creationId xmlns:a16="http://schemas.microsoft.com/office/drawing/2014/main" id="{0C6BD7BD-8855-EC12-B045-C596057EF0B7}"/>
              </a:ext>
            </a:extLst>
          </p:cNvPr>
          <p:cNvSpPr txBox="1"/>
          <p:nvPr/>
        </p:nvSpPr>
        <p:spPr>
          <a:xfrm rot="16200000">
            <a:off x="238075" y="5228508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8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+mn-ea"/>
                <a:cs typeface="Arial" charset="0"/>
              </a:rPr>
              <a:t>More </a:t>
            </a:r>
          </a:p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8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+mn-ea"/>
                <a:cs typeface="Arial" charset="0"/>
              </a:rPr>
              <a:t>abstraction</a:t>
            </a:r>
          </a:p>
        </p:txBody>
      </p:sp>
      <p:sp>
        <p:nvSpPr>
          <p:cNvPr id="4119" name="TextBox 4118">
            <a:extLst>
              <a:ext uri="{FF2B5EF4-FFF2-40B4-BE49-F238E27FC236}">
                <a16:creationId xmlns:a16="http://schemas.microsoft.com/office/drawing/2014/main" id="{E5CD9D6E-1B91-FF5E-15EB-C8D0A8AAF91D}"/>
              </a:ext>
            </a:extLst>
          </p:cNvPr>
          <p:cNvSpPr txBox="1"/>
          <p:nvPr/>
        </p:nvSpPr>
        <p:spPr>
          <a:xfrm rot="16200000">
            <a:off x="322093" y="2137854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8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+mn-ea"/>
                <a:cs typeface="Arial" charset="0"/>
              </a:rPr>
              <a:t>More </a:t>
            </a:r>
          </a:p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8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+mn-ea"/>
                <a:cs typeface="Arial" charset="0"/>
              </a:rPr>
              <a:t>abstraction</a:t>
            </a:r>
          </a:p>
        </p:txBody>
      </p:sp>
      <p:sp>
        <p:nvSpPr>
          <p:cNvPr id="4120" name="TextBox 4119">
            <a:extLst>
              <a:ext uri="{FF2B5EF4-FFF2-40B4-BE49-F238E27FC236}">
                <a16:creationId xmlns:a16="http://schemas.microsoft.com/office/drawing/2014/main" id="{948F911C-28F5-C9B1-942D-A234F5BEC4FE}"/>
              </a:ext>
            </a:extLst>
          </p:cNvPr>
          <p:cNvSpPr txBox="1"/>
          <p:nvPr/>
        </p:nvSpPr>
        <p:spPr>
          <a:xfrm rot="16200000">
            <a:off x="408250" y="3536881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8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+mn-ea"/>
                <a:cs typeface="Arial" charset="0"/>
              </a:rPr>
              <a:t>Less</a:t>
            </a:r>
          </a:p>
          <a:p>
            <a:pPr defTabSz="914400" eaLnBrk="1" hangingPunct="1">
              <a:buClrTx/>
              <a:buSzTx/>
              <a:buFontTx/>
              <a:buNone/>
              <a:defRPr/>
            </a:pPr>
            <a:r>
              <a:rPr lang="en-US" sz="18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+mn-ea"/>
                <a:cs typeface="Arial" charset="0"/>
              </a:rPr>
              <a:t>abstraction</a:t>
            </a:r>
          </a:p>
        </p:txBody>
      </p:sp>
      <p:sp>
        <p:nvSpPr>
          <p:cNvPr id="4121" name="AutoShape 25">
            <a:extLst>
              <a:ext uri="{FF2B5EF4-FFF2-40B4-BE49-F238E27FC236}">
                <a16:creationId xmlns:a16="http://schemas.microsoft.com/office/drawing/2014/main" id="{014EE966-82D6-89FF-94AC-6D241917B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113" y="5595388"/>
            <a:ext cx="1915713" cy="67364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2700000" algn="ctr" rotWithShape="0">
              <a:srgbClr val="808080"/>
            </a:outerShdw>
          </a:effectLst>
        </p:spPr>
        <p:txBody>
          <a:bodyPr lIns="67500" tIns="35100" rIns="67500" bIns="35100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1200" b="1" dirty="0">
                <a:solidFill>
                  <a:srgbClr val="000000"/>
                </a:solidFill>
                <a:latin typeface="Calibri"/>
                <a:ea typeface="+mn-ea"/>
              </a:rPr>
              <a:t>Wireless channel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342900" algn="l"/>
                <a:tab pos="685800" algn="l"/>
                <a:tab pos="1028700" algn="l"/>
                <a:tab pos="1371600" algn="l"/>
                <a:tab pos="1714500" algn="l"/>
                <a:tab pos="2057400" algn="l"/>
                <a:tab pos="2400300" algn="l"/>
                <a:tab pos="2743200" algn="l"/>
                <a:tab pos="3086100" algn="l"/>
                <a:tab pos="3429000" algn="l"/>
                <a:tab pos="3771900" algn="l"/>
                <a:tab pos="4114800" algn="l"/>
                <a:tab pos="4457700" algn="l"/>
                <a:tab pos="4800600" algn="l"/>
                <a:tab pos="5143500" algn="l"/>
                <a:tab pos="5486400" algn="l"/>
                <a:tab pos="5829300" algn="l"/>
                <a:tab pos="6172200" algn="l"/>
                <a:tab pos="6515100" algn="l"/>
                <a:tab pos="6858000" algn="l"/>
              </a:tabLst>
            </a:pPr>
            <a:r>
              <a:rPr lang="en-GB" sz="1200" b="1" dirty="0">
                <a:solidFill>
                  <a:srgbClr val="000000"/>
                </a:solidFill>
                <a:latin typeface="Calibri"/>
                <a:ea typeface="+mn-ea"/>
              </a:rPr>
              <a:t>(propagation)</a:t>
            </a:r>
          </a:p>
        </p:txBody>
      </p:sp>
      <p:cxnSp>
        <p:nvCxnSpPr>
          <p:cNvPr id="4122" name="Straight Connector 4121">
            <a:extLst>
              <a:ext uri="{FF2B5EF4-FFF2-40B4-BE49-F238E27FC236}">
                <a16:creationId xmlns:a16="http://schemas.microsoft.com/office/drawing/2014/main" id="{198A8D82-6495-C4EC-3E78-02333B0F6043}"/>
              </a:ext>
            </a:extLst>
          </p:cNvPr>
          <p:cNvCxnSpPr>
            <a:cxnSpLocks/>
          </p:cNvCxnSpPr>
          <p:nvPr/>
        </p:nvCxnSpPr>
        <p:spPr>
          <a:xfrm>
            <a:off x="2579956" y="5602121"/>
            <a:ext cx="452030" cy="330642"/>
          </a:xfrm>
          <a:prstGeom prst="line">
            <a:avLst/>
          </a:prstGeom>
          <a:noFill/>
          <a:ln w="25400" cap="flat" cmpd="sng" algn="ctr">
            <a:solidFill>
              <a:srgbClr val="4B2E83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23" name="Straight Connector 4122">
            <a:extLst>
              <a:ext uri="{FF2B5EF4-FFF2-40B4-BE49-F238E27FC236}">
                <a16:creationId xmlns:a16="http://schemas.microsoft.com/office/drawing/2014/main" id="{CD235EB5-5068-99DE-1496-C8A9D5605817}"/>
              </a:ext>
            </a:extLst>
          </p:cNvPr>
          <p:cNvCxnSpPr>
            <a:cxnSpLocks/>
          </p:cNvCxnSpPr>
          <p:nvPr/>
        </p:nvCxnSpPr>
        <p:spPr>
          <a:xfrm flipH="1">
            <a:off x="5087045" y="5627193"/>
            <a:ext cx="452030" cy="330642"/>
          </a:xfrm>
          <a:prstGeom prst="line">
            <a:avLst/>
          </a:prstGeom>
          <a:noFill/>
          <a:ln w="25400" cap="flat" cmpd="sng" algn="ctr">
            <a:solidFill>
              <a:srgbClr val="4B2E83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24" name="Straight Connector 4123">
            <a:extLst>
              <a:ext uri="{FF2B5EF4-FFF2-40B4-BE49-F238E27FC236}">
                <a16:creationId xmlns:a16="http://schemas.microsoft.com/office/drawing/2014/main" id="{6AF5D72C-6715-ED89-99CC-E65F081A43A9}"/>
              </a:ext>
            </a:extLst>
          </p:cNvPr>
          <p:cNvCxnSpPr>
            <a:cxnSpLocks/>
          </p:cNvCxnSpPr>
          <p:nvPr/>
        </p:nvCxnSpPr>
        <p:spPr>
          <a:xfrm>
            <a:off x="6597047" y="5809957"/>
            <a:ext cx="2463800" cy="0"/>
          </a:xfrm>
          <a:prstGeom prst="line">
            <a:avLst/>
          </a:prstGeom>
          <a:noFill/>
          <a:ln w="25400" cap="flat" cmpd="sng" algn="ctr">
            <a:solidFill>
              <a:srgbClr val="4B2E8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25" name="Straight Connector 4124">
            <a:extLst>
              <a:ext uri="{FF2B5EF4-FFF2-40B4-BE49-F238E27FC236}">
                <a16:creationId xmlns:a16="http://schemas.microsoft.com/office/drawing/2014/main" id="{6CC31343-2BAA-2224-A433-F22D3098185A}"/>
              </a:ext>
            </a:extLst>
          </p:cNvPr>
          <p:cNvCxnSpPr>
            <a:cxnSpLocks/>
          </p:cNvCxnSpPr>
          <p:nvPr/>
        </p:nvCxnSpPr>
        <p:spPr>
          <a:xfrm>
            <a:off x="9060847" y="5541099"/>
            <a:ext cx="0" cy="268858"/>
          </a:xfrm>
          <a:prstGeom prst="line">
            <a:avLst/>
          </a:prstGeom>
          <a:noFill/>
          <a:ln w="25400" cap="flat" cmpd="sng" algn="ctr">
            <a:solidFill>
              <a:srgbClr val="4B2E8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26" name="Straight Connector 4125">
            <a:extLst>
              <a:ext uri="{FF2B5EF4-FFF2-40B4-BE49-F238E27FC236}">
                <a16:creationId xmlns:a16="http://schemas.microsoft.com/office/drawing/2014/main" id="{3F438523-2789-1499-4CCC-4E19080D247E}"/>
              </a:ext>
            </a:extLst>
          </p:cNvPr>
          <p:cNvCxnSpPr>
            <a:cxnSpLocks/>
          </p:cNvCxnSpPr>
          <p:nvPr/>
        </p:nvCxnSpPr>
        <p:spPr>
          <a:xfrm>
            <a:off x="6597047" y="5541099"/>
            <a:ext cx="0" cy="268858"/>
          </a:xfrm>
          <a:prstGeom prst="line">
            <a:avLst/>
          </a:prstGeom>
          <a:noFill/>
          <a:ln w="25400" cap="flat" cmpd="sng" algn="ctr">
            <a:solidFill>
              <a:srgbClr val="4B2E8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125951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Wi-Fi module development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113213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Stefano </a:t>
            </a:r>
            <a:r>
              <a:rPr lang="en-GB" dirty="0" err="1"/>
              <a:t>Avallone</a:t>
            </a:r>
            <a:r>
              <a:rPr lang="en-GB" dirty="0"/>
              <a:t> (</a:t>
            </a:r>
            <a:r>
              <a:rPr lang="en-GB" b="0" dirty="0"/>
              <a:t>Univ. of Naples, Italy), and </a:t>
            </a:r>
            <a:r>
              <a:rPr lang="en-GB" dirty="0"/>
              <a:t>Sebastien </a:t>
            </a:r>
            <a:r>
              <a:rPr lang="en-GB" dirty="0" err="1"/>
              <a:t>Deronne</a:t>
            </a:r>
            <a:r>
              <a:rPr lang="en-GB" b="0" dirty="0"/>
              <a:t> (</a:t>
            </a:r>
            <a:r>
              <a:rPr lang="en-GB" b="0" dirty="0" err="1"/>
              <a:t>Deronne</a:t>
            </a:r>
            <a:r>
              <a:rPr lang="en-GB" b="0" dirty="0"/>
              <a:t> Software Engineering) have maintained ns-3 Wi-Fi for roughly the past decade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Past maintainers:  </a:t>
            </a:r>
            <a:r>
              <a:rPr lang="en-US" b="1" dirty="0"/>
              <a:t>Mathieu </a:t>
            </a:r>
            <a:r>
              <a:rPr lang="en-US" b="1" dirty="0" err="1"/>
              <a:t>Lacage</a:t>
            </a:r>
            <a:r>
              <a:rPr lang="en-US" b="1" dirty="0"/>
              <a:t>, Nicola </a:t>
            </a:r>
            <a:r>
              <a:rPr lang="en-US" b="1" dirty="0" err="1"/>
              <a:t>Baldo</a:t>
            </a:r>
            <a:r>
              <a:rPr lang="en-US" b="1" dirty="0"/>
              <a:t>, </a:t>
            </a:r>
            <a:r>
              <a:rPr lang="en-US" b="1" dirty="0" err="1"/>
              <a:t>Ghada</a:t>
            </a:r>
            <a:r>
              <a:rPr lang="en-US" b="1" dirty="0"/>
              <a:t> </a:t>
            </a:r>
            <a:r>
              <a:rPr lang="en-US" b="1" dirty="0" err="1"/>
              <a:t>Badawy</a:t>
            </a:r>
            <a:r>
              <a:rPr lang="en-US" b="1" dirty="0"/>
              <a:t>, Getachew </a:t>
            </a:r>
            <a:r>
              <a:rPr lang="en-US" b="1" dirty="0" err="1"/>
              <a:t>Redietab</a:t>
            </a:r>
            <a:r>
              <a:rPr lang="en-US" b="1" dirty="0"/>
              <a:t>, Matias </a:t>
            </a:r>
            <a:r>
              <a:rPr lang="en-US" b="1" dirty="0" err="1"/>
              <a:t>Richart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Many other significant contributors over the years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err="1"/>
              <a:t>Muyuan</a:t>
            </a:r>
            <a:r>
              <a:rPr lang="en-US" dirty="0"/>
              <a:t> Shen </a:t>
            </a:r>
            <a:r>
              <a:rPr lang="en-US" b="0" dirty="0"/>
              <a:t>(Huazhong Univ. of Science and Technology) and </a:t>
            </a:r>
            <a:r>
              <a:rPr lang="en-US" dirty="0"/>
              <a:t>Hao Yin</a:t>
            </a:r>
            <a:r>
              <a:rPr lang="en-US" b="0" dirty="0"/>
              <a:t> (Univ. of Washington) maintain the </a:t>
            </a:r>
            <a:r>
              <a:rPr lang="en-US" b="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ns3-ai framework</a:t>
            </a:r>
            <a:r>
              <a:rPr lang="en-US" b="0" dirty="0">
                <a:solidFill>
                  <a:schemeClr val="accent2"/>
                </a:solidFill>
              </a:rPr>
              <a:t> </a:t>
            </a:r>
            <a:r>
              <a:rPr lang="en-US" b="0" dirty="0"/>
              <a:t>for </a:t>
            </a:r>
            <a:r>
              <a:rPr lang="en-US" dirty="0"/>
              <a:t>machine learning</a:t>
            </a:r>
            <a:r>
              <a:rPr lang="en-US" b="0" dirty="0"/>
              <a:t> in ns-3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Industry</a:t>
            </a:r>
            <a:r>
              <a:rPr lang="en-US" b="0" dirty="0"/>
              <a:t> and </a:t>
            </a:r>
            <a:r>
              <a:rPr lang="en-US" dirty="0"/>
              <a:t>research grants</a:t>
            </a:r>
            <a:r>
              <a:rPr lang="en-US" b="0" dirty="0"/>
              <a:t> fund most new feature additions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Current Univ. of Washington NSF award has focused on next-G wireless with emphasis on PHY abstraction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b="0" dirty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18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856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Features in ns-3 Wi-Fi models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113213"/>
          </a:xfrm>
          <a:ln/>
        </p:spPr>
        <p:txBody>
          <a:bodyPr/>
          <a:lstStyle/>
          <a:p>
            <a:pPr marL="0" indent="0">
              <a:buNone/>
            </a:pPr>
            <a:r>
              <a:rPr lang="en-US" dirty="0"/>
              <a:t>Portions of </a:t>
            </a:r>
            <a:r>
              <a:rPr lang="en-US" b="1" dirty="0"/>
              <a:t>802.11a</a:t>
            </a:r>
            <a:r>
              <a:rPr lang="en-US" dirty="0"/>
              <a:t>, </a:t>
            </a:r>
            <a:r>
              <a:rPr lang="en-US" b="1" dirty="0"/>
              <a:t>802.11b</a:t>
            </a:r>
            <a:r>
              <a:rPr lang="en-US" dirty="0"/>
              <a:t>, </a:t>
            </a:r>
            <a:r>
              <a:rPr lang="en-US" b="1" dirty="0"/>
              <a:t>802.11g</a:t>
            </a:r>
            <a:r>
              <a:rPr lang="en-US" dirty="0"/>
              <a:t>, </a:t>
            </a:r>
            <a:r>
              <a:rPr lang="en-US" b="1" dirty="0"/>
              <a:t>802.11n</a:t>
            </a:r>
            <a:r>
              <a:rPr lang="en-US" dirty="0"/>
              <a:t> (both 2.4 and 5 GHz bands), </a:t>
            </a:r>
            <a:r>
              <a:rPr lang="en-US" b="1" dirty="0"/>
              <a:t>802.11ac</a:t>
            </a:r>
            <a:r>
              <a:rPr lang="en-US" dirty="0"/>
              <a:t>, </a:t>
            </a:r>
            <a:r>
              <a:rPr lang="en-US" b="1" dirty="0"/>
              <a:t>802.11ax</a:t>
            </a:r>
            <a:r>
              <a:rPr lang="en-US" dirty="0"/>
              <a:t> (2.4, 5 and 6 GHz bands) and </a:t>
            </a:r>
            <a:r>
              <a:rPr lang="en-US" b="1" dirty="0"/>
              <a:t>802.11be</a:t>
            </a:r>
            <a:r>
              <a:rPr lang="en-US" dirty="0"/>
              <a:t> physical layers</a:t>
            </a:r>
          </a:p>
          <a:p>
            <a:r>
              <a:rPr lang="en-US" dirty="0"/>
              <a:t>Legacy support (802.11ac and earlier)</a:t>
            </a:r>
          </a:p>
          <a:p>
            <a:pPr lvl="1"/>
            <a:r>
              <a:rPr lang="en-US" dirty="0"/>
              <a:t>Basic 802.11 </a:t>
            </a:r>
            <a:r>
              <a:rPr lang="en-US" b="1" dirty="0"/>
              <a:t>DCF</a:t>
            </a:r>
            <a:r>
              <a:rPr lang="en-US" dirty="0"/>
              <a:t> with infrastructure and </a:t>
            </a:r>
            <a:r>
              <a:rPr lang="en-US" dirty="0" err="1"/>
              <a:t>adhoc</a:t>
            </a:r>
            <a:r>
              <a:rPr lang="en-US" dirty="0"/>
              <a:t> modes</a:t>
            </a:r>
          </a:p>
          <a:p>
            <a:pPr lvl="1"/>
            <a:r>
              <a:rPr lang="en-US" dirty="0"/>
              <a:t>QoS-based </a:t>
            </a:r>
            <a:r>
              <a:rPr lang="en-US" b="1" dirty="0"/>
              <a:t>EDCA</a:t>
            </a:r>
            <a:r>
              <a:rPr lang="en-US" dirty="0"/>
              <a:t> and queueing extensions of 802.11e</a:t>
            </a:r>
          </a:p>
          <a:p>
            <a:pPr lvl="1"/>
            <a:r>
              <a:rPr lang="en-US" b="1" dirty="0"/>
              <a:t>MSDU aggregation </a:t>
            </a:r>
            <a:r>
              <a:rPr lang="en-US" dirty="0"/>
              <a:t>and </a:t>
            </a:r>
            <a:r>
              <a:rPr lang="en-US" b="1" dirty="0"/>
              <a:t>MPDU aggregation </a:t>
            </a:r>
            <a:r>
              <a:rPr lang="en-US" dirty="0"/>
              <a:t>extensions of 802.11n, and both can be combined together (two-level aggregation)</a:t>
            </a:r>
          </a:p>
          <a:p>
            <a:pPr lvl="1"/>
            <a:r>
              <a:rPr lang="en-US" dirty="0"/>
              <a:t>Various </a:t>
            </a:r>
            <a:r>
              <a:rPr lang="en-US" b="1" dirty="0"/>
              <a:t>rate control algorithms </a:t>
            </a:r>
            <a:r>
              <a:rPr lang="en-US" dirty="0"/>
              <a:t>including </a:t>
            </a:r>
            <a:r>
              <a:rPr lang="en-US" dirty="0" err="1"/>
              <a:t>Aarf</a:t>
            </a:r>
            <a:r>
              <a:rPr lang="en-US" dirty="0"/>
              <a:t>, Arf, Cara, </a:t>
            </a:r>
            <a:r>
              <a:rPr lang="en-US" dirty="0" err="1"/>
              <a:t>Onoe</a:t>
            </a:r>
            <a:r>
              <a:rPr lang="en-US" dirty="0"/>
              <a:t>, </a:t>
            </a:r>
            <a:r>
              <a:rPr lang="en-US" dirty="0" err="1"/>
              <a:t>Rraa</a:t>
            </a:r>
            <a:r>
              <a:rPr lang="en-US" dirty="0"/>
              <a:t>, </a:t>
            </a:r>
            <a:r>
              <a:rPr lang="en-US" dirty="0" err="1"/>
              <a:t>ConstantRate</a:t>
            </a:r>
            <a:r>
              <a:rPr lang="en-US" dirty="0"/>
              <a:t>, Minstrel and Minstrel-HT (2012)</a:t>
            </a:r>
          </a:p>
          <a:p>
            <a:pPr lvl="1"/>
            <a:r>
              <a:rPr lang="en-US" dirty="0"/>
              <a:t>Support for </a:t>
            </a:r>
            <a:r>
              <a:rPr lang="en-US" b="1" dirty="0"/>
              <a:t>multiple channel widths </a:t>
            </a:r>
            <a:r>
              <a:rPr lang="en-US" dirty="0"/>
              <a:t>and </a:t>
            </a:r>
            <a:r>
              <a:rPr lang="en-US" b="1" dirty="0"/>
              <a:t>spatial streams</a:t>
            </a:r>
          </a:p>
          <a:p>
            <a:pPr lvl="1"/>
            <a:r>
              <a:rPr lang="en-US" b="1" dirty="0"/>
              <a:t>AWGN PER curves </a:t>
            </a:r>
            <a:r>
              <a:rPr lang="en-US" dirty="0"/>
              <a:t>for all </a:t>
            </a:r>
            <a:r>
              <a:rPr lang="en-US" dirty="0" err="1"/>
              <a:t>MCSes</a:t>
            </a:r>
            <a:endParaRPr lang="en-US" dirty="0"/>
          </a:p>
          <a:p>
            <a:pPr lvl="1"/>
            <a:r>
              <a:rPr lang="en-US" b="1" dirty="0"/>
              <a:t>802.11s</a:t>
            </a:r>
            <a:r>
              <a:rPr lang="en-US" dirty="0"/>
              <a:t> (mesh module)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484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r>
              <a:rPr lang="en-US" dirty="0"/>
              <a:t>802.11ax/be support in ns-3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113213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DL OFDMA</a:t>
            </a:r>
            <a:r>
              <a:rPr lang="en-US" sz="2000" b="0" dirty="0"/>
              <a:t> (three ack sequences)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UL OFDMA </a:t>
            </a:r>
            <a:r>
              <a:rPr lang="en-US" sz="2000" b="0" dirty="0"/>
              <a:t>(Basic TF, BSRP TF, Multi-STA Block Ack)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MU EDCA</a:t>
            </a:r>
            <a:r>
              <a:rPr lang="en-US" sz="2000" b="0" dirty="0"/>
              <a:t> Parameter 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Spatial Reuse (</a:t>
            </a:r>
            <a:r>
              <a:rPr lang="en-US" sz="2000" dirty="0"/>
              <a:t>OBSS-PD</a:t>
            </a:r>
            <a:r>
              <a:rPr lang="en-US" sz="2000" b="0" dirty="0"/>
              <a:t>) but without rate control awareness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Per-20 MHz channel sensing and </a:t>
            </a:r>
            <a:r>
              <a:rPr lang="en-US" sz="2000" dirty="0"/>
              <a:t>dynamic bandwidth operation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6 GHz</a:t>
            </a:r>
            <a:r>
              <a:rPr lang="en-US" sz="2000" b="0" dirty="0"/>
              <a:t> band operation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Multi-Link Operation </a:t>
            </a:r>
            <a:r>
              <a:rPr lang="en-US" sz="2000" dirty="0"/>
              <a:t>(MLO) Discovery and Setup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MLO multi-radio in </a:t>
            </a:r>
            <a:r>
              <a:rPr lang="en-US" sz="2000" dirty="0"/>
              <a:t>STR mode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EMLSR</a:t>
            </a:r>
            <a:r>
              <a:rPr lang="en-US" sz="2000" b="0" dirty="0"/>
              <a:t> (Enhanced Multi-link Single Radio)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MU-MIMO at PHY </a:t>
            </a:r>
            <a:r>
              <a:rPr lang="en-US" sz="2000" b="0" dirty="0"/>
              <a:t>layer (minimal MAC functionality)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EHT PPDU formats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EHT PHY</a:t>
            </a:r>
            <a:r>
              <a:rPr lang="en-US" sz="2000" b="0" dirty="0"/>
              <a:t> support (320 MHz channels) and Ideal rate control support</a:t>
            </a:r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376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r>
              <a:rPr lang="en-US" dirty="0"/>
              <a:t>What's missing?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954587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Detailed </a:t>
            </a:r>
            <a:r>
              <a:rPr lang="en-US" sz="2000" dirty="0"/>
              <a:t>MIMO PHY</a:t>
            </a:r>
            <a:r>
              <a:rPr lang="en-US" sz="2000" b="0" dirty="0"/>
              <a:t> and energy consumption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MU-MIMO</a:t>
            </a:r>
            <a:r>
              <a:rPr lang="en-US" sz="2000" b="0" dirty="0"/>
              <a:t> at the MAC layer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Managed multi-BSS deployments and </a:t>
            </a:r>
            <a:r>
              <a:rPr lang="en-US" sz="2000" dirty="0"/>
              <a:t>seamless roaming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Power save </a:t>
            </a:r>
            <a:r>
              <a:rPr lang="en-US" sz="2000" b="0" dirty="0"/>
              <a:t>operation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Modeling of </a:t>
            </a:r>
            <a:r>
              <a:rPr lang="en-US" sz="2000" dirty="0"/>
              <a:t>processing delays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802.11 PCF/HCF/HCCA are not implemented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Channel Switch Announcement</a:t>
            </a:r>
            <a:r>
              <a:rPr lang="en-US" sz="2000" b="0" dirty="0"/>
              <a:t> is not supported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Authentication and encryption </a:t>
            </a:r>
            <a:r>
              <a:rPr lang="en-US" sz="2000" b="0" dirty="0"/>
              <a:t>are missing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Cases where RTS/CTS and ACK are transmitted using HT/VHT/HE/EHT formats are not supported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802.11ax preamble puncturing</a:t>
            </a:r>
            <a:r>
              <a:rPr lang="en-US" sz="2000" b="0" dirty="0"/>
              <a:t> is supported by the PHY but is currently not exploited by the MAC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Error models (link-to-system mapping) for </a:t>
            </a:r>
            <a:r>
              <a:rPr lang="en-US" sz="2000" dirty="0"/>
              <a:t>IEEE fading channel models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309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WNG July 2023</Template>
  <TotalTime>10406</TotalTime>
  <Words>5090</Words>
  <Application>Microsoft Office PowerPoint</Application>
  <PresentationFormat>Widescreen</PresentationFormat>
  <Paragraphs>759</Paragraphs>
  <Slides>43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Google Sans</vt:lpstr>
      <vt:lpstr>Lucida Grande</vt:lpstr>
      <vt:lpstr>Aptos Narrow</vt:lpstr>
      <vt:lpstr>Arial</vt:lpstr>
      <vt:lpstr>Calibri</vt:lpstr>
      <vt:lpstr>Calibri Light</vt:lpstr>
      <vt:lpstr>Cambria Math</vt:lpstr>
      <vt:lpstr>Courier New</vt:lpstr>
      <vt:lpstr>Times New Roman</vt:lpstr>
      <vt:lpstr>Verdana</vt:lpstr>
      <vt:lpstr>Wingdings</vt:lpstr>
      <vt:lpstr>Office Theme</vt:lpstr>
      <vt:lpstr>Custom Design</vt:lpstr>
      <vt:lpstr>Document</vt:lpstr>
      <vt:lpstr>ns-3: Wi-Fi Model Updates  &amp; Network Simulation</vt:lpstr>
      <vt:lpstr>Abstract</vt:lpstr>
      <vt:lpstr>Outline</vt:lpstr>
      <vt:lpstr>ns-3 Project Overview</vt:lpstr>
      <vt:lpstr>ns-3 is a "system simulator" with emulation capabilities</vt:lpstr>
      <vt:lpstr>Wi-Fi module development</vt:lpstr>
      <vt:lpstr>Features in ns-3 Wi-Fi models</vt:lpstr>
      <vt:lpstr>802.11ax/be support in ns-3</vt:lpstr>
      <vt:lpstr>What's missing?</vt:lpstr>
      <vt:lpstr>How is ns-3 used by industry?</vt:lpstr>
      <vt:lpstr>How is ns-3 used by industry?</vt:lpstr>
      <vt:lpstr>Recent Wi-Fi module releases</vt:lpstr>
      <vt:lpstr>Recent Wi-Fi module releases (cont.)</vt:lpstr>
      <vt:lpstr>Recent Wi-Fi module releases</vt:lpstr>
      <vt:lpstr>Wi-Fi Trace Helpers for Multi-BSS Scenarios</vt:lpstr>
      <vt:lpstr>Wi-Fi Trace Helpers (cont.)</vt:lpstr>
      <vt:lpstr>Wi-Fi Trace Helpers (cont.)</vt:lpstr>
      <vt:lpstr>What's next for ns-3 Wi-Fi module?</vt:lpstr>
      <vt:lpstr>Summary</vt:lpstr>
      <vt:lpstr>Broader Goals and Issues</vt:lpstr>
      <vt:lpstr>WiFi Latency Analysis</vt:lpstr>
      <vt:lpstr>Delay Analysis: HOL Model</vt:lpstr>
      <vt:lpstr>Delay - Single Link (SLO)</vt:lpstr>
      <vt:lpstr>Delay Analysis (2)</vt:lpstr>
      <vt:lpstr>ns-3 based Delay Simulation</vt:lpstr>
      <vt:lpstr>Using ns-3 Wi-Fi models </vt:lpstr>
      <vt:lpstr>Delay Simulations </vt:lpstr>
      <vt:lpstr>Delay Simulations vs Analysis  Validation (1)</vt:lpstr>
      <vt:lpstr>Delay Simulations: Validation (2)</vt:lpstr>
      <vt:lpstr>Multi-Link Operation (MLO) </vt:lpstr>
      <vt:lpstr>Current Status of MLO in ns-3</vt:lpstr>
      <vt:lpstr>Delay Analysis – MLDs Only [3]</vt:lpstr>
      <vt:lpstr>Delay Simulations: MLD Validation</vt:lpstr>
      <vt:lpstr>Coexistence of the SLDs and MLDs</vt:lpstr>
      <vt:lpstr>Detailed Simulation Result Example</vt:lpstr>
      <vt:lpstr>Simulation and Analysis Results</vt:lpstr>
      <vt:lpstr>Future Work</vt:lpstr>
      <vt:lpstr>References</vt:lpstr>
      <vt:lpstr>Other ns-3 Wi-Fi  Pubs (UW FUNLaB)</vt:lpstr>
      <vt:lpstr>BACKUP</vt:lpstr>
      <vt:lpstr>HOL Modeling</vt:lpstr>
      <vt:lpstr>HOL Modeling</vt:lpstr>
      <vt:lpstr>HOL Modeling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 BSS Wi-Fi Simulations in ns-3</dc:title>
  <dc:creator>HAO YIN</dc:creator>
  <cp:keywords>11-23-1158r0</cp:keywords>
  <cp:lastModifiedBy>Lei Wang (A-SID)</cp:lastModifiedBy>
  <cp:revision>85</cp:revision>
  <cp:lastPrinted>1601-01-01T00:00:00Z</cp:lastPrinted>
  <dcterms:created xsi:type="dcterms:W3CDTF">2023-07-05T23:00:12Z</dcterms:created>
  <dcterms:modified xsi:type="dcterms:W3CDTF">2024-07-16T03:59:01Z</dcterms:modified>
</cp:coreProperties>
</file>