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6" r:id="rId3"/>
    <p:sldId id="313" r:id="rId4"/>
    <p:sldId id="334" r:id="rId5"/>
    <p:sldId id="338" r:id="rId6"/>
    <p:sldId id="339" r:id="rId7"/>
    <p:sldId id="342" r:id="rId8"/>
    <p:sldId id="314" r:id="rId9"/>
    <p:sldId id="316" r:id="rId10"/>
    <p:sldId id="315" r:id="rId11"/>
    <p:sldId id="340" r:id="rId12"/>
    <p:sldId id="321" r:id="rId13"/>
    <p:sldId id="369" r:id="rId14"/>
    <p:sldId id="317" r:id="rId15"/>
    <p:sldId id="331" r:id="rId16"/>
    <p:sldId id="368" r:id="rId17"/>
    <p:sldId id="345" r:id="rId18"/>
    <p:sldId id="346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23" r:id="rId31"/>
    <p:sldId id="324" r:id="rId32"/>
    <p:sldId id="326" r:id="rId33"/>
    <p:sldId id="362" r:id="rId34"/>
    <p:sldId id="364" r:id="rId35"/>
    <p:sldId id="363" r:id="rId36"/>
    <p:sldId id="365" r:id="rId37"/>
    <p:sldId id="366" r:id="rId38"/>
    <p:sldId id="367" r:id="rId39"/>
    <p:sldId id="327" r:id="rId40"/>
    <p:sldId id="335" r:id="rId41"/>
    <p:sldId id="370" r:id="rId4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0C3A2-00C9-87A5-DE6A-2D30AA8F4686}" v="6" dt="2024-07-12T17:12:41.619"/>
    <p1510:client id="{400EE987-643B-CEC0-0622-AE6BEEFA59AF}" v="59" dt="2024-07-11T19:10:29.364"/>
    <p1510:client id="{65459017-E38D-4709-AFD4-EF5E8C54D914}" v="1" dt="2024-07-12T18:11:00.568"/>
    <p1510:client id="{95D357F9-19A7-1290-5F8D-817C1EA09BEC}" v="28" dt="2024-07-11T23:25:47.906"/>
    <p1510:client id="{9FCC1D6C-DB49-D682-9FFE-2F1539DF12FA}" v="549" dt="2024-07-11T22:39:36.080"/>
    <p1510:client id="{AE0C5EA3-3FAB-7ED0-8E97-6B4BBCD4D88A}" v="34" dt="2024-07-12T17:10:50.134"/>
    <p1510:client id="{C9D4D374-34A2-F219-86DB-6CD13AB824C5}" v="42" dt="2024-07-12T17:34: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5"/>
    <p:restoredTop sz="97327"/>
  </p:normalViewPr>
  <p:slideViewPr>
    <p:cSldViewPr snapToGrid="0">
      <p:cViewPr varScale="1">
        <p:scale>
          <a:sx n="166" d="100"/>
          <a:sy n="166" d="100"/>
        </p:scale>
        <p:origin x="200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802.11-24/1059r2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802.11-24/1059r2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9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6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 pitchFamily="16" charset="0"/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85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802.11-24/1059r2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5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96CB-019F-FB83-DA6E-DA08770D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1BAE0-665E-85E1-D8F6-E52C08794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6F585-F698-5211-FF5D-347E931A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D3BB-D8B9-E2E9-D234-E6ACD19D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320359-7304-3D43-7F6D-91E20F5788A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42A7A-6142-4B48-B30F-C60BE68407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946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802.11-24/1059r2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x-software.com/2022/11/21/bluetooth-le-6-ghz-frequency-ban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Coexistence of Wi-Fi with Narrowband Technology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18924"/>
              </p:ext>
            </p:extLst>
          </p:nvPr>
        </p:nvGraphicFramePr>
        <p:xfrm>
          <a:off x="989013" y="2419350"/>
          <a:ext cx="10223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184" imgH="1596567" progId="Word.Document.8">
                  <p:embed/>
                </p:oleObj>
              </mc:Choice>
              <mc:Fallback>
                <p:oleObj name="Document" r:id="rId3" imgW="10466184" imgH="159656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9350"/>
                        <a:ext cx="10223500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C7C00-B8A0-884C-A4DC-32BFE425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setup, details</a:t>
            </a:r>
            <a:br>
              <a:rPr lang="en-US"/>
            </a:b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73A50-A838-D499-2BA5-9BBBE23A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US"/>
              <a:t>Transmitting AP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source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sink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Receiving STA/AP</a:t>
            </a:r>
            <a:endParaRPr lang="en-US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SDR generating test signals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A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Signal analyzer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RF isolation chamber</a:t>
            </a:r>
            <a:endParaRPr lang="en-US">
              <a:cs typeface="Times New Roman"/>
            </a:endParaRPr>
          </a:p>
          <a:p>
            <a:pPr marL="457200" indent="-457200">
              <a:buAutoNum type="arabicParenBoth"/>
            </a:pPr>
            <a:r>
              <a:rPr lang="en-US">
                <a:cs typeface="Times New Roman"/>
              </a:rPr>
              <a:t>Antenna combiner, type A</a:t>
            </a:r>
          </a:p>
          <a:p>
            <a:endParaRPr lang="en-US">
              <a:cs typeface="Times New Roman"/>
            </a:endParaRPr>
          </a:p>
          <a:p>
            <a:r>
              <a:rPr lang="en-US">
                <a:cs typeface="Times New Roman"/>
              </a:rPr>
              <a:t>DUT: Device Under Test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0999C7-178B-585B-D63F-8B99A07A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0EDBC-7CF7-4B3A-7C09-BA24EB2E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F5B58-741F-0404-4A59-A35DB815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FF295CA-7451-6698-34B1-1122844C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449023"/>
            <a:ext cx="634365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E54F3-D71D-44E6-A7D7-EDF6E32F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1687"/>
          </a:xfrm>
        </p:spPr>
        <p:txBody>
          <a:bodyPr/>
          <a:lstStyle/>
          <a:p>
            <a:r>
              <a:rPr lang="en-US">
                <a:cs typeface="Times New Roman"/>
              </a:rPr>
              <a:t>Static Gaussian Test Signals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26946E-8DB9-DEC4-35A5-C5FF6AFF63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63D5BF-8FAB-C6FD-A4C2-E502DB604A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F6C29B-4408-7307-E17F-C2A3E8CC7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12" descr="A blue line graph with white text&#10;&#10;Description automatically generated">
            <a:extLst>
              <a:ext uri="{FF2B5EF4-FFF2-40B4-BE49-F238E27FC236}">
                <a16:creationId xmlns:a16="http://schemas.microsoft.com/office/drawing/2014/main" id="{282C764F-B0B3-EB33-E018-6F885D6F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72" y="3697495"/>
            <a:ext cx="2636909" cy="2290142"/>
          </a:xfrm>
          <a:prstGeom prst="rect">
            <a:avLst/>
          </a:prstGeom>
        </p:spPr>
      </p:pic>
      <p:pic>
        <p:nvPicPr>
          <p:cNvPr id="7" name="Picture 13" descr="A graph of a signal&#10;&#10;Description automatically generated">
            <a:extLst>
              <a:ext uri="{FF2B5EF4-FFF2-40B4-BE49-F238E27FC236}">
                <a16:creationId xmlns:a16="http://schemas.microsoft.com/office/drawing/2014/main" id="{A8AA96D2-8AED-371A-36E3-6C1F973C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68" y="3697495"/>
            <a:ext cx="2633457" cy="2301186"/>
          </a:xfrm>
          <a:prstGeom prst="rect">
            <a:avLst/>
          </a:prstGeom>
        </p:spPr>
      </p:pic>
      <p:pic>
        <p:nvPicPr>
          <p:cNvPr id="8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824C0D47-ACEE-E77D-3AB1-450DA9610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781" y="1413152"/>
            <a:ext cx="2736299" cy="2301184"/>
          </a:xfrm>
          <a:prstGeom prst="rect">
            <a:avLst/>
          </a:prstGeom>
        </p:spPr>
      </p:pic>
      <p:pic>
        <p:nvPicPr>
          <p:cNvPr id="9" name="Picture 15" descr="A graph of a signal&#10;&#10;Description automatically generated">
            <a:extLst>
              <a:ext uri="{FF2B5EF4-FFF2-40B4-BE49-F238E27FC236}">
                <a16:creationId xmlns:a16="http://schemas.microsoft.com/office/drawing/2014/main" id="{2CA258FE-13C4-C25E-83BF-7A522BCFB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797" y="1400450"/>
            <a:ext cx="2561535" cy="2168663"/>
          </a:xfrm>
          <a:prstGeom prst="rect">
            <a:avLst/>
          </a:prstGeom>
        </p:spPr>
      </p:pic>
      <p:pic>
        <p:nvPicPr>
          <p:cNvPr id="10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7B7BD3F9-0223-24E5-DEC5-5BFFC6ADB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579" y="3698460"/>
            <a:ext cx="2879449" cy="2299253"/>
          </a:xfrm>
          <a:prstGeom prst="rect">
            <a:avLst/>
          </a:prstGeom>
        </p:spPr>
      </p:pic>
      <p:pic>
        <p:nvPicPr>
          <p:cNvPr id="11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3AE507BC-A723-427C-0A72-A4D77B77F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267" y="1417429"/>
            <a:ext cx="2882072" cy="2289312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84BD8816-A8FF-3369-FFAF-D134E0930B4A}"/>
              </a:ext>
            </a:extLst>
          </p:cNvPr>
          <p:cNvSpPr txBox="1"/>
          <p:nvPr/>
        </p:nvSpPr>
        <p:spPr>
          <a:xfrm>
            <a:off x="1673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Time-Domain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27F54602-4437-855B-0218-FDB977238255}"/>
              </a:ext>
            </a:extLst>
          </p:cNvPr>
          <p:cNvSpPr txBox="1"/>
          <p:nvPr/>
        </p:nvSpPr>
        <p:spPr>
          <a:xfrm>
            <a:off x="7901608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(Signal Analyzer)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CECFF8E0-52F6-D6D3-7A2A-387E30BD1E1D}"/>
              </a:ext>
            </a:extLst>
          </p:cNvPr>
          <p:cNvSpPr txBox="1"/>
          <p:nvPr/>
        </p:nvSpPr>
        <p:spPr>
          <a:xfrm>
            <a:off x="4721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0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571F-9C08-7CB5-3F94-432E1E79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Dynamic (On-Off) 2 MHz Test Signals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27265-E362-F965-F92F-0C27A62C0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Dwell Time defined as the active portion of signal block (on-time)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Duty Cycle defined as the percentage of the signal block that the signal is active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On-Off traffic is constructed by varying these time-domain parameters as shown to the right</a:t>
            </a:r>
          </a:p>
          <a:p>
            <a:pPr marL="457200" indent="-457200">
              <a:buFont typeface="Arial" pitchFamily="16" charset="0"/>
              <a:buChar char="•"/>
            </a:pPr>
            <a:endParaRPr lang="en-US" b="0">
              <a:cs typeface="Times New Roman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B6806-4874-AAA5-1EA6-159C44B82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238FD-3B14-CCE8-1D8A-A91EC15D4C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0F1F4-9DBD-91A3-723A-91F02EAB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dirty="0"/>
              <a:pPr/>
              <a:t>12</a:t>
            </a:fld>
            <a:endParaRPr lang="en-GB"/>
          </a:p>
        </p:txBody>
      </p:sp>
      <p:pic>
        <p:nvPicPr>
          <p:cNvPr id="6" name="Picture 5" descr="A graph of a graph showing a number of blue lines&#10;&#10;Description automatically generated">
            <a:extLst>
              <a:ext uri="{FF2B5EF4-FFF2-40B4-BE49-F238E27FC236}">
                <a16:creationId xmlns:a16="http://schemas.microsoft.com/office/drawing/2014/main" id="{27EE802F-DEEA-93B9-70A6-03C70BAE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65" y="1886431"/>
            <a:ext cx="4492211" cy="3781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78D6B-5664-349A-AE42-4613CEB2A7AD}"/>
              </a:ext>
            </a:extLst>
          </p:cNvPr>
          <p:cNvSpPr txBox="1"/>
          <p:nvPr/>
        </p:nvSpPr>
        <p:spPr>
          <a:xfrm>
            <a:off x="7333242" y="5744869"/>
            <a:ext cx="3402457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2 MHz Test Signal with 100 µs Dwell Time and 10% Duty Cycle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735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AE834-397D-0C77-0B45-838A0C9B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52629" cy="1065213"/>
          </a:xfrm>
        </p:spPr>
        <p:txBody>
          <a:bodyPr/>
          <a:lstStyle/>
          <a:p>
            <a:r>
              <a:rPr lang="en-US"/>
              <a:t>Frequency Hopping</a:t>
            </a:r>
            <a:r>
              <a:rPr lang="en-US" noProof="0"/>
              <a:t> Emulation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633B1-0B54-F5BD-249D-D18171CEB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385A4-E7ED-893E-BDCB-3C0807FECD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CEA371-3B1D-4040-94E6-430E6F6667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9BF7D37-F38D-E4D6-E7A3-7236929A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57" y="994466"/>
            <a:ext cx="3721193" cy="19736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EFFE82C-0DEE-925E-7D9D-69CF0A3D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2" y="2978621"/>
            <a:ext cx="3852629" cy="31146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D01B59-53D4-D187-A876-518C29395C67}"/>
              </a:ext>
            </a:extLst>
          </p:cNvPr>
          <p:cNvCxnSpPr/>
          <p:nvPr/>
        </p:nvCxnSpPr>
        <p:spPr>
          <a:xfrm flipH="1">
            <a:off x="5963766" y="4051703"/>
            <a:ext cx="2076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DBDD10-76BB-F6DC-5F86-1CF6190AE077}"/>
              </a:ext>
            </a:extLst>
          </p:cNvPr>
          <p:cNvSpPr txBox="1"/>
          <p:nvPr/>
        </p:nvSpPr>
        <p:spPr>
          <a:xfrm>
            <a:off x="6131483" y="3645024"/>
            <a:ext cx="115929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67.5 </a:t>
            </a:r>
            <a:r>
              <a:rPr lang="en-US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endParaRPr lang="en-US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E880FF6-6D46-D0B6-C7A4-3B3EA353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74" y="2983636"/>
            <a:ext cx="3181879" cy="2572404"/>
          </a:xfrm>
          <a:prstGeom prst="rect">
            <a:avLst/>
          </a:prstGeom>
        </p:spPr>
      </p:pic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5ABF6903-B198-0A4F-A46A-AA09B60F818D}"/>
              </a:ext>
            </a:extLst>
          </p:cNvPr>
          <p:cNvCxnSpPr/>
          <p:nvPr/>
        </p:nvCxnSpPr>
        <p:spPr>
          <a:xfrm flipV="1">
            <a:off x="8207933" y="3613553"/>
            <a:ext cx="1490249" cy="68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7D5A70B2-EE4B-76BB-6C2A-0272E702170F}"/>
              </a:ext>
            </a:extLst>
          </p:cNvPr>
          <p:cNvCxnSpPr/>
          <p:nvPr/>
        </p:nvCxnSpPr>
        <p:spPr>
          <a:xfrm flipH="1">
            <a:off x="9892145" y="3470077"/>
            <a:ext cx="13762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C5B7D4D3-2D41-1B2E-E875-7F26E0DC9679}"/>
              </a:ext>
            </a:extLst>
          </p:cNvPr>
          <p:cNvSpPr txBox="1"/>
          <p:nvPr/>
        </p:nvSpPr>
        <p:spPr>
          <a:xfrm>
            <a:off x="10153694" y="306896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7.5 </a:t>
            </a:r>
            <a:r>
              <a:rPr lang="en-US" err="1"/>
              <a:t>ms</a:t>
            </a:r>
            <a:endParaRPr lang="en-US"/>
          </a:p>
        </p:txBody>
      </p:sp>
      <p:pic>
        <p:nvPicPr>
          <p:cNvPr id="17" name="Content Placeholder 1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5EF2917-95C7-63EF-9F07-08317F5F1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4376" y="1748133"/>
            <a:ext cx="4416872" cy="305534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11B764-CF7A-CF1B-5C81-16B59940C461}"/>
              </a:ext>
            </a:extLst>
          </p:cNvPr>
          <p:cNvSpPr txBox="1"/>
          <p:nvPr/>
        </p:nvSpPr>
        <p:spPr>
          <a:xfrm>
            <a:off x="620617" y="5036544"/>
            <a:ext cx="32665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Essentially a frequency hopping signal with a 7.5 </a:t>
            </a:r>
            <a:r>
              <a:rPr lang="en-US" sz="1800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Dwell Time and 10 % Duty Cycle</a:t>
            </a:r>
          </a:p>
        </p:txBody>
      </p:sp>
    </p:spTree>
    <p:extLst>
      <p:ext uri="{BB962C8B-B14F-4D97-AF65-F5344CB8AC3E}">
        <p14:creationId xmlns:p14="http://schemas.microsoft.com/office/powerpoint/2010/main" val="8928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Detection capabilities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Detection performance with signals of less than 20 MHz bandwidth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5FD9-73E4-F1EC-2BA8-EBE1DCC4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Times New Roman"/>
              </a:rPr>
              <a:t>Test 1: Energy Detection of Broadband vs. Narrowband</a:t>
            </a:r>
            <a:endParaRPr lang="en-US" sz="2800" b="0"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037AE-9AAB-A59E-A1B5-AE431C9E8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EDT set to –62 dBm where applicable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Test signal transmitted at center frequency of channel 36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Narrowband test signal is measured differently than broadband test signal in both devices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Experimental EDT differs between devices and between the IEEE 802.11-2020 prescribed value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325C-381A-DF33-CD62-0E7EB83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BFFC75-03B9-551F-E6FB-8AE42DA93B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30867F-F021-7021-AAF9-9B2AFBA6B2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13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44EA8F81-FEDC-022E-09A6-7A100AF9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77" y="736738"/>
            <a:ext cx="1860550" cy="132715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B1A4B37-C1B8-24B8-890A-C90F9DAC0B03}"/>
              </a:ext>
            </a:extLst>
          </p:cNvPr>
          <p:cNvSpPr txBox="1"/>
          <p:nvPr/>
        </p:nvSpPr>
        <p:spPr>
          <a:xfrm>
            <a:off x="6795551" y="3269428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BCCFC-21FF-3478-DFF4-952FC9D7BF42}"/>
              </a:ext>
            </a:extLst>
          </p:cNvPr>
          <p:cNvSpPr txBox="1"/>
          <p:nvPr/>
        </p:nvSpPr>
        <p:spPr>
          <a:xfrm>
            <a:off x="6806594" y="5930907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of a signal&#10;&#10;Description automatically generated">
            <a:extLst>
              <a:ext uri="{FF2B5EF4-FFF2-40B4-BE49-F238E27FC236}">
                <a16:creationId xmlns:a16="http://schemas.microsoft.com/office/drawing/2014/main" id="{E15ADD93-3B2E-816F-84EB-A22AAE9B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05" y="856354"/>
            <a:ext cx="4179808" cy="2384839"/>
          </a:xfrm>
          <a:prstGeom prst="rect">
            <a:avLst/>
          </a:prstGeom>
        </p:spPr>
      </p:pic>
      <p:pic>
        <p:nvPicPr>
          <p:cNvPr id="19" name="Picture 18" descr="A graph of a signal&#10;&#10;Description automatically generated">
            <a:extLst>
              <a:ext uri="{FF2B5EF4-FFF2-40B4-BE49-F238E27FC236}">
                <a16:creationId xmlns:a16="http://schemas.microsoft.com/office/drawing/2014/main" id="{DB17E123-AFE2-047A-F753-A179DBD3C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066" y="3573050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68092-EAE6-D16E-A38A-48285DD4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245495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FB3C0-B471-7408-2B36-531317044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245495" cy="411321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 dirty="0">
                <a:cs typeface="Times New Roman"/>
              </a:rPr>
              <a:t>Device 1 enables us to monitor live radio traffic statistics from the command line interface (CLI)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 dirty="0">
                <a:cs typeface="Times New Roman"/>
              </a:rPr>
              <a:t>One useful metric is data retries over a 5 s window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 dirty="0">
                <a:cs typeface="Times New Roman"/>
              </a:rPr>
              <a:t>Nominally, without a test signal present we expect ca. 2200 successful transmissions and 0 retries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 dirty="0">
                <a:cs typeface="Times New Roman"/>
              </a:rPr>
              <a:t>We observe that although the throughput decreases, there is not a proportional increase in the number of retransmissions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Indicates an inaccurate energy measurement of the signal and throttling of transmissions, not packet corruption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 dirty="0">
                <a:cs typeface="Times New Roman"/>
              </a:rPr>
              <a:t>Without loss of generality, this was observed for all transmitter-side tests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36FDF-D7F5-152C-F94E-E00AAE7D76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9436C1-79B8-7038-F9D1-1B38C14677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DDE01-5616-FF37-89D8-541A0BD4D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1E9BAD3-00CF-45EA-931A-E8B83A19BE69}"/>
              </a:ext>
            </a:extLst>
          </p:cNvPr>
          <p:cNvSpPr txBox="1"/>
          <p:nvPr/>
        </p:nvSpPr>
        <p:spPr>
          <a:xfrm>
            <a:off x="7949021" y="5212006"/>
            <a:ext cx="843271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0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04DC19FA-94D8-B3F5-75BC-C2420264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642" y="758825"/>
            <a:ext cx="1860550" cy="1327150"/>
          </a:xfrm>
          <a:prstGeom prst="rect">
            <a:avLst/>
          </a:prstGeom>
        </p:spPr>
      </p:pic>
      <p:pic>
        <p:nvPicPr>
          <p:cNvPr id="4" name="Picture 3" descr="A graph of a signal&#10;&#10;Description automatically generated">
            <a:extLst>
              <a:ext uri="{FF2B5EF4-FFF2-40B4-BE49-F238E27FC236}">
                <a16:creationId xmlns:a16="http://schemas.microsoft.com/office/drawing/2014/main" id="{2B146ECB-11F6-6D2E-D5A5-BCA762FA6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40" y="2371185"/>
            <a:ext cx="5153744" cy="28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C35A-BC4B-3887-E216-712A6B88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7348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Detection of 312.5 kHz wide test signals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7E795-7D00-52F5-9682-E4B810234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Place a 312.5 kHz test signal at</a:t>
            </a:r>
            <a:r>
              <a:rPr lang="en-US" noProof="0" dirty="0"/>
              <a:t> </a:t>
            </a:r>
            <a:r>
              <a:rPr lang="en-US" dirty="0"/>
              <a:t>the center frequency,</a:t>
            </a:r>
            <a:r>
              <a:rPr lang="en-US" noProof="0" dirty="0"/>
              <a:t> a random data tone</a:t>
            </a:r>
            <a:r>
              <a:rPr lang="en-US" dirty="0"/>
              <a:t> (D24),</a:t>
            </a:r>
            <a:r>
              <a:rPr lang="en-US" noProof="0" dirty="0"/>
              <a:t> </a:t>
            </a:r>
            <a:r>
              <a:rPr lang="en-US" dirty="0"/>
              <a:t>a pilot</a:t>
            </a:r>
            <a:r>
              <a:rPr lang="en-US" noProof="0" dirty="0"/>
              <a:t> tone</a:t>
            </a:r>
            <a:r>
              <a:rPr lang="en-US" dirty="0"/>
              <a:t> (P7),</a:t>
            </a:r>
            <a:r>
              <a:rPr lang="en-US" noProof="0" dirty="0"/>
              <a:t> and just right of the last sub-carrier</a:t>
            </a:r>
            <a:r>
              <a:rPr lang="en-US" dirty="0"/>
              <a:t> (D47 + 312.5 kHz)</a:t>
            </a:r>
            <a:endParaRPr lang="en-US" noProof="0" dirty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Observations:</a:t>
            </a:r>
            <a:endParaRPr lang="en-US" noProof="0" dirty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/>
              <a:t>Device</a:t>
            </a:r>
            <a:r>
              <a:rPr lang="en-US" dirty="0"/>
              <a:t> 1 is able to perform CCA consistently at different carrier frequencies within the channel</a:t>
            </a:r>
            <a:endParaRPr lang="en-US" noProof="0" dirty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Device 2 does not measure the test signal as accurately as the test 1 results, and is insensitive to the test signal at the center of the channel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E46F4E-03C0-4F12-709B-0D9C77FB8C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E71DE1-2F05-4F94-F53A-74C1800C8D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63D10-804C-4B84-3BE3-4FC1DFB73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FE251EE5-F442-70C9-1CCA-9057FC93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90" y="1185763"/>
            <a:ext cx="1860550" cy="132715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0A9CF0B-C9DB-5C3E-4BF0-815E20C8E8D0}"/>
              </a:ext>
            </a:extLst>
          </p:cNvPr>
          <p:cNvSpPr txBox="1"/>
          <p:nvPr/>
        </p:nvSpPr>
        <p:spPr>
          <a:xfrm>
            <a:off x="7098167" y="3370996"/>
            <a:ext cx="9073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4397B0C-D189-BD6E-0F58-1E818D70176A}"/>
              </a:ext>
            </a:extLst>
          </p:cNvPr>
          <p:cNvSpPr txBox="1"/>
          <p:nvPr/>
        </p:nvSpPr>
        <p:spPr>
          <a:xfrm>
            <a:off x="7098167" y="6089457"/>
            <a:ext cx="1151728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5" name="Picture 14" descr="A graph of a test&#10;&#10;Description automatically generated">
            <a:extLst>
              <a:ext uri="{FF2B5EF4-FFF2-40B4-BE49-F238E27FC236}">
                <a16:creationId xmlns:a16="http://schemas.microsoft.com/office/drawing/2014/main" id="{FBB7F6C9-6F03-68A9-D6E6-1EA898EB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82" y="976582"/>
            <a:ext cx="4180226" cy="2403177"/>
          </a:xfrm>
          <a:prstGeom prst="rect">
            <a:avLst/>
          </a:prstGeom>
        </p:spPr>
      </p:pic>
      <p:pic>
        <p:nvPicPr>
          <p:cNvPr id="16" name="Picture 15" descr="A graph of a test&#10;&#10;Description automatically generated">
            <a:extLst>
              <a:ext uri="{FF2B5EF4-FFF2-40B4-BE49-F238E27FC236}">
                <a16:creationId xmlns:a16="http://schemas.microsoft.com/office/drawing/2014/main" id="{2B904FAB-9256-DF6B-7FD5-BA01A2AED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645" y="3693903"/>
            <a:ext cx="4195313" cy="2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BBAF-C357-87FC-9CC8-4320C3ED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</a:t>
            </a:r>
            <a:r>
              <a:rPr lang="en-US"/>
              <a:t>3</a:t>
            </a:r>
            <a:r>
              <a:rPr lang="en-US" noProof="0"/>
              <a:t>: Frequency Hopping</a:t>
            </a:r>
            <a:r>
              <a:rPr lang="en-US"/>
              <a:t>—Part </a:t>
            </a:r>
            <a:r>
              <a:rPr lang="en-US" noProof="0"/>
              <a:t>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D1BE7E-EC20-BD01-14ED-919F9BF2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energy detection performance in presence of</a:t>
            </a:r>
            <a:r>
              <a:rPr lang="en-US"/>
              <a:t> a 2 MHz test signal</a:t>
            </a:r>
            <a:r>
              <a:rPr lang="en-US" noProof="0"/>
              <a:t> </a:t>
            </a:r>
            <a:r>
              <a:rPr lang="en-US"/>
              <a:t>placed </a:t>
            </a:r>
            <a:r>
              <a:rPr lang="en-US" noProof="0"/>
              <a:t>at </a:t>
            </a:r>
            <a:r>
              <a:rPr lang="en-US"/>
              <a:t>increasing 1</a:t>
            </a:r>
            <a:r>
              <a:rPr lang="en-US" noProof="0"/>
              <a:t> MHz offsets from center of IEEE 802.11 5 GHz channel 36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Both devices are less sensitive at the channel edge, in Device 2 CCA is not performed at all at 5189 MHz</a:t>
            </a:r>
            <a:endParaRPr lang="en-US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Indicates device 2 has a better out-of-band rejection filter as this frequency is outside the occupied channel bandwidth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B0B4E-C2EE-BCC6-0696-6BAA7A50E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93629-D77B-8970-6A21-B7587C4E47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8CE028-F0E9-A1D7-D5CA-7DD996BC7B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11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47DC577-15FE-9BB3-46B4-8B986F31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758825"/>
            <a:ext cx="1860550" cy="132715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BAF60DF-2772-8FDC-F601-AFCF9BE94E7B}"/>
              </a:ext>
            </a:extLst>
          </p:cNvPr>
          <p:cNvSpPr txBox="1"/>
          <p:nvPr/>
        </p:nvSpPr>
        <p:spPr>
          <a:xfrm>
            <a:off x="6634520" y="3171315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AA3D75A-55EF-62A1-85A0-AF272172FE88}"/>
              </a:ext>
            </a:extLst>
          </p:cNvPr>
          <p:cNvSpPr txBox="1"/>
          <p:nvPr/>
        </p:nvSpPr>
        <p:spPr>
          <a:xfrm>
            <a:off x="6638422" y="5941984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8" name="Picture 1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B3F09100-D43E-C0A7-E6E7-91B97A54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27" y="789885"/>
            <a:ext cx="4170816" cy="2391732"/>
          </a:xfrm>
          <a:prstGeom prst="rect">
            <a:avLst/>
          </a:prstGeom>
        </p:spPr>
      </p:pic>
      <p:pic>
        <p:nvPicPr>
          <p:cNvPr id="21" name="Picture 20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EAE2438D-4FDA-7D91-42AB-58BE519A8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08" y="3578884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Abstract 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numCol="2" spcCol="180000">
            <a:norm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In 2020, CEPT</a:t>
            </a:r>
            <a:r>
              <a:rPr lang="en-US" noProof="0"/>
              <a:t>/ECC</a:t>
            </a:r>
            <a:r>
              <a:rPr lang="en-US"/>
              <a:t> </a:t>
            </a:r>
            <a:r>
              <a:rPr lang="en-US" noProof="0"/>
              <a:t>opened the 5945 MHz to 6425 MHz band for license-exempt Wireless Access System/Radio Local Area Network (WAS/RLAN) operation in Europe</a:t>
            </a:r>
            <a:r>
              <a:rPr lang="en-US"/>
              <a:t> [1]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This decision also permits for Narrowband Frequency Hopping (NB FH) operation</a:t>
            </a:r>
            <a:endParaRPr lang="en-US">
              <a:cs typeface="Times New Roman"/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noProof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The Bluetooth SIG [2] and other entities announced their interest to operate NB FH equipment in the license-exempt 6 GHz band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In the future, NB FH devices are likely to share the wireless spectrum with devices operating according to the IEEE 802.11 standard [3]</a:t>
            </a:r>
            <a:endParaRPr lang="en-US" noProof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89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7BEAD167-EE6A-A820-C9BB-9F135058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78" y="3528667"/>
            <a:ext cx="4189897" cy="24621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752F3-3843-968B-4D37-E868F6B2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85480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4: Frequency Hopping</a:t>
            </a:r>
            <a:r>
              <a:rPr lang="en-US"/>
              <a:t>—</a:t>
            </a:r>
            <a:r>
              <a:rPr lang="en-US">
                <a:cs typeface="Times New Roman"/>
              </a:rPr>
              <a:t>Part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A28F7-6EB5-01E7-FF1C-89169DA6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85480" cy="41132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Experiment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response to an on-off 2 MHz test signal above the measured EDT at 5180 MHz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the presence of a frequency hopping 2 MHz test signal above the measured EDT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Expected Throughput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Offered load selected to yield 90 % of the nominal throughput without test signal present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10 % duty cycle, we would expect the device to perform CCA 10 % of the time, yielding an expected throughput of 0.9 × 90 % = 81 %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50 % duty cycle, we would expect the device to perform CCA 50 % of the time, yielding an expected throughput of 0.5 × 90 % = 45 %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Observations: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1 experiences expected throughput for longer dwell times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2 experiences better than expected throughput for short dwell times, and expected throughput for longer dwell times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10662-D857-F835-E668-63CF940F59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0EB8-926B-E5AB-8916-B598D580E9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1E01CF-4158-2E0E-A8AE-56C8F4818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12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2212389-E0FA-2479-D251-E2C43AC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26" y="982264"/>
            <a:ext cx="1860550" cy="1327150"/>
          </a:xfrm>
          <a:prstGeom prst="rect">
            <a:avLst/>
          </a:prstGeom>
        </p:spPr>
      </p:pic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86706048-7D60-61C9-E7AE-BE6E99403FF2}"/>
              </a:ext>
            </a:extLst>
          </p:cNvPr>
          <p:cNvCxnSpPr>
            <a:cxnSpLocks/>
          </p:cNvCxnSpPr>
          <p:nvPr/>
        </p:nvCxnSpPr>
        <p:spPr bwMode="auto">
          <a:xfrm>
            <a:off x="5548120" y="4752881"/>
            <a:ext cx="3597963" cy="110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24604A70-8031-579B-92B0-A9F19FECB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78" y="977623"/>
            <a:ext cx="4192369" cy="2395883"/>
          </a:xfrm>
          <a:prstGeom prst="rect">
            <a:avLst/>
          </a:prstGeom>
        </p:spPr>
      </p:pic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DE8E25F4-2073-2C32-21CE-3E45F76777F6}"/>
              </a:ext>
            </a:extLst>
          </p:cNvPr>
          <p:cNvCxnSpPr>
            <a:cxnSpLocks/>
          </p:cNvCxnSpPr>
          <p:nvPr/>
        </p:nvCxnSpPr>
        <p:spPr bwMode="auto">
          <a:xfrm>
            <a:off x="5680369" y="1713108"/>
            <a:ext cx="34595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910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DEE78-1A81-98D2-FACE-161CC06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Receiver-side Tests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A5A6C-535A-AC02-FAB1-353ECD323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Packet reception performance in the presence of simultaneously inserted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CA069-7093-A23C-9A6D-43FEE62F4F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A3CB3-75D8-92CB-4DE7-2740DCD62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7C260-94B9-9307-F4EC-79FD39462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9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B64F3-4A61-D0A6-467E-A2C5531D3A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3B48D7-9C57-58DC-1721-C392845928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4081B9-7B36-D919-EDD4-4E3B575E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98EEA81D-EB96-D656-70E4-B5BED58E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3" t="-118" r="683" b="726"/>
          <a:stretch/>
        </p:blipFill>
        <p:spPr>
          <a:xfrm>
            <a:off x="3216911" y="1944053"/>
            <a:ext cx="5186683" cy="3209333"/>
          </a:xfrm>
          <a:prstGeom prst="rect">
            <a:avLst/>
          </a:prstGeom>
        </p:spPr>
      </p:pic>
      <p:pic>
        <p:nvPicPr>
          <p:cNvPr id="6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48442C7-7A72-D4F9-C891-A7C2B3D7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4937946" y="3359609"/>
            <a:ext cx="2549149" cy="397306"/>
          </a:xfrm>
          <a:prstGeom prst="rect">
            <a:avLst/>
          </a:prstGeom>
        </p:spPr>
      </p:pic>
      <p:pic>
        <p:nvPicPr>
          <p:cNvPr id="7" name="Picture 9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045063D-C310-A9E4-5646-9B5B9FF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3868123" y="1626056"/>
            <a:ext cx="4314825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4752223-61AA-F443-078C-FFE65997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741439" cy="1065213"/>
          </a:xfrm>
        </p:spPr>
        <p:txBody>
          <a:bodyPr/>
          <a:lstStyle/>
          <a:p>
            <a:r>
              <a:rPr lang="en-US" noProof="0"/>
              <a:t>Test 1: Broadband vs. Narrowband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FBC2DA-E12E-6E37-D69C-41545DB9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741439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</a:t>
            </a:r>
            <a:r>
              <a:rPr lang="en-US" b="1"/>
              <a:t> </a:t>
            </a:r>
            <a:r>
              <a:rPr lang="en-US"/>
              <a:t>IEEE </a:t>
            </a:r>
            <a:r>
              <a:rPr lang="en-US" noProof="0"/>
              <a:t>802.11a BPSK ½</a:t>
            </a:r>
            <a:r>
              <a:rPr lang="en-US"/>
              <a:t> 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/>
              <a:t>: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20 MHz vs. 2 MHz Gaussian </a:t>
            </a:r>
            <a:r>
              <a:rPr lang="en-US"/>
              <a:t>interference signals</a:t>
            </a:r>
            <a:r>
              <a:rPr lang="en-US" noProof="0"/>
              <a:t> centered @ f</a:t>
            </a:r>
            <a:r>
              <a:rPr lang="en-US" baseline="-25000" noProof="0"/>
              <a:t>c</a:t>
            </a:r>
            <a:r>
              <a:rPr lang="en-US" noProof="0"/>
              <a:t> = </a:t>
            </a:r>
            <a:r>
              <a:rPr lang="en-US"/>
              <a:t>5180 MHz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The Wi-Fi station acting as an AP on the transmitter side dissociates on low acknowledgement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Observation: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disconnect at the same power level for a 20 MHz signal at around –57 dBm and </a:t>
            </a:r>
            <a:r>
              <a:rPr lang="en-US"/>
              <a:t>−</a:t>
            </a:r>
            <a:r>
              <a:rPr lang="en-US">
                <a:cs typeface="Times New Roman"/>
              </a:rPr>
              <a:t>58 dBm respectively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Device 1 is more impacted by the 2 MHz signal, whereas device 2 is more impacted by the 20 MHz signal</a:t>
            </a:r>
            <a:endParaRPr lang="en-US" noProof="0"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A547D-5BB4-7D52-158B-6B83B5EA6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A6A3CC-C894-82BC-9CAF-A6D0449612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E1CC5B-9997-A8C3-D123-8453A1DF1C2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2" descr="A diagram of a computer&#10;&#10;Description automatically generated">
            <a:extLst>
              <a:ext uri="{FF2B5EF4-FFF2-40B4-BE49-F238E27FC236}">
                <a16:creationId xmlns:a16="http://schemas.microsoft.com/office/drawing/2014/main" id="{D8644449-7585-2483-9D67-11892D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250" y="677863"/>
            <a:ext cx="1911350" cy="1349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15F094-01C2-DA2C-DFB0-C86D316F1AAA}"/>
              </a:ext>
            </a:extLst>
          </p:cNvPr>
          <p:cNvSpPr txBox="1"/>
          <p:nvPr/>
        </p:nvSpPr>
        <p:spPr>
          <a:xfrm>
            <a:off x="6766569" y="3400339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228DB-0036-7C2B-3254-F2EAE21F7174}"/>
              </a:ext>
            </a:extLst>
          </p:cNvPr>
          <p:cNvSpPr txBox="1"/>
          <p:nvPr/>
        </p:nvSpPr>
        <p:spPr>
          <a:xfrm>
            <a:off x="6807745" y="6063315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5" name="Picture 24" descr="A graph of a signal&#10;&#10;Description automatically generated">
            <a:extLst>
              <a:ext uri="{FF2B5EF4-FFF2-40B4-BE49-F238E27FC236}">
                <a16:creationId xmlns:a16="http://schemas.microsoft.com/office/drawing/2014/main" id="{55C12EC6-650F-A670-69BE-C6975651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68" y="3705363"/>
            <a:ext cx="4192371" cy="2406928"/>
          </a:xfrm>
          <a:prstGeom prst="rect">
            <a:avLst/>
          </a:prstGeom>
        </p:spPr>
      </p:pic>
      <p:pic>
        <p:nvPicPr>
          <p:cNvPr id="27" name="Picture 26" descr="A graph of a signal&#10;&#10;Description automatically generated">
            <a:extLst>
              <a:ext uri="{FF2B5EF4-FFF2-40B4-BE49-F238E27FC236}">
                <a16:creationId xmlns:a16="http://schemas.microsoft.com/office/drawing/2014/main" id="{B5F6E34A-2AE1-C328-1C75-352A12109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77" y="988667"/>
            <a:ext cx="4179809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43CA5-E9B3-B973-9AAE-FFFE21E9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95746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831E-A0C6-E72D-C12E-F9FA58DD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957463" cy="41132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 the receiver side, we observe the data retries concurrently with the throughput for device 1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We see that the number of retransmissions increases proportionally to the throughput drop, indicating that loss in throughput at the receiver side is due to packet loss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Without loss of generality, this trend holds true for all receiver side coexistence tests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A6C784-30BD-5C74-CE81-4DC651A2C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D7C36-6644-81D8-EE94-C2FCD522F0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C7AAF1-0053-683F-D0F2-762D79CFE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7EDCD16-6D92-D502-FFDE-B004EF6905CE}"/>
              </a:ext>
            </a:extLst>
          </p:cNvPr>
          <p:cNvSpPr txBox="1"/>
          <p:nvPr/>
        </p:nvSpPr>
        <p:spPr>
          <a:xfrm>
            <a:off x="7487323" y="5190176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8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CBE32102-A412-EBAC-41F0-B57A17A6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836712"/>
            <a:ext cx="1911350" cy="1349375"/>
          </a:xfrm>
          <a:prstGeom prst="rect">
            <a:avLst/>
          </a:prstGeom>
        </p:spPr>
      </p:pic>
      <p:pic>
        <p:nvPicPr>
          <p:cNvPr id="10" name="Picture 9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50F48CD5-BEC2-DD14-2072-A54FB9C2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17" y="2612059"/>
            <a:ext cx="4665720" cy="25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EB68B-733C-0316-F343-0D71333F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39762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Metrics—Device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263CF-081F-C491-F1C2-6617265A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533527" cy="411321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Although we are unable to view the radio statistics on device 2, it needs to be verified that a loss of throughput is not a result of CCA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To rule out CCA as the reason for a throughput loss, varying P</a:t>
            </a:r>
            <a:r>
              <a:rPr lang="en-US" b="0" baseline="-25000">
                <a:cs typeface="Times New Roman"/>
              </a:rPr>
              <a:t>RX </a:t>
            </a:r>
            <a:r>
              <a:rPr lang="en-US" b="0">
                <a:cs typeface="Times New Roman"/>
              </a:rPr>
              <a:t>should vary the point where the connection is lost accordingly</a:t>
            </a:r>
          </a:p>
          <a:p>
            <a:pPr marL="685800" lvl="1">
              <a:buFont typeface="Arial" pitchFamily="16" charset="0"/>
              <a:buChar char="•"/>
            </a:pPr>
            <a:r>
              <a:rPr lang="en-US">
                <a:cs typeface="Times New Roman"/>
              </a:rPr>
              <a:t>As shown to the right, increasing P</a:t>
            </a:r>
            <a:r>
              <a:rPr lang="en-US" baseline="-25000">
                <a:cs typeface="Times New Roman"/>
              </a:rPr>
              <a:t>RX</a:t>
            </a:r>
            <a:r>
              <a:rPr lang="en-US">
                <a:cs typeface="Times New Roman"/>
              </a:rPr>
              <a:t> increases the point at which the connection is dropped</a:t>
            </a: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E30D27-58D6-E95E-C54F-94FEA072B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F912D-94CD-3E8B-CBB7-26CDB7AF4A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AD1D1E8-554C-3877-C1C7-3AD63382F8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392064E4-3009-BBB5-9FC1-E2FE939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434" y="689148"/>
            <a:ext cx="1911350" cy="1349375"/>
          </a:xfrm>
          <a:prstGeom prst="rect">
            <a:avLst/>
          </a:prstGeom>
        </p:spPr>
      </p:pic>
      <p:pic>
        <p:nvPicPr>
          <p:cNvPr id="9" name="Picture 8" descr="A graph with a line graph&#10;&#10;Description automatically generated">
            <a:extLst>
              <a:ext uri="{FF2B5EF4-FFF2-40B4-BE49-F238E27FC236}">
                <a16:creationId xmlns:a16="http://schemas.microsoft.com/office/drawing/2014/main" id="{B9491E54-9820-83F8-F375-9297B922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38" y="2444750"/>
            <a:ext cx="558482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BFB6C-38C8-4909-923D-62938967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87891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312.5 kHz Interference to Assess Sub-Carrier Susceptibility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173A-270A-C1B7-061F-BBAA4B07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MCS:</a:t>
            </a:r>
            <a:r>
              <a:rPr lang="en-US" sz="1800" b="1"/>
              <a:t> </a:t>
            </a:r>
            <a:r>
              <a:rPr lang="en-US" sz="1800" noProof="0"/>
              <a:t>IEEE 802.11a BPSK ½</a:t>
            </a:r>
            <a:r>
              <a:rPr lang="en-US" sz="1800"/>
              <a:t> </a:t>
            </a:r>
            <a:endParaRPr lang="en-US" sz="1800" noProof="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 noProof="0"/>
              <a:t>P</a:t>
            </a:r>
            <a:r>
              <a:rPr lang="en-US" sz="1200" baseline="-25000" noProof="0"/>
              <a:t>RX</a:t>
            </a:r>
            <a:r>
              <a:rPr lang="en-US" sz="1800"/>
              <a:t>:</a:t>
            </a:r>
            <a:r>
              <a:rPr lang="en-US" sz="1800" noProof="0"/>
              <a:t> −50 dBm</a:t>
            </a:r>
            <a:endParaRPr lang="en-US" sz="180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>
                <a:cs typeface="Times New Roman"/>
              </a:rPr>
              <a:t>312.5 kHz interference signal placed at the center frequency, a random data tone (D24) and a random pilot tone (P7)</a:t>
            </a:r>
            <a:endParaRPr lang="en-US" sz="180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The Wi-Fi station acting as an AP on the transmitter side dissociates on low acknowledgement</a:t>
            </a:r>
            <a:endParaRPr lang="en-US" noProof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Observation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1, it is clear that interfering with a pilot sub-carrier is more harmful to the Wi-Fi traffic than a data sub-carrier, and interfering at the null tone has minimal impact as expected</a:t>
            </a:r>
            <a:endParaRPr lang="en-US" b="1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2, these discrepancies are less noticeable, although the dissociation point for the three cases follow the same order as device 1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CF6563-EB54-6566-6256-4FC93CAFE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997667-C41A-AFC9-48AD-E236B8A80A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E1AA7CE-E928-ADB2-09F3-5FB27FAD2B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92188B2-E0D5-3F13-ECD4-4F467AEA0A24}"/>
              </a:ext>
            </a:extLst>
          </p:cNvPr>
          <p:cNvSpPr txBox="1"/>
          <p:nvPr/>
        </p:nvSpPr>
        <p:spPr>
          <a:xfrm>
            <a:off x="7446303" y="3234981"/>
            <a:ext cx="8617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990D8E0-BB86-E761-D4BF-48E81B38C039}"/>
              </a:ext>
            </a:extLst>
          </p:cNvPr>
          <p:cNvSpPr txBox="1"/>
          <p:nvPr/>
        </p:nvSpPr>
        <p:spPr>
          <a:xfrm>
            <a:off x="7446303" y="6092481"/>
            <a:ext cx="8744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E92D70AA-63F9-8E99-CCFB-6F58B1A1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290" y="677863"/>
            <a:ext cx="1911350" cy="1349375"/>
          </a:xfrm>
          <a:prstGeom prst="rect">
            <a:avLst/>
          </a:prstGeom>
        </p:spPr>
      </p:pic>
      <p:pic>
        <p:nvPicPr>
          <p:cNvPr id="10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D018A6DA-83CD-28E6-886F-359B9F7C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96" y="3533084"/>
            <a:ext cx="4187814" cy="2565400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EC3467A0-236E-821F-D377-4C098264C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578" y="680002"/>
            <a:ext cx="4186298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93278-EA27-DAC1-2977-96641712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389511" cy="1065213"/>
          </a:xfrm>
        </p:spPr>
        <p:txBody>
          <a:bodyPr/>
          <a:lstStyle/>
          <a:p>
            <a:r>
              <a:rPr lang="en-US" noProof="0"/>
              <a:t>Test 3: Higher-Order MCS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18631-C41F-EA8E-8C47-226EF705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389511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</a:t>
            </a:r>
            <a:r>
              <a:rPr lang="en-US" noProof="0"/>
              <a:t>IEEE 802.11ac MCS 7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noProof="0"/>
              <a:t>P</a:t>
            </a:r>
            <a:r>
              <a:rPr lang="en-US" b="1" baseline="-25000" noProof="0"/>
              <a:t>RX</a:t>
            </a:r>
            <a:r>
              <a:rPr lang="en-US" b="1"/>
              <a:t> increased to −35</a:t>
            </a:r>
            <a:r>
              <a:rPr lang="en-US" b="1" noProof="0"/>
              <a:t> dBm</a:t>
            </a:r>
            <a:endParaRPr lang="en-US" b="1" noProof="0">
              <a:cs typeface="Times New Roman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/>
              <a:t>To account for higher order MCS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</a:t>
            </a:r>
            <a:r>
              <a:rPr lang="en-US"/>
              <a:t>20</a:t>
            </a:r>
            <a:r>
              <a:rPr lang="en-US" noProof="0"/>
              <a:t> MHz and 2 MHz </a:t>
            </a:r>
            <a:r>
              <a:rPr lang="en-US"/>
              <a:t>interference signals</a:t>
            </a:r>
            <a:r>
              <a:rPr lang="en-US" noProof="0"/>
              <a:t> @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 MHz</a:t>
            </a:r>
            <a:r>
              <a:rPr lang="en-US" noProof="0"/>
              <a:t> (100 % Duty Cycle)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if </a:t>
            </a:r>
            <a:r>
              <a:rPr lang="en-US"/>
              <a:t>error detection and correction mechanisms offer better performance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only perform test on Device 1 due to limited MCS control on </a:t>
            </a:r>
            <a:r>
              <a:rPr lang="en-US" err="1"/>
              <a:t>OpenWRT</a:t>
            </a:r>
            <a:endParaRPr lang="en-US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still see a greater throughput loss in the presence of narrowband </a:t>
            </a:r>
            <a:r>
              <a:rPr lang="en-US"/>
              <a:t>interference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see less drastic of a difference between broadband and narrowband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724ED-7978-79A4-7EF9-B28B8AA78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2FCB0-E172-2D58-0D72-1F997B5A61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907E5F-CA6C-32C1-4931-62E5FE12C0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D92F6F1-CE8F-3CBF-E64F-81C597BBCF58}"/>
              </a:ext>
            </a:extLst>
          </p:cNvPr>
          <p:cNvSpPr txBox="1"/>
          <p:nvPr/>
        </p:nvSpPr>
        <p:spPr>
          <a:xfrm>
            <a:off x="6339182" y="6181923"/>
            <a:ext cx="229191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802.11ac MCS 7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1C65-AF1F-EDA6-DF48-0E298948E8CA}"/>
              </a:ext>
            </a:extLst>
          </p:cNvPr>
          <p:cNvSpPr txBox="1"/>
          <p:nvPr/>
        </p:nvSpPr>
        <p:spPr>
          <a:xfrm>
            <a:off x="6339182" y="3255401"/>
            <a:ext cx="2479654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 BPSK 1/2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73AD17C8-8CC0-1E95-71DD-2BC3B180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425" y="677863"/>
            <a:ext cx="1911350" cy="1349375"/>
          </a:xfrm>
          <a:prstGeom prst="rect">
            <a:avLst/>
          </a:prstGeom>
        </p:spPr>
      </p:pic>
      <p:pic>
        <p:nvPicPr>
          <p:cNvPr id="10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9063731C-2BB9-B743-8B5E-661AEBE2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48" y="3540262"/>
            <a:ext cx="4195545" cy="270730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4D6F5F53-7C20-55EB-3F04-7036A0BE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644663"/>
            <a:ext cx="419747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0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77F86-6FD0-5B4F-7EAA-469D2106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3: Frequency Hopping Part 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0EFB2-DA1A-6F6B-2337-B11DE963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 baseline="-25000"/>
              <a:t> </a:t>
            </a:r>
            <a:r>
              <a:rPr lang="en-US"/>
              <a:t>= −</a:t>
            </a:r>
            <a:r>
              <a:rPr lang="en-US" noProof="0"/>
              <a:t>50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2 MHz interference placed at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</a:t>
            </a:r>
            <a:r>
              <a:rPr lang="en-US" noProof="0"/>
              <a:t> </a:t>
            </a:r>
            <a:r>
              <a:rPr lang="en-US"/>
              <a:t>MHz</a:t>
            </a:r>
            <a:r>
              <a:rPr lang="en-US" noProof="0"/>
              <a:t> + {0, 1, 2, 3, 4, 5, 6, 7, 8, 9} MHz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are least sensitive to the test signal placed at the edge of the channel, with device 2 not dissociating up to an interference power of –50 dBm at this frequency placement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649F80-0361-8F44-2591-295E48F4D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80BAE-3CF2-A044-7C92-F260D2FB07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DF0987-9413-3AC6-1CB8-0BD49F474D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7C1C1315-4547-FFF9-187F-76864E18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26" y="677863"/>
            <a:ext cx="1911350" cy="134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29EAA-259D-0AD3-7783-372836BBB4A9}"/>
              </a:ext>
            </a:extLst>
          </p:cNvPr>
          <p:cNvSpPr txBox="1"/>
          <p:nvPr/>
        </p:nvSpPr>
        <p:spPr>
          <a:xfrm>
            <a:off x="6759269" y="3152011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CDA71-6663-1B8B-307A-AE7D8E7A5B77}"/>
              </a:ext>
            </a:extLst>
          </p:cNvPr>
          <p:cNvSpPr txBox="1"/>
          <p:nvPr/>
        </p:nvSpPr>
        <p:spPr>
          <a:xfrm>
            <a:off x="6765619" y="6100054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5C52DA48-1D5E-0859-66FF-E1B1E08B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46" y="3617014"/>
            <a:ext cx="4177334" cy="2318579"/>
          </a:xfrm>
          <a:prstGeom prst="rect">
            <a:avLst/>
          </a:prstGeom>
        </p:spPr>
      </p:pic>
      <p:pic>
        <p:nvPicPr>
          <p:cNvPr id="19" name="Picture 18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DF4D2BDA-75CC-19B2-0925-8AA8A520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83" y="800927"/>
            <a:ext cx="4186860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B8CA1A-B60A-0F71-B1E1-A5A10AD9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029471" cy="1065213"/>
          </a:xfrm>
        </p:spPr>
        <p:txBody>
          <a:bodyPr/>
          <a:lstStyle/>
          <a:p>
            <a:r>
              <a:rPr lang="en-US" noProof="0"/>
              <a:t>Test 3: Frequency Hopping Part 2</a:t>
            </a:r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34099D-21E1-C515-832A-8025C0FF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029471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</a:t>
            </a:r>
            <a:r>
              <a:rPr lang="en-US" baseline="-25000"/>
              <a:t>RX</a:t>
            </a:r>
            <a:r>
              <a:rPr lang="en-US"/>
              <a:t> =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Run a 2 MHz </a:t>
            </a:r>
            <a:r>
              <a:rPr lang="en-US"/>
              <a:t>interference signal</a:t>
            </a:r>
            <a:r>
              <a:rPr lang="en-US" noProof="0"/>
              <a:t> with different dwell times and duty cycles at </a:t>
            </a:r>
            <a:r>
              <a:rPr lang="en-US"/>
              <a:t>5180 MHz</a:t>
            </a:r>
            <a:endParaRPr lang="en-US" noProof="0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Run the interference using the described hopping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Short dwell-times cause connection to dissociate due to every packet experiencing interference for a fraction of the packet duration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Hopping with a 7.5 </a:t>
            </a:r>
            <a:r>
              <a:rPr lang="en-US" err="1">
                <a:cs typeface="Times New Roman"/>
              </a:rPr>
              <a:t>ms</a:t>
            </a:r>
            <a:r>
              <a:rPr lang="en-US">
                <a:cs typeface="Times New Roman"/>
              </a:rPr>
              <a:t> dwell-time and a 10 % duty cycle is equivalent to using an on-off signal with the same parameters at 5180 MHz, both of these result in the least throughput loss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13B1DE-4CA6-87DA-0CAF-06A63173F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29</a:t>
            </a:fld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0C8D44C-8DCF-A129-D374-15FA6A4D01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5EAE03-F275-4799-2765-FA4597040D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30BA60-18A8-122C-27BF-1DC8AA8BF858}"/>
              </a:ext>
            </a:extLst>
          </p:cNvPr>
          <p:cNvSpPr txBox="1"/>
          <p:nvPr/>
        </p:nvSpPr>
        <p:spPr>
          <a:xfrm>
            <a:off x="6779719" y="3281263"/>
            <a:ext cx="9379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B4532F8-6972-B67A-F64D-9885C3E9B23D}"/>
              </a:ext>
            </a:extLst>
          </p:cNvPr>
          <p:cNvSpPr txBox="1"/>
          <p:nvPr/>
        </p:nvSpPr>
        <p:spPr>
          <a:xfrm>
            <a:off x="6801806" y="6144402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D3D2947B-762E-717C-85D9-70E2631E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02" y="764704"/>
            <a:ext cx="1911350" cy="1349375"/>
          </a:xfrm>
          <a:prstGeom prst="rect">
            <a:avLst/>
          </a:prstGeom>
        </p:spPr>
      </p:pic>
      <p:pic>
        <p:nvPicPr>
          <p:cNvPr id="13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4EDE8F8F-489F-3894-360B-00F3DDA0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00" y="856698"/>
            <a:ext cx="4177460" cy="2414657"/>
          </a:xfrm>
          <a:prstGeom prst="rect">
            <a:avLst/>
          </a:prstGeom>
        </p:spPr>
      </p:pic>
      <p:pic>
        <p:nvPicPr>
          <p:cNvPr id="14" name="Picture 6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3333EC8F-244A-1338-C1F7-D1639A35B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577256"/>
            <a:ext cx="4178014" cy="25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C32D4-5A89-B1B1-56AF-2DB71BC2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4B1119-CCD3-F90E-6923-3E53DC2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91806"/>
          </a:xfrm>
        </p:spPr>
        <p:txBody>
          <a:bodyPr numCol="2" spcCol="180000"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/>
              <a:t>To estimate how IEEE 802.11 and NB FH devices may be coexisting in the future, we are </a:t>
            </a:r>
            <a:r>
              <a:rPr lang="en-US"/>
              <a:t>subjecting</a:t>
            </a:r>
            <a:r>
              <a:rPr lang="en-US" noProof="0"/>
              <a:t> commercial (enterprise) IEEE 802.11 devices with NB FH signals and </a:t>
            </a:r>
            <a:r>
              <a:rPr lang="en-US"/>
              <a:t>measuring</a:t>
            </a:r>
            <a:r>
              <a:rPr lang="en-US" noProof="0"/>
              <a:t> the IEEE 802.11 devices’ capability to detect NB FH transmissions as well as to receive IEEE 802.11 transmissions interfered by concurrent NB FH signals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Because of easier commercial availability, all tests are conducted with devices operating in the license-exempt 5 GHz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Nonetheless, the gained insights are relevant for the discussion of the aspect of coexistence in the 6 GHz band, too</a:t>
            </a:r>
            <a:endParaRPr lang="en-US" noProof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AAF4B9-BD1A-1C14-A182-995747B80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E22ED-2025-768D-D469-53168FC7B3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BC5401F-8D74-E9EC-370F-021C58447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Side-By-Side Analysis of Transmitter and Receiver Results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2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352C-7E97-6B8E-C577-7D9E671BEA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C0E3-985A-4E68-5101-1DC7ACF081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81F0-A11D-5475-5516-F30C9C74F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0E95-6FEE-FD06-BFA0-6C288F74C053}"/>
              </a:ext>
            </a:extLst>
          </p:cNvPr>
          <p:cNvSpPr txBox="1"/>
          <p:nvPr/>
        </p:nvSpPr>
        <p:spPr>
          <a:xfrm>
            <a:off x="9041526" y="3124252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72082-C971-691A-4D14-E577DEFD8ED2}"/>
              </a:ext>
            </a:extLst>
          </p:cNvPr>
          <p:cNvSpPr txBox="1"/>
          <p:nvPr/>
        </p:nvSpPr>
        <p:spPr>
          <a:xfrm>
            <a:off x="9082702" y="578722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3BF7B-E196-8054-A167-67F6C2E524CE}"/>
              </a:ext>
            </a:extLst>
          </p:cNvPr>
          <p:cNvSpPr txBox="1"/>
          <p:nvPr/>
        </p:nvSpPr>
        <p:spPr>
          <a:xfrm>
            <a:off x="5300887" y="1717599"/>
            <a:ext cx="213492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Compared to device 2, device 1 struggles to accurately detect narrowband traffic </a:t>
            </a:r>
            <a:b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</a:br>
            <a:endParaRPr lang="en-US" sz="18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is more robust against narrowband traffic than device 1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DA37A1-C031-8CC7-FB1F-AD1931EFB27D}"/>
              </a:ext>
            </a:extLst>
          </p:cNvPr>
          <p:cNvSpPr txBox="1"/>
          <p:nvPr/>
        </p:nvSpPr>
        <p:spPr>
          <a:xfrm>
            <a:off x="2640494" y="3125654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F503BB-9E27-DC2F-33CB-0CEFA2639747}"/>
              </a:ext>
            </a:extLst>
          </p:cNvPr>
          <p:cNvSpPr txBox="1"/>
          <p:nvPr/>
        </p:nvSpPr>
        <p:spPr>
          <a:xfrm>
            <a:off x="2651537" y="5787133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B3663E25-28D0-E492-367A-61C7671B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5" y="3429276"/>
            <a:ext cx="4192371" cy="240692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8198F193-9757-E55A-17A0-808D0541C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48" y="712580"/>
            <a:ext cx="4179808" cy="2384839"/>
          </a:xfrm>
          <a:prstGeom prst="rect">
            <a:avLst/>
          </a:prstGeom>
        </p:spPr>
      </p:pic>
      <p:pic>
        <p:nvPicPr>
          <p:cNvPr id="12" name="Picture 11" descr="A graph of a signal&#10;&#10;Description automatically generated">
            <a:extLst>
              <a:ext uri="{FF2B5EF4-FFF2-40B4-BE49-F238E27FC236}">
                <a16:creationId xmlns:a16="http://schemas.microsoft.com/office/drawing/2014/main" id="{6A6D6450-AD45-803E-81D3-B32418061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33" y="712580"/>
            <a:ext cx="4179809" cy="2329623"/>
          </a:xfrm>
          <a:prstGeom prst="rect">
            <a:avLst/>
          </a:prstGeom>
        </p:spPr>
      </p:pic>
      <p:pic>
        <p:nvPicPr>
          <p:cNvPr id="13" name="Picture 12" descr="A graph of a signal&#10;&#10;Description automatically generated">
            <a:extLst>
              <a:ext uri="{FF2B5EF4-FFF2-40B4-BE49-F238E27FC236}">
                <a16:creationId xmlns:a16="http://schemas.microsoft.com/office/drawing/2014/main" id="{7D4C07B0-4C82-210E-A992-960719CD1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09" y="3429276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5CB3C-5969-409A-F697-A7C8142002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7530B-7119-5133-CEF1-24E4AC0E7C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19D49-DBDF-9D74-91E5-FFC65A255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32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3FEAA9-064B-AA92-6C61-66141BB31206}"/>
              </a:ext>
            </a:extLst>
          </p:cNvPr>
          <p:cNvSpPr txBox="1"/>
          <p:nvPr/>
        </p:nvSpPr>
        <p:spPr>
          <a:xfrm>
            <a:off x="4957327" y="1334424"/>
            <a:ext cx="202537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performs CCA better at the center frequency where there is a notch than device 2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has a sharper filter in that a signal at the channel edge, which is outside the occupied bandwidth, is not detected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is more sensitive to narrowband traffic at the receiver side than device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9484F-87DB-8D57-E301-8DAADC7CD368}"/>
              </a:ext>
            </a:extLst>
          </p:cNvPr>
          <p:cNvSpPr txBox="1"/>
          <p:nvPr/>
        </p:nvSpPr>
        <p:spPr>
          <a:xfrm>
            <a:off x="8736052" y="3140968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ACD9-7E55-8E25-BF5A-5200A97E9159}"/>
              </a:ext>
            </a:extLst>
          </p:cNvPr>
          <p:cNvSpPr txBox="1"/>
          <p:nvPr/>
        </p:nvSpPr>
        <p:spPr>
          <a:xfrm>
            <a:off x="8742402" y="6089010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1" name="Picture 10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3E9469CC-7E42-7D64-BDEE-69592895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29" y="3605971"/>
            <a:ext cx="4177334" cy="2318579"/>
          </a:xfrm>
          <a:prstGeom prst="rect">
            <a:avLst/>
          </a:prstGeom>
        </p:spPr>
      </p:pic>
      <p:pic>
        <p:nvPicPr>
          <p:cNvPr id="12" name="Picture 11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FC2730CF-5876-91E3-14B6-46E6CF7A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66" y="789884"/>
            <a:ext cx="4186860" cy="2329623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939142B8-BD71-50AD-8CF1-1F4A439B98E2}"/>
              </a:ext>
            </a:extLst>
          </p:cNvPr>
          <p:cNvSpPr txBox="1"/>
          <p:nvPr/>
        </p:nvSpPr>
        <p:spPr>
          <a:xfrm>
            <a:off x="2250259" y="3226532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790B27A-A5F0-0858-056B-653B33088B63}"/>
              </a:ext>
            </a:extLst>
          </p:cNvPr>
          <p:cNvSpPr txBox="1"/>
          <p:nvPr/>
        </p:nvSpPr>
        <p:spPr>
          <a:xfrm>
            <a:off x="2254161" y="5997201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6" name="Picture 25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C0FF1A5C-FBCA-B845-628E-28212A06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23" y="789885"/>
            <a:ext cx="4170816" cy="2391732"/>
          </a:xfrm>
          <a:prstGeom prst="rect">
            <a:avLst/>
          </a:prstGeom>
        </p:spPr>
      </p:pic>
      <p:pic>
        <p:nvPicPr>
          <p:cNvPr id="28" name="Picture 2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74D6D919-7C2C-117A-6F15-436273443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04" y="3600971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Adaptive Energy Detection Threshold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8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9D08-83C0-844F-C1D8-82C944E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Background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4E04-1E05-BA72-BB0B-FE489F1E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While assessing the CCA mechanism of two additional commercial devices with the same chipset manufacturer, an adaptive energy threshold was observed</a:t>
            </a:r>
            <a:endParaRPr lang="en-US" b="0">
              <a:cs typeface="Times New Roman"/>
            </a:endParaRP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Noise Floor visibly increases in the presence of Gaussian Test signal, proportional to the test signal power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The EDT is calculated internally within the device as the: 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EDT Value = adapted noise floor + fixed offset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In some cases, this causes the device to become “deaf” to the test signal after some time and not defer its transmissions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Primarily in response to 20 MHz Gaussian Test Signal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8BD3-835A-2DB0-77DA-B4D2E373B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35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0A81-5214-C93C-3179-F47650A2A7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6E8DF-D0E8-C27C-4BAC-C181ABFF62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5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B01F-533F-CD60-09AC-7215631B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Time-Domain Visualization of Noise Floor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8EA3-B296-34B2-B858-0FD604B31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91FF-7C0B-B352-F3E8-C75DF35844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FC043C-6124-BFB7-2399-0AD31159AC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2C79BFE8-9239-3CDB-D329-C9F953BF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67" y="1453044"/>
            <a:ext cx="4566066" cy="2229127"/>
          </a:xfrm>
          <a:prstGeom prst="rect">
            <a:avLst/>
          </a:prstGeom>
        </p:spPr>
      </p:pic>
      <p:pic>
        <p:nvPicPr>
          <p:cNvPr id="9" name="Picture 8" descr="A graph with a line&#10;&#10;Description automatically generated">
            <a:extLst>
              <a:ext uri="{FF2B5EF4-FFF2-40B4-BE49-F238E27FC236}">
                <a16:creationId xmlns:a16="http://schemas.microsoft.com/office/drawing/2014/main" id="{9FF3879F-33D7-4637-859E-5EE7C5A1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" y="3672784"/>
            <a:ext cx="4573657" cy="2240170"/>
          </a:xfrm>
          <a:prstGeom prst="rect">
            <a:avLst/>
          </a:prstGeom>
        </p:spPr>
      </p:pic>
      <p:pic>
        <p:nvPicPr>
          <p:cNvPr id="12" name="Picture 11" descr="A graph with a line graph&#10;&#10;Description automatically generated">
            <a:extLst>
              <a:ext uri="{FF2B5EF4-FFF2-40B4-BE49-F238E27FC236}">
                <a16:creationId xmlns:a16="http://schemas.microsoft.com/office/drawing/2014/main" id="{E9913AAE-DC7E-5FAB-102E-6AF10FE80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06" y="1453046"/>
            <a:ext cx="4553502" cy="2229126"/>
          </a:xfrm>
          <a:prstGeom prst="rect">
            <a:avLst/>
          </a:prstGeom>
        </p:spPr>
      </p:pic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DA3187DD-5A1C-C1BA-E0B9-41CBD8AC3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05" y="3694871"/>
            <a:ext cx="4553503" cy="221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EC8A-1F6F-576E-B583-F4D665C67350}"/>
              </a:ext>
            </a:extLst>
          </p:cNvPr>
          <p:cNvSpPr txBox="1"/>
          <p:nvPr/>
        </p:nvSpPr>
        <p:spPr>
          <a:xfrm>
            <a:off x="2419041" y="5923746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46BE5-A965-E400-69CB-C6F49C830614}"/>
              </a:ext>
            </a:extLst>
          </p:cNvPr>
          <p:cNvSpPr txBox="1"/>
          <p:nvPr/>
        </p:nvSpPr>
        <p:spPr>
          <a:xfrm>
            <a:off x="7886088" y="5911651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 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92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1E30-36F2-1910-0444-2FA7772D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Impact on Throughput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C9AB2F-EEB6-70BC-4140-9B252616B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 both before and after internal noise floor calibrations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Test signal transmitted at f</a:t>
            </a:r>
            <a:r>
              <a:rPr lang="en-US" baseline="-25000">
                <a:cs typeface="Times New Roman"/>
              </a:rPr>
              <a:t>c</a:t>
            </a:r>
            <a:r>
              <a:rPr lang="en-US">
                <a:cs typeface="Times New Roman"/>
              </a:rPr>
              <a:t> = 5180 MHz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Device 4 uses IEEE 802.11n BPSK ½ due to configuration limitations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 both cases, the noise floor calibration allows for higher transmission over the 20 MHz test signal </a:t>
            </a: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Both devices measure narrowband signals very inaccurately and backoff even at low signal powers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AA90-BD07-7CD5-C563-A3A9D2A1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dirty="0"/>
              <a:pPr/>
              <a:t>37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7C06CF-5741-B27B-A068-8313083AF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785C-7380-C1D9-CE3C-EFEA27CEAF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F189-A9FD-5430-CE30-D4BF50ED1A2E}"/>
              </a:ext>
            </a:extLst>
          </p:cNvPr>
          <p:cNvSpPr txBox="1"/>
          <p:nvPr/>
        </p:nvSpPr>
        <p:spPr>
          <a:xfrm>
            <a:off x="9079941" y="5873367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96D6A-FB80-699D-973D-4BAC0240489A}"/>
              </a:ext>
            </a:extLst>
          </p:cNvPr>
          <p:cNvSpPr txBox="1"/>
          <p:nvPr/>
        </p:nvSpPr>
        <p:spPr>
          <a:xfrm>
            <a:off x="9077732" y="314341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7" name="Picture 6" descr="A graph of a signal&#10;&#10;Description automatically generated">
            <a:extLst>
              <a:ext uri="{FF2B5EF4-FFF2-40B4-BE49-F238E27FC236}">
                <a16:creationId xmlns:a16="http://schemas.microsoft.com/office/drawing/2014/main" id="{2490934F-9AEF-373B-3518-BE9573B2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64" y="3528667"/>
            <a:ext cx="4179807" cy="2351709"/>
          </a:xfrm>
          <a:prstGeom prst="rect">
            <a:avLst/>
          </a:prstGeom>
        </p:spPr>
      </p:pic>
      <p:pic>
        <p:nvPicPr>
          <p:cNvPr id="8" name="Picture 7" descr="A graph of a signal&#10;&#10;Description automatically generated">
            <a:extLst>
              <a:ext uri="{FF2B5EF4-FFF2-40B4-BE49-F238E27FC236}">
                <a16:creationId xmlns:a16="http://schemas.microsoft.com/office/drawing/2014/main" id="{16A394D0-B1EA-3FEA-F0A8-14863AF5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64" y="823015"/>
            <a:ext cx="4179807" cy="23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9BB1-B940-EA4D-A38D-33DBF9F7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NB FH Impact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B637C6-1013-9976-3FE2-7F928C52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the impact of dynamic 2 MHz test signals on these devices at a power level above the experimental EDT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 all cases better than expected throughput is achieved indicating that NB FH traffic does not have a disproportional impact on these devices' ability to perform CCA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533C-0844-7E1E-6A97-F2696AE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ECF7AD-D167-A2E2-D12B-5D92F44F76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8D5A-73EC-77DC-24DE-D916CF933E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3" name="Picture 2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B1370052-70C8-686E-D424-585005C1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64" y="789884"/>
            <a:ext cx="4177334" cy="23075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E16551-96F1-2DC3-A32D-9883CEAD972C}"/>
              </a:ext>
            </a:extLst>
          </p:cNvPr>
          <p:cNvCxnSpPr/>
          <p:nvPr/>
        </p:nvCxnSpPr>
        <p:spPr bwMode="auto">
          <a:xfrm flipV="1">
            <a:off x="6941930" y="1489764"/>
            <a:ext cx="3421267" cy="1325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567E78F6-BB2A-D664-921B-E2E2D5EB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63" y="3274666"/>
            <a:ext cx="4177335" cy="230753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BF2169-9998-8BF8-D071-893007A2F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6941931" y="4427329"/>
            <a:ext cx="3222485" cy="220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0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10A4-B28C-91B2-88A4-FA1BDFA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CD62-2F60-A79B-41B0-9075221E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3859213"/>
          </a:xfrm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 narrowband traffic is not detected nor accounted for in the device design compared with broadband traffic by these commercial and enterprise-grade Wi-Fi devices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rapid NB FH traffic does not disproportionately impact Wi-Fi's performance, and as demonstrated is less detrimental to an ongoing Wi-Fi connection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there appear to be several inconsistencies amongst device implementations between different manufacturers and between the IEEE 802.11-2020 standards</a:t>
            </a:r>
          </a:p>
          <a:p>
            <a:pPr>
              <a:buFont typeface="Arial" pitchFamily="16" charset="0"/>
              <a:buChar char="•"/>
            </a:pPr>
            <a:endParaRPr lang="en-US" sz="2100" b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F0088-4567-F68F-89EB-C65D74573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F31B-92A8-5A37-34F5-55766400B3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78A95C-84BB-AFE7-51AA-48AB53FC2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5611-D14D-F1B1-8EAF-CC074FF6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Abstract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261D-3499-B814-51B8-0D8FAA91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>
                <a:cs typeface="Times New Roman"/>
              </a:rPr>
              <a:t>The IEEE 802.11-2020 standards define a global framework for Wi-Fi devices [3]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Section 17.3.10.6 defines requirements for clear channel assessment (CCA)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According to the standard, the CCA mechanism shall detect the medium as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busy within 4 </a:t>
            </a:r>
            <a:r>
              <a:rPr lang="en-US" err="1">
                <a:cs typeface="Times New Roman"/>
              </a:rPr>
              <a:t>μs</a:t>
            </a:r>
            <a:r>
              <a:rPr lang="en-US">
                <a:cs typeface="Times New Roman"/>
              </a:rPr>
              <a:t> of any signal with a received energy that is 20 dB above the most robust modulation and coding (MCS) rate sensitivity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the case of a 20 MHz channel, the standard defines this value as 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−82 dBm + 20 dB = −62 dBm, which will be referred to as the Energy Detection Threshold (EDT)</a:t>
            </a:r>
          </a:p>
          <a:p>
            <a:pPr lvl="1">
              <a:buFont typeface="Courier New" pitchFamily="16" charset="0"/>
              <a:buChar char="o"/>
            </a:pPr>
            <a:endParaRPr lang="en-US" b="1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98C4-4642-F509-C4E5-12E922CE1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5539F-1FAA-4434-3FB8-CF31473D21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AC0EA-4374-D785-11F1-DA0C0BA3A2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55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0">
                <a:cs typeface="Times New Roman"/>
              </a:rPr>
              <a:t>[1]</a:t>
            </a:r>
            <a:r>
              <a:rPr lang="en-GB" sz="1400">
                <a:cs typeface="Times New Roman"/>
              </a:rPr>
              <a:t> </a:t>
            </a:r>
            <a:r>
              <a:rPr lang="en-GB" sz="1400" b="0">
                <a:ea typeface="+mn-lt"/>
                <a:cs typeface="+mn-lt"/>
              </a:rPr>
              <a:t>European Conference of Postal and Telecommunications Administrations, “ECC Decision (20)01 on the Harmonised Use of the Frequency Band 5945-6425 MHz for Wireless Access Systems Including Radio Local Area Networks (WAS/RLAN),” approved Nov. 20</a:t>
            </a:r>
            <a:r>
              <a:rPr lang="en-GB" sz="1400" b="0" baseline="30000">
                <a:ea typeface="+mn-lt"/>
                <a:cs typeface="+mn-lt"/>
              </a:rPr>
              <a:t>th</a:t>
            </a:r>
            <a:r>
              <a:rPr lang="en-GB" sz="1400" b="0">
                <a:ea typeface="+mn-lt"/>
                <a:cs typeface="+mn-lt"/>
              </a:rPr>
              <a:t>, 2020.</a:t>
            </a:r>
            <a:endParaRPr lang="en-GB" sz="140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[2] </a:t>
            </a:r>
            <a:r>
              <a:rPr lang="en-GB" sz="1400" b="0">
                <a:ea typeface="+mn-lt"/>
                <a:cs typeface="+mn-lt"/>
              </a:rPr>
              <a:t>J.-L. </a:t>
            </a:r>
            <a:r>
              <a:rPr lang="en-GB" sz="1400" b="0" err="1">
                <a:ea typeface="+mn-lt"/>
                <a:cs typeface="+mn-lt"/>
              </a:rPr>
              <a:t>Aufran</a:t>
            </a:r>
            <a:r>
              <a:rPr lang="en-GB" sz="1400" b="0">
                <a:ea typeface="+mn-lt"/>
                <a:cs typeface="+mn-lt"/>
              </a:rPr>
              <a:t>, “Bluetooth LE To Support 6 GHz Frequency Band,” CNXSOFT, Nov. 21</a:t>
            </a:r>
            <a:r>
              <a:rPr lang="en-GB" sz="1400" b="0" baseline="30000">
                <a:ea typeface="+mn-lt"/>
                <a:cs typeface="+mn-lt"/>
              </a:rPr>
              <a:t>st</a:t>
            </a:r>
            <a:r>
              <a:rPr lang="en-GB" sz="1400" b="0">
                <a:ea typeface="+mn-lt"/>
                <a:cs typeface="+mn-lt"/>
              </a:rPr>
              <a:t>, 2022. [Online]. Available: </a:t>
            </a:r>
            <a:r>
              <a:rPr lang="en-GB" sz="1400" b="0">
                <a:ea typeface="+mn-lt"/>
                <a:cs typeface="+mn-lt"/>
                <a:hlinkClick r:id="rId3"/>
              </a:rPr>
              <a:t>https://www.cnx-software.com/2022/11/21/bluetooth-le-6-ghz-frequency-band</a:t>
            </a:r>
            <a:endParaRPr lang="en-GB" sz="1400" b="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[3] </a:t>
            </a:r>
            <a:r>
              <a:rPr lang="en-GB" sz="1400" b="0">
                <a:ea typeface="+mn-lt"/>
                <a:cs typeface="+mn-lt"/>
              </a:rPr>
              <a:t>IEEE 802.11 Working Group, “IEEE Standard for Information technology—Telecommunications and information exchange between systems—Local and metropolitan area networks—Specific requirements—Part 11: Wireless LAN Medium Access Control (MAC) and Physical Layer (PHY) Specifications,” IEEE Std. IEEE Std 802.11-2020, 2020.</a:t>
            </a:r>
            <a:endParaRPr lang="en-GB" sz="1400" b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9734-DDA1-FDB8-B125-8BB13ECC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Appendix: Testbed Pictures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A7F6-DB0D-1D95-FD62-A0C267E441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E2E9-F9DF-CBBF-8916-0DB03CE531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AB0B85-53CF-0CC8-CA83-A616332FB1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machine with wires and cables&#10;&#10;Description automatically generated">
            <a:extLst>
              <a:ext uri="{FF2B5EF4-FFF2-40B4-BE49-F238E27FC236}">
                <a16:creationId xmlns:a16="http://schemas.microsoft.com/office/drawing/2014/main" id="{88757B47-15EA-48B3-AB71-9E438EBF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3" y="1743529"/>
            <a:ext cx="3086648" cy="4114800"/>
          </a:xfrm>
          <a:prstGeom prst="rect">
            <a:avLst/>
          </a:prstGeom>
        </p:spPr>
      </p:pic>
      <p:pic>
        <p:nvPicPr>
          <p:cNvPr id="9" name="Picture 8" descr="A white electronic device with buttons and a screen&#10;&#10;Description automatically generated">
            <a:extLst>
              <a:ext uri="{FF2B5EF4-FFF2-40B4-BE49-F238E27FC236}">
                <a16:creationId xmlns:a16="http://schemas.microsoft.com/office/drawing/2014/main" id="{3B521249-8495-55ED-5327-C36DE8E6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8" y="2289086"/>
            <a:ext cx="5098142" cy="3014613"/>
          </a:xfrm>
          <a:prstGeom prst="rect">
            <a:avLst/>
          </a:prstGeom>
        </p:spPr>
      </p:pic>
      <p:pic>
        <p:nvPicPr>
          <p:cNvPr id="10" name="Picture 9" descr="A computer parts on a desk&#10;&#10;Description automatically generated">
            <a:extLst>
              <a:ext uri="{FF2B5EF4-FFF2-40B4-BE49-F238E27FC236}">
                <a16:creationId xmlns:a16="http://schemas.microsoft.com/office/drawing/2014/main" id="{CAB5CFFC-1CF5-68E1-F42D-2EFE022CE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19" y="1743529"/>
            <a:ext cx="19870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2BC5A-C0C7-DA79-16AF-2DDE7026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051E7D-7FEE-C4C3-47D7-46CC69CD07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1A0B0-39B4-68DD-6207-4E744D0C96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2FD24-E30C-AB00-0F08-84E125A320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FFF29-146F-838A-D786-11EC017B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11659"/>
            <a:ext cx="2051979" cy="1065213"/>
          </a:xfrm>
        </p:spPr>
        <p:txBody>
          <a:bodyPr/>
          <a:lstStyle/>
          <a:p>
            <a:r>
              <a:rPr lang="en-US"/>
              <a:t>Test setup overview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3538A0-E469-D597-8F79-A01A950A8A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241D3-FDB4-551F-834F-4B53EA3C49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3E42D-E01F-39C7-B5EE-A123509148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132">
            <a:extLst>
              <a:ext uri="{FF2B5EF4-FFF2-40B4-BE49-F238E27FC236}">
                <a16:creationId xmlns:a16="http://schemas.microsoft.com/office/drawing/2014/main" id="{538D508F-89FF-EFCC-503E-B82D39340B09}"/>
              </a:ext>
            </a:extLst>
          </p:cNvPr>
          <p:cNvSpPr/>
          <p:nvPr/>
        </p:nvSpPr>
        <p:spPr>
          <a:xfrm>
            <a:off x="3296732" y="1269832"/>
            <a:ext cx="5672614" cy="14220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70">
            <a:extLst>
              <a:ext uri="{FF2B5EF4-FFF2-40B4-BE49-F238E27FC236}">
                <a16:creationId xmlns:a16="http://schemas.microsoft.com/office/drawing/2014/main" id="{A2ECD65A-9B38-4051-CAB5-7A63A5E3402A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6171190" y="2235034"/>
            <a:ext cx="369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78DB9BA0-C1DA-0235-283B-2E11262A92A0}"/>
              </a:ext>
            </a:extLst>
          </p:cNvPr>
          <p:cNvSpPr/>
          <p:nvPr/>
        </p:nvSpPr>
        <p:spPr>
          <a:xfrm>
            <a:off x="3815869" y="1870232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41">
            <a:extLst>
              <a:ext uri="{FF2B5EF4-FFF2-40B4-BE49-F238E27FC236}">
                <a16:creationId xmlns:a16="http://schemas.microsoft.com/office/drawing/2014/main" id="{1E66C03A-E1BE-7A13-C9A6-C5C64A1678FF}"/>
              </a:ext>
            </a:extLst>
          </p:cNvPr>
          <p:cNvCxnSpPr>
            <a:cxnSpLocks/>
          </p:cNvCxnSpPr>
          <p:nvPr/>
        </p:nvCxnSpPr>
        <p:spPr>
          <a:xfrm flipV="1">
            <a:off x="6043111" y="1938634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0">
            <a:extLst>
              <a:ext uri="{FF2B5EF4-FFF2-40B4-BE49-F238E27FC236}">
                <a16:creationId xmlns:a16="http://schemas.microsoft.com/office/drawing/2014/main" id="{A86F7057-5EDA-7B75-5A2A-BF5B2D73E252}"/>
              </a:ext>
            </a:extLst>
          </p:cNvPr>
          <p:cNvCxnSpPr>
            <a:cxnSpLocks/>
          </p:cNvCxnSpPr>
          <p:nvPr/>
        </p:nvCxnSpPr>
        <p:spPr>
          <a:xfrm flipH="1">
            <a:off x="5097771" y="1938634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2">
            <a:extLst>
              <a:ext uri="{FF2B5EF4-FFF2-40B4-BE49-F238E27FC236}">
                <a16:creationId xmlns:a16="http://schemas.microsoft.com/office/drawing/2014/main" id="{481EC990-EE32-14B2-E961-8F490828A539}"/>
              </a:ext>
            </a:extLst>
          </p:cNvPr>
          <p:cNvCxnSpPr>
            <a:cxnSpLocks/>
          </p:cNvCxnSpPr>
          <p:nvPr/>
        </p:nvCxnSpPr>
        <p:spPr>
          <a:xfrm flipH="1">
            <a:off x="5097771" y="2542838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3">
            <a:extLst>
              <a:ext uri="{FF2B5EF4-FFF2-40B4-BE49-F238E27FC236}">
                <a16:creationId xmlns:a16="http://schemas.microsoft.com/office/drawing/2014/main" id="{ED268AE9-F44E-B214-23BD-870436C7BA6B}"/>
              </a:ext>
            </a:extLst>
          </p:cNvPr>
          <p:cNvCxnSpPr>
            <a:cxnSpLocks/>
          </p:cNvCxnSpPr>
          <p:nvPr/>
        </p:nvCxnSpPr>
        <p:spPr>
          <a:xfrm flipV="1">
            <a:off x="6041861" y="2403188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Top Corners Snipped 68">
            <a:extLst>
              <a:ext uri="{FF2B5EF4-FFF2-40B4-BE49-F238E27FC236}">
                <a16:creationId xmlns:a16="http://schemas.microsoft.com/office/drawing/2014/main" id="{8CBB461A-4465-6EDE-7C44-860122676B55}"/>
              </a:ext>
            </a:extLst>
          </p:cNvPr>
          <p:cNvSpPr/>
          <p:nvPr/>
        </p:nvSpPr>
        <p:spPr>
          <a:xfrm rot="16200000">
            <a:off x="6471416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79">
            <a:extLst>
              <a:ext uri="{FF2B5EF4-FFF2-40B4-BE49-F238E27FC236}">
                <a16:creationId xmlns:a16="http://schemas.microsoft.com/office/drawing/2014/main" id="{580C481B-47E1-F485-8118-F42B41DC8617}"/>
              </a:ext>
            </a:extLst>
          </p:cNvPr>
          <p:cNvSpPr/>
          <p:nvPr/>
        </p:nvSpPr>
        <p:spPr>
          <a:xfrm>
            <a:off x="7157960" y="1511446"/>
            <a:ext cx="1030688" cy="38451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81">
            <a:extLst>
              <a:ext uri="{FF2B5EF4-FFF2-40B4-BE49-F238E27FC236}">
                <a16:creationId xmlns:a16="http://schemas.microsoft.com/office/drawing/2014/main" id="{A9ED70C8-82F2-5577-780E-4255E42E19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721537" y="1703703"/>
            <a:ext cx="4364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88">
            <a:extLst>
              <a:ext uri="{FF2B5EF4-FFF2-40B4-BE49-F238E27FC236}">
                <a16:creationId xmlns:a16="http://schemas.microsoft.com/office/drawing/2014/main" id="{F21F53FB-577A-5F81-A8C0-CF2D441C7B29}"/>
              </a:ext>
            </a:extLst>
          </p:cNvPr>
          <p:cNvSpPr/>
          <p:nvPr/>
        </p:nvSpPr>
        <p:spPr>
          <a:xfrm>
            <a:off x="9746462" y="1336341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90">
            <a:extLst>
              <a:ext uri="{FF2B5EF4-FFF2-40B4-BE49-F238E27FC236}">
                <a16:creationId xmlns:a16="http://schemas.microsoft.com/office/drawing/2014/main" id="{164D6C62-A1B1-E262-F1B7-51F5D8552FF2}"/>
              </a:ext>
            </a:extLst>
          </p:cNvPr>
          <p:cNvCxnSpPr>
            <a:cxnSpLocks/>
            <a:stCxn id="14" idx="3"/>
            <a:endCxn id="85" idx="3"/>
          </p:cNvCxnSpPr>
          <p:nvPr/>
        </p:nvCxnSpPr>
        <p:spPr>
          <a:xfrm flipV="1">
            <a:off x="8188648" y="1699505"/>
            <a:ext cx="904550" cy="4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2">
            <a:extLst>
              <a:ext uri="{FF2B5EF4-FFF2-40B4-BE49-F238E27FC236}">
                <a16:creationId xmlns:a16="http://schemas.microsoft.com/office/drawing/2014/main" id="{448560E6-627E-1C87-5B88-691BFA54C69B}"/>
              </a:ext>
            </a:extLst>
          </p:cNvPr>
          <p:cNvSpPr/>
          <p:nvPr/>
        </p:nvSpPr>
        <p:spPr>
          <a:xfrm>
            <a:off x="9746462" y="2826835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879E962D-E3CC-7F80-A5E6-C53365C1DA5C}"/>
              </a:ext>
            </a:extLst>
          </p:cNvPr>
          <p:cNvSpPr txBox="1"/>
          <p:nvPr/>
        </p:nvSpPr>
        <p:spPr>
          <a:xfrm>
            <a:off x="9918456" y="3055966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PC-2</a:t>
            </a:r>
          </a:p>
        </p:txBody>
      </p:sp>
      <p:cxnSp>
        <p:nvCxnSpPr>
          <p:cNvPr id="20" name="Straight Connector 96">
            <a:extLst>
              <a:ext uri="{FF2B5EF4-FFF2-40B4-BE49-F238E27FC236}">
                <a16:creationId xmlns:a16="http://schemas.microsoft.com/office/drawing/2014/main" id="{199B4533-BF36-6837-0288-E6C5DCDB14FE}"/>
              </a:ext>
            </a:extLst>
          </p:cNvPr>
          <p:cNvCxnSpPr>
            <a:cxnSpLocks/>
            <a:stCxn id="21" idx="3"/>
            <a:endCxn id="13" idx="2"/>
          </p:cNvCxnSpPr>
          <p:nvPr/>
        </p:nvCxnSpPr>
        <p:spPr>
          <a:xfrm flipV="1">
            <a:off x="6647642" y="2411260"/>
            <a:ext cx="0" cy="642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Top Corners Snipped 97">
            <a:extLst>
              <a:ext uri="{FF2B5EF4-FFF2-40B4-BE49-F238E27FC236}">
                <a16:creationId xmlns:a16="http://schemas.microsoft.com/office/drawing/2014/main" id="{3FCCDB88-140B-F424-4983-A3D969B5E37E}"/>
              </a:ext>
            </a:extLst>
          </p:cNvPr>
          <p:cNvSpPr/>
          <p:nvPr/>
        </p:nvSpPr>
        <p:spPr>
          <a:xfrm>
            <a:off x="6456040" y="3054000"/>
            <a:ext cx="383203" cy="22782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102">
            <a:extLst>
              <a:ext uri="{FF2B5EF4-FFF2-40B4-BE49-F238E27FC236}">
                <a16:creationId xmlns:a16="http://schemas.microsoft.com/office/drawing/2014/main" id="{96FF911F-CAE4-D7EB-B0DB-02B15ED976CF}"/>
              </a:ext>
            </a:extLst>
          </p:cNvPr>
          <p:cNvSpPr/>
          <p:nvPr/>
        </p:nvSpPr>
        <p:spPr>
          <a:xfrm>
            <a:off x="7709645" y="4864453"/>
            <a:ext cx="106012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105">
            <a:extLst>
              <a:ext uri="{FF2B5EF4-FFF2-40B4-BE49-F238E27FC236}">
                <a16:creationId xmlns:a16="http://schemas.microsoft.com/office/drawing/2014/main" id="{CF6D25D6-FB77-5984-DA95-A955BE59B7CE}"/>
              </a:ext>
            </a:extLst>
          </p:cNvPr>
          <p:cNvSpPr txBox="1"/>
          <p:nvPr/>
        </p:nvSpPr>
        <p:spPr>
          <a:xfrm>
            <a:off x="7673303" y="5050878"/>
            <a:ext cx="1174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Analyzer</a:t>
            </a: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id="{26B40937-25E4-747D-8766-252976CF55E8}"/>
              </a:ext>
            </a:extLst>
          </p:cNvPr>
          <p:cNvSpPr txBox="1"/>
          <p:nvPr/>
        </p:nvSpPr>
        <p:spPr>
          <a:xfrm rot="5400000">
            <a:off x="5447049" y="3381362"/>
            <a:ext cx="91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ATTN-2</a:t>
            </a:r>
          </a:p>
        </p:txBody>
      </p:sp>
      <p:cxnSp>
        <p:nvCxnSpPr>
          <p:cNvPr id="25" name="Straight Connector 114">
            <a:extLst>
              <a:ext uri="{FF2B5EF4-FFF2-40B4-BE49-F238E27FC236}">
                <a16:creationId xmlns:a16="http://schemas.microsoft.com/office/drawing/2014/main" id="{85608319-17AF-C4F1-1A77-DD8EF8BB2804}"/>
              </a:ext>
            </a:extLst>
          </p:cNvPr>
          <p:cNvCxnSpPr>
            <a:cxnSpLocks/>
          </p:cNvCxnSpPr>
          <p:nvPr/>
        </p:nvCxnSpPr>
        <p:spPr>
          <a:xfrm flipH="1" flipV="1">
            <a:off x="6123098" y="3167912"/>
            <a:ext cx="455886" cy="90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8">
            <a:extLst>
              <a:ext uri="{FF2B5EF4-FFF2-40B4-BE49-F238E27FC236}">
                <a16:creationId xmlns:a16="http://schemas.microsoft.com/office/drawing/2014/main" id="{348BE3F6-E458-D598-7678-96E2016CF094}"/>
              </a:ext>
            </a:extLst>
          </p:cNvPr>
          <p:cNvSpPr/>
          <p:nvPr/>
        </p:nvSpPr>
        <p:spPr>
          <a:xfrm>
            <a:off x="5356604" y="4229391"/>
            <a:ext cx="109943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E52A4A49-A771-7F5A-0FB0-C2088FA11884}"/>
              </a:ext>
            </a:extLst>
          </p:cNvPr>
          <p:cNvSpPr txBox="1"/>
          <p:nvPr/>
        </p:nvSpPr>
        <p:spPr>
          <a:xfrm>
            <a:off x="5303912" y="4442946"/>
            <a:ext cx="119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USRP – B210</a:t>
            </a:r>
          </a:p>
        </p:txBody>
      </p:sp>
      <p:cxnSp>
        <p:nvCxnSpPr>
          <p:cNvPr id="28" name="Straight Connector 121">
            <a:extLst>
              <a:ext uri="{FF2B5EF4-FFF2-40B4-BE49-F238E27FC236}">
                <a16:creationId xmlns:a16="http://schemas.microsoft.com/office/drawing/2014/main" id="{46A67F90-688F-39A9-8144-51E2F812A633}"/>
              </a:ext>
            </a:extLst>
          </p:cNvPr>
          <p:cNvCxnSpPr>
            <a:cxnSpLocks/>
            <a:stCxn id="26" idx="0"/>
            <a:endCxn id="87" idx="3"/>
          </p:cNvCxnSpPr>
          <p:nvPr/>
        </p:nvCxnSpPr>
        <p:spPr>
          <a:xfrm flipH="1" flipV="1">
            <a:off x="5906320" y="3933060"/>
            <a:ext cx="1" cy="296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8">
            <a:extLst>
              <a:ext uri="{FF2B5EF4-FFF2-40B4-BE49-F238E27FC236}">
                <a16:creationId xmlns:a16="http://schemas.microsoft.com/office/drawing/2014/main" id="{C43FD6D5-1929-BF7D-107A-9677963ED798}"/>
              </a:ext>
            </a:extLst>
          </p:cNvPr>
          <p:cNvSpPr/>
          <p:nvPr/>
        </p:nvSpPr>
        <p:spPr>
          <a:xfrm>
            <a:off x="3683680" y="3556439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D9F990E-F1A7-A859-ED9A-DD21F0AB3B36}"/>
              </a:ext>
            </a:extLst>
          </p:cNvPr>
          <p:cNvSpPr txBox="1"/>
          <p:nvPr/>
        </p:nvSpPr>
        <p:spPr>
          <a:xfrm>
            <a:off x="4049851" y="2116083"/>
            <a:ext cx="85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AP1</a:t>
            </a:r>
          </a:p>
        </p:txBody>
      </p:sp>
      <p:sp>
        <p:nvSpPr>
          <p:cNvPr id="31" name="TextBox 78">
            <a:extLst>
              <a:ext uri="{FF2B5EF4-FFF2-40B4-BE49-F238E27FC236}">
                <a16:creationId xmlns:a16="http://schemas.microsoft.com/office/drawing/2014/main" id="{B83CD314-9395-702C-022D-2CF31E0927CB}"/>
              </a:ext>
            </a:extLst>
          </p:cNvPr>
          <p:cNvSpPr txBox="1"/>
          <p:nvPr/>
        </p:nvSpPr>
        <p:spPr>
          <a:xfrm>
            <a:off x="7281809" y="1569817"/>
            <a:ext cx="855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ATTN-1</a:t>
            </a:r>
          </a:p>
        </p:txBody>
      </p:sp>
      <p:sp>
        <p:nvSpPr>
          <p:cNvPr id="32" name="TextBox 86">
            <a:extLst>
              <a:ext uri="{FF2B5EF4-FFF2-40B4-BE49-F238E27FC236}">
                <a16:creationId xmlns:a16="http://schemas.microsoft.com/office/drawing/2014/main" id="{56047837-BABD-3F07-6D48-8CAFE948D1BE}"/>
              </a:ext>
            </a:extLst>
          </p:cNvPr>
          <p:cNvSpPr txBox="1"/>
          <p:nvPr/>
        </p:nvSpPr>
        <p:spPr>
          <a:xfrm>
            <a:off x="10025879" y="157781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AP2</a:t>
            </a:r>
          </a:p>
        </p:txBody>
      </p:sp>
      <p:sp>
        <p:nvSpPr>
          <p:cNvPr id="33" name="TextBox 135">
            <a:extLst>
              <a:ext uri="{FF2B5EF4-FFF2-40B4-BE49-F238E27FC236}">
                <a16:creationId xmlns:a16="http://schemas.microsoft.com/office/drawing/2014/main" id="{9EAAD994-AFA1-1C4C-4E1C-07CCA2089962}"/>
              </a:ext>
            </a:extLst>
          </p:cNvPr>
          <p:cNvSpPr txBox="1"/>
          <p:nvPr/>
        </p:nvSpPr>
        <p:spPr>
          <a:xfrm>
            <a:off x="3820784" y="139249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⑫ 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Isolation Chamber</a:t>
            </a:r>
          </a:p>
        </p:txBody>
      </p:sp>
      <p:sp>
        <p:nvSpPr>
          <p:cNvPr id="34" name="TextBox 136">
            <a:extLst>
              <a:ext uri="{FF2B5EF4-FFF2-40B4-BE49-F238E27FC236}">
                <a16:creationId xmlns:a16="http://schemas.microsoft.com/office/drawing/2014/main" id="{056D7C4C-D140-0D50-512D-C50E45E47A6A}"/>
              </a:ext>
            </a:extLst>
          </p:cNvPr>
          <p:cNvSpPr txBox="1"/>
          <p:nvPr/>
        </p:nvSpPr>
        <p:spPr>
          <a:xfrm>
            <a:off x="3851647" y="3813114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PC-1</a:t>
            </a:r>
          </a:p>
        </p:txBody>
      </p:sp>
      <p:cxnSp>
        <p:nvCxnSpPr>
          <p:cNvPr id="35" name="Connector: Elbow 138">
            <a:extLst>
              <a:ext uri="{FF2B5EF4-FFF2-40B4-BE49-F238E27FC236}">
                <a16:creationId xmlns:a16="http://schemas.microsoft.com/office/drawing/2014/main" id="{3E623B68-1196-FBAA-B97E-E58B48AF8B4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50584" y="1051863"/>
            <a:ext cx="1660482" cy="3348672"/>
          </a:xfrm>
          <a:prstGeom prst="bentConnector3">
            <a:avLst>
              <a:gd name="adj1" fmla="val 43615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142">
            <a:extLst>
              <a:ext uri="{FF2B5EF4-FFF2-40B4-BE49-F238E27FC236}">
                <a16:creationId xmlns:a16="http://schemas.microsoft.com/office/drawing/2014/main" id="{168D99CF-92B4-D474-33F8-320485E07EF2}"/>
              </a:ext>
            </a:extLst>
          </p:cNvPr>
          <p:cNvCxnSpPr>
            <a:cxnSpLocks/>
            <a:stCxn id="29" idx="3"/>
            <a:endCxn id="87" idx="2"/>
          </p:cNvCxnSpPr>
          <p:nvPr/>
        </p:nvCxnSpPr>
        <p:spPr>
          <a:xfrm flipV="1">
            <a:off x="4965581" y="3466572"/>
            <a:ext cx="731709" cy="454669"/>
          </a:xfrm>
          <a:prstGeom prst="bentConnector3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145">
            <a:extLst>
              <a:ext uri="{FF2B5EF4-FFF2-40B4-BE49-F238E27FC236}">
                <a16:creationId xmlns:a16="http://schemas.microsoft.com/office/drawing/2014/main" id="{87DF44BE-9DC7-0793-1D85-7DA23E9B6256}"/>
              </a:ext>
            </a:extLst>
          </p:cNvPr>
          <p:cNvCxnSpPr>
            <a:cxnSpLocks/>
            <a:stCxn id="29" idx="2"/>
            <a:endCxn id="26" idx="1"/>
          </p:cNvCxnSpPr>
          <p:nvPr/>
        </p:nvCxnSpPr>
        <p:spPr>
          <a:xfrm rot="16200000" flipH="1">
            <a:off x="4712328" y="3898345"/>
            <a:ext cx="256579" cy="1031973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48">
            <a:extLst>
              <a:ext uri="{FF2B5EF4-FFF2-40B4-BE49-F238E27FC236}">
                <a16:creationId xmlns:a16="http://schemas.microsoft.com/office/drawing/2014/main" id="{4B2E10F4-D5A8-FDF8-A2EF-E835E25BB914}"/>
              </a:ext>
            </a:extLst>
          </p:cNvPr>
          <p:cNvCxnSpPr>
            <a:cxnSpLocks/>
          </p:cNvCxnSpPr>
          <p:nvPr/>
        </p:nvCxnSpPr>
        <p:spPr>
          <a:xfrm>
            <a:off x="4049851" y="2599836"/>
            <a:ext cx="0" cy="95660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50">
            <a:extLst>
              <a:ext uri="{FF2B5EF4-FFF2-40B4-BE49-F238E27FC236}">
                <a16:creationId xmlns:a16="http://schemas.microsoft.com/office/drawing/2014/main" id="{7971C08B-ADF2-9FCA-6876-B5ED88680713}"/>
              </a:ext>
            </a:extLst>
          </p:cNvPr>
          <p:cNvSpPr txBox="1"/>
          <p:nvPr/>
        </p:nvSpPr>
        <p:spPr>
          <a:xfrm rot="5400000">
            <a:off x="7706483" y="3736891"/>
            <a:ext cx="10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−30 dB ATTN</a:t>
            </a:r>
          </a:p>
        </p:txBody>
      </p:sp>
      <p:sp>
        <p:nvSpPr>
          <p:cNvPr id="40" name="Rectangle 152">
            <a:extLst>
              <a:ext uri="{FF2B5EF4-FFF2-40B4-BE49-F238E27FC236}">
                <a16:creationId xmlns:a16="http://schemas.microsoft.com/office/drawing/2014/main" id="{5CE8ACD4-8E40-EF71-310E-7B485ED5DDE8}"/>
              </a:ext>
            </a:extLst>
          </p:cNvPr>
          <p:cNvSpPr/>
          <p:nvPr/>
        </p:nvSpPr>
        <p:spPr>
          <a:xfrm>
            <a:off x="8030678" y="3363743"/>
            <a:ext cx="418061" cy="9900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Connector: Elbow 166">
            <a:extLst>
              <a:ext uri="{FF2B5EF4-FFF2-40B4-BE49-F238E27FC236}">
                <a16:creationId xmlns:a16="http://schemas.microsoft.com/office/drawing/2014/main" id="{A9014546-B4D7-A138-BC7C-4658994DB23F}"/>
              </a:ext>
            </a:extLst>
          </p:cNvPr>
          <p:cNvCxnSpPr>
            <a:cxnSpLocks/>
            <a:stCxn id="21" idx="0"/>
            <a:endCxn id="40" idx="0"/>
          </p:cNvCxnSpPr>
          <p:nvPr/>
        </p:nvCxnSpPr>
        <p:spPr>
          <a:xfrm>
            <a:off x="6839243" y="3167912"/>
            <a:ext cx="1400466" cy="19583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173">
            <a:extLst>
              <a:ext uri="{FF2B5EF4-FFF2-40B4-BE49-F238E27FC236}">
                <a16:creationId xmlns:a16="http://schemas.microsoft.com/office/drawing/2014/main" id="{7A775E71-1EB1-0353-9EA2-ABC3842B5ED3}"/>
              </a:ext>
            </a:extLst>
          </p:cNvPr>
          <p:cNvCxnSpPr>
            <a:cxnSpLocks/>
            <a:stCxn id="40" idx="2"/>
            <a:endCxn id="22" idx="0"/>
          </p:cNvCxnSpPr>
          <p:nvPr/>
        </p:nvCxnSpPr>
        <p:spPr>
          <a:xfrm rot="5400000">
            <a:off x="7984400" y="4609144"/>
            <a:ext cx="510616" cy="2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79">
            <a:extLst>
              <a:ext uri="{FF2B5EF4-FFF2-40B4-BE49-F238E27FC236}">
                <a16:creationId xmlns:a16="http://schemas.microsoft.com/office/drawing/2014/main" id="{1F0659A1-0557-5EEF-4C50-D9E7CE7550C1}"/>
              </a:ext>
            </a:extLst>
          </p:cNvPr>
          <p:cNvSpPr/>
          <p:nvPr/>
        </p:nvSpPr>
        <p:spPr>
          <a:xfrm>
            <a:off x="961139" y="2626498"/>
            <a:ext cx="1828030" cy="3451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4" name="Straight Connector 182">
            <a:extLst>
              <a:ext uri="{FF2B5EF4-FFF2-40B4-BE49-F238E27FC236}">
                <a16:creationId xmlns:a16="http://schemas.microsoft.com/office/drawing/2014/main" id="{39543E9E-3508-8A72-977C-3F8D0B481C80}"/>
              </a:ext>
            </a:extLst>
          </p:cNvPr>
          <p:cNvCxnSpPr>
            <a:cxnSpLocks/>
          </p:cNvCxnSpPr>
          <p:nvPr/>
        </p:nvCxnSpPr>
        <p:spPr>
          <a:xfrm>
            <a:off x="1061920" y="2880705"/>
            <a:ext cx="461113" cy="3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4">
            <a:extLst>
              <a:ext uri="{FF2B5EF4-FFF2-40B4-BE49-F238E27FC236}">
                <a16:creationId xmlns:a16="http://schemas.microsoft.com/office/drawing/2014/main" id="{29108617-CDB3-CF9D-DE22-0A97541AA7AE}"/>
              </a:ext>
            </a:extLst>
          </p:cNvPr>
          <p:cNvSpPr txBox="1"/>
          <p:nvPr/>
        </p:nvSpPr>
        <p:spPr>
          <a:xfrm>
            <a:off x="1623814" y="2763320"/>
            <a:ext cx="6825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Coaxial</a:t>
            </a:r>
          </a:p>
        </p:txBody>
      </p:sp>
      <p:cxnSp>
        <p:nvCxnSpPr>
          <p:cNvPr id="46" name="Straight Connector 185">
            <a:extLst>
              <a:ext uri="{FF2B5EF4-FFF2-40B4-BE49-F238E27FC236}">
                <a16:creationId xmlns:a16="http://schemas.microsoft.com/office/drawing/2014/main" id="{36B9778B-6959-AA55-6646-2056CC523297}"/>
              </a:ext>
            </a:extLst>
          </p:cNvPr>
          <p:cNvCxnSpPr>
            <a:cxnSpLocks/>
          </p:cNvCxnSpPr>
          <p:nvPr/>
        </p:nvCxnSpPr>
        <p:spPr>
          <a:xfrm>
            <a:off x="1061920" y="3131235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92">
            <a:extLst>
              <a:ext uri="{FF2B5EF4-FFF2-40B4-BE49-F238E27FC236}">
                <a16:creationId xmlns:a16="http://schemas.microsoft.com/office/drawing/2014/main" id="{9FB42150-F9F4-6C56-E45E-15BE542462B2}"/>
              </a:ext>
            </a:extLst>
          </p:cNvPr>
          <p:cNvSpPr txBox="1"/>
          <p:nvPr/>
        </p:nvSpPr>
        <p:spPr>
          <a:xfrm>
            <a:off x="1622548" y="3019090"/>
            <a:ext cx="7247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</p:txBody>
      </p:sp>
      <p:cxnSp>
        <p:nvCxnSpPr>
          <p:cNvPr id="48" name="Straight Connector 193">
            <a:extLst>
              <a:ext uri="{FF2B5EF4-FFF2-40B4-BE49-F238E27FC236}">
                <a16:creationId xmlns:a16="http://schemas.microsoft.com/office/drawing/2014/main" id="{79A824CB-6067-65BC-BAD4-27104CEFB21C}"/>
              </a:ext>
            </a:extLst>
          </p:cNvPr>
          <p:cNvCxnSpPr>
            <a:cxnSpLocks/>
          </p:cNvCxnSpPr>
          <p:nvPr/>
        </p:nvCxnSpPr>
        <p:spPr>
          <a:xfrm>
            <a:off x="1061920" y="3413838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95">
            <a:extLst>
              <a:ext uri="{FF2B5EF4-FFF2-40B4-BE49-F238E27FC236}">
                <a16:creationId xmlns:a16="http://schemas.microsoft.com/office/drawing/2014/main" id="{509968D2-F51F-20AA-B8F1-7B8BCFB55EE9}"/>
              </a:ext>
            </a:extLst>
          </p:cNvPr>
          <p:cNvSpPr txBox="1"/>
          <p:nvPr/>
        </p:nvSpPr>
        <p:spPr>
          <a:xfrm>
            <a:off x="1622548" y="3302513"/>
            <a:ext cx="50499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FDF3BBC7-8D6E-714B-1828-1C2EC961A52E}"/>
              </a:ext>
            </a:extLst>
          </p:cNvPr>
          <p:cNvSpPr txBox="1"/>
          <p:nvPr/>
        </p:nvSpPr>
        <p:spPr>
          <a:xfrm>
            <a:off x="3784373" y="1884898"/>
            <a:ext cx="426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①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8381E5BC-E1E0-9FD9-E633-9B6AAB52F08E}"/>
              </a:ext>
            </a:extLst>
          </p:cNvPr>
          <p:cNvSpPr txBox="1"/>
          <p:nvPr/>
        </p:nvSpPr>
        <p:spPr>
          <a:xfrm>
            <a:off x="3631124" y="3571221"/>
            <a:ext cx="732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②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AF0E89D9-9FB4-32A1-9D82-62CF82C0DFAE}"/>
              </a:ext>
            </a:extLst>
          </p:cNvPr>
          <p:cNvSpPr txBox="1"/>
          <p:nvPr/>
        </p:nvSpPr>
        <p:spPr>
          <a:xfrm>
            <a:off x="9702209" y="2830306"/>
            <a:ext cx="68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③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6D65220A-A37B-8D9C-DB7E-486C267640F4}"/>
              </a:ext>
            </a:extLst>
          </p:cNvPr>
          <p:cNvSpPr txBox="1"/>
          <p:nvPr/>
        </p:nvSpPr>
        <p:spPr>
          <a:xfrm>
            <a:off x="9695099" y="1337349"/>
            <a:ext cx="399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④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093C2259-EBCA-3922-6BF9-24775C84500C}"/>
              </a:ext>
            </a:extLst>
          </p:cNvPr>
          <p:cNvSpPr txBox="1"/>
          <p:nvPr/>
        </p:nvSpPr>
        <p:spPr>
          <a:xfrm>
            <a:off x="5303917" y="4202628"/>
            <a:ext cx="36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⑤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EE8EA76D-A637-E3E3-7F24-D0861E1E9EB5}"/>
              </a:ext>
            </a:extLst>
          </p:cNvPr>
          <p:cNvSpPr txBox="1"/>
          <p:nvPr/>
        </p:nvSpPr>
        <p:spPr>
          <a:xfrm>
            <a:off x="6008074" y="1842041"/>
            <a:ext cx="330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⑥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24AD0FB1-9A41-69F5-812D-2145E781AB47}"/>
              </a:ext>
            </a:extLst>
          </p:cNvPr>
          <p:cNvSpPr txBox="1"/>
          <p:nvPr/>
        </p:nvSpPr>
        <p:spPr>
          <a:xfrm>
            <a:off x="6812645" y="2115372"/>
            <a:ext cx="33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⑦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59640CDB-A839-F98A-A50D-DFB0B3F35B0F}"/>
              </a:ext>
            </a:extLst>
          </p:cNvPr>
          <p:cNvSpPr txBox="1"/>
          <p:nvPr/>
        </p:nvSpPr>
        <p:spPr>
          <a:xfrm>
            <a:off x="6582101" y="3282027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⑧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E292AAA8-A4FB-B98E-C1C4-5B76607D9DD8}"/>
              </a:ext>
            </a:extLst>
          </p:cNvPr>
          <p:cNvSpPr txBox="1"/>
          <p:nvPr/>
        </p:nvSpPr>
        <p:spPr>
          <a:xfrm>
            <a:off x="7094143" y="1496666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⑨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99D4FA94-8FDD-FDF1-D217-551205220185}"/>
              </a:ext>
            </a:extLst>
          </p:cNvPr>
          <p:cNvSpPr txBox="1"/>
          <p:nvPr/>
        </p:nvSpPr>
        <p:spPr>
          <a:xfrm>
            <a:off x="7656058" y="4859013"/>
            <a:ext cx="37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⑪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0" name="Rectangle: Top Corners Snipped 1">
            <a:extLst>
              <a:ext uri="{FF2B5EF4-FFF2-40B4-BE49-F238E27FC236}">
                <a16:creationId xmlns:a16="http://schemas.microsoft.com/office/drawing/2014/main" id="{5ED5E0DC-53BF-25BF-90FE-8C0A9D5212A2}"/>
              </a:ext>
            </a:extLst>
          </p:cNvPr>
          <p:cNvSpPr/>
          <p:nvPr/>
        </p:nvSpPr>
        <p:spPr>
          <a:xfrm rot="16200000">
            <a:off x="1655260" y="4207319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1" name="Straight Arrow Connector 9">
            <a:extLst>
              <a:ext uri="{FF2B5EF4-FFF2-40B4-BE49-F238E27FC236}">
                <a16:creationId xmlns:a16="http://schemas.microsoft.com/office/drawing/2014/main" id="{9E8659FA-4818-314E-AFDA-428C84AEFD2D}"/>
              </a:ext>
            </a:extLst>
          </p:cNvPr>
          <p:cNvCxnSpPr/>
          <p:nvPr/>
        </p:nvCxnSpPr>
        <p:spPr>
          <a:xfrm>
            <a:off x="2023739" y="4154944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B67FEABA-B5B5-ADDF-E9BE-FEC93C01452F}"/>
              </a:ext>
            </a:extLst>
          </p:cNvPr>
          <p:cNvSpPr txBox="1"/>
          <p:nvPr/>
        </p:nvSpPr>
        <p:spPr>
          <a:xfrm>
            <a:off x="2096568" y="4188430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30 dB</a:t>
            </a:r>
          </a:p>
        </p:txBody>
      </p:sp>
      <p:cxnSp>
        <p:nvCxnSpPr>
          <p:cNvPr id="63" name="Straight Arrow Connector 15">
            <a:extLst>
              <a:ext uri="{FF2B5EF4-FFF2-40B4-BE49-F238E27FC236}">
                <a16:creationId xmlns:a16="http://schemas.microsoft.com/office/drawing/2014/main" id="{92F6F6BD-2017-BA79-EAA3-1171F3BD69F7}"/>
              </a:ext>
            </a:extLst>
          </p:cNvPr>
          <p:cNvCxnSpPr/>
          <p:nvPr/>
        </p:nvCxnSpPr>
        <p:spPr>
          <a:xfrm flipH="1">
            <a:off x="1622038" y="4046341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1">
            <a:extLst>
              <a:ext uri="{FF2B5EF4-FFF2-40B4-BE49-F238E27FC236}">
                <a16:creationId xmlns:a16="http://schemas.microsoft.com/office/drawing/2014/main" id="{79073899-05A3-DFDF-ABB8-81C36FA9489C}"/>
              </a:ext>
            </a:extLst>
          </p:cNvPr>
          <p:cNvCxnSpPr/>
          <p:nvPr/>
        </p:nvCxnSpPr>
        <p:spPr>
          <a:xfrm>
            <a:off x="1622038" y="4412698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3">
            <a:extLst>
              <a:ext uri="{FF2B5EF4-FFF2-40B4-BE49-F238E27FC236}">
                <a16:creationId xmlns:a16="http://schemas.microsoft.com/office/drawing/2014/main" id="{4DFA1041-6538-781E-B3A1-B280C919FD69}"/>
              </a:ext>
            </a:extLst>
          </p:cNvPr>
          <p:cNvSpPr txBox="1"/>
          <p:nvPr/>
        </p:nvSpPr>
        <p:spPr>
          <a:xfrm rot="18661372">
            <a:off x="1263611" y="3894510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9AB19545-4364-B84B-8548-7E69EEF85EE6}"/>
              </a:ext>
            </a:extLst>
          </p:cNvPr>
          <p:cNvSpPr txBox="1"/>
          <p:nvPr/>
        </p:nvSpPr>
        <p:spPr>
          <a:xfrm rot="13599951" flipH="1" flipV="1">
            <a:off x="1254237" y="4506654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9C1D3D76-C5B5-F38F-A957-E9B170CA5EE3}"/>
              </a:ext>
            </a:extLst>
          </p:cNvPr>
          <p:cNvSpPr txBox="1"/>
          <p:nvPr/>
        </p:nvSpPr>
        <p:spPr>
          <a:xfrm>
            <a:off x="5625318" y="3000081"/>
            <a:ext cx="31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⑩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30168988-12AE-E545-5F62-6EB645F06953}"/>
              </a:ext>
            </a:extLst>
          </p:cNvPr>
          <p:cNvCxnSpPr>
            <a:cxnSpLocks/>
          </p:cNvCxnSpPr>
          <p:nvPr/>
        </p:nvCxnSpPr>
        <p:spPr>
          <a:xfrm>
            <a:off x="5097771" y="2345437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Top Corners Snipped 19">
            <a:extLst>
              <a:ext uri="{FF2B5EF4-FFF2-40B4-BE49-F238E27FC236}">
                <a16:creationId xmlns:a16="http://schemas.microsoft.com/office/drawing/2014/main" id="{375652E8-9120-10C8-B2BD-121CA460823E}"/>
              </a:ext>
            </a:extLst>
          </p:cNvPr>
          <p:cNvSpPr/>
          <p:nvPr/>
        </p:nvSpPr>
        <p:spPr>
          <a:xfrm rot="16200000">
            <a:off x="1655260" y="5319126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AD49F787-EC92-7A6B-B8C7-E98A4B4D7BE0}"/>
              </a:ext>
            </a:extLst>
          </p:cNvPr>
          <p:cNvSpPr txBox="1"/>
          <p:nvPr/>
        </p:nvSpPr>
        <p:spPr>
          <a:xfrm>
            <a:off x="2031982" y="5299233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−24 dB</a:t>
            </a:r>
          </a:p>
        </p:txBody>
      </p:sp>
      <p:cxnSp>
        <p:nvCxnSpPr>
          <p:cNvPr id="71" name="Straight Arrow Connector 28">
            <a:extLst>
              <a:ext uri="{FF2B5EF4-FFF2-40B4-BE49-F238E27FC236}">
                <a16:creationId xmlns:a16="http://schemas.microsoft.com/office/drawing/2014/main" id="{135C6214-307C-FA39-8472-DB51A799EE83}"/>
              </a:ext>
            </a:extLst>
          </p:cNvPr>
          <p:cNvCxnSpPr/>
          <p:nvPr/>
        </p:nvCxnSpPr>
        <p:spPr>
          <a:xfrm>
            <a:off x="2022108" y="5266751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9">
            <a:extLst>
              <a:ext uri="{FF2B5EF4-FFF2-40B4-BE49-F238E27FC236}">
                <a16:creationId xmlns:a16="http://schemas.microsoft.com/office/drawing/2014/main" id="{760E8FE6-2CE8-ACFA-1655-48FFD3CF0FAE}"/>
              </a:ext>
            </a:extLst>
          </p:cNvPr>
          <p:cNvCxnSpPr>
            <a:cxnSpLocks/>
          </p:cNvCxnSpPr>
          <p:nvPr/>
        </p:nvCxnSpPr>
        <p:spPr>
          <a:xfrm flipH="1">
            <a:off x="1636050" y="5170937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30">
            <a:extLst>
              <a:ext uri="{FF2B5EF4-FFF2-40B4-BE49-F238E27FC236}">
                <a16:creationId xmlns:a16="http://schemas.microsoft.com/office/drawing/2014/main" id="{1ADBBF97-B83C-557A-E060-37E8A88FA494}"/>
              </a:ext>
            </a:extLst>
          </p:cNvPr>
          <p:cNvCxnSpPr/>
          <p:nvPr/>
        </p:nvCxnSpPr>
        <p:spPr>
          <a:xfrm>
            <a:off x="1601437" y="5496524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31">
            <a:extLst>
              <a:ext uri="{FF2B5EF4-FFF2-40B4-BE49-F238E27FC236}">
                <a16:creationId xmlns:a16="http://schemas.microsoft.com/office/drawing/2014/main" id="{2E2E7B45-9065-57FA-C73B-8734A4F36639}"/>
              </a:ext>
            </a:extLst>
          </p:cNvPr>
          <p:cNvSpPr txBox="1"/>
          <p:nvPr/>
        </p:nvSpPr>
        <p:spPr>
          <a:xfrm rot="18661372">
            <a:off x="1183814" y="5053022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50500ACB-463B-DBA7-BFFB-CA07F1141621}"/>
              </a:ext>
            </a:extLst>
          </p:cNvPr>
          <p:cNvSpPr txBox="1"/>
          <p:nvPr/>
        </p:nvSpPr>
        <p:spPr>
          <a:xfrm rot="13599951" flipH="1" flipV="1">
            <a:off x="1240751" y="5580566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cxnSp>
        <p:nvCxnSpPr>
          <p:cNvPr id="76" name="Straight Connector 34">
            <a:extLst>
              <a:ext uri="{FF2B5EF4-FFF2-40B4-BE49-F238E27FC236}">
                <a16:creationId xmlns:a16="http://schemas.microsoft.com/office/drawing/2014/main" id="{DDB97BF7-F056-6979-9D6B-CDDD9CBF569D}"/>
              </a:ext>
            </a:extLst>
          </p:cNvPr>
          <p:cNvCxnSpPr>
            <a:cxnSpLocks/>
          </p:cNvCxnSpPr>
          <p:nvPr/>
        </p:nvCxnSpPr>
        <p:spPr>
          <a:xfrm>
            <a:off x="5097771" y="2153259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2">
            <a:extLst>
              <a:ext uri="{FF2B5EF4-FFF2-40B4-BE49-F238E27FC236}">
                <a16:creationId xmlns:a16="http://schemas.microsoft.com/office/drawing/2014/main" id="{8D1B6F39-B518-85BF-9F14-704FBC8AD214}"/>
              </a:ext>
            </a:extLst>
          </p:cNvPr>
          <p:cNvCxnSpPr>
            <a:cxnSpLocks/>
          </p:cNvCxnSpPr>
          <p:nvPr/>
        </p:nvCxnSpPr>
        <p:spPr>
          <a:xfrm flipV="1">
            <a:off x="6721537" y="1699505"/>
            <a:ext cx="0" cy="36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03">
            <a:extLst>
              <a:ext uri="{FF2B5EF4-FFF2-40B4-BE49-F238E27FC236}">
                <a16:creationId xmlns:a16="http://schemas.microsoft.com/office/drawing/2014/main" id="{68C9144D-B880-4253-FEE6-F7015B0FD426}"/>
              </a:ext>
            </a:extLst>
          </p:cNvPr>
          <p:cNvCxnSpPr>
            <a:cxnSpLocks/>
          </p:cNvCxnSpPr>
          <p:nvPr/>
        </p:nvCxnSpPr>
        <p:spPr>
          <a:xfrm flipH="1">
            <a:off x="9278633" y="1389385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06">
            <a:extLst>
              <a:ext uri="{FF2B5EF4-FFF2-40B4-BE49-F238E27FC236}">
                <a16:creationId xmlns:a16="http://schemas.microsoft.com/office/drawing/2014/main" id="{CBFC2DD4-5A1B-C58D-D3F1-5C7964C9E18D}"/>
              </a:ext>
            </a:extLst>
          </p:cNvPr>
          <p:cNvCxnSpPr>
            <a:cxnSpLocks/>
          </p:cNvCxnSpPr>
          <p:nvPr/>
        </p:nvCxnSpPr>
        <p:spPr>
          <a:xfrm flipH="1">
            <a:off x="9340217" y="1599217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07">
            <a:extLst>
              <a:ext uri="{FF2B5EF4-FFF2-40B4-BE49-F238E27FC236}">
                <a16:creationId xmlns:a16="http://schemas.microsoft.com/office/drawing/2014/main" id="{2DFC0511-A6C1-D546-38C6-8C923366043C}"/>
              </a:ext>
            </a:extLst>
          </p:cNvPr>
          <p:cNvCxnSpPr>
            <a:cxnSpLocks/>
          </p:cNvCxnSpPr>
          <p:nvPr/>
        </p:nvCxnSpPr>
        <p:spPr>
          <a:xfrm flipH="1">
            <a:off x="9340216" y="1767643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15">
            <a:extLst>
              <a:ext uri="{FF2B5EF4-FFF2-40B4-BE49-F238E27FC236}">
                <a16:creationId xmlns:a16="http://schemas.microsoft.com/office/drawing/2014/main" id="{2EE2651A-2CEE-1B79-6DC0-4551576ABC76}"/>
              </a:ext>
            </a:extLst>
          </p:cNvPr>
          <p:cNvCxnSpPr>
            <a:cxnSpLocks/>
          </p:cNvCxnSpPr>
          <p:nvPr/>
        </p:nvCxnSpPr>
        <p:spPr>
          <a:xfrm flipH="1">
            <a:off x="9264774" y="2001226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17">
            <a:extLst>
              <a:ext uri="{FF2B5EF4-FFF2-40B4-BE49-F238E27FC236}">
                <a16:creationId xmlns:a16="http://schemas.microsoft.com/office/drawing/2014/main" id="{DAF1E5FF-DE90-9BF0-B7E3-DAFD561116FF}"/>
              </a:ext>
            </a:extLst>
          </p:cNvPr>
          <p:cNvCxnSpPr>
            <a:cxnSpLocks/>
          </p:cNvCxnSpPr>
          <p:nvPr/>
        </p:nvCxnSpPr>
        <p:spPr>
          <a:xfrm>
            <a:off x="9275814" y="1383410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Top Corners Snipped 16">
            <a:extLst>
              <a:ext uri="{FF2B5EF4-FFF2-40B4-BE49-F238E27FC236}">
                <a16:creationId xmlns:a16="http://schemas.microsoft.com/office/drawing/2014/main" id="{A29A5441-21C1-DA96-EA62-0B5F61760169}"/>
              </a:ext>
            </a:extLst>
          </p:cNvPr>
          <p:cNvSpPr/>
          <p:nvPr/>
        </p:nvSpPr>
        <p:spPr>
          <a:xfrm rot="5400000">
            <a:off x="5871113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123">
            <a:extLst>
              <a:ext uri="{FF2B5EF4-FFF2-40B4-BE49-F238E27FC236}">
                <a16:creationId xmlns:a16="http://schemas.microsoft.com/office/drawing/2014/main" id="{286B0DFD-DAAC-AE3D-D65D-C05A0A48F859}"/>
              </a:ext>
            </a:extLst>
          </p:cNvPr>
          <p:cNvCxnSpPr>
            <a:cxnSpLocks/>
          </p:cNvCxnSpPr>
          <p:nvPr/>
        </p:nvCxnSpPr>
        <p:spPr>
          <a:xfrm>
            <a:off x="9263236" y="1827749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Top Corners Snipped 80">
            <a:extLst>
              <a:ext uri="{FF2B5EF4-FFF2-40B4-BE49-F238E27FC236}">
                <a16:creationId xmlns:a16="http://schemas.microsoft.com/office/drawing/2014/main" id="{2BAE81EE-6AC2-BDA1-6C2C-DD1AF95EB99F}"/>
              </a:ext>
            </a:extLst>
          </p:cNvPr>
          <p:cNvSpPr/>
          <p:nvPr/>
        </p:nvSpPr>
        <p:spPr>
          <a:xfrm rot="16200000">
            <a:off x="9040822" y="157565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Connector 125">
            <a:extLst>
              <a:ext uri="{FF2B5EF4-FFF2-40B4-BE49-F238E27FC236}">
                <a16:creationId xmlns:a16="http://schemas.microsoft.com/office/drawing/2014/main" id="{B58B72F6-1E18-6F01-31C1-0E04742BE93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0385456" y="2078283"/>
            <a:ext cx="1957" cy="7485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10">
            <a:extLst>
              <a:ext uri="{FF2B5EF4-FFF2-40B4-BE49-F238E27FC236}">
                <a16:creationId xmlns:a16="http://schemas.microsoft.com/office/drawing/2014/main" id="{C2B2A0C3-FDB2-B556-841B-15272C7349D1}"/>
              </a:ext>
            </a:extLst>
          </p:cNvPr>
          <p:cNvSpPr/>
          <p:nvPr/>
        </p:nvSpPr>
        <p:spPr>
          <a:xfrm rot="5400000">
            <a:off x="5439832" y="3257542"/>
            <a:ext cx="932976" cy="4180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6">
            <a:extLst>
              <a:ext uri="{FF2B5EF4-FFF2-40B4-BE49-F238E27FC236}">
                <a16:creationId xmlns:a16="http://schemas.microsoft.com/office/drawing/2014/main" id="{1EB5D3BD-485A-FAFF-3D07-C78CF70BC557}"/>
              </a:ext>
            </a:extLst>
          </p:cNvPr>
          <p:cNvSpPr txBox="1"/>
          <p:nvPr/>
        </p:nvSpPr>
        <p:spPr>
          <a:xfrm>
            <a:off x="9016442" y="1015880"/>
            <a:ext cx="39966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⑬ </a:t>
            </a:r>
            <a:endParaRPr lang="en-US">
              <a:solidFill>
                <a:schemeClr val="tx1"/>
              </a:solidFill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75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2590-DF86-8EAE-D061-3833FBA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11345"/>
          </a:xfrm>
        </p:spPr>
        <p:txBody>
          <a:bodyPr/>
          <a:lstStyle/>
          <a:p>
            <a:r>
              <a:rPr lang="en-US"/>
              <a:t>Impact on transmitting vs. receiving side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0254F-8AF4-E345-3280-0E92A2A1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5157192"/>
            <a:ext cx="5077884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Test signal added to traffic source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energy detection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F6321B-ADDA-4074-410A-D1EDBAAB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5157192"/>
            <a:ext cx="5080000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Interference signal added to traffic sink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robustness of receiver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E75E2-20A1-C72D-B8C2-C22C0F8BEA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AB0D82-0781-0274-0823-F3C9E1B62E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9B9694-80F4-5F35-2C21-6C99589DB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13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45AF8DD-FDFB-CDBA-FFB4-47A9B564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1940556"/>
            <a:ext cx="4806950" cy="3060700"/>
          </a:xfrm>
          <a:prstGeom prst="rect">
            <a:avLst/>
          </a:prstGeom>
        </p:spPr>
      </p:pic>
      <p:pic>
        <p:nvPicPr>
          <p:cNvPr id="9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D572A795-95EE-1A41-FEE8-6BF7B36A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3" t="-118" r="683" b="726"/>
          <a:stretch/>
        </p:blipFill>
        <p:spPr>
          <a:xfrm>
            <a:off x="5998211" y="1947859"/>
            <a:ext cx="5186683" cy="3209333"/>
          </a:xfrm>
          <a:prstGeom prst="rect">
            <a:avLst/>
          </a:prstGeom>
        </p:spPr>
      </p:pic>
      <p:pic>
        <p:nvPicPr>
          <p:cNvPr id="10" name="Picture 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DCC3E7D-E269-970D-327D-8CE462B1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0000">
            <a:off x="7719246" y="3363415"/>
            <a:ext cx="2549149" cy="397306"/>
          </a:xfrm>
          <a:prstGeom prst="rect">
            <a:avLst/>
          </a:prstGeom>
        </p:spPr>
      </p:pic>
      <p:pic>
        <p:nvPicPr>
          <p:cNvPr id="11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967B334E-C3CE-A50F-605D-C5BFC9244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60000">
            <a:off x="1600898" y="3328495"/>
            <a:ext cx="1296370" cy="306900"/>
          </a:xfrm>
          <a:prstGeom prst="rect">
            <a:avLst/>
          </a:prstGeom>
        </p:spPr>
      </p:pic>
      <p:pic>
        <p:nvPicPr>
          <p:cNvPr id="12" name="Picture 11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EF6F9CE8-2BF6-D2FA-6326-B6CACB07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288" y="1573174"/>
            <a:ext cx="3590925" cy="714375"/>
          </a:xfrm>
          <a:prstGeom prst="rect">
            <a:avLst/>
          </a:prstGeom>
        </p:spPr>
      </p:pic>
      <p:pic>
        <p:nvPicPr>
          <p:cNvPr id="13" name="Picture 12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A23437C-C950-BCE4-0DA8-54B6943A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859" y="1407120"/>
            <a:ext cx="4314825" cy="6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All measurements rely on conducted setups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Provides for a high isolation against external factors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Additionally, equipment is operated within a Radio Frequency (RF) isolation chamber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Devices are operated on IEEE 802.11 5 GHz channel 36 (f</a:t>
            </a:r>
            <a:r>
              <a:rPr lang="en-US" baseline="-25000"/>
              <a:t>c</a:t>
            </a:r>
            <a:r>
              <a:rPr lang="en-US"/>
              <a:t> = 5180 MHz)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Ettus Research USRP B210 Software Defined Radio (SDR) is used to generate arbitrary test signals</a:t>
            </a:r>
            <a:br>
              <a:rPr lang="en-US"/>
            </a:b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We observe the performance of an IEEE 802.11 link between a transmitting and a receiving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We use iperf3 to offer UDP traffic to the transmitting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the receiving device does not transmit data packets and limits itself to transmitting Control frames (e. g. IEEE 802.11 ACK) and necessary Management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When using </a:t>
            </a:r>
            <a:r>
              <a:rPr lang="en-US" err="1">
                <a:cs typeface="Times New Roman"/>
              </a:rPr>
              <a:t>OpenWRT</a:t>
            </a:r>
            <a:r>
              <a:rPr lang="en-US">
                <a:cs typeface="Times New Roman"/>
              </a:rPr>
              <a:t> between devices with different chipset vendors, iperf3 is run on the receiving device directly without the cost of extraneous CPU usage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0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(2)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1"/>
            <a:ext cx="10361084" cy="4264024"/>
          </a:xfrm>
        </p:spPr>
        <p:txBody>
          <a:bodyPr numCol="2" spcCol="18000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traffic source offers slightly more traffic than the IEEE 802.11 link’s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in all measurements (graphs etc.) the maximum throughput is 90 % of the nominal throughput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Where a Device under Test (DUT) records additional metrics, we use this data to further analyze the measurement results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E. g., statistics related to transmitted and discarded packets, percentage that the wireless medium was observed occupied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To calibrate the testbed setup and to estimate absolute values, we use the Agilent (Keysight) MXA signal analyzer N9020A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Power is measured with an integrated bandwidth of 20 MHz</a:t>
            </a:r>
            <a:endParaRPr lang="en-US" b="1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Gaussian noise-based test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 technology agnostic signal whose primary characteristics of interest are bandwidth and power</a:t>
            </a:r>
            <a:endParaRPr lang="en-US" b="1">
              <a:cs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3257</Words>
  <Application>Microsoft Macintosh PowerPoint</Application>
  <PresentationFormat>Breitbild</PresentationFormat>
  <Paragraphs>459</Paragraphs>
  <Slides>41</Slides>
  <Notes>16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2" baseType="lpstr">
      <vt:lpstr>Arial Unicode MS</vt:lpstr>
      <vt:lpstr>MS Gothic</vt:lpstr>
      <vt:lpstr>Arial</vt:lpstr>
      <vt:lpstr>Arial,Sans-Serif</vt:lpstr>
      <vt:lpstr>Calibri</vt:lpstr>
      <vt:lpstr>Courier New</vt:lpstr>
      <vt:lpstr>Courier New,monospace</vt:lpstr>
      <vt:lpstr>Times New Roman</vt:lpstr>
      <vt:lpstr>Wingdings</vt:lpstr>
      <vt:lpstr>Office</vt:lpstr>
      <vt:lpstr>Document</vt:lpstr>
      <vt:lpstr>Coexistence of Wi-Fi with Narrowband Technology</vt:lpstr>
      <vt:lpstr>Abstract (1)</vt:lpstr>
      <vt:lpstr>Abstract (2)</vt:lpstr>
      <vt:lpstr>Abstract (3)</vt:lpstr>
      <vt:lpstr>Testbed Setup</vt:lpstr>
      <vt:lpstr>Test setup overview</vt:lpstr>
      <vt:lpstr>Impact on transmitting vs. receiving side</vt:lpstr>
      <vt:lpstr>Testbed settings (1)</vt:lpstr>
      <vt:lpstr>Testbed settings (2)</vt:lpstr>
      <vt:lpstr>Test setup, details </vt:lpstr>
      <vt:lpstr>Static Gaussian Test Signals</vt:lpstr>
      <vt:lpstr>Dynamic (On-Off) 2 MHz Test Signals</vt:lpstr>
      <vt:lpstr>Frequency Hopping Emulation</vt:lpstr>
      <vt:lpstr>Energy Detection capabilities</vt:lpstr>
      <vt:lpstr>PowerPoint-Präsentation</vt:lpstr>
      <vt:lpstr>Test 1: Energy Detection of Broadband vs. Narrowband</vt:lpstr>
      <vt:lpstr>Test 1: Additional Supporting Metrics</vt:lpstr>
      <vt:lpstr>Test 2: Detection of 312.5 kHz wide test signals</vt:lpstr>
      <vt:lpstr>Test 3: Frequency Hopping—Part 1</vt:lpstr>
      <vt:lpstr>Test 4: Frequency Hopping—Part 2</vt:lpstr>
      <vt:lpstr>Receiver-side Tests</vt:lpstr>
      <vt:lpstr>PowerPoint-Präsentation</vt:lpstr>
      <vt:lpstr>Test 1: Broadband vs. Narrowband</vt:lpstr>
      <vt:lpstr>Test 1: Additional Supporting Metrics</vt:lpstr>
      <vt:lpstr>Test 1: Additional Supporting Metrics—Device 2</vt:lpstr>
      <vt:lpstr>Test 2: 312.5 kHz Interference to Assess Sub-Carrier Susceptibility</vt:lpstr>
      <vt:lpstr>Test 3: Higher-Order MCS</vt:lpstr>
      <vt:lpstr>Test 3: Frequency Hopping Part 1</vt:lpstr>
      <vt:lpstr>Test 3: Frequency Hopping Part 2</vt:lpstr>
      <vt:lpstr>Side-By-Side Analysis of Transmitter and Receiver Results</vt:lpstr>
      <vt:lpstr>PowerPoint-Präsentation</vt:lpstr>
      <vt:lpstr>PowerPoint-Präsentation</vt:lpstr>
      <vt:lpstr>Adaptive Energy Detection Threshold</vt:lpstr>
      <vt:lpstr>PowerPoint-Präsentation</vt:lpstr>
      <vt:lpstr>Background</vt:lpstr>
      <vt:lpstr>Time-Domain Visualization of Noise Floor Calibration</vt:lpstr>
      <vt:lpstr>Impact on Throughput</vt:lpstr>
      <vt:lpstr>NB FH Impact</vt:lpstr>
      <vt:lpstr>Conclusions</vt:lpstr>
      <vt:lpstr>References</vt:lpstr>
      <vt:lpstr>Appendix: Testbed Pictures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Co-Existence of Wi-Fi with Narrowband Technology</dc:title>
  <dc:creator>Guido R. HIertz</dc:creator>
  <cp:keywords/>
  <cp:lastModifiedBy>Guido R. HIertz</cp:lastModifiedBy>
  <cp:revision>3</cp:revision>
  <cp:lastPrinted>1601-01-01T00:00:00Z</cp:lastPrinted>
  <dcterms:created xsi:type="dcterms:W3CDTF">2024-06-20T15:52:15Z</dcterms:created>
  <dcterms:modified xsi:type="dcterms:W3CDTF">2024-07-16T15:18:00Z</dcterms:modified>
  <cp:category>Name, Affiliation</cp:category>
</cp:coreProperties>
</file>