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406" r:id="rId19"/>
    <p:sldId id="1396" r:id="rId20"/>
    <p:sldId id="877" r:id="rId21"/>
    <p:sldId id="1427" r:id="rId22"/>
    <p:sldId id="897" r:id="rId23"/>
    <p:sldId id="1163" r:id="rId24"/>
    <p:sldId id="1379" r:id="rId25"/>
    <p:sldId id="1433" r:id="rId26"/>
    <p:sldId id="1436" r:id="rId27"/>
    <p:sldId id="1437" r:id="rId28"/>
    <p:sldId id="905" r:id="rId29"/>
    <p:sldId id="1183" r:id="rId30"/>
    <p:sldId id="1193" r:id="rId31"/>
    <p:sldId id="1194" r:id="rId32"/>
    <p:sldId id="1438" r:id="rId33"/>
    <p:sldId id="1439" r:id="rId34"/>
    <p:sldId id="1440" r:id="rId35"/>
    <p:sldId id="1421" r:id="rId36"/>
    <p:sldId id="1024" r:id="rId3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32" autoAdjust="0"/>
    <p:restoredTop sz="91622" autoAdjust="0"/>
  </p:normalViewPr>
  <p:slideViewPr>
    <p:cSldViewPr>
      <p:cViewPr varScale="1">
        <p:scale>
          <a:sx n="97" d="100"/>
          <a:sy n="97" d="100"/>
        </p:scale>
        <p:origin x="582"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134</c:v>
                </c:pt>
                <c:pt idx="1">
                  <c:v>5</c:v>
                </c:pt>
                <c:pt idx="2">
                  <c:v>68</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839772528"/>
        <c:axId val="-1839767088"/>
      </c:barChart>
      <c:catAx>
        <c:axId val="-183977252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839767088"/>
        <c:crosses val="autoZero"/>
        <c:auto val="1"/>
        <c:lblAlgn val="ctr"/>
        <c:lblOffset val="100"/>
        <c:noMultiLvlLbl val="0"/>
      </c:catAx>
      <c:valAx>
        <c:axId val="-183976708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83977252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429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100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13873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121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8312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38118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35234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20544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819927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802.11-24/1001r0</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950-00-00bf-ieee-802-11bf-may-2024-interim-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4/11-24-1063-02-00bf-ieee-802-11bf-teleconference-minutes-june-july-2024.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en-US" sz="3600" dirty="0">
                <a:solidFill>
                  <a:srgbClr val="0000FF"/>
                </a:solidFill>
              </a:rPr>
              <a:t>July Plenary</a:t>
            </a:r>
            <a:r>
              <a:rPr lang="en-US" altLang="zh-CN" sz="3600" dirty="0">
                <a:solidFill>
                  <a:srgbClr val="0000FF"/>
                </a:solidFill>
              </a:rPr>
              <a:t>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2024-07-13</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July</a:t>
            </a:r>
            <a:r>
              <a:rPr lang="en-US" altLang="en-US" sz="3200" dirty="0">
                <a:solidFill>
                  <a:srgbClr val="0000FF"/>
                </a:solidFill>
                <a:cs typeface="Times New Roman" panose="02020603050405020304" pitchFamily="18" charset="0"/>
              </a:rPr>
              <a:t> 15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Initial SA Ballot (D4.0) and comments assignment</a:t>
            </a:r>
          </a:p>
          <a:p>
            <a:pPr algn="just"/>
            <a:r>
              <a:rPr lang="en-US" altLang="en-US" sz="1400" dirty="0">
                <a:solidFill>
                  <a:srgbClr val="0000FF"/>
                </a:solidFill>
              </a:rPr>
              <a:t>Motion ()</a:t>
            </a:r>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3242606670"/>
              </p:ext>
            </p:extLst>
          </p:nvPr>
        </p:nvGraphicFramePr>
        <p:xfrm>
          <a:off x="3429000" y="1600200"/>
          <a:ext cx="8305801" cy="308792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052306">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Cheng Chen (Intel)</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Resolutions for OST CIDs for SA1 Ballot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15 mins</a:t>
                      </a:r>
                    </a:p>
                  </a:txBody>
                  <a:tcPr marL="36000" marR="36000" marT="17901" marB="17901" anchor="ctr"/>
                </a:tc>
                <a:extLst>
                  <a:ext uri="{0D108BD9-81ED-4DB2-BD59-A6C34878D82A}">
                    <a16:rowId xmlns:a16="http://schemas.microsoft.com/office/drawing/2014/main" val="3295900140"/>
                  </a:ext>
                </a:extLst>
              </a:tr>
              <a:tr h="89561">
                <a:tc>
                  <a:txBody>
                    <a:bodyPr/>
                    <a:lstStyle/>
                    <a:p>
                      <a:pPr>
                        <a:spcAft>
                          <a:spcPts val="0"/>
                        </a:spcAft>
                      </a:pPr>
                      <a:r>
                        <a:rPr lang="en-US" altLang="zh-CN" sz="1200" kern="1200" dirty="0">
                          <a:solidFill>
                            <a:schemeClr val="tx1"/>
                          </a:solidFill>
                          <a:latin typeface="+mn-lt"/>
                          <a:ea typeface="+mn-ea"/>
                          <a:cs typeface="+mn-cs"/>
                        </a:rPr>
                        <a:t>24/1065</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Stephen McCann (Huawei)</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proposed resolution for CID 6069</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20 </a:t>
                      </a:r>
                      <a:r>
                        <a:rPr lang="en-US" altLang="zh-CN" sz="1200" kern="1200" dirty="0" err="1">
                          <a:solidFill>
                            <a:schemeClr val="tx1"/>
                          </a:solidFill>
                          <a:latin typeface="+mn-lt"/>
                          <a:ea typeface="+mn-ea"/>
                          <a:cs typeface="+mn-cs"/>
                        </a:rPr>
                        <a:t>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282951375"/>
                  </a:ext>
                </a:extLst>
              </a:tr>
            </a:tbl>
          </a:graphicData>
        </a:graphic>
      </p:graphicFrame>
    </p:spTree>
    <p:extLst>
      <p:ext uri="{BB962C8B-B14F-4D97-AF65-F5344CB8AC3E}">
        <p14:creationId xmlns:p14="http://schemas.microsoft.com/office/powerpoint/2010/main" val="2327426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15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3761759636"/>
              </p:ext>
            </p:extLst>
          </p:nvPr>
        </p:nvGraphicFramePr>
        <p:xfrm>
          <a:off x="3429000" y="1600200"/>
          <a:ext cx="8305801" cy="264475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052306">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r>
                        <a:rPr lang="en-US" altLang="zh-CN" sz="1400" dirty="0">
                          <a:solidFill>
                            <a:schemeClr val="tx1"/>
                          </a:solidFill>
                          <a:effectLst/>
                          <a:latin typeface="Calibri" panose="020F0502020204030204" pitchFamily="34" charset="0"/>
                          <a:ea typeface="宋体" panose="02010600030101010101" pitchFamily="2" charset="-122"/>
                        </a:rPr>
                        <a:t>24/0582</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400" dirty="0">
                          <a:solidFill>
                            <a:schemeClr val="tx1"/>
                          </a:solidFill>
                          <a:effectLst/>
                          <a:latin typeface="Calibri" panose="020F0502020204030204" pitchFamily="34" charset="0"/>
                          <a:ea typeface="宋体" panose="02010600030101010101" pitchFamily="2" charset="-122"/>
                        </a:rPr>
                        <a:t>Christian Berger (NXP)</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400" dirty="0">
                          <a:solidFill>
                            <a:schemeClr val="tx1"/>
                          </a:solidFill>
                          <a:effectLst/>
                          <a:latin typeface="Calibri" panose="020F0502020204030204" pitchFamily="34" charset="0"/>
                          <a:ea typeface="宋体" panose="02010600030101010101" pitchFamily="2" charset="-122"/>
                        </a:rPr>
                        <a:t>LB281 Comment Resolution CSI Feedback</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400" dirty="0">
                          <a:solidFill>
                            <a:schemeClr val="tx1"/>
                          </a:solidFill>
                          <a:effectLst/>
                          <a:latin typeface="Calibri" panose="020F0502020204030204" pitchFamily="34" charset="0"/>
                          <a:ea typeface="宋体" panose="02010600030101010101" pitchFamily="2" charset="-122"/>
                        </a:rPr>
                        <a:t>30 </a:t>
                      </a:r>
                      <a:r>
                        <a:rPr lang="en-US" altLang="zh-CN" sz="1400" dirty="0" err="1">
                          <a:solidFill>
                            <a:schemeClr val="tx1"/>
                          </a:solidFill>
                          <a:effectLst/>
                          <a:latin typeface="Calibri" panose="020F0502020204030204" pitchFamily="34" charset="0"/>
                          <a:ea typeface="宋体" panose="02010600030101010101" pitchFamily="2" charset="-122"/>
                        </a:rPr>
                        <a:t>mins</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val="10001"/>
                  </a:ext>
                </a:extLst>
              </a:tr>
              <a:tr h="89561">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3"/>
                  </a:ext>
                </a:extLst>
              </a:tr>
              <a:tr h="89561">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282951375"/>
                  </a:ext>
                </a:extLst>
              </a:tr>
            </a:tbl>
          </a:graphicData>
        </a:graphic>
      </p:graphicFrame>
    </p:spTree>
    <p:extLst>
      <p:ext uri="{BB962C8B-B14F-4D97-AF65-F5344CB8AC3E}">
        <p14:creationId xmlns:p14="http://schemas.microsoft.com/office/powerpoint/2010/main" val="325383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16 (PM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997614595"/>
              </p:ext>
            </p:extLst>
          </p:nvPr>
        </p:nvGraphicFramePr>
        <p:xfrm>
          <a:off x="3429000" y="1600200"/>
          <a:ext cx="8305801" cy="154190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May </a:t>
            </a:r>
            <a:r>
              <a:rPr lang="en-US" altLang="zh-CN" sz="2000" dirty="0"/>
              <a:t>2024 meeting to today:</a:t>
            </a:r>
          </a:p>
          <a:p>
            <a:pPr lvl="1" algn="just">
              <a:buFont typeface="Arial" panose="020B0604020202020204" pitchFamily="34" charset="0"/>
              <a:buChar char="•"/>
            </a:pPr>
            <a:r>
              <a:rPr lang="en-US" altLang="zh-CN" sz="1600" dirty="0"/>
              <a:t>May Interim : </a:t>
            </a:r>
          </a:p>
          <a:p>
            <a:pPr marL="457200" lvl="1" indent="0" algn="just">
              <a:buNone/>
            </a:pPr>
            <a:r>
              <a:rPr lang="en-US" altLang="zh-CN" sz="1600" dirty="0"/>
              <a:t>	 </a:t>
            </a:r>
            <a:r>
              <a:rPr lang="en-US" altLang="zh-CN" sz="1600" dirty="0">
                <a:hlinkClick r:id="rId3"/>
              </a:rPr>
              <a:t>https://mentor.ieee.org/802.11/dcn/24/11-24-0950-00-00bf-ieee-802-11bf-may-2024-interim-meeting-minutes.docx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June-July: </a:t>
            </a:r>
          </a:p>
          <a:p>
            <a:pPr marL="457200" lvl="1" indent="0" algn="just">
              <a:buNone/>
            </a:pPr>
            <a:r>
              <a:rPr lang="en-US" altLang="zh-CN" sz="1600" dirty="0"/>
              <a:t>	 </a:t>
            </a:r>
            <a:r>
              <a:rPr lang="en-US" altLang="zh-CN" sz="1600" dirty="0">
                <a:hlinkClick r:id="rId4"/>
              </a:rPr>
              <a:t>https://mentor.ieee.org/802.11/dcn/24/11-24-1063-02-00bf-ieee-802-11bf-teleconference-minutes-june-july-2024.docx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p>
          <a:p>
            <a:pPr algn="just"/>
            <a:endParaRPr lang="en-US" altLang="zh-CN" sz="2000" dirty="0"/>
          </a:p>
          <a:p>
            <a:pPr algn="just"/>
            <a:r>
              <a:rPr lang="en-US" altLang="zh-CN" sz="2000" dirty="0"/>
              <a:t>Result: </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44.9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93 /207,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id="{5913DE59-0E1E-4D6B-B0B4-4E37CCBA3423}"/>
              </a:ext>
            </a:extLst>
          </p:cNvPr>
          <p:cNvGraphicFramePr/>
          <p:nvPr>
            <p:extLst>
              <p:ext uri="{D42A27DB-BD31-4B8C-83A1-F6EECF244321}">
                <p14:modId xmlns:p14="http://schemas.microsoft.com/office/powerpoint/2010/main" val="3679799383"/>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id="{DB42ED4E-CE37-477B-B5D7-B1A783F08C74}"/>
              </a:ext>
            </a:extLst>
          </p:cNvPr>
          <p:cNvGraphicFramePr>
            <a:graphicFrameLocks noGrp="1"/>
          </p:cNvGraphicFramePr>
          <p:nvPr>
            <p:extLst>
              <p:ext uri="{D42A27DB-BD31-4B8C-83A1-F6EECF244321}">
                <p14:modId xmlns:p14="http://schemas.microsoft.com/office/powerpoint/2010/main" val="296880890"/>
              </p:ext>
            </p:extLst>
          </p:nvPr>
        </p:nvGraphicFramePr>
        <p:xfrm>
          <a:off x="533401" y="3886200"/>
          <a:ext cx="6781799" cy="2032635"/>
        </p:xfrm>
        <a:graphic>
          <a:graphicData uri="http://schemas.openxmlformats.org/drawingml/2006/table">
            <a:tbl>
              <a:tblPr/>
              <a:tblGrid>
                <a:gridCol w="905750">
                  <a:extLst>
                    <a:ext uri="{9D8B030D-6E8A-4147-A177-3AD203B41FA5}">
                      <a16:colId xmlns:a16="http://schemas.microsoft.com/office/drawing/2014/main" val="454794694"/>
                    </a:ext>
                  </a:extLst>
                </a:gridCol>
                <a:gridCol w="905750">
                  <a:extLst>
                    <a:ext uri="{9D8B030D-6E8A-4147-A177-3AD203B41FA5}">
                      <a16:colId xmlns:a16="http://schemas.microsoft.com/office/drawing/2014/main" val="27831069"/>
                    </a:ext>
                  </a:extLst>
                </a:gridCol>
                <a:gridCol w="1539774">
                  <a:extLst>
                    <a:ext uri="{9D8B030D-6E8A-4147-A177-3AD203B41FA5}">
                      <a16:colId xmlns:a16="http://schemas.microsoft.com/office/drawing/2014/main" val="1813041955"/>
                    </a:ext>
                  </a:extLst>
                </a:gridCol>
                <a:gridCol w="905750">
                  <a:extLst>
                    <a:ext uri="{9D8B030D-6E8A-4147-A177-3AD203B41FA5}">
                      <a16:colId xmlns:a16="http://schemas.microsoft.com/office/drawing/2014/main" val="506620921"/>
                    </a:ext>
                  </a:extLst>
                </a:gridCol>
                <a:gridCol w="815174">
                  <a:extLst>
                    <a:ext uri="{9D8B030D-6E8A-4147-A177-3AD203B41FA5}">
                      <a16:colId xmlns:a16="http://schemas.microsoft.com/office/drawing/2014/main" val="314894588"/>
                    </a:ext>
                  </a:extLst>
                </a:gridCol>
                <a:gridCol w="815174">
                  <a:extLst>
                    <a:ext uri="{9D8B030D-6E8A-4147-A177-3AD203B41FA5}">
                      <a16:colId xmlns:a16="http://schemas.microsoft.com/office/drawing/2014/main" val="2292879680"/>
                    </a:ext>
                  </a:extLst>
                </a:gridCol>
                <a:gridCol w="894427">
                  <a:extLst>
                    <a:ext uri="{9D8B030D-6E8A-4147-A177-3AD203B41FA5}">
                      <a16:colId xmlns:a16="http://schemas.microsoft.com/office/drawing/2014/main" val="3354473923"/>
                    </a:ext>
                  </a:extLst>
                </a:gridCol>
              </a:tblGrid>
              <a:tr h="180975">
                <a:tc>
                  <a:txBody>
                    <a:bodyPr/>
                    <a:lstStyle/>
                    <a:p>
                      <a:pPr algn="ctr"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1744929"/>
                  </a:ext>
                </a:extLst>
              </a:tr>
              <a:tr h="180975">
                <a:tc>
                  <a:txBody>
                    <a:bodyPr/>
                    <a:lstStyle/>
                    <a:p>
                      <a:pPr algn="l" fontAlgn="b"/>
                      <a:r>
                        <a:rPr lang="en-US" sz="1100" b="1" i="0" u="none" strike="noStrike" dirty="0">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Naren</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974230"/>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Individual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Tony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4497537"/>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3164674"/>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0.449275362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0.449275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78B4BB70-1D22-4F14-B5FD-5222C184BC6D}"/>
              </a:ext>
            </a:extLst>
          </p:cNvPr>
          <p:cNvGraphicFramePr>
            <a:graphicFrameLocks noGrp="1"/>
          </p:cNvGraphicFramePr>
          <p:nvPr>
            <p:extLst>
              <p:ext uri="{D42A27DB-BD31-4B8C-83A1-F6EECF244321}">
                <p14:modId xmlns:p14="http://schemas.microsoft.com/office/powerpoint/2010/main" val="3686796469"/>
              </p:ext>
            </p:extLst>
          </p:nvPr>
        </p:nvGraphicFramePr>
        <p:xfrm>
          <a:off x="2057400" y="918651"/>
          <a:ext cx="7772400" cy="5339274"/>
        </p:xfrm>
        <a:graphic>
          <a:graphicData uri="http://schemas.openxmlformats.org/drawingml/2006/table">
            <a:tbl>
              <a:tblPr/>
              <a:tblGrid>
                <a:gridCol w="1110343">
                  <a:extLst>
                    <a:ext uri="{9D8B030D-6E8A-4147-A177-3AD203B41FA5}">
                      <a16:colId xmlns:a16="http://schemas.microsoft.com/office/drawing/2014/main" val="611200940"/>
                    </a:ext>
                  </a:extLst>
                </a:gridCol>
                <a:gridCol w="1110343">
                  <a:extLst>
                    <a:ext uri="{9D8B030D-6E8A-4147-A177-3AD203B41FA5}">
                      <a16:colId xmlns:a16="http://schemas.microsoft.com/office/drawing/2014/main" val="4059359357"/>
                    </a:ext>
                  </a:extLst>
                </a:gridCol>
                <a:gridCol w="1513114">
                  <a:extLst>
                    <a:ext uri="{9D8B030D-6E8A-4147-A177-3AD203B41FA5}">
                      <a16:colId xmlns:a16="http://schemas.microsoft.com/office/drawing/2014/main" val="1158145895"/>
                    </a:ext>
                  </a:extLst>
                </a:gridCol>
                <a:gridCol w="838200">
                  <a:extLst>
                    <a:ext uri="{9D8B030D-6E8A-4147-A177-3AD203B41FA5}">
                      <a16:colId xmlns:a16="http://schemas.microsoft.com/office/drawing/2014/main" val="517798951"/>
                    </a:ext>
                  </a:extLst>
                </a:gridCol>
                <a:gridCol w="1066800">
                  <a:extLst>
                    <a:ext uri="{9D8B030D-6E8A-4147-A177-3AD203B41FA5}">
                      <a16:colId xmlns:a16="http://schemas.microsoft.com/office/drawing/2014/main" val="1306143447"/>
                    </a:ext>
                  </a:extLst>
                </a:gridCol>
                <a:gridCol w="2133600">
                  <a:extLst>
                    <a:ext uri="{9D8B030D-6E8A-4147-A177-3AD203B41FA5}">
                      <a16:colId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68364"/>
                  </a:ext>
                </a:extLst>
              </a:tr>
              <a:tr h="219985">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Alecs</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374852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759988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0357643"/>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7779994"/>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 Beg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91369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Christian Berger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8145843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742707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Dash</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94537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Hassan Omar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188661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Henry Ptasinski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5164255"/>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Mahmoud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0414685"/>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Mark Hamilton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606016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Naren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418183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Pei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3099472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Rui Du</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586454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Stephan Sand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9698158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Stephen Shellhammer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8522181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Stephen McCann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1246379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Zhuqing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9183664"/>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5660413"/>
                  </a:ext>
                </a:extLst>
              </a:tr>
              <a:tr h="21998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0782417"/>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0.449275362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0.4492754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473319"/>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July</a:t>
            </a:r>
            <a:r>
              <a:rPr lang="en-US" altLang="zh-CN" b="1" dirty="0"/>
              <a:t> Plenary 2024,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altLang="zh-CN"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Montreal</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22:00-24:00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19:30-21:30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7263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July </a:t>
            </a:r>
            <a:r>
              <a:rPr lang="en-US" altLang="zh-CN" b="0" dirty="0" err="1">
                <a:solidFill>
                  <a:srgbClr val="0000FF"/>
                </a:solidFill>
              </a:rPr>
              <a:t>Plenay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30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08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13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15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29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03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31249090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September</a:t>
            </a:r>
            <a:r>
              <a:rPr lang="en-US" altLang="zh-CN" b="1" dirty="0"/>
              <a:t> Interim 2024,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dirty="0" err="1">
                          <a:solidFill>
                            <a:schemeClr val="tx1"/>
                          </a:solidFill>
                        </a:rPr>
                        <a:t>TGbf</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0311012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July 15    (Monday AM 1), 08:00-10:00  Montreal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659869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5" name="Table 6">
            <a:extLst>
              <a:ext uri="{FF2B5EF4-FFF2-40B4-BE49-F238E27FC236}">
                <a16:creationId xmlns:a16="http://schemas.microsoft.com/office/drawing/2014/main" id="{2A5B01B7-C909-44C2-B638-64230BEEA944}"/>
              </a:ext>
            </a:extLst>
          </p:cNvPr>
          <p:cNvGraphicFramePr>
            <a:graphicFrameLocks noGrp="1"/>
          </p:cNvGraphicFramePr>
          <p:nvPr>
            <p:extLst>
              <p:ext uri="{D42A27DB-BD31-4B8C-83A1-F6EECF244321}">
                <p14:modId xmlns:p14="http://schemas.microsoft.com/office/powerpoint/2010/main" val="3349160748"/>
              </p:ext>
            </p:extLst>
          </p:nvPr>
        </p:nvGraphicFramePr>
        <p:xfrm>
          <a:off x="914400" y="29840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altLang="zh-CN"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6000 6048 6191</a:t>
            </a:r>
            <a:endParaRPr lang="en-US" altLang="zh-CN" sz="1600" dirty="0"/>
          </a:p>
          <a:p>
            <a:pPr lvl="1" algn="just">
              <a:buFont typeface="Arial" panose="020B0604020202020204" pitchFamily="34" charset="0"/>
              <a:buChar char="–"/>
              <a:defRPr/>
            </a:pPr>
            <a:r>
              <a:rPr lang="en-US" altLang="zh-CN" sz="1600" dirty="0"/>
              <a:t>as specified in doc.: 11-24/1052r1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594268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6199 </a:t>
            </a:r>
            <a:endParaRPr lang="en-US" altLang="zh-CN" sz="1600" dirty="0"/>
          </a:p>
          <a:p>
            <a:pPr lvl="1" algn="just">
              <a:buFont typeface="Arial" panose="020B0604020202020204" pitchFamily="34" charset="0"/>
              <a:buChar char="–"/>
              <a:defRPr/>
            </a:pPr>
            <a:r>
              <a:rPr lang="en-US" altLang="zh-CN" sz="1600" dirty="0"/>
              <a:t>as specified in doc.: 11-24/1055r0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11-24/1055r0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78134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6010, 6068, 6114, 6117, 6118, 6122, 6123, 6130, 6131, 6135, 6137, 6138, 6139, 6149, 6153, 6155 </a:t>
            </a:r>
            <a:endParaRPr lang="en-US" altLang="zh-CN" sz="1600" dirty="0"/>
          </a:p>
          <a:p>
            <a:pPr lvl="1" algn="just">
              <a:buFont typeface="Arial" panose="020B0604020202020204" pitchFamily="34" charset="0"/>
              <a:buChar char="–"/>
              <a:defRPr/>
            </a:pPr>
            <a:r>
              <a:rPr lang="en-US" altLang="zh-CN" sz="1600" dirty="0"/>
              <a:t>as specified in doc.: 11-24/1046r0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11-24/1046r0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640309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6006, 6026 and 6034</a:t>
            </a:r>
            <a:endParaRPr lang="en-US" altLang="zh-CN" sz="1600" dirty="0"/>
          </a:p>
          <a:p>
            <a:pPr lvl="1" algn="just">
              <a:buFont typeface="Arial" panose="020B0604020202020204" pitchFamily="34" charset="0"/>
              <a:buChar char="–"/>
              <a:defRPr/>
            </a:pPr>
            <a:r>
              <a:rPr lang="en-US" altLang="zh-CN" sz="1600" dirty="0"/>
              <a:t>as specified in doc.: 11-24/1050r3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11-24/1050r3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22278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6023, 6029, 6035, 6036, 6037, 6196, 6197</a:t>
            </a:r>
            <a:endParaRPr lang="en-US" altLang="zh-CN" sz="1600" dirty="0"/>
          </a:p>
          <a:p>
            <a:pPr lvl="1" algn="just">
              <a:buFont typeface="Arial" panose="020B0604020202020204" pitchFamily="34" charset="0"/>
              <a:buChar char="–"/>
              <a:defRPr/>
            </a:pPr>
            <a:r>
              <a:rPr lang="en-US" altLang="zh-CN" sz="1600" dirty="0"/>
              <a:t>as specified in doc.: 11-24/1090r1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11-24/1090r1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94379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July</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July</a:t>
            </a:r>
            <a:r>
              <a:rPr lang="en-US" altLang="zh-CN" dirty="0"/>
              <a:t> IEEE 802 </a:t>
            </a:r>
            <a:r>
              <a:rPr lang="en-US" altLang="zh-CN" dirty="0">
                <a:solidFill>
                  <a:srgbClr val="0000FF"/>
                </a:solidFill>
              </a:rPr>
              <a:t>plenary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https://cvent.me/dkO9BB</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148135</TotalTime>
  <Words>3824</Words>
  <Application>Microsoft Office PowerPoint</Application>
  <PresentationFormat>宽屏</PresentationFormat>
  <Paragraphs>755</Paragraphs>
  <Slides>36</Slides>
  <Notes>35</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36</vt:i4>
      </vt:variant>
    </vt:vector>
  </HeadingPairs>
  <TitlesOfParts>
    <vt:vector size="48"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July Plenary 2024</vt:lpstr>
      <vt:lpstr>IEEE 802.11 Task Group bf WLAN Sensing </vt:lpstr>
      <vt:lpstr>PowerPoint 演示文稿</vt:lpstr>
      <vt:lpstr>PowerPoint 演示文稿</vt:lpstr>
      <vt:lpstr>Registration for the July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718</cp:revision>
  <cp:lastPrinted>2014-11-04T15:04:57Z</cp:lastPrinted>
  <dcterms:created xsi:type="dcterms:W3CDTF">2007-04-17T18:10:23Z</dcterms:created>
  <dcterms:modified xsi:type="dcterms:W3CDTF">2024-07-10T02:31:53Z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(3)0nKN5D0DTaDSWzBDgfJ6qyOKOn6j2d9as2cuC3fUvN9vcvFS3ATRuVIsYuPgLJfqGHiPIFS+
gS0GcV3T8y6eGI88mGE+Vrq1MgL2cYv03Q+ghW4uym/fWFBX1zpdxgGQM9GfJa/omB3F/+sz
bJUqarj2stK4amiG86Y9S0uYeqG+ETpWT4Pgnj0l5deu625IyXm+pvmQwFTpinFhYbTOwPr3
9oeErVRZ/09kQt324N</vt:lpwstr>
  </property>
  <property fmtid="{D5CDD505-2E9C-101B-9397-08002B2CF9AE}" pid="27" name="_2015_ms_pID_7253431">
    <vt:lpwstr>n1lA3WQYUIN8mTkAHl1ZXoumFNeJZJ+y0WJPOzO45ah5+G99S9sV2B
1QCcaWHEx3zpuOkpIelOUiWI23cN8iR8pxSwVQc7PS8Jt7mCQYLHn7sXoxQDHfBRkOhYg1xa
ADwJXrQfWb++Xa2DgEWa6+rNeSAvgi2u+Yk51LYtZlOrAXUo62cfNztW1UjqhNMVu8Rh4uz1
StJn6kRLeWs6k1Aa/XxmeifgeeoZa7I9ajts</vt:lpwstr>
  </property>
  <property fmtid="{D5CDD505-2E9C-101B-9397-08002B2CF9AE}" pid="28" name="_2015_ms_pID_7253432">
    <vt:lpwstr>HNm0o2AJkjQIAGFGtzh6IW0=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