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850" r:id="rId2"/>
    <p:sldId id="851" r:id="rId3"/>
    <p:sldId id="2367" r:id="rId4"/>
    <p:sldId id="423" r:id="rId5"/>
    <p:sldId id="2369" r:id="rId6"/>
    <p:sldId id="2368" r:id="rId7"/>
    <p:sldId id="2370" r:id="rId8"/>
    <p:sldId id="863" r:id="rId9"/>
    <p:sldId id="848" r:id="rId10"/>
    <p:sldId id="2376" r:id="rId11"/>
    <p:sldId id="2375" r:id="rId12"/>
    <p:sldId id="754" r:id="rId13"/>
    <p:sldId id="755" r:id="rId14"/>
    <p:sldId id="458" r:id="rId15"/>
    <p:sldId id="489" r:id="rId16"/>
    <p:sldId id="814" r:id="rId17"/>
    <p:sldId id="815" r:id="rId18"/>
    <p:sldId id="749" r:id="rId19"/>
    <p:sldId id="767" r:id="rId20"/>
    <p:sldId id="768" r:id="rId21"/>
    <p:sldId id="746" r:id="rId22"/>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DFE7571-C873-4DEA-B855-E32A36A3D0A1}">
          <p14:sldIdLst>
            <p14:sldId id="850"/>
            <p14:sldId id="851"/>
            <p14:sldId id="2367"/>
            <p14:sldId id="423"/>
          </p14:sldIdLst>
        </p14:section>
        <p14:section name="Untitled Section" id="{F44E1842-5D5B-4EA7-906B-C061226394F5}">
          <p14:sldIdLst>
            <p14:sldId id="2369"/>
            <p14:sldId id="2368"/>
            <p14:sldId id="2370"/>
            <p14:sldId id="863"/>
            <p14:sldId id="848"/>
            <p14:sldId id="2376"/>
            <p14:sldId id="2375"/>
          </p14:sldIdLst>
        </p14:section>
        <p14:section name="Untitled Section" id="{785FCC10-6561-4604-AB95-6417B3A9F74F}">
          <p14:sldIdLst>
            <p14:sldId id="754"/>
            <p14:sldId id="755"/>
            <p14:sldId id="458"/>
            <p14:sldId id="489"/>
            <p14:sldId id="814"/>
            <p14:sldId id="815"/>
            <p14:sldId id="749"/>
            <p14:sldId id="767"/>
            <p14:sldId id="768"/>
            <p14:sldId id="74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0C71AB-2A05-48B8-8462-8854C214A38B}" v="9" dt="2024-07-11T19:55:11.1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21" autoAdjust="0"/>
    <p:restoredTop sz="96371" autoAdjust="0"/>
  </p:normalViewPr>
  <p:slideViewPr>
    <p:cSldViewPr>
      <p:cViewPr>
        <p:scale>
          <a:sx n="88" d="100"/>
          <a:sy n="88" d="100"/>
        </p:scale>
        <p:origin x="34" y="156"/>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 Montemurro" userId="40c20c913ca7511e" providerId="LiveId" clId="{1E0C71AB-2A05-48B8-8462-8854C214A38B}"/>
    <pc:docChg chg="undo custSel addSld delSld modSld modSection">
      <pc:chgData name="Mike Montemurro" userId="40c20c913ca7511e" providerId="LiveId" clId="{1E0C71AB-2A05-48B8-8462-8854C214A38B}" dt="2024-07-12T12:31:43.886" v="869" actId="20577"/>
      <pc:docMkLst>
        <pc:docMk/>
      </pc:docMkLst>
      <pc:sldChg chg="modSp mod">
        <pc:chgData name="Mike Montemurro" userId="40c20c913ca7511e" providerId="LiveId" clId="{1E0C71AB-2A05-48B8-8462-8854C214A38B}" dt="2024-07-11T19:41:19.926" v="13" actId="20577"/>
        <pc:sldMkLst>
          <pc:docMk/>
          <pc:sldMk cId="2822743645" sldId="850"/>
        </pc:sldMkLst>
        <pc:spChg chg="mod">
          <ac:chgData name="Mike Montemurro" userId="40c20c913ca7511e" providerId="LiveId" clId="{1E0C71AB-2A05-48B8-8462-8854C214A38B}" dt="2024-07-11T19:41:05.832" v="7" actId="20577"/>
          <ac:spMkLst>
            <pc:docMk/>
            <pc:sldMk cId="2822743645" sldId="850"/>
            <ac:spMk id="4" creationId="{27F8E238-240A-4782-BD7C-888A610FFE0E}"/>
          </ac:spMkLst>
        </pc:spChg>
        <pc:spChg chg="mod">
          <ac:chgData name="Mike Montemurro" userId="40c20c913ca7511e" providerId="LiveId" clId="{1E0C71AB-2A05-48B8-8462-8854C214A38B}" dt="2024-07-11T19:41:19.926" v="13" actId="20577"/>
          <ac:spMkLst>
            <pc:docMk/>
            <pc:sldMk cId="2822743645" sldId="850"/>
            <ac:spMk id="5" creationId="{5C289E12-1085-4168-A398-0F7249308ABA}"/>
          </ac:spMkLst>
        </pc:spChg>
      </pc:sldChg>
      <pc:sldChg chg="modSp mod">
        <pc:chgData name="Mike Montemurro" userId="40c20c913ca7511e" providerId="LiveId" clId="{1E0C71AB-2A05-48B8-8462-8854C214A38B}" dt="2024-07-12T12:31:43.886" v="869" actId="20577"/>
        <pc:sldMkLst>
          <pc:docMk/>
          <pc:sldMk cId="1366082887" sldId="851"/>
        </pc:sldMkLst>
        <pc:spChg chg="mod">
          <ac:chgData name="Mike Montemurro" userId="40c20c913ca7511e" providerId="LiveId" clId="{1E0C71AB-2A05-48B8-8462-8854C214A38B}" dt="2024-07-12T12:31:43.886" v="869" actId="20577"/>
          <ac:spMkLst>
            <pc:docMk/>
            <pc:sldMk cId="1366082887" sldId="851"/>
            <ac:spMk id="5" creationId="{CE3CB10D-55A8-4529-BEDD-F608F8F8F2BA}"/>
          </ac:spMkLst>
        </pc:spChg>
      </pc:sldChg>
      <pc:sldChg chg="del">
        <pc:chgData name="Mike Montemurro" userId="40c20c913ca7511e" providerId="LiveId" clId="{1E0C71AB-2A05-48B8-8462-8854C214A38B}" dt="2024-07-11T19:49:41.561" v="208" actId="2696"/>
        <pc:sldMkLst>
          <pc:docMk/>
          <pc:sldMk cId="577097168" sldId="860"/>
        </pc:sldMkLst>
      </pc:sldChg>
      <pc:sldChg chg="modSp mod">
        <pc:chgData name="Mike Montemurro" userId="40c20c913ca7511e" providerId="LiveId" clId="{1E0C71AB-2A05-48B8-8462-8854C214A38B}" dt="2024-07-11T19:45:09.434" v="163" actId="20577"/>
        <pc:sldMkLst>
          <pc:docMk/>
          <pc:sldMk cId="2423762277" sldId="2367"/>
        </pc:sldMkLst>
        <pc:spChg chg="mod">
          <ac:chgData name="Mike Montemurro" userId="40c20c913ca7511e" providerId="LiveId" clId="{1E0C71AB-2A05-48B8-8462-8854C214A38B}" dt="2024-07-11T19:45:06.463" v="162" actId="20577"/>
          <ac:spMkLst>
            <pc:docMk/>
            <pc:sldMk cId="2423762277" sldId="2367"/>
            <ac:spMk id="2" creationId="{1445B411-356B-4362-90AA-30C6AD27300A}"/>
          </ac:spMkLst>
        </pc:spChg>
        <pc:spChg chg="mod">
          <ac:chgData name="Mike Montemurro" userId="40c20c913ca7511e" providerId="LiveId" clId="{1E0C71AB-2A05-48B8-8462-8854C214A38B}" dt="2024-07-11T19:45:09.434" v="163" actId="20577"/>
          <ac:spMkLst>
            <pc:docMk/>
            <pc:sldMk cId="2423762277" sldId="2367"/>
            <ac:spMk id="8195" creationId="{00000000-0000-0000-0000-000000000000}"/>
          </ac:spMkLst>
        </pc:spChg>
      </pc:sldChg>
      <pc:sldChg chg="modSp mod">
        <pc:chgData name="Mike Montemurro" userId="40c20c913ca7511e" providerId="LiveId" clId="{1E0C71AB-2A05-48B8-8462-8854C214A38B}" dt="2024-07-11T20:34:55.446" v="833"/>
        <pc:sldMkLst>
          <pc:docMk/>
          <pc:sldMk cId="3028779059" sldId="2368"/>
        </pc:sldMkLst>
        <pc:spChg chg="mod">
          <ac:chgData name="Mike Montemurro" userId="40c20c913ca7511e" providerId="LiveId" clId="{1E0C71AB-2A05-48B8-8462-8854C214A38B}" dt="2024-07-11T19:43:46.263" v="148" actId="20577"/>
          <ac:spMkLst>
            <pc:docMk/>
            <pc:sldMk cId="3028779059" sldId="2368"/>
            <ac:spMk id="2" creationId="{7D79007B-AF56-597C-C6F8-BB87C87B9569}"/>
          </ac:spMkLst>
        </pc:spChg>
        <pc:spChg chg="mod">
          <ac:chgData name="Mike Montemurro" userId="40c20c913ca7511e" providerId="LiveId" clId="{1E0C71AB-2A05-48B8-8462-8854C214A38B}" dt="2024-07-11T20:34:50.523" v="832"/>
          <ac:spMkLst>
            <pc:docMk/>
            <pc:sldMk cId="3028779059" sldId="2368"/>
            <ac:spMk id="3" creationId="{5B8DD137-6145-B9BE-7DF1-F35ABF1216E8}"/>
          </ac:spMkLst>
        </pc:spChg>
        <pc:spChg chg="mod">
          <ac:chgData name="Mike Montemurro" userId="40c20c913ca7511e" providerId="LiveId" clId="{1E0C71AB-2A05-48B8-8462-8854C214A38B}" dt="2024-07-11T20:34:55.446" v="833"/>
          <ac:spMkLst>
            <pc:docMk/>
            <pc:sldMk cId="3028779059" sldId="2368"/>
            <ac:spMk id="4" creationId="{EF87BD29-945B-D4C4-6CE4-E0CC7808D00F}"/>
          </ac:spMkLst>
        </pc:spChg>
      </pc:sldChg>
      <pc:sldChg chg="modSp mod">
        <pc:chgData name="Mike Montemurro" userId="40c20c913ca7511e" providerId="LiveId" clId="{1E0C71AB-2A05-48B8-8462-8854C214A38B}" dt="2024-07-12T12:31:19.662" v="865" actId="20577"/>
        <pc:sldMkLst>
          <pc:docMk/>
          <pc:sldMk cId="2478274848" sldId="2369"/>
        </pc:sldMkLst>
        <pc:spChg chg="mod">
          <ac:chgData name="Mike Montemurro" userId="40c20c913ca7511e" providerId="LiveId" clId="{1E0C71AB-2A05-48B8-8462-8854C214A38B}" dt="2024-07-11T20:34:38.968" v="831" actId="20577"/>
          <ac:spMkLst>
            <pc:docMk/>
            <pc:sldMk cId="2478274848" sldId="2369"/>
            <ac:spMk id="2" creationId="{4E41AAE1-F249-0848-05B8-5526A4350794}"/>
          </ac:spMkLst>
        </pc:spChg>
        <pc:spChg chg="mod">
          <ac:chgData name="Mike Montemurro" userId="40c20c913ca7511e" providerId="LiveId" clId="{1E0C71AB-2A05-48B8-8462-8854C214A38B}" dt="2024-07-11T20:34:19.363" v="827" actId="20577"/>
          <ac:spMkLst>
            <pc:docMk/>
            <pc:sldMk cId="2478274848" sldId="2369"/>
            <ac:spMk id="10" creationId="{CC2AB40D-EE73-4F6E-AF6C-5BB8815A67AA}"/>
          </ac:spMkLst>
        </pc:spChg>
        <pc:spChg chg="mod">
          <ac:chgData name="Mike Montemurro" userId="40c20c913ca7511e" providerId="LiveId" clId="{1E0C71AB-2A05-48B8-8462-8854C214A38B}" dt="2024-07-12T12:31:19.662" v="865" actId="20577"/>
          <ac:spMkLst>
            <pc:docMk/>
            <pc:sldMk cId="2478274848" sldId="2369"/>
            <ac:spMk id="4103" creationId="{00000000-0000-0000-0000-000000000000}"/>
          </ac:spMkLst>
        </pc:spChg>
      </pc:sldChg>
      <pc:sldChg chg="modSp mod">
        <pc:chgData name="Mike Montemurro" userId="40c20c913ca7511e" providerId="LiveId" clId="{1E0C71AB-2A05-48B8-8462-8854C214A38B}" dt="2024-07-11T19:49:18.922" v="207" actId="20577"/>
        <pc:sldMkLst>
          <pc:docMk/>
          <pc:sldMk cId="3638405448" sldId="2370"/>
        </pc:sldMkLst>
        <pc:spChg chg="mod">
          <ac:chgData name="Mike Montemurro" userId="40c20c913ca7511e" providerId="LiveId" clId="{1E0C71AB-2A05-48B8-8462-8854C214A38B}" dt="2024-07-11T19:49:18.922" v="207" actId="20577"/>
          <ac:spMkLst>
            <pc:docMk/>
            <pc:sldMk cId="3638405448" sldId="2370"/>
            <ac:spMk id="5" creationId="{312E63CB-7AA4-47E9-A213-073D8CADFEE1}"/>
          </ac:spMkLst>
        </pc:spChg>
      </pc:sldChg>
      <pc:sldChg chg="del">
        <pc:chgData name="Mike Montemurro" userId="40c20c913ca7511e" providerId="LiveId" clId="{1E0C71AB-2A05-48B8-8462-8854C214A38B}" dt="2024-07-11T19:52:43.540" v="211" actId="47"/>
        <pc:sldMkLst>
          <pc:docMk/>
          <pc:sldMk cId="3766763096" sldId="2373"/>
        </pc:sldMkLst>
      </pc:sldChg>
      <pc:sldChg chg="modSp add del mod">
        <pc:chgData name="Mike Montemurro" userId="40c20c913ca7511e" providerId="LiveId" clId="{1E0C71AB-2A05-48B8-8462-8854C214A38B}" dt="2024-07-11T19:55:22.106" v="233" actId="2696"/>
        <pc:sldMkLst>
          <pc:docMk/>
          <pc:sldMk cId="2798728210" sldId="2374"/>
        </pc:sldMkLst>
        <pc:spChg chg="mod">
          <ac:chgData name="Mike Montemurro" userId="40c20c913ca7511e" providerId="LiveId" clId="{1E0C71AB-2A05-48B8-8462-8854C214A38B}" dt="2024-07-11T19:52:57.356" v="232" actId="20577"/>
          <ac:spMkLst>
            <pc:docMk/>
            <pc:sldMk cId="2798728210" sldId="2374"/>
            <ac:spMk id="3" creationId="{0A495611-3706-18E7-1DB7-585F06BC2240}"/>
          </ac:spMkLst>
        </pc:spChg>
      </pc:sldChg>
      <pc:sldChg chg="modSp add mod">
        <pc:chgData name="Mike Montemurro" userId="40c20c913ca7511e" providerId="LiveId" clId="{1E0C71AB-2A05-48B8-8462-8854C214A38B}" dt="2024-07-11T20:09:08.901" v="353" actId="20577"/>
        <pc:sldMkLst>
          <pc:docMk/>
          <pc:sldMk cId="4236352472" sldId="2375"/>
        </pc:sldMkLst>
        <pc:spChg chg="mod">
          <ac:chgData name="Mike Montemurro" userId="40c20c913ca7511e" providerId="LiveId" clId="{1E0C71AB-2A05-48B8-8462-8854C214A38B}" dt="2024-07-11T20:09:08.901" v="353" actId="20577"/>
          <ac:spMkLst>
            <pc:docMk/>
            <pc:sldMk cId="4236352472" sldId="2375"/>
            <ac:spMk id="2" creationId="{C6EA7B30-6898-B557-187E-5DBC2CF7F632}"/>
          </ac:spMkLst>
        </pc:spChg>
        <pc:spChg chg="mod">
          <ac:chgData name="Mike Montemurro" userId="40c20c913ca7511e" providerId="LiveId" clId="{1E0C71AB-2A05-48B8-8462-8854C214A38B}" dt="2024-07-11T19:56:28.786" v="331" actId="20577"/>
          <ac:spMkLst>
            <pc:docMk/>
            <pc:sldMk cId="4236352472" sldId="2375"/>
            <ac:spMk id="3" creationId="{0A495611-3706-18E7-1DB7-585F06BC2240}"/>
          </ac:spMkLst>
        </pc:spChg>
      </pc:sldChg>
      <pc:sldChg chg="modSp mod">
        <pc:chgData name="Mike Montemurro" userId="40c20c913ca7511e" providerId="LiveId" clId="{1E0C71AB-2A05-48B8-8462-8854C214A38B}" dt="2024-07-11T20:09:59.852" v="367" actId="20577"/>
        <pc:sldMkLst>
          <pc:docMk/>
          <pc:sldMk cId="3336687352" sldId="2376"/>
        </pc:sldMkLst>
        <pc:spChg chg="mod">
          <ac:chgData name="Mike Montemurro" userId="40c20c913ca7511e" providerId="LiveId" clId="{1E0C71AB-2A05-48B8-8462-8854C214A38B}" dt="2024-07-11T20:09:59.852" v="367" actId="20577"/>
          <ac:spMkLst>
            <pc:docMk/>
            <pc:sldMk cId="3336687352" sldId="2376"/>
            <ac:spMk id="5" creationId="{312E63CB-7AA4-47E9-A213-073D8CADFEE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758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5</a:t>
            </a:fld>
            <a:endParaRPr lang="en-US"/>
          </a:p>
        </p:txBody>
      </p:sp>
      <p:sp>
        <p:nvSpPr>
          <p:cNvPr id="31750" name="Rectangle 2"/>
          <p:cNvSpPr>
            <a:spLocks noGrp="1" noRot="1" noChangeAspect="1" noChangeArrowheads="1" noTextEdit="1"/>
          </p:cNvSpPr>
          <p:nvPr>
            <p:ph type="sldImg"/>
          </p:nvPr>
        </p:nvSpPr>
        <p:spPr>
          <a:xfrm>
            <a:off x="384175" y="701675"/>
            <a:ext cx="6165850"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057142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6</a:t>
            </a:fld>
            <a:endParaRPr lang="en-US"/>
          </a:p>
        </p:txBody>
      </p:sp>
      <p:sp>
        <p:nvSpPr>
          <p:cNvPr id="31750" name="Rectangle 2"/>
          <p:cNvSpPr>
            <a:spLocks noGrp="1" noRot="1" noChangeAspect="1" noChangeArrowheads="1" noTextEdit="1"/>
          </p:cNvSpPr>
          <p:nvPr>
            <p:ph type="sldImg"/>
          </p:nvPr>
        </p:nvSpPr>
        <p:spPr>
          <a:xfrm>
            <a:off x="384175" y="701675"/>
            <a:ext cx="6165850" cy="3468688"/>
          </a:xfrm>
          <a:ln/>
        </p:spPr>
      </p:sp>
      <p:sp>
        <p:nvSpPr>
          <p:cNvPr id="31751"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895704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Michael Montemurro, Huawei</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Michael Montemurro, Huawei</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Michael Montemurro, Huawei</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152300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4" name="TextBox 3"/>
          <p:cNvSpPr txBox="1"/>
          <p:nvPr userDrawn="1"/>
        </p:nvSpPr>
        <p:spPr>
          <a:xfrm>
            <a:off x="8026400" y="381001"/>
            <a:ext cx="711200" cy="276225"/>
          </a:xfrm>
          <a:prstGeom prst="rect">
            <a:avLst/>
          </a:prstGeom>
          <a:noFill/>
        </p:spPr>
        <p:txBody>
          <a:bodyPr>
            <a:spAutoFit/>
          </a:bodyPr>
          <a:lstStyle/>
          <a:p>
            <a:pPr eaLnBrk="0" hangingPunct="0">
              <a:defRPr/>
            </a:pPr>
            <a:endParaRPr lang="en-US" sz="1200" dirty="0">
              <a:latin typeface="Times New Roman" pitchFamily="18" charset="0"/>
            </a:endParaRPr>
          </a:p>
        </p:txBody>
      </p:sp>
      <p:sp>
        <p:nvSpPr>
          <p:cNvPr id="3" name="Inhaltsplatzhalter 2"/>
          <p:cNvSpPr>
            <a:spLocks noGrp="1"/>
          </p:cNvSpPr>
          <p:nvPr>
            <p:ph idx="1"/>
          </p:nvPr>
        </p:nvSpPr>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2" name="Title 1">
            <a:extLst>
              <a:ext uri="{FF2B5EF4-FFF2-40B4-BE49-F238E27FC236}">
                <a16:creationId xmlns:a16="http://schemas.microsoft.com/office/drawing/2014/main" id="{2CB95CDD-E1F6-2D43-A6DE-DFE5E038FF14}"/>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E8C9794E-61A5-714F-A1C3-0B830A40B19C}"/>
              </a:ext>
            </a:extLst>
          </p:cNvPr>
          <p:cNvSpPr>
            <a:spLocks noGrp="1"/>
          </p:cNvSpPr>
          <p:nvPr>
            <p:ph type="dt" sz="half" idx="10"/>
          </p:nvPr>
        </p:nvSpPr>
        <p:spPr>
          <a:xfrm>
            <a:off x="929217" y="332601"/>
            <a:ext cx="968214" cy="276999"/>
          </a:xfrm>
        </p:spPr>
        <p:txBody>
          <a:bodyPr/>
          <a:lstStyle/>
          <a:p>
            <a:pPr>
              <a:defRPr/>
            </a:pPr>
            <a:r>
              <a:rPr lang="en-US" dirty="0"/>
              <a:t>May 2023</a:t>
            </a:r>
          </a:p>
        </p:txBody>
      </p:sp>
      <p:sp>
        <p:nvSpPr>
          <p:cNvPr id="13" name="Footer Placeholder 12">
            <a:extLst>
              <a:ext uri="{FF2B5EF4-FFF2-40B4-BE49-F238E27FC236}">
                <a16:creationId xmlns:a16="http://schemas.microsoft.com/office/drawing/2014/main" id="{8DF689E7-6B72-2C4B-99D0-CD708FC1A435}"/>
              </a:ext>
            </a:extLst>
          </p:cNvPr>
          <p:cNvSpPr>
            <a:spLocks noGrp="1"/>
          </p:cNvSpPr>
          <p:nvPr>
            <p:ph type="ftr" sz="quarter" idx="11"/>
          </p:nvPr>
        </p:nvSpPr>
        <p:spPr/>
        <p:txBody>
          <a:bodyPr/>
          <a:lstStyle/>
          <a:p>
            <a:pPr>
              <a:defRPr/>
            </a:pPr>
            <a:r>
              <a:rPr lang="en-US"/>
              <a:t>Michael Montemurro, Huawei</a:t>
            </a:r>
          </a:p>
        </p:txBody>
      </p:sp>
      <p:sp>
        <p:nvSpPr>
          <p:cNvPr id="14" name="Slide Number Placeholder 13">
            <a:extLst>
              <a:ext uri="{FF2B5EF4-FFF2-40B4-BE49-F238E27FC236}">
                <a16:creationId xmlns:a16="http://schemas.microsoft.com/office/drawing/2014/main" id="{92BF0E52-58D7-5042-997A-535993AD5256}"/>
              </a:ext>
            </a:extLst>
          </p:cNvPr>
          <p:cNvSpPr>
            <a:spLocks noGrp="1"/>
          </p:cNvSpPr>
          <p:nvPr>
            <p:ph type="sldNum" sz="quarter" idx="12"/>
          </p:nvPr>
        </p:nvSpPr>
        <p:spPr/>
        <p:txBody>
          <a:bodyPr/>
          <a:lstStyle/>
          <a:p>
            <a:pPr>
              <a:defRPr/>
            </a:pPr>
            <a:r>
              <a:rPr lang="en-US"/>
              <a:t>Slide </a:t>
            </a:r>
            <a:fld id="{C0237118-83BD-4B23-982E-CD5E6FF86FA7}" type="slidenum">
              <a:rPr lang="en-US" smtClean="0"/>
              <a:pPr>
                <a:defRPr/>
              </a:pPr>
              <a:t>‹#›</a:t>
            </a:fld>
            <a:endParaRPr lang="en-US"/>
          </a:p>
        </p:txBody>
      </p:sp>
    </p:spTree>
    <p:extLst>
      <p:ext uri="{BB962C8B-B14F-4D97-AF65-F5344CB8AC3E}">
        <p14:creationId xmlns:p14="http://schemas.microsoft.com/office/powerpoint/2010/main" val="32225306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9" name="Rectangle 5"/>
          <p:cNvSpPr>
            <a:spLocks noGrp="1" noChangeArrowheads="1"/>
          </p:cNvSpPr>
          <p:nvPr>
            <p:ph type="ftr" sz="quarter" idx="3"/>
          </p:nvPr>
        </p:nvSpPr>
        <p:spPr bwMode="auto">
          <a:xfrm>
            <a:off x="7721601"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Michael Montemurro, Huawei</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userDrawn="1"/>
        </p:nvSpPr>
        <p:spPr bwMode="auto">
          <a:xfrm>
            <a:off x="7918385" y="329063"/>
            <a:ext cx="33592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802.11-24/672r0</a:t>
            </a:r>
          </a:p>
        </p:txBody>
      </p:sp>
      <p:sp>
        <p:nvSpPr>
          <p:cNvPr id="1033" name="Rectangle 9"/>
          <p:cNvSpPr>
            <a:spLocks noChangeArrowheads="1"/>
          </p:cNvSpPr>
          <p:nvPr/>
        </p:nvSpPr>
        <p:spPr bwMode="auto">
          <a:xfrm>
            <a:off x="914400" y="6475413"/>
            <a:ext cx="1023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dirty="0"/>
              <a:t>Meeting Agenda</a:t>
            </a:r>
          </a:p>
        </p:txBody>
      </p:sp>
      <p:sp>
        <p:nvSpPr>
          <p:cNvPr id="3"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1" name="Rectangle 7"/>
          <p:cNvSpPr>
            <a:spLocks noChangeArrowheads="1"/>
          </p:cNvSpPr>
          <p:nvPr userDrawn="1"/>
        </p:nvSpPr>
        <p:spPr bwMode="auto">
          <a:xfrm>
            <a:off x="810034" y="304800"/>
            <a:ext cx="968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May 2024</a:t>
            </a:r>
            <a:endParaRPr lang="en-US" altLang="en-US" sz="1800" b="1" dirty="0"/>
          </a:p>
        </p:txBody>
      </p:sp>
      <p:sp>
        <p:nvSpPr>
          <p:cNvPr id="4" name="Line 10">
            <a:extLst>
              <a:ext uri="{FF2B5EF4-FFF2-40B4-BE49-F238E27FC236}">
                <a16:creationId xmlns:a16="http://schemas.microsoft.com/office/drawing/2014/main" id="{ECD59C23-7D48-0029-0129-5474E5469AF5}"/>
              </a:ext>
            </a:extLst>
          </p:cNvPr>
          <p:cNvSpPr>
            <a:spLocks noChangeShapeType="1"/>
          </p:cNvSpPr>
          <p:nvPr userDrawn="1"/>
        </p:nvSpPr>
        <p:spPr bwMode="auto">
          <a:xfrm>
            <a:off x="762000" y="6096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vent.me/dkO9B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24/11-24-0912-00-000m-minutes-for-revme-2024-may-interim-warsaw.docx" TargetMode="External"/><Relationship Id="rId2" Type="http://schemas.openxmlformats.org/officeDocument/2006/relationships/hyperlink" Target="https://mentor.ieee.org/802.11/dcn/24/11-24-0725-00-000m-minutes-revme-april-2024-adhoc-san-diego.docx" TargetMode="External"/><Relationship Id="rId1" Type="http://schemas.openxmlformats.org/officeDocument/2006/relationships/slideLayout" Target="../slideLayouts/slideLayout1.xml"/><Relationship Id="rId4" Type="http://schemas.openxmlformats.org/officeDocument/2006/relationships/hyperlink" Target="https://mentor.ieee.org/802.11/dcn/24/11-24-1140-00-000m-minutes-for-revme-telecon-july-8-2024.docx"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E50707-98ED-4145-A9F6-065F4ABFF80D}"/>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2F4FC0A-8470-4D50-BF11-A989BDCF2C7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a:t>
            </a:fld>
            <a:endParaRPr lang="en-US" altLang="en-US"/>
          </a:p>
        </p:txBody>
      </p:sp>
      <p:sp>
        <p:nvSpPr>
          <p:cNvPr id="4" name="Rectangle 2">
            <a:extLst>
              <a:ext uri="{FF2B5EF4-FFF2-40B4-BE49-F238E27FC236}">
                <a16:creationId xmlns:a16="http://schemas.microsoft.com/office/drawing/2014/main" id="{27F8E238-240A-4782-BD7C-888A610FFE0E}"/>
              </a:ext>
            </a:extLst>
          </p:cNvPr>
          <p:cNvSpPr txBox="1">
            <a:spLocks noChangeArrowheads="1"/>
          </p:cNvSpPr>
          <p:nvPr/>
        </p:nvSpPr>
        <p:spPr>
          <a:xfrm>
            <a:off x="2209800" y="685800"/>
            <a:ext cx="79248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dirty="0" err="1"/>
              <a:t>TGm</a:t>
            </a:r>
            <a:r>
              <a:rPr lang="en-US" altLang="en-US" kern="0" dirty="0"/>
              <a:t> Agenda – July 2024 Session</a:t>
            </a:r>
          </a:p>
        </p:txBody>
      </p:sp>
      <p:sp>
        <p:nvSpPr>
          <p:cNvPr id="5" name="Rectangle 6">
            <a:extLst>
              <a:ext uri="{FF2B5EF4-FFF2-40B4-BE49-F238E27FC236}">
                <a16:creationId xmlns:a16="http://schemas.microsoft.com/office/drawing/2014/main" id="{5C289E12-1085-4168-A398-0F7249308ABA}"/>
              </a:ext>
            </a:extLst>
          </p:cNvPr>
          <p:cNvSpPr txBox="1">
            <a:spLocks noChangeArrowheads="1"/>
          </p:cNvSpPr>
          <p:nvPr/>
        </p:nvSpPr>
        <p:spPr>
          <a:xfrm>
            <a:off x="1982788" y="1241571"/>
            <a:ext cx="7772400" cy="3810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lnSpc>
                <a:spcPct val="90000"/>
              </a:lnSpc>
              <a:buFontTx/>
              <a:buNone/>
            </a:pPr>
            <a:r>
              <a:rPr lang="en-US" altLang="en-US" sz="2000" kern="0" dirty="0"/>
              <a:t>Date:</a:t>
            </a:r>
            <a:r>
              <a:rPr lang="en-US" altLang="en-US" sz="2000" b="0" kern="0" dirty="0"/>
              <a:t> 2024-07-15</a:t>
            </a:r>
          </a:p>
        </p:txBody>
      </p:sp>
      <p:graphicFrame>
        <p:nvGraphicFramePr>
          <p:cNvPr id="6" name="Object 11">
            <a:extLst>
              <a:ext uri="{FF2B5EF4-FFF2-40B4-BE49-F238E27FC236}">
                <a16:creationId xmlns:a16="http://schemas.microsoft.com/office/drawing/2014/main" id="{5DED06DA-EE4D-40C6-9AB6-747267BE2806}"/>
              </a:ext>
            </a:extLst>
          </p:cNvPr>
          <p:cNvGraphicFramePr>
            <a:graphicFrameLocks noChangeAspect="1"/>
          </p:cNvGraphicFramePr>
          <p:nvPr>
            <p:extLst>
              <p:ext uri="{D42A27DB-BD31-4B8C-83A1-F6EECF244321}">
                <p14:modId xmlns:p14="http://schemas.microsoft.com/office/powerpoint/2010/main" val="1465331796"/>
              </p:ext>
            </p:extLst>
          </p:nvPr>
        </p:nvGraphicFramePr>
        <p:xfrm>
          <a:off x="2123281" y="2320925"/>
          <a:ext cx="8097838" cy="2500312"/>
        </p:xfrm>
        <a:graphic>
          <a:graphicData uri="http://schemas.openxmlformats.org/presentationml/2006/ole">
            <mc:AlternateContent xmlns:mc="http://schemas.openxmlformats.org/markup-compatibility/2006">
              <mc:Choice xmlns:v="urn:schemas-microsoft-com:vml" Requires="v">
                <p:oleObj name="Document" r:id="rId2" imgW="8249760" imgH="2544840" progId="Word.Document.8">
                  <p:embed/>
                </p:oleObj>
              </mc:Choice>
              <mc:Fallback>
                <p:oleObj name="Document" r:id="rId2" imgW="8249760" imgH="2544840" progId="Word.Document.8">
                  <p:embed/>
                  <p:pic>
                    <p:nvPicPr>
                      <p:cNvPr id="6" name="Object 11">
                        <a:extLst>
                          <a:ext uri="{FF2B5EF4-FFF2-40B4-BE49-F238E27FC236}">
                            <a16:creationId xmlns:a16="http://schemas.microsoft.com/office/drawing/2014/main" id="{5DED06DA-EE4D-40C6-9AB6-747267BE2806}"/>
                          </a:ext>
                        </a:extLst>
                      </p:cNvPr>
                      <p:cNvPicPr>
                        <a:picLocks noChangeAspect="1" noChangeArrowheads="1"/>
                      </p:cNvPicPr>
                      <p:nvPr/>
                    </p:nvPicPr>
                    <p:blipFill>
                      <a:blip r:embed="rId3"/>
                      <a:srcRect/>
                      <a:stretch>
                        <a:fillRect/>
                      </a:stretch>
                    </p:blipFill>
                    <p:spPr bwMode="auto">
                      <a:xfrm>
                        <a:off x="2123281" y="2320925"/>
                        <a:ext cx="8097838" cy="250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12">
            <a:extLst>
              <a:ext uri="{FF2B5EF4-FFF2-40B4-BE49-F238E27FC236}">
                <a16:creationId xmlns:a16="http://schemas.microsoft.com/office/drawing/2014/main" id="{8E041250-97D7-46D2-AEEC-E733E6175A8A}"/>
              </a:ext>
            </a:extLst>
          </p:cNvPr>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dirty="0"/>
              <a:t>Authors:</a:t>
            </a:r>
            <a:endParaRPr lang="en-US" altLang="en-US" sz="2000" b="0" dirty="0"/>
          </a:p>
        </p:txBody>
      </p:sp>
    </p:spTree>
    <p:extLst>
      <p:ext uri="{BB962C8B-B14F-4D97-AF65-F5344CB8AC3E}">
        <p14:creationId xmlns:p14="http://schemas.microsoft.com/office/powerpoint/2010/main" val="282274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546032"/>
            <a:ext cx="10477501" cy="4702368"/>
          </a:xfrm>
        </p:spPr>
        <p:txBody>
          <a:bodyPr/>
          <a:lstStyle/>
          <a:p>
            <a:pPr marL="0" lvl="0" indent="0">
              <a:buNone/>
              <a:tabLst>
                <a:tab pos="457200" algn="l"/>
              </a:tabLst>
            </a:pPr>
            <a:r>
              <a:rPr lang="en-US" sz="1600" b="1" dirty="0">
                <a:effectLst/>
                <a:latin typeface="Times New Roman" panose="02020603050405020304" pitchFamily="18" charset="0"/>
                <a:ea typeface="Times New Roman" panose="02020603050405020304" pitchFamily="18" charset="0"/>
              </a:rPr>
              <a:t>Having approved comment resolutions for all of the comments received from the recirculation SA Ballot on </a:t>
            </a:r>
            <a:r>
              <a:rPr lang="en-US" sz="1600" b="1" dirty="0" err="1">
                <a:effectLst/>
                <a:latin typeface="Times New Roman" panose="02020603050405020304" pitchFamily="18" charset="0"/>
                <a:ea typeface="Times New Roman" panose="02020603050405020304" pitchFamily="18" charset="0"/>
              </a:rPr>
              <a:t>REVme</a:t>
            </a:r>
            <a:r>
              <a:rPr lang="en-US" sz="1600" b="1" dirty="0">
                <a:effectLst/>
                <a:latin typeface="Times New Roman" panose="02020603050405020304" pitchFamily="18" charset="0"/>
                <a:ea typeface="Times New Roman" panose="02020603050405020304" pitchFamily="18" charset="0"/>
              </a:rPr>
              <a:t> D5.0 as contained in documents </a:t>
            </a:r>
          </a:p>
          <a:p>
            <a:pPr marL="457200" lvl="1" indent="0">
              <a:buNone/>
            </a:pPr>
            <a:r>
              <a:rPr lang="en-US" altLang="en-US" sz="1600" dirty="0"/>
              <a:t>&lt;&gt;</a:t>
            </a:r>
          </a:p>
          <a:p>
            <a:pPr marL="457200" lvl="1" indent="0">
              <a:lnSpc>
                <a:spcPct val="80000"/>
              </a:lnSpc>
              <a:buNone/>
            </a:pPr>
            <a:endParaRPr lang="en-US" altLang="en-US" sz="1600" dirty="0"/>
          </a:p>
          <a:p>
            <a:pPr marL="0" lvl="0" indent="0">
              <a:buNone/>
              <a:tabLst>
                <a:tab pos="457200" algn="l"/>
              </a:tabLst>
            </a:pPr>
            <a:r>
              <a:rPr lang="en-US" sz="1600" b="1" dirty="0">
                <a:effectLst/>
                <a:latin typeface="Times New Roman" panose="02020603050405020304" pitchFamily="18" charset="0"/>
                <a:ea typeface="Times New Roman" panose="02020603050405020304" pitchFamily="18" charset="0"/>
              </a:rPr>
              <a:t>Instruct the editor to prepare Draft 7.0 incorporating these resolutions </a:t>
            </a:r>
          </a:p>
          <a:p>
            <a:pPr marL="0" lvl="0" indent="0">
              <a:buNone/>
              <a:tabLst>
                <a:tab pos="457200" algn="l"/>
              </a:tabLst>
            </a:pPr>
            <a:r>
              <a:rPr lang="en-US" sz="1600" b="1" dirty="0">
                <a:effectLst/>
                <a:latin typeface="Times New Roman" panose="02020603050405020304" pitchFamily="18" charset="0"/>
                <a:ea typeface="Times New Roman" panose="02020603050405020304" pitchFamily="18" charset="0"/>
              </a:rPr>
              <a:t>and</a:t>
            </a:r>
            <a:r>
              <a:rPr lang="en-CA" sz="1600" dirty="0">
                <a:latin typeface="Times New Roman" panose="02020603050405020304" pitchFamily="18" charset="0"/>
                <a:ea typeface="Times New Roman" panose="02020603050405020304" pitchFamily="18" charset="0"/>
              </a:rPr>
              <a:t> </a:t>
            </a:r>
            <a:r>
              <a:rPr lang="en-US" sz="1600" dirty="0">
                <a:latin typeface="Times New Roman" panose="02020603050405020304" pitchFamily="18" charset="0"/>
                <a:ea typeface="Times New Roman" panose="02020603050405020304" pitchFamily="18" charset="0"/>
              </a:rPr>
              <a:t>a</a:t>
            </a:r>
            <a:r>
              <a:rPr lang="en-US" sz="1600" b="1" dirty="0">
                <a:effectLst/>
                <a:latin typeface="Times New Roman" panose="02020603050405020304" pitchFamily="18" charset="0"/>
                <a:ea typeface="Times New Roman" panose="02020603050405020304" pitchFamily="18" charset="0"/>
              </a:rPr>
              <a:t>pprove a 10-day SA Ballot Recirculation asking the question “Should </a:t>
            </a:r>
            <a:r>
              <a:rPr lang="en-US" sz="1600" b="1" dirty="0" err="1">
                <a:effectLst/>
                <a:latin typeface="Times New Roman" panose="02020603050405020304" pitchFamily="18" charset="0"/>
                <a:ea typeface="Times New Roman" panose="02020603050405020304" pitchFamily="18" charset="0"/>
              </a:rPr>
              <a:t>REVme</a:t>
            </a:r>
            <a:r>
              <a:rPr lang="en-US" sz="1600" b="1" dirty="0">
                <a:effectLst/>
                <a:latin typeface="Times New Roman" panose="02020603050405020304" pitchFamily="18" charset="0"/>
                <a:ea typeface="Times New Roman" panose="02020603050405020304" pitchFamily="18" charset="0"/>
              </a:rPr>
              <a:t> D6.0 be forwarded to RevCom?”</a:t>
            </a:r>
            <a:endParaRPr lang="en-CA" sz="1600" dirty="0">
              <a:effectLst/>
              <a:latin typeface="Times New Roman" panose="02020603050405020304" pitchFamily="18" charset="0"/>
              <a:ea typeface="Times New Roman" panose="02020603050405020304" pitchFamily="18" charset="0"/>
            </a:endParaRPr>
          </a:p>
          <a:p>
            <a:pPr marL="0" lvl="0" indent="0">
              <a:buNone/>
              <a:tabLst>
                <a:tab pos="457200" algn="l"/>
              </a:tabLst>
            </a:pPr>
            <a:endParaRPr lang="en-CA" sz="1400" dirty="0"/>
          </a:p>
          <a:p>
            <a:pPr marL="0" indent="0">
              <a:lnSpc>
                <a:spcPct val="80000"/>
              </a:lnSpc>
              <a:buNone/>
            </a:pPr>
            <a:r>
              <a:rPr lang="en-CA" sz="1600" dirty="0"/>
              <a:t>Moved: &lt;&gt;</a:t>
            </a:r>
          </a:p>
          <a:p>
            <a:pPr marL="0" indent="0">
              <a:buNone/>
            </a:pPr>
            <a:r>
              <a:rPr lang="en-CA" sz="1600" dirty="0"/>
              <a:t>Seconded: &lt;&gt;</a:t>
            </a:r>
          </a:p>
          <a:p>
            <a:pPr marL="0" indent="0">
              <a:buNone/>
            </a:pPr>
            <a:r>
              <a:rPr lang="en-CA" sz="1600" dirty="0"/>
              <a:t>Results: &lt;&gt;. &lt;&gt;.</a:t>
            </a:r>
            <a:endParaRPr lang="en-US" altLang="en-US" sz="1600" dirty="0"/>
          </a:p>
          <a:p>
            <a:pPr lvl="1">
              <a:lnSpc>
                <a:spcPct val="80000"/>
              </a:lnSpc>
            </a:pPr>
            <a:endParaRPr lang="en-US" altLang="en-US" sz="1800" dirty="0"/>
          </a:p>
          <a:p>
            <a:pPr marL="0" indent="0">
              <a:lnSpc>
                <a:spcPct val="80000"/>
              </a:lnSpc>
              <a:buNone/>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SA Ballot Recirculation</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10</a:t>
            </a:fld>
            <a:endParaRPr lang="en-US" altLang="en-US"/>
          </a:p>
        </p:txBody>
      </p:sp>
    </p:spTree>
    <p:extLst>
      <p:ext uri="{BB962C8B-B14F-4D97-AF65-F5344CB8AC3E}">
        <p14:creationId xmlns:p14="http://schemas.microsoft.com/office/powerpoint/2010/main" val="3336687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EA7B30-6898-B557-187E-5DBC2CF7F632}"/>
              </a:ext>
            </a:extLst>
          </p:cNvPr>
          <p:cNvSpPr>
            <a:spLocks noGrp="1"/>
          </p:cNvSpPr>
          <p:nvPr>
            <p:ph idx="1"/>
          </p:nvPr>
        </p:nvSpPr>
        <p:spPr/>
        <p:txBody>
          <a:bodyPr/>
          <a:lstStyle/>
          <a:p>
            <a:pPr marL="0" lvl="0" indent="0">
              <a:buNone/>
              <a:tabLst>
                <a:tab pos="457200" algn="l"/>
              </a:tabLst>
            </a:pPr>
            <a:r>
              <a:rPr lang="en-US" sz="1800" b="1" dirty="0">
                <a:effectLst/>
                <a:latin typeface="Times New Roman" panose="02020603050405020304" pitchFamily="18" charset="0"/>
                <a:ea typeface="Times New Roman" panose="02020603050405020304" pitchFamily="18" charset="0"/>
              </a:rPr>
              <a:t>Approve document &lt;doc-ref&gt; as the report to the IEEE 802 Executive Committee on the requirements for conditional approval to forward P802.11REVme to RevCom and</a:t>
            </a:r>
            <a:endParaRPr lang="en-CA"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US" sz="1800" b="1" dirty="0">
                <a:effectLst/>
                <a:latin typeface="Times New Roman" panose="02020603050405020304" pitchFamily="18" charset="0"/>
                <a:ea typeface="Times New Roman" panose="02020603050405020304" pitchFamily="18" charset="0"/>
              </a:rPr>
              <a:t>Request the IEEE 802 Executive Committee to conditionally approve forwarding P802.11REVme to RevCom.</a:t>
            </a:r>
            <a:endParaRPr lang="en-CA" sz="1800" dirty="0">
              <a:effectLst/>
              <a:latin typeface="Times New Roman" panose="02020603050405020304" pitchFamily="18" charset="0"/>
              <a:ea typeface="Times New Roman" panose="02020603050405020304" pitchFamily="18" charset="0"/>
            </a:endParaRPr>
          </a:p>
          <a:p>
            <a:pPr marL="0" indent="0">
              <a:buNone/>
            </a:pPr>
            <a:r>
              <a:rPr lang="en-US" sz="1800" dirty="0">
                <a:effectLst/>
                <a:latin typeface="Times New Roman" panose="02020603050405020304" pitchFamily="18" charset="0"/>
                <a:ea typeface="Times New Roman" panose="02020603050405020304" pitchFamily="18" charset="0"/>
              </a:rPr>
              <a:t> </a:t>
            </a:r>
            <a:endParaRPr lang="en-CA"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CA" sz="1800" b="1" dirty="0">
                <a:effectLst/>
                <a:latin typeface="Times New Roman" panose="02020603050405020304" pitchFamily="18" charset="0"/>
                <a:ea typeface="Times New Roman" panose="02020603050405020304" pitchFamily="18" charset="0"/>
              </a:rPr>
              <a:t>Moved: &lt;&gt;</a:t>
            </a:r>
          </a:p>
          <a:p>
            <a:pPr marL="0" lvl="0" indent="0">
              <a:buNone/>
              <a:tabLst>
                <a:tab pos="457200" algn="l"/>
              </a:tabLst>
            </a:pPr>
            <a:r>
              <a:rPr lang="en-CA" sz="1800" dirty="0">
                <a:latin typeface="Times New Roman" panose="02020603050405020304" pitchFamily="18" charset="0"/>
                <a:ea typeface="Times New Roman" panose="02020603050405020304" pitchFamily="18" charset="0"/>
              </a:rPr>
              <a:t>Second: &lt;&gt;</a:t>
            </a:r>
          </a:p>
          <a:p>
            <a:pPr marL="0" lvl="0" indent="0">
              <a:buNone/>
              <a:tabLst>
                <a:tab pos="457200" algn="l"/>
              </a:tabLst>
            </a:pPr>
            <a:r>
              <a:rPr lang="en-CA" sz="1800" dirty="0">
                <a:effectLst/>
                <a:latin typeface="Times New Roman" panose="02020603050405020304" pitchFamily="18" charset="0"/>
                <a:ea typeface="Times New Roman" panose="02020603050405020304" pitchFamily="18" charset="0"/>
              </a:rPr>
              <a:t>Result: &lt;&gt;. &lt;&gt;.</a:t>
            </a:r>
          </a:p>
          <a:p>
            <a:pPr marL="0" lvl="0" indent="0">
              <a:buNone/>
              <a:tabLst>
                <a:tab pos="457200" algn="l"/>
              </a:tabLst>
            </a:pPr>
            <a:endParaRPr lang="en-CA" sz="1800" dirty="0">
              <a:effectLst/>
              <a:latin typeface="Times New Roman" panose="02020603050405020304" pitchFamily="18" charset="0"/>
              <a:ea typeface="Times New Roman" panose="02020603050405020304" pitchFamily="18" charset="0"/>
            </a:endParaRPr>
          </a:p>
          <a:p>
            <a:pPr marL="0" lvl="0" indent="0">
              <a:buNone/>
              <a:tabLst>
                <a:tab pos="457200" algn="l"/>
              </a:tabLst>
            </a:pPr>
            <a:r>
              <a:rPr lang="en-GB" sz="1800" b="1" dirty="0">
                <a:effectLst/>
                <a:latin typeface="Times New Roman" panose="02020603050405020304" pitchFamily="18" charset="0"/>
                <a:ea typeface="Times New Roman" panose="02020603050405020304" pitchFamily="18" charset="0"/>
              </a:rPr>
              <a:t>[Moved by &lt;name&gt; on behalf of </a:t>
            </a:r>
            <a:r>
              <a:rPr lang="en-CA" sz="1800" b="1" dirty="0" err="1">
                <a:effectLst/>
                <a:latin typeface="Times New Roman" panose="02020603050405020304" pitchFamily="18" charset="0"/>
                <a:ea typeface="Times New Roman" panose="02020603050405020304" pitchFamily="18" charset="0"/>
              </a:rPr>
              <a:t>TGme</a:t>
            </a:r>
            <a:r>
              <a:rPr lang="en-GB" sz="1800" b="1" dirty="0">
                <a:effectLst/>
                <a:latin typeface="Times New Roman" panose="02020603050405020304" pitchFamily="18" charset="0"/>
                <a:ea typeface="Times New Roman" panose="02020603050405020304" pitchFamily="18" charset="0"/>
              </a:rPr>
              <a:t>&lt;group&gt; vote: x-y-z ]</a:t>
            </a:r>
            <a:endParaRPr lang="en-CA" sz="1800" dirty="0">
              <a:effectLst/>
              <a:latin typeface="Times New Roman" panose="02020603050405020304" pitchFamily="18" charset="0"/>
              <a:ea typeface="Times New Roman" panose="02020603050405020304" pitchFamily="18" charset="0"/>
            </a:endParaRPr>
          </a:p>
          <a:p>
            <a:pPr marL="0" indent="0">
              <a:buNone/>
            </a:pPr>
            <a:endParaRPr lang="en-CA" dirty="0"/>
          </a:p>
        </p:txBody>
      </p:sp>
      <p:sp>
        <p:nvSpPr>
          <p:cNvPr id="3" name="Title 2">
            <a:extLst>
              <a:ext uri="{FF2B5EF4-FFF2-40B4-BE49-F238E27FC236}">
                <a16:creationId xmlns:a16="http://schemas.microsoft.com/office/drawing/2014/main" id="{0A495611-3706-18E7-1DB7-585F06BC2240}"/>
              </a:ext>
            </a:extLst>
          </p:cNvPr>
          <p:cNvSpPr>
            <a:spLocks noGrp="1"/>
          </p:cNvSpPr>
          <p:nvPr>
            <p:ph type="title"/>
          </p:nvPr>
        </p:nvSpPr>
        <p:spPr/>
        <p:txBody>
          <a:bodyPr/>
          <a:lstStyle/>
          <a:p>
            <a:r>
              <a:rPr lang="en-CA" dirty="0"/>
              <a:t>EC Conditional Approval for REVCOM</a:t>
            </a:r>
          </a:p>
        </p:txBody>
      </p:sp>
      <p:sp>
        <p:nvSpPr>
          <p:cNvPr id="4" name="Footer Placeholder 3">
            <a:extLst>
              <a:ext uri="{FF2B5EF4-FFF2-40B4-BE49-F238E27FC236}">
                <a16:creationId xmlns:a16="http://schemas.microsoft.com/office/drawing/2014/main" id="{4E50F649-032A-E1A9-364C-8F6B2E6DA4DA}"/>
              </a:ext>
            </a:extLst>
          </p:cNvPr>
          <p:cNvSpPr>
            <a:spLocks noGrp="1"/>
          </p:cNvSpPr>
          <p:nvPr>
            <p:ph type="ftr" sz="quarter" idx="11"/>
          </p:nvPr>
        </p:nvSpPr>
        <p:spPr/>
        <p:txBody>
          <a:bodyPr/>
          <a:lstStyle/>
          <a:p>
            <a:pPr>
              <a:defRPr/>
            </a:pPr>
            <a:r>
              <a:rPr lang="en-US"/>
              <a:t>Michael Montemurro, Huawei</a:t>
            </a:r>
          </a:p>
        </p:txBody>
      </p:sp>
      <p:sp>
        <p:nvSpPr>
          <p:cNvPr id="5" name="Slide Number Placeholder 4">
            <a:extLst>
              <a:ext uri="{FF2B5EF4-FFF2-40B4-BE49-F238E27FC236}">
                <a16:creationId xmlns:a16="http://schemas.microsoft.com/office/drawing/2014/main" id="{01B05D33-56E0-2A76-59F9-EE27B81822FA}"/>
              </a:ext>
            </a:extLst>
          </p:cNvPr>
          <p:cNvSpPr>
            <a:spLocks noGrp="1"/>
          </p:cNvSpPr>
          <p:nvPr>
            <p:ph type="sldNum" sz="quarter" idx="12"/>
          </p:nvPr>
        </p:nvSpPr>
        <p:spPr/>
        <p:txBody>
          <a:bodyPr/>
          <a:lstStyle/>
          <a:p>
            <a:pPr>
              <a:defRPr/>
            </a:pPr>
            <a:r>
              <a:rPr lang="en-US"/>
              <a:t>Slide </a:t>
            </a:r>
            <a:fld id="{C0237118-83BD-4B23-982E-CD5E6FF86FA7}" type="slidenum">
              <a:rPr lang="en-US" smtClean="0"/>
              <a:pPr>
                <a:defRPr/>
              </a:pPr>
              <a:t>11</a:t>
            </a:fld>
            <a:endParaRPr lang="en-US"/>
          </a:p>
        </p:txBody>
      </p:sp>
    </p:spTree>
    <p:extLst>
      <p:ext uri="{BB962C8B-B14F-4D97-AF65-F5344CB8AC3E}">
        <p14:creationId xmlns:p14="http://schemas.microsoft.com/office/powerpoint/2010/main" val="4236352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1"/>
          </p:nvPr>
        </p:nvSpPr>
        <p:spPr>
          <a:xfrm>
            <a:off x="7415925" y="6475413"/>
            <a:ext cx="50975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B74CED-02C4-451C-81A1-54AA048A0B81}" type="slidenum">
              <a:rPr lang="en-GB" altLang="en-US" sz="1200" b="0"/>
              <a:pPr>
                <a:spcBef>
                  <a:spcPct val="0"/>
                </a:spcBef>
                <a:buFontTx/>
                <a:buNone/>
              </a:pPr>
              <a:t>12</a:t>
            </a:fld>
            <a:endParaRPr lang="en-GB" altLang="en-US" sz="1200" b="0"/>
          </a:p>
        </p:txBody>
      </p:sp>
      <p:sp>
        <p:nvSpPr>
          <p:cNvPr id="10243"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a:solidFill>
                <a:srgbClr val="FF0000"/>
              </a:solidFill>
            </a:endParaRPr>
          </a:p>
          <a:p>
            <a:pPr algn="just">
              <a:defRPr/>
            </a:pPr>
            <a:r>
              <a:rPr lang="en-US" altLang="en-US" sz="1800" dirty="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sz="1800" dirty="0"/>
          </a:p>
          <a:p>
            <a:pPr algn="just">
              <a:defRPr/>
            </a:pPr>
            <a:r>
              <a:rPr lang="en-US" altLang="en-US" sz="1800" dirty="0"/>
              <a:t>Participants should inform the IEEE (or cause the IEEE to be informed) of the identity of any other holders of potential Essential Patent Claims</a:t>
            </a:r>
          </a:p>
          <a:p>
            <a:pPr marL="0" indent="0" algn="just">
              <a:buNone/>
              <a:defRPr/>
            </a:pPr>
            <a:endParaRPr lang="en-US" altLang="en-US" sz="1600" dirty="0"/>
          </a:p>
          <a:p>
            <a:pPr marL="0" indent="0" algn="ctr">
              <a:buNone/>
              <a:defRPr/>
            </a:pPr>
            <a:r>
              <a:rPr lang="en-US" altLang="en-US" sz="3200" dirty="0">
                <a:latin typeface="+mj-lt"/>
                <a:cs typeface="Calibri" panose="020F0502020204030204" pitchFamily="34" charset="0"/>
              </a:rPr>
              <a:t>Early identification of holders of potential Essential Patent Claims is encouraged</a:t>
            </a:r>
          </a:p>
          <a:p>
            <a:pPr algn="just">
              <a:defRPr/>
            </a:pPr>
            <a:endParaRPr lang="en-US" altLang="en-US" sz="1600" dirty="0"/>
          </a:p>
        </p:txBody>
      </p:sp>
      <p:sp>
        <p:nvSpPr>
          <p:cNvPr id="10245"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Participants have a duty to inform the IEEE</a:t>
            </a:r>
          </a:p>
        </p:txBody>
      </p:sp>
      <p:sp>
        <p:nvSpPr>
          <p:cNvPr id="10246"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0247"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#1</a:t>
            </a:r>
            <a:endParaRPr lang="en-US" altLang="en-US" b="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xfrm>
            <a:off x="7418778" y="6475413"/>
            <a:ext cx="50404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C2C82FC-35C6-4DD5-81BB-F21CC8C32E82}" type="slidenum">
              <a:rPr lang="en-GB" altLang="en-US" sz="1200" b="0"/>
              <a:pPr>
                <a:spcBef>
                  <a:spcPct val="0"/>
                </a:spcBef>
                <a:buFontTx/>
                <a:buNone/>
              </a:pPr>
              <a:t>13</a:t>
            </a:fld>
            <a:endParaRPr lang="en-GB" altLang="en-US" sz="1200" b="0"/>
          </a:p>
        </p:txBody>
      </p:sp>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2209800" y="1501776"/>
            <a:ext cx="7848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400" u="sng" dirty="0">
              <a:solidFill>
                <a:srgbClr val="FF0000"/>
              </a:solidFill>
            </a:endParaRPr>
          </a:p>
          <a:p>
            <a:pPr algn="just">
              <a:defRPr/>
            </a:pPr>
            <a:r>
              <a:rPr lang="en-US" altLang="en-US" sz="1800" dirty="0"/>
              <a:t>Cause an LOA to be submitted to the IEEE-SA (</a:t>
            </a:r>
            <a:r>
              <a:rPr lang="en-US" altLang="en-US" sz="1800" dirty="0">
                <a:hlinkClick r:id="rId3"/>
              </a:rPr>
              <a:t>patcom@ieee.org</a:t>
            </a:r>
            <a:r>
              <a:rPr lang="en-US" altLang="en-US" sz="1800" dirty="0"/>
              <a:t>); or</a:t>
            </a:r>
          </a:p>
          <a:p>
            <a:pPr algn="just">
              <a:defRPr/>
            </a:pPr>
            <a:endParaRPr lang="en-US" altLang="en-US" sz="1800" dirty="0"/>
          </a:p>
          <a:p>
            <a:pPr algn="just">
              <a:defRPr/>
            </a:pPr>
            <a:r>
              <a:rPr lang="en-US" altLang="en-US" sz="1800" dirty="0"/>
              <a:t>Provide the chair of this group with the identity of the holder(s) of any and all such claims as soon as possible; or</a:t>
            </a:r>
          </a:p>
          <a:p>
            <a:pPr algn="just">
              <a:defRPr/>
            </a:pPr>
            <a:endParaRPr lang="en-US" altLang="en-US" sz="1800" dirty="0"/>
          </a:p>
          <a:p>
            <a:pPr algn="just">
              <a:defRPr/>
            </a:pPr>
            <a:r>
              <a:rPr lang="en-US" altLang="en-US" sz="1800" dirty="0"/>
              <a:t>Speak up now and respond to this Call for Potentially Essential Patents</a:t>
            </a:r>
          </a:p>
          <a:p>
            <a:pPr algn="just">
              <a:defRPr/>
            </a:pPr>
            <a:endParaRPr lang="en-US" altLang="en-US" sz="1800" dirty="0"/>
          </a:p>
          <a:p>
            <a:pPr algn="just">
              <a:defRPr/>
            </a:pPr>
            <a:r>
              <a:rPr lang="en-US" altLang="en-US" sz="1800"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None/>
              <a:defRPr/>
            </a:pPr>
            <a:br>
              <a:rPr lang="en-US" altLang="en-US" sz="1800" dirty="0"/>
            </a:br>
            <a:endParaRPr lang="en-US" altLang="en-US" sz="1800" dirty="0"/>
          </a:p>
        </p:txBody>
      </p:sp>
      <p:sp>
        <p:nvSpPr>
          <p:cNvPr id="11269" name="Rectangle 2"/>
          <p:cNvSpPr txBox="1">
            <a:spLocks noChangeArrowheads="1"/>
          </p:cNvSpPr>
          <p:nvPr/>
        </p:nvSpPr>
        <p:spPr bwMode="auto">
          <a:xfrm>
            <a:off x="2057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Ways to inform IEEE</a:t>
            </a:r>
          </a:p>
        </p:txBody>
      </p:sp>
      <p:sp>
        <p:nvSpPr>
          <p:cNvPr id="11270" name="Footer Placeholder 4"/>
          <p:cNvSpPr>
            <a:spLocks noGrp="1"/>
          </p:cNvSpPr>
          <p:nvPr>
            <p:ph type="ftr" sz="quarter" idx="10"/>
          </p:nvPr>
        </p:nvSpPr>
        <p:spPr>
          <a:xfrm>
            <a:off x="7620001" y="6475413"/>
            <a:ext cx="24479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1271"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#2</a:t>
            </a:r>
            <a:endParaRPr lang="en-US" altLang="en-US" b="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2209800" y="14478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700" b="0" u="sng">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180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sz="180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0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200">
                <a:cs typeface="Times New Roman" panose="02020603050405020304" pitchFamily="18" charset="0"/>
              </a:rPr>
              <a:t>For more details, see IEEE-SA Standards Board Operations Manual, clause 5.3.10 and </a:t>
            </a:r>
            <a:br>
              <a:rPr lang="en-US" altLang="en-US" sz="1200">
                <a:cs typeface="Times New Roman" panose="02020603050405020304" pitchFamily="18" charset="0"/>
              </a:rPr>
            </a:br>
            <a:r>
              <a:rPr lang="en-US" altLang="en-US" sz="120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Other Guideline for IEEE WG meetings</a:t>
            </a:r>
          </a:p>
        </p:txBody>
      </p:sp>
      <p:sp>
        <p:nvSpPr>
          <p:cNvPr id="12294"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2293"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0B133AFC-0E33-4D9E-982B-9D1A062E4145}" type="slidenum">
              <a:rPr lang="en-US" altLang="en-US" sz="1200" b="0"/>
              <a:pPr>
                <a:spcBef>
                  <a:spcPct val="0"/>
                </a:spcBef>
                <a:buFontTx/>
                <a:buNone/>
              </a:pPr>
              <a:t>14</a:t>
            </a:fld>
            <a:endParaRPr lang="en-US" altLang="en-US" sz="1200" b="0"/>
          </a:p>
        </p:txBody>
      </p:sp>
      <p:sp>
        <p:nvSpPr>
          <p:cNvPr id="12295" name="Text Box 4"/>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#3</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2209800" y="1295400"/>
            <a:ext cx="7848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2000" b="0" u="sng">
              <a:solidFill>
                <a:srgbClr val="FF0000"/>
              </a:solidFill>
              <a:latin typeface="Arial" panose="020B0604020202020204" pitchFamily="34" charset="0"/>
            </a:endParaRPr>
          </a:p>
          <a:p>
            <a:pPr algn="just">
              <a:spcAft>
                <a:spcPts val="550"/>
              </a:spcAft>
              <a:buClr>
                <a:srgbClr val="CC3300"/>
              </a:buClr>
              <a:buSzPct val="50000"/>
              <a:buNone/>
            </a:pPr>
            <a:r>
              <a:rPr lang="en-US" altLang="en-US" sz="1800"/>
              <a:t>The patent policy and the procedures used to execute that policy are documented in the:</a:t>
            </a:r>
          </a:p>
          <a:p>
            <a:pPr>
              <a:spcAft>
                <a:spcPts val="550"/>
              </a:spcAft>
              <a:buSzPct val="50000"/>
              <a:buFont typeface="Monotype Sorts" charset="2"/>
              <a:buChar char="l"/>
            </a:pPr>
            <a:r>
              <a:rPr lang="en-US" altLang="en-US" sz="1800"/>
              <a:t>IEEE-SA Standards Board Bylaws (</a:t>
            </a:r>
            <a:r>
              <a:rPr lang="en-US" altLang="en-US" sz="1800">
                <a:hlinkClick r:id="rId3"/>
              </a:rPr>
              <a:t>http://standards.ieee.org/develop/policies/bylaws/sect6-7.html#6</a:t>
            </a:r>
            <a:r>
              <a:rPr lang="en-US" altLang="en-US" sz="1800"/>
              <a:t>)  </a:t>
            </a:r>
          </a:p>
          <a:p>
            <a:pPr>
              <a:spcAft>
                <a:spcPts val="550"/>
              </a:spcAft>
              <a:buSzPct val="50000"/>
              <a:buFont typeface="Monotype Sorts" charset="2"/>
              <a:buChar char="l"/>
            </a:pPr>
            <a:r>
              <a:rPr lang="en-US" altLang="en-US" sz="1800"/>
              <a:t>IEEE-SA Standards Board Operations Manual (</a:t>
            </a:r>
            <a:r>
              <a:rPr lang="en-US" altLang="en-US" sz="1800">
                <a:hlinkClick r:id="rId4"/>
              </a:rPr>
              <a:t>http://standards.ieee.org/develop/policies/opman/sect6.html#6.3</a:t>
            </a:r>
            <a:r>
              <a:rPr lang="en-US" altLang="en-US" sz="1800"/>
              <a:t>)</a:t>
            </a:r>
          </a:p>
          <a:p>
            <a:pPr>
              <a:spcBef>
                <a:spcPts val="1800"/>
              </a:spcBef>
              <a:spcAft>
                <a:spcPts val="550"/>
              </a:spcAft>
              <a:buClr>
                <a:srgbClr val="CC3300"/>
              </a:buClr>
              <a:buSzPct val="50000"/>
              <a:buNone/>
            </a:pPr>
            <a:r>
              <a:rPr lang="en-US" altLang="en-US" sz="1800"/>
              <a:t>Material about the patent policy is available at </a:t>
            </a:r>
            <a:r>
              <a:rPr lang="en-US" altLang="en-US" sz="1800">
                <a:hlinkClick r:id="rId5"/>
              </a:rPr>
              <a:t>http://standards.ieee.org/about/sasb/patcom/materials.html</a:t>
            </a:r>
            <a:endParaRPr lang="en-US" altLang="en-US" sz="1800"/>
          </a:p>
          <a:p>
            <a:pPr algn="just">
              <a:spcBef>
                <a:spcPts val="1800"/>
              </a:spcBef>
              <a:spcAft>
                <a:spcPts val="550"/>
              </a:spcAft>
              <a:buClr>
                <a:srgbClr val="CC3300"/>
              </a:buClr>
              <a:buSzPct val="50000"/>
              <a:buNone/>
            </a:pPr>
            <a:r>
              <a:rPr lang="en-US" altLang="en-US" sz="1800">
                <a:cs typeface="Calibri" panose="020F0502020204030204" pitchFamily="34" charset="0"/>
              </a:rPr>
              <a:t>If you have questions, contact the IEEE-SA Standards Board Patent Committee Administrator at </a:t>
            </a:r>
            <a:r>
              <a:rPr lang="en-US" altLang="en-US" sz="1800">
                <a:cs typeface="Calibri" panose="020F0502020204030204" pitchFamily="34" charset="0"/>
                <a:hlinkClick r:id="rId6"/>
              </a:rPr>
              <a:t>patcom@ieee.org</a:t>
            </a:r>
            <a:endParaRPr lang="en-US" altLang="en-US" sz="1800">
              <a:cs typeface="Calibri" panose="020F0502020204030204" pitchFamily="34" charset="0"/>
            </a:endParaRPr>
          </a:p>
          <a:p>
            <a:pPr algn="just">
              <a:spcBef>
                <a:spcPts val="1800"/>
              </a:spcBef>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None/>
            </a:pPr>
            <a:endParaRPr lang="en-US" altLang="en-US" sz="1800">
              <a:cs typeface="Calibri" panose="020F0502020204030204" pitchFamily="34" charset="0"/>
            </a:endParaRPr>
          </a:p>
          <a:p>
            <a:pPr algn="just">
              <a:spcAft>
                <a:spcPts val="550"/>
              </a:spcAft>
              <a:buClr>
                <a:srgbClr val="CC3300"/>
              </a:buClr>
              <a:buSzPct val="50000"/>
              <a:buFont typeface="Monotype Sorts" charset="2"/>
              <a:buChar char="l"/>
            </a:pPr>
            <a:endParaRPr lang="en-US" altLang="en-US">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200">
              <a:cs typeface="Times New Roman" panose="02020603050405020304" pitchFamily="18" charset="0"/>
            </a:endParaRPr>
          </a:p>
        </p:txBody>
      </p:sp>
      <p:sp>
        <p:nvSpPr>
          <p:cNvPr id="1331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Patent related information</a:t>
            </a:r>
          </a:p>
        </p:txBody>
      </p:sp>
      <p:sp>
        <p:nvSpPr>
          <p:cNvPr id="13318"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3317"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4C3A51F8-B52A-4D59-8BAA-7FAA032BE274}" type="slidenum">
              <a:rPr lang="en-US" altLang="en-US" sz="1200" b="0"/>
              <a:pPr>
                <a:spcBef>
                  <a:spcPct val="0"/>
                </a:spcBef>
                <a:buFontTx/>
                <a:buNone/>
              </a:pPr>
              <a:t>15</a:t>
            </a:fld>
            <a:endParaRPr lang="en-US" altLang="en-US" sz="1200" b="0"/>
          </a:p>
        </p:txBody>
      </p:sp>
      <p:sp>
        <p:nvSpPr>
          <p:cNvPr id="13319" name="Text Box 5"/>
          <p:cNvSpPr txBox="1">
            <a:spLocks noChangeArrowheads="1"/>
          </p:cNvSpPr>
          <p:nvPr/>
        </p:nvSpPr>
        <p:spPr bwMode="auto">
          <a:xfrm>
            <a:off x="1524000" y="61722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#4</a:t>
            </a:r>
            <a:endParaRPr lang="en-US" altLang="en-US" b="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16</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algn="just">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sz="1800"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sz="1800"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sz="1800"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1867"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a:t>Slide #5</a:t>
            </a:r>
            <a:endParaRPr lang="en-US" altLang="en-US" b="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17</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marL="355600" lvl="2" indent="-285750">
              <a:buSzPct val="150000"/>
              <a:buFont typeface="Arial" panose="020B0604020202020204" pitchFamily="34" charset="0"/>
              <a:buChar char="•"/>
            </a:pPr>
            <a:r>
              <a:rPr lang="en-US" altLang="zh-CN" sz="1600"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dirty="0"/>
              <a:t>IEEE SA Copyright Policy, see </a:t>
            </a:r>
            <a:br>
              <a:rPr lang="en-US" altLang="zh-CN" dirty="0"/>
            </a:br>
            <a:r>
              <a:rPr lang="en-US" altLang="zh-CN" dirty="0"/>
              <a:t>	Clause 7 of the IEEE SA Standards Board Bylaws</a:t>
            </a:r>
            <a:br>
              <a:rPr lang="en-US" altLang="zh-CN" dirty="0"/>
            </a:br>
            <a:r>
              <a:rPr lang="en-US" altLang="zh-CN" dirty="0"/>
              <a:t> 	</a:t>
            </a:r>
            <a:r>
              <a:rPr lang="en-US" altLang="zh-CN" sz="1400" dirty="0">
                <a:hlinkClick r:id="rId3"/>
              </a:rPr>
              <a:t>https://standards.ieee.org/about/policies/bylaws/sect6-7.html#7</a:t>
            </a:r>
            <a:br>
              <a:rPr lang="en-US" altLang="zh-CN" sz="1400" dirty="0"/>
            </a:br>
            <a:r>
              <a:rPr lang="en-US" altLang="zh-CN" dirty="0"/>
              <a:t>	Clause 6.1 of the IEEE SA Standards Board Operations Manual</a:t>
            </a:r>
            <a:br>
              <a:rPr lang="en-US" altLang="zh-CN" dirty="0"/>
            </a:br>
            <a:r>
              <a:rPr lang="en-US" altLang="zh-CN" dirty="0"/>
              <a:t>	</a:t>
            </a: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r>
              <a:rPr lang="en-US" altLang="zh-CN" sz="1600" dirty="0"/>
              <a:t>IEEE SA Copyright Permission</a:t>
            </a:r>
          </a:p>
          <a:p>
            <a:pPr marL="355600" lvl="3" indent="-285750">
              <a:buSzPct val="150000"/>
              <a:buFont typeface="Arial" panose="020B0604020202020204" pitchFamily="34" charset="0"/>
              <a:buChar char="•"/>
            </a:pPr>
            <a:r>
              <a:rPr lang="en-US" altLang="zh-CN" sz="1400" dirty="0">
                <a:hlinkClick r:id="rId5"/>
              </a:rPr>
              <a:t>https://standards.ieee.org/content/dam/ieee-standards/standards/web/documents/other/permissionltrs.zip</a:t>
            </a:r>
            <a:endParaRPr lang="en-US" altLang="zh-CN" sz="1400" dirty="0"/>
          </a:p>
          <a:p>
            <a:pPr marL="355600" lvl="2" indent="-285750">
              <a:buSzPct val="150000"/>
              <a:buFont typeface="Arial" panose="020B0604020202020204" pitchFamily="34" charset="0"/>
              <a:buChar char="•"/>
            </a:pPr>
            <a:r>
              <a:rPr lang="en-US" altLang="zh-CN" sz="1600" dirty="0"/>
              <a:t>IEEE SA Copyright FAQs</a:t>
            </a:r>
          </a:p>
          <a:p>
            <a:pPr marL="355600" lvl="3" indent="-285750">
              <a:buSzPct val="150000"/>
              <a:buFont typeface="Arial" panose="020B0604020202020204" pitchFamily="34" charset="0"/>
              <a:buChar char="•"/>
            </a:pPr>
            <a:r>
              <a:rPr lang="en-US" altLang="zh-CN" sz="1400" dirty="0">
                <a:hlinkClick r:id="rId6"/>
              </a:rPr>
              <a:t>http://standards.ieee.org/faqs/copyrights.html/</a:t>
            </a:r>
            <a:endParaRPr lang="en-US" altLang="zh-CN" sz="1400" dirty="0"/>
          </a:p>
          <a:p>
            <a:pPr marL="355600" lvl="2" indent="-285750">
              <a:buSzPct val="150000"/>
              <a:buFont typeface="Arial" panose="020B0604020202020204" pitchFamily="34" charset="0"/>
              <a:buChar char="•"/>
            </a:pPr>
            <a:r>
              <a:rPr lang="en-US" altLang="zh-CN" sz="1600" dirty="0"/>
              <a:t>IEEE SA Best Practices for IEEE Standards Development </a:t>
            </a:r>
          </a:p>
          <a:p>
            <a:pPr marL="355600" lvl="3" indent="-285750">
              <a:buSzPct val="150000"/>
              <a:buFont typeface="Arial" panose="020B0604020202020204" pitchFamily="34" charset="0"/>
              <a:buChar char="•"/>
            </a:pPr>
            <a:r>
              <a:rPr lang="en-US" altLang="zh-CN" sz="1400" dirty="0">
                <a:hlinkClick r:id="rId7"/>
              </a:rPr>
              <a:t>http://standards.ieee.org/develop/policies/best_practices_for_ieee_standards_development_051215.pdf</a:t>
            </a:r>
            <a:endParaRPr lang="en-US" altLang="zh-CN" sz="1400" dirty="0"/>
          </a:p>
          <a:p>
            <a:pPr marL="355600" lvl="2" indent="-285750">
              <a:buSzPct val="150000"/>
              <a:buFont typeface="Arial" panose="020B0604020202020204" pitchFamily="34" charset="0"/>
              <a:buChar char="•"/>
            </a:pPr>
            <a:r>
              <a:rPr lang="en-US" altLang="zh-CN" sz="1600" dirty="0"/>
              <a:t>Distribution of Draft Standards (see 6.1.3 of the SASB Operations Manual)</a:t>
            </a:r>
          </a:p>
          <a:p>
            <a:pPr marL="355600" lvl="3" indent="-285750">
              <a:buSzPct val="150000"/>
              <a:buFont typeface="Arial" panose="020B0604020202020204" pitchFamily="34" charset="0"/>
              <a:buChar char="•"/>
            </a:pPr>
            <a:r>
              <a:rPr lang="en-US" altLang="zh-CN" sz="1400" dirty="0">
                <a:hlinkClick r:id="rId4"/>
              </a:rPr>
              <a:t>https://standards.ieee.org/about/policies/opman/sect6.html</a:t>
            </a:r>
            <a:endParaRPr lang="en-US" altLang="zh-CN" sz="1400" dirty="0"/>
          </a:p>
          <a:p>
            <a:pPr marL="355600" lvl="2" indent="-285750">
              <a:buSzPct val="150000"/>
              <a:buFont typeface="Arial" panose="020B0604020202020204" pitchFamily="34" charset="0"/>
              <a:buChar char="•"/>
            </a:pPr>
            <a:endParaRPr lang="en-US" altLang="en-US" sz="1400"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dirty="0"/>
              <a:t>IEEE SA Copyright Policy</a:t>
            </a:r>
            <a:endParaRPr lang="en-US" altLang="en-US" sz="2800" dirty="0">
              <a:solidFill>
                <a:schemeClr val="tx2"/>
              </a:solidFill>
            </a:endParaRPr>
          </a:p>
        </p:txBody>
      </p:sp>
      <p:sp>
        <p:nvSpPr>
          <p:cNvPr id="14342" name="Text Box 5"/>
          <p:cNvSpPr txBox="1">
            <a:spLocks noChangeArrowheads="1"/>
          </p:cNvSpPr>
          <p:nvPr/>
        </p:nvSpPr>
        <p:spPr bwMode="auto">
          <a:xfrm>
            <a:off x="15240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4338"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AC393B81-2A37-4AC6-B37C-A7C340EF8F51}" type="slidenum">
              <a:rPr lang="en-GB" altLang="en-US" sz="1200" b="0"/>
              <a:pPr>
                <a:spcBef>
                  <a:spcPct val="0"/>
                </a:spcBef>
                <a:buFontTx/>
                <a:buNone/>
              </a:pPr>
              <a:t>18</a:t>
            </a:fld>
            <a:endParaRPr lang="en-GB" altLang="en-US" sz="1200" b="0"/>
          </a:p>
        </p:txBody>
      </p:sp>
      <p:sp>
        <p:nvSpPr>
          <p:cNvPr id="14339" name="Rectangle 2"/>
          <p:cNvSpPr>
            <a:spLocks noGrp="1" noChangeArrowheads="1"/>
          </p:cNvSpPr>
          <p:nvPr>
            <p:ph idx="4294967295"/>
          </p:nvPr>
        </p:nvSpPr>
        <p:spPr>
          <a:xfrm>
            <a:off x="0" y="1981200"/>
            <a:ext cx="10363200" cy="4114800"/>
          </a:xfrm>
        </p:spPr>
        <p:txBody>
          <a:bodyPr/>
          <a:lstStyle/>
          <a:p>
            <a:pPr algn="just">
              <a:spcAft>
                <a:spcPts val="600"/>
              </a:spcAft>
            </a:pPr>
            <a:r>
              <a:rPr lang="en-US" altLang="en-US" sz="1800" b="0"/>
              <a:t>All participants in IEEE-SA activities are expected to adhere to the core principles underlying the:</a:t>
            </a:r>
          </a:p>
          <a:p>
            <a:pPr lvl="1">
              <a:buFont typeface="Times New Roman" panose="02020603050405020304" pitchFamily="18" charset="0"/>
              <a:buChar char="−"/>
            </a:pPr>
            <a:r>
              <a:rPr lang="en-US" altLang="en-US" sz="1400">
                <a:hlinkClick r:id="rId3"/>
              </a:rPr>
              <a:t>IEEE Code of Ethics</a:t>
            </a:r>
            <a:endParaRPr lang="en-US" altLang="en-US" sz="1400"/>
          </a:p>
          <a:p>
            <a:pPr lvl="1">
              <a:buFont typeface="Times New Roman" panose="02020603050405020304" pitchFamily="18" charset="0"/>
              <a:buChar char="−"/>
            </a:pPr>
            <a:r>
              <a:rPr lang="en-US" altLang="en-US" sz="1400">
                <a:hlinkClick r:id="rId4"/>
              </a:rPr>
              <a:t>IEEE Code of Conduct</a:t>
            </a:r>
            <a:endParaRPr lang="en-US" altLang="en-US" sz="1400"/>
          </a:p>
          <a:p>
            <a:pPr algn="just">
              <a:spcAft>
                <a:spcPts val="600"/>
              </a:spcAft>
            </a:pPr>
            <a:r>
              <a:rPr lang="en-US" altLang="en-US" sz="1800" b="0"/>
              <a:t>The core principles of the IEEE Codes of Ethics &amp; Conduct are to:</a:t>
            </a:r>
          </a:p>
          <a:p>
            <a:pPr lvl="1" algn="just">
              <a:spcAft>
                <a:spcPts val="600"/>
              </a:spcAft>
            </a:pPr>
            <a:r>
              <a:rPr lang="en-US" altLang="en-US" sz="1400"/>
              <a:t>Uphold the highest standards of integrity, responsible behavior, and ethical and professional conduct</a:t>
            </a:r>
          </a:p>
          <a:p>
            <a:pPr lvl="1" algn="just">
              <a:spcAft>
                <a:spcPts val="600"/>
              </a:spcAft>
            </a:pPr>
            <a:r>
              <a:rPr lang="en-US" altLang="en-US" sz="1400"/>
              <a:t>Treat people fairly and with respect, to not engage in harassment, discrimination, or retaliation, and to protect people's privacy.</a:t>
            </a:r>
          </a:p>
          <a:p>
            <a:pPr lvl="1" algn="just">
              <a:spcAft>
                <a:spcPts val="600"/>
              </a:spcAft>
            </a:pPr>
            <a:r>
              <a:rPr lang="en-US" altLang="en-US" sz="1400"/>
              <a:t>Avoid injuring others, their property, reputation, or employment by false or malicious action</a:t>
            </a:r>
          </a:p>
          <a:p>
            <a:pPr algn="just">
              <a:spcAft>
                <a:spcPts val="600"/>
              </a:spcAft>
            </a:pPr>
            <a:r>
              <a:rPr lang="en-US" altLang="en-US" sz="1800" b="0"/>
              <a:t>The most recent versions of these Codes are available at</a:t>
            </a:r>
          </a:p>
          <a:p>
            <a:pPr lvl="1" algn="just">
              <a:spcAft>
                <a:spcPts val="600"/>
              </a:spcAft>
            </a:pPr>
            <a:r>
              <a:rPr lang="en-US" altLang="en-US" sz="1400">
                <a:hlinkClick r:id="rId5"/>
              </a:rPr>
              <a:t>http://www.ieee.org/about/corporate/governance</a:t>
            </a:r>
            <a:endParaRPr lang="en-US" altLang="en-US" sz="1400"/>
          </a:p>
          <a:p>
            <a:pPr>
              <a:spcAft>
                <a:spcPts val="600"/>
              </a:spcAft>
            </a:pPr>
            <a:endParaRPr lang="en-US" altLang="en-US" sz="280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solidFill>
                  <a:schemeClr val="tx2"/>
                </a:solidFill>
              </a:rPr>
              <a:t>Participant behavior in IEEE-SA activities is guided by the IEEE Codes of Ethics &amp; Conduct</a:t>
            </a:r>
          </a:p>
        </p:txBody>
      </p:sp>
      <p:sp>
        <p:nvSpPr>
          <p:cNvPr id="14342"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5362"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852B5388-3BBF-490A-8288-2D06EFF5B0E2}" type="slidenum">
              <a:rPr lang="en-GB" altLang="en-US" sz="1200" b="0"/>
              <a:pPr>
                <a:spcBef>
                  <a:spcPct val="0"/>
                </a:spcBef>
                <a:buFontTx/>
                <a:buNone/>
              </a:pPr>
              <a:t>19</a:t>
            </a:fld>
            <a:endParaRPr lang="en-GB" altLang="en-US" sz="1200" b="0"/>
          </a:p>
        </p:txBody>
      </p:sp>
      <p:sp>
        <p:nvSpPr>
          <p:cNvPr id="15363" name="Rectangle 2"/>
          <p:cNvSpPr>
            <a:spLocks noGrp="1" noChangeArrowheads="1"/>
          </p:cNvSpPr>
          <p:nvPr>
            <p:ph idx="4294967295"/>
          </p:nvPr>
        </p:nvSpPr>
        <p:spPr>
          <a:xfrm>
            <a:off x="0" y="1981200"/>
            <a:ext cx="10363200" cy="4114800"/>
          </a:xfrm>
        </p:spPr>
        <p:txBody>
          <a:bodyPr/>
          <a:lstStyle/>
          <a:p>
            <a:pPr algn="just"/>
            <a:r>
              <a:rPr lang="en-US" altLang="en-US" sz="1800"/>
              <a:t>The </a:t>
            </a:r>
            <a:r>
              <a:rPr lang="en-US" altLang="en-US" sz="1800">
                <a:hlinkClick r:id="rId3"/>
              </a:rPr>
              <a:t>IEEE-SA Standards Board Bylaws </a:t>
            </a:r>
            <a:r>
              <a:rPr lang="en-US" altLang="en-US" sz="1800"/>
              <a:t>require that “participants in the IEEE standards development individual process shall act based on their qualifications and experience”</a:t>
            </a:r>
          </a:p>
          <a:p>
            <a:pPr algn="just"/>
            <a:r>
              <a:rPr lang="en-US" altLang="en-US" sz="1800"/>
              <a:t>This means participants:</a:t>
            </a:r>
          </a:p>
          <a:p>
            <a:pPr lvl="1" algn="just">
              <a:buFont typeface="Times New Roman" panose="02020603050405020304" pitchFamily="18" charset="0"/>
              <a:buChar char="−"/>
            </a:pPr>
            <a:r>
              <a:rPr lang="en-US" altLang="en-US" sz="1800" b="1">
                <a:solidFill>
                  <a:srgbClr val="00B050"/>
                </a:solidFill>
              </a:rPr>
              <a:t>Shall act &amp; vote </a:t>
            </a:r>
            <a:r>
              <a:rPr lang="en-US" altLang="en-US" sz="180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a:solidFill>
                  <a:srgbClr val="FF0000"/>
                </a:solidFill>
              </a:rPr>
              <a:t>Shall not act or vote </a:t>
            </a:r>
            <a:r>
              <a:rPr lang="en-US" altLang="en-US" sz="180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a:solidFill>
                  <a:srgbClr val="FF0000"/>
                </a:solidFill>
              </a:rPr>
              <a:t>Shall not direct </a:t>
            </a:r>
            <a:r>
              <a:rPr lang="en-US" altLang="en-US" sz="1800"/>
              <a:t>the actions or votes of other participants or retaliate against other participants for fulfilling their responsibility to act &amp; vote based on their personal &amp; independently developed opinions</a:t>
            </a:r>
          </a:p>
          <a:p>
            <a:pPr algn="just"/>
            <a:r>
              <a:rPr lang="en-US" altLang="en-US" sz="1800"/>
              <a:t>By participating in standards activities using the “</a:t>
            </a:r>
            <a:r>
              <a:rPr lang="en-US" altLang="en-US" sz="1800" i="1"/>
              <a:t>individual process</a:t>
            </a:r>
            <a:r>
              <a:rPr lang="en-US" altLang="en-US" sz="1800"/>
              <a:t>”, you are deemed to accept these requirements; if you are unable to satisfy these requirements then you shall immediately cease any participation</a:t>
            </a:r>
          </a:p>
        </p:txBody>
      </p:sp>
      <p:sp>
        <p:nvSpPr>
          <p:cNvPr id="15365"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a:t>Participants in the IEEE-SA “individual process” shall act independently of others, including employers</a:t>
            </a:r>
            <a:endParaRPr lang="en-US" altLang="en-US">
              <a:solidFill>
                <a:schemeClr val="tx2"/>
              </a:solidFill>
            </a:endParaRPr>
          </a:p>
        </p:txBody>
      </p:sp>
      <p:sp>
        <p:nvSpPr>
          <p:cNvPr id="15366"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C8C5802-0D60-46E2-A811-3DDD2A430FA1}"/>
              </a:ext>
            </a:extLst>
          </p:cNvPr>
          <p:cNvSpPr>
            <a:spLocks noGrp="1"/>
          </p:cNvSpPr>
          <p:nvPr>
            <p:ph type="title"/>
          </p:nvPr>
        </p:nvSpPr>
        <p:spPr/>
        <p:txBody>
          <a:bodyPr/>
          <a:lstStyle/>
          <a:p>
            <a:r>
              <a:rPr lang="en-CA" dirty="0"/>
              <a:t>Abstract</a:t>
            </a:r>
          </a:p>
        </p:txBody>
      </p:sp>
      <p:sp>
        <p:nvSpPr>
          <p:cNvPr id="5" name="Content Placeholder 4">
            <a:extLst>
              <a:ext uri="{FF2B5EF4-FFF2-40B4-BE49-F238E27FC236}">
                <a16:creationId xmlns:a16="http://schemas.microsoft.com/office/drawing/2014/main" id="{CE3CB10D-55A8-4529-BEDD-F608F8F8F2BA}"/>
              </a:ext>
            </a:extLst>
          </p:cNvPr>
          <p:cNvSpPr>
            <a:spLocks noGrp="1"/>
          </p:cNvSpPr>
          <p:nvPr>
            <p:ph idx="1"/>
          </p:nvPr>
        </p:nvSpPr>
        <p:spPr/>
        <p:txBody>
          <a:bodyPr/>
          <a:lstStyle/>
          <a:p>
            <a:pPr marL="0" indent="0">
              <a:buNone/>
            </a:pPr>
            <a:r>
              <a:rPr lang="en-US" altLang="en-US" dirty="0"/>
              <a:t>This presentation contains the IEEE 802.11 </a:t>
            </a:r>
            <a:r>
              <a:rPr lang="en-US" altLang="en-US" dirty="0" err="1"/>
              <a:t>REVme</a:t>
            </a:r>
            <a:r>
              <a:rPr lang="en-US" altLang="en-US" dirty="0"/>
              <a:t> agenda for the July 2024 session.</a:t>
            </a:r>
            <a:endParaRPr lang="en-CA" dirty="0"/>
          </a:p>
        </p:txBody>
      </p:sp>
      <p:sp>
        <p:nvSpPr>
          <p:cNvPr id="2" name="Footer Placeholder 1">
            <a:extLst>
              <a:ext uri="{FF2B5EF4-FFF2-40B4-BE49-F238E27FC236}">
                <a16:creationId xmlns:a16="http://schemas.microsoft.com/office/drawing/2014/main" id="{9E02E723-23B8-494B-B023-844FE9E508BE}"/>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D2AAB4D-61D0-4EF4-81DA-F406BA500B73}"/>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2</a:t>
            </a:fld>
            <a:endParaRPr lang="en-US" altLang="en-US"/>
          </a:p>
        </p:txBody>
      </p:sp>
    </p:spTree>
    <p:extLst>
      <p:ext uri="{BB962C8B-B14F-4D97-AF65-F5344CB8AC3E}">
        <p14:creationId xmlns:p14="http://schemas.microsoft.com/office/powerpoint/2010/main" val="1366082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6386"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GB" altLang="en-US" sz="1200" b="0"/>
              <a:t>Slide </a:t>
            </a:r>
            <a:fld id="{429DFF84-D4AD-4376-8FE2-83D981F752E7}" type="slidenum">
              <a:rPr lang="en-GB" altLang="en-US" sz="1200" b="0"/>
              <a:pPr>
                <a:spcBef>
                  <a:spcPct val="0"/>
                </a:spcBef>
                <a:buFontTx/>
                <a:buNone/>
              </a:pPr>
              <a:t>20</a:t>
            </a:fld>
            <a:endParaRPr lang="en-GB" altLang="en-US" sz="1200" b="0"/>
          </a:p>
        </p:txBody>
      </p:sp>
      <p:sp>
        <p:nvSpPr>
          <p:cNvPr id="16387" name="Rectangle 2"/>
          <p:cNvSpPr>
            <a:spLocks noGrp="1" noChangeArrowheads="1"/>
          </p:cNvSpPr>
          <p:nvPr>
            <p:ph idx="4294967295"/>
          </p:nvPr>
        </p:nvSpPr>
        <p:spPr>
          <a:xfrm>
            <a:off x="0" y="1981200"/>
            <a:ext cx="10363200" cy="4114800"/>
          </a:xfrm>
        </p:spPr>
        <p:txBody>
          <a:bodyPr/>
          <a:lstStyle/>
          <a:p>
            <a:pPr algn="just"/>
            <a:r>
              <a:rPr lang="en-US" altLang="en-US" sz="1800"/>
              <a:t>The </a:t>
            </a:r>
            <a:r>
              <a:rPr lang="en-US" altLang="en-US" sz="1800">
                <a:hlinkClick r:id="rId3"/>
              </a:rPr>
              <a:t>IEEE-SA Standards Board Bylaws </a:t>
            </a:r>
            <a:r>
              <a:rPr lang="en-US" altLang="en-US" sz="1800"/>
              <a:t>(clause 5.2.1.3) specifies that “</a:t>
            </a:r>
            <a:r>
              <a:rPr lang="en-US" altLang="en-US" sz="1800" i="1"/>
              <a:t>the standards development process shall not be dominated by any single interest category, individual, or organization</a:t>
            </a:r>
            <a:r>
              <a:rPr lang="en-US" altLang="en-US" sz="1800"/>
              <a:t>”</a:t>
            </a:r>
          </a:p>
          <a:p>
            <a:pPr lvl="1" algn="just">
              <a:buFont typeface="Times New Roman" panose="02020603050405020304" pitchFamily="18" charset="0"/>
              <a:buChar char="−"/>
            </a:pPr>
            <a:r>
              <a:rPr lang="en-US" altLang="en-US" sz="1800"/>
              <a:t>This means no participant may exercise “</a:t>
            </a:r>
            <a:r>
              <a:rPr lang="en-US" altLang="en-US" sz="1800" i="1"/>
              <a:t>authority, leadership, or influence by reason of superior leverage, strength, or representation to the exclusion of fair and equitable consideration of other viewpoints</a:t>
            </a:r>
            <a:r>
              <a:rPr lang="en-US" altLang="en-US" sz="1800"/>
              <a:t>” or “</a:t>
            </a:r>
            <a:r>
              <a:rPr lang="en-US" altLang="en-US" sz="1800" i="1"/>
              <a:t>to hinder the progress of the standards development activity</a:t>
            </a:r>
            <a:r>
              <a:rPr lang="en-US" altLang="en-US" sz="1800"/>
              <a:t>”</a:t>
            </a:r>
          </a:p>
          <a:p>
            <a:pPr algn="just">
              <a:spcBef>
                <a:spcPts val="1200"/>
              </a:spcBef>
            </a:pPr>
            <a:r>
              <a:rPr lang="en-US" altLang="en-US" sz="1800"/>
              <a:t>This rule applies equally to those participating in a standards development project and to that project’s leadership group</a:t>
            </a:r>
          </a:p>
          <a:p>
            <a:pPr algn="just">
              <a:spcBef>
                <a:spcPts val="1200"/>
              </a:spcBef>
            </a:pPr>
            <a:r>
              <a:rPr lang="en-US" altLang="en-US" sz="1800"/>
              <a:t>Any person who reasonably suspects that dominance is occurring in a standards development project is encouraged to bring the issue to the attention of the Standards Committee or the project’s IEEE-SA Program Manager</a:t>
            </a:r>
            <a:endParaRPr lang="en-US" altLang="en-US"/>
          </a:p>
        </p:txBody>
      </p:sp>
      <p:sp>
        <p:nvSpPr>
          <p:cNvPr id="16389"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2800"/>
              <a:t>IEEE-SA standards activities shall allow the fair &amp;</a:t>
            </a:r>
            <a:br>
              <a:rPr lang="en-US" altLang="en-US" sz="2800"/>
            </a:br>
            <a:r>
              <a:rPr lang="en-US" altLang="en-US" sz="2800"/>
              <a:t>equitable consideration of all viewpoints</a:t>
            </a:r>
            <a:endParaRPr lang="en-US" altLang="en-US" sz="2800">
              <a:solidFill>
                <a:schemeClr val="tx2"/>
              </a:solidFill>
            </a:endParaRPr>
          </a:p>
        </p:txBody>
      </p:sp>
      <p:sp>
        <p:nvSpPr>
          <p:cNvPr id="16390" name="Text Box 5"/>
          <p:cNvSpPr txBox="1">
            <a:spLocks noChangeArrowheads="1"/>
          </p:cNvSpPr>
          <p:nvPr/>
        </p:nvSpPr>
        <p:spPr bwMode="auto">
          <a:xfrm>
            <a:off x="1524001"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17410" name="Slide Number Placeholder 5"/>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2D29FD15-C8C6-4C3A-8122-F78641BD8AE7}" type="slidenum">
              <a:rPr lang="en-US" altLang="en-US" sz="1200" b="0"/>
              <a:pPr>
                <a:spcBef>
                  <a:spcPct val="0"/>
                </a:spcBef>
                <a:buFontTx/>
                <a:buNone/>
              </a:pPr>
              <a:t>21</a:t>
            </a:fld>
            <a:endParaRPr lang="en-US" altLang="en-US" sz="1200" b="0"/>
          </a:p>
        </p:txBody>
      </p:sp>
      <p:sp>
        <p:nvSpPr>
          <p:cNvPr id="1741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Required notices</a:t>
            </a:r>
          </a:p>
        </p:txBody>
      </p:sp>
      <p:sp>
        <p:nvSpPr>
          <p:cNvPr id="17412" name="Rectangle 3"/>
          <p:cNvSpPr txBox="1">
            <a:spLocks noChangeArrowheads="1"/>
          </p:cNvSpPr>
          <p:nvPr/>
        </p:nvSpPr>
        <p:spPr bwMode="auto">
          <a:xfrm>
            <a:off x="2209800" y="16764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None/>
            </a:pPr>
            <a:r>
              <a:rPr lang="en-US" altLang="en-US" dirty="0"/>
              <a:t>Patent FAQ </a:t>
            </a:r>
          </a:p>
          <a:p>
            <a:pPr>
              <a:spcBef>
                <a:spcPct val="0"/>
              </a:spcBef>
              <a:spcAft>
                <a:spcPts val="900"/>
              </a:spcAft>
              <a:buNone/>
            </a:pPr>
            <a:r>
              <a:rPr lang="en-US" altLang="en-US" sz="1800" dirty="0">
                <a:hlinkClick r:id="rId3"/>
              </a:rPr>
              <a:t>http://standards.ieee.org/board/pat/faq.pdf</a:t>
            </a:r>
            <a:r>
              <a:rPr lang="en-US" altLang="en-US" sz="1800" dirty="0"/>
              <a:t> </a:t>
            </a:r>
          </a:p>
          <a:p>
            <a:pPr algn="just">
              <a:spcBef>
                <a:spcPts val="300"/>
              </a:spcBef>
              <a:buNone/>
            </a:pPr>
            <a:r>
              <a:rPr lang="en-US" altLang="en-US" dirty="0"/>
              <a:t>Disclosure of Affiliation</a:t>
            </a:r>
          </a:p>
          <a:p>
            <a:pPr algn="just">
              <a:spcBef>
                <a:spcPts val="300"/>
              </a:spcBef>
              <a:buNone/>
            </a:pPr>
            <a:r>
              <a:rPr lang="en-US" altLang="en-US" sz="1800" dirty="0">
                <a:hlinkClick r:id="rId4"/>
              </a:rPr>
              <a:t>http://standards.ieee.org/faqs/affiliationFAQ.html</a:t>
            </a:r>
            <a:endParaRPr lang="en-US" altLang="en-US" dirty="0"/>
          </a:p>
          <a:p>
            <a:pPr algn="just">
              <a:spcBef>
                <a:spcPts val="1200"/>
              </a:spcBef>
              <a:buNone/>
            </a:pPr>
            <a:r>
              <a:rPr lang="en-US" altLang="en-US" dirty="0"/>
              <a:t>Anti-Trust Guidelines </a:t>
            </a:r>
          </a:p>
          <a:p>
            <a:pPr algn="just">
              <a:spcBef>
                <a:spcPct val="0"/>
              </a:spcBef>
              <a:spcAft>
                <a:spcPts val="900"/>
              </a:spcAft>
              <a:buNone/>
            </a:pPr>
            <a:r>
              <a:rPr lang="en-US" altLang="en-US" sz="1800" dirty="0">
                <a:hlinkClick r:id="rId5"/>
              </a:rPr>
              <a:t>http://standards.ieee.org/resources/antitrust-guidelines.pdf</a:t>
            </a:r>
            <a:endParaRPr lang="en-US" altLang="en-US" dirty="0"/>
          </a:p>
          <a:p>
            <a:pPr algn="just">
              <a:spcBef>
                <a:spcPts val="300"/>
              </a:spcBef>
              <a:buNone/>
            </a:pPr>
            <a:r>
              <a:rPr lang="en-US" altLang="en-US" dirty="0"/>
              <a:t>Code of Ethics</a:t>
            </a:r>
          </a:p>
          <a:p>
            <a:pPr>
              <a:spcBef>
                <a:spcPct val="0"/>
              </a:spcBef>
              <a:spcAft>
                <a:spcPts val="900"/>
              </a:spcAft>
              <a:buNone/>
            </a:pPr>
            <a:r>
              <a:rPr lang="en-US" altLang="en-US" sz="1800" dirty="0">
                <a:hlinkClick r:id="rId6"/>
              </a:rPr>
              <a:t>http://www.ieee.org/web/membership/ethics/code_ethics.html</a:t>
            </a:r>
            <a:r>
              <a:rPr lang="en-US" altLang="en-US" sz="1800" dirty="0"/>
              <a:t>  </a:t>
            </a:r>
            <a:endParaRPr lang="en-US" altLang="en-US" dirty="0"/>
          </a:p>
          <a:p>
            <a:pPr algn="just">
              <a:spcBef>
                <a:spcPts val="300"/>
              </a:spcBef>
              <a:buNone/>
            </a:pPr>
            <a:r>
              <a:rPr lang="en-US" altLang="en-US" dirty="0"/>
              <a:t>IEEE 802.11 Working Group Operations Manual </a:t>
            </a:r>
          </a:p>
          <a:p>
            <a:pPr algn="just">
              <a:spcBef>
                <a:spcPts val="300"/>
              </a:spcBef>
              <a:spcAft>
                <a:spcPts val="300"/>
              </a:spcAft>
              <a:buNone/>
            </a:pPr>
            <a:r>
              <a:rPr lang="nl-NL" altLang="en-US" sz="1800">
                <a:hlinkClick r:id="rId7"/>
              </a:rPr>
              <a:t>https://mentor.ieee.org/802.11/dcn/14/11-14-0629-26-0000-802-11-operations-manual.docx</a:t>
            </a:r>
            <a:r>
              <a:rPr lang="nl-NL" altLang="en-US" sz="180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B411-356B-4362-90AA-30C6AD27300A}"/>
              </a:ext>
            </a:extLst>
          </p:cNvPr>
          <p:cNvSpPr>
            <a:spLocks noGrp="1"/>
          </p:cNvSpPr>
          <p:nvPr>
            <p:ph type="title"/>
          </p:nvPr>
        </p:nvSpPr>
        <p:spPr>
          <a:xfrm>
            <a:off x="457200" y="685800"/>
            <a:ext cx="10820400" cy="1066800"/>
          </a:xfrm>
        </p:spPr>
        <p:txBody>
          <a:bodyPr/>
          <a:lstStyle/>
          <a:p>
            <a:r>
              <a:rPr lang="en-US" dirty="0"/>
              <a:t>Registration for the July IEEE 802 plenary session</a:t>
            </a:r>
            <a:endParaRPr lang="en-CA" dirty="0"/>
          </a:p>
        </p:txBody>
      </p:sp>
      <p:sp>
        <p:nvSpPr>
          <p:cNvPr id="8195" name="Rectangle 3"/>
          <p:cNvSpPr>
            <a:spLocks noGrp="1" noChangeArrowheads="1"/>
          </p:cNvSpPr>
          <p:nvPr>
            <p:ph idx="1"/>
          </p:nvPr>
        </p:nvSpPr>
        <p:spPr/>
        <p:txBody>
          <a:bodyPr/>
          <a:lstStyle/>
          <a:p>
            <a:pPr marL="0" indent="0">
              <a:buNone/>
            </a:pPr>
            <a:r>
              <a:rPr lang="en-US" sz="1800" dirty="0"/>
              <a:t>This meeting is part of the July IEEE 802 plenary session</a:t>
            </a:r>
          </a:p>
          <a:p>
            <a:pPr marL="0" indent="0">
              <a:buNone/>
            </a:pPr>
            <a:endParaRPr lang="en-US" sz="1800" dirty="0"/>
          </a:p>
          <a:p>
            <a:pPr marL="0" indent="0">
              <a:buNone/>
            </a:pPr>
            <a:r>
              <a:rPr lang="en-US" sz="1800" dirty="0"/>
              <a:t>You must pay the registration fee whether attending in-person or remotely</a:t>
            </a:r>
          </a:p>
          <a:p>
            <a:pPr marL="0" indent="0">
              <a:buNone/>
            </a:pPr>
            <a:endParaRPr lang="en-US" sz="1800" dirty="0"/>
          </a:p>
          <a:p>
            <a:pPr marL="0" indent="0">
              <a:buNone/>
            </a:pPr>
            <a:r>
              <a:rPr lang="en-US" sz="1800" dirty="0"/>
              <a:t>If you have not already done so, you can register here:</a:t>
            </a:r>
          </a:p>
          <a:p>
            <a:pPr marL="0" indent="0">
              <a:buNone/>
            </a:pPr>
            <a:r>
              <a:rPr lang="en-US" sz="1800" dirty="0">
                <a:hlinkClick r:id="rId3"/>
              </a:rPr>
              <a:t>https://cvent.me/dkO9BB</a:t>
            </a:r>
            <a:r>
              <a:rPr lang="en-US" sz="1800" dirty="0"/>
              <a:t> </a:t>
            </a:r>
          </a:p>
          <a:p>
            <a:pPr marL="0" indent="0">
              <a:buNone/>
            </a:pPr>
            <a:endParaRPr lang="en-US" sz="1800" dirty="0"/>
          </a:p>
          <a:p>
            <a:pPr marL="0" indent="0">
              <a:buNone/>
            </a:pPr>
            <a:r>
              <a:rPr lang="en-US" sz="1800" dirty="0"/>
              <a:t>If you do not intend to register for this session you must leave this meeting</a:t>
            </a:r>
          </a:p>
          <a:p>
            <a:pPr marL="0" indent="0">
              <a:buNone/>
            </a:pPr>
            <a:r>
              <a:rPr lang="en-US" sz="1800" dirty="0"/>
              <a:t>and, if you have logged attendance on IMAT, email the 802.11 chair or vice</a:t>
            </a:r>
          </a:p>
          <a:p>
            <a:pPr marL="0" indent="0">
              <a:buNone/>
            </a:pPr>
            <a:r>
              <a:rPr lang="en-US" sz="1800" dirty="0"/>
              <a:t>chairs to have your attendance cancelled</a:t>
            </a:r>
          </a:p>
        </p:txBody>
      </p:sp>
      <p:sp>
        <p:nvSpPr>
          <p:cNvPr id="8197"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7201003-0ED1-41BE-B15E-A3F7676968BE}" type="slidenum">
              <a:rPr lang="en-US" altLang="en-US" sz="1200" b="0"/>
              <a:pPr>
                <a:spcBef>
                  <a:spcPct val="0"/>
                </a:spcBef>
                <a:buFontTx/>
                <a:buNone/>
              </a:pPr>
              <a:t>3</a:t>
            </a:fld>
            <a:endParaRPr lang="en-US" altLang="en-US" sz="1200" b="0"/>
          </a:p>
        </p:txBody>
      </p:sp>
    </p:spTree>
    <p:extLst>
      <p:ext uri="{BB962C8B-B14F-4D97-AF65-F5344CB8AC3E}">
        <p14:creationId xmlns:p14="http://schemas.microsoft.com/office/powerpoint/2010/main" val="2423762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B411-356B-4362-90AA-30C6AD27300A}"/>
              </a:ext>
            </a:extLst>
          </p:cNvPr>
          <p:cNvSpPr>
            <a:spLocks noGrp="1"/>
          </p:cNvSpPr>
          <p:nvPr>
            <p:ph type="title"/>
          </p:nvPr>
        </p:nvSpPr>
        <p:spPr/>
        <p:txBody>
          <a:bodyPr/>
          <a:lstStyle/>
          <a:p>
            <a:r>
              <a:rPr lang="en-CA" dirty="0"/>
              <a:t>Chair’s welcome and Patent Reminder</a:t>
            </a:r>
          </a:p>
        </p:txBody>
      </p:sp>
      <p:sp>
        <p:nvSpPr>
          <p:cNvPr id="8195" name="Rectangle 3"/>
          <p:cNvSpPr>
            <a:spLocks noGrp="1" noChangeArrowheads="1"/>
          </p:cNvSpPr>
          <p:nvPr>
            <p:ph idx="1"/>
          </p:nvPr>
        </p:nvSpPr>
        <p:spPr/>
        <p:txBody>
          <a:bodyPr/>
          <a:lstStyle/>
          <a:p>
            <a:r>
              <a:rPr lang="en-US" altLang="en-US" sz="1800" dirty="0"/>
              <a:t>Please announce your affiliation when you first address the group during a meeting slot</a:t>
            </a:r>
          </a:p>
          <a:p>
            <a:r>
              <a:rPr lang="en-US" altLang="en-US" sz="1800" dirty="0"/>
              <a:t>Cell Phones to be silent or Off</a:t>
            </a:r>
          </a:p>
          <a:p>
            <a:r>
              <a:rPr lang="en-US" altLang="en-US" sz="1800" dirty="0"/>
              <a:t>Attendance recording procedures</a:t>
            </a:r>
          </a:p>
          <a:p>
            <a:pPr lvl="1"/>
            <a:r>
              <a:rPr lang="en-US" altLang="zh-CN" sz="1600" u="sng" dirty="0">
                <a:hlinkClick r:id="rId3"/>
              </a:rPr>
              <a:t>https://imat.ieee.org/attendance</a:t>
            </a:r>
            <a:r>
              <a:rPr lang="en-US" altLang="zh-CN" sz="1600" dirty="0"/>
              <a:t> </a:t>
            </a:r>
            <a:endParaRPr lang="en-US" altLang="en-US" sz="1600" dirty="0"/>
          </a:p>
          <a:p>
            <a:r>
              <a:rPr lang="en-US" altLang="en-US" sz="1800" dirty="0"/>
              <a:t>Documentation</a:t>
            </a:r>
          </a:p>
          <a:p>
            <a:pPr lvl="1" algn="just"/>
            <a:r>
              <a:rPr lang="en-US" altLang="en-US" sz="1600" dirty="0">
                <a:hlinkClick r:id="rId4"/>
              </a:rPr>
              <a:t>http://mentor.ieee.org</a:t>
            </a:r>
            <a:endParaRPr lang="en-US" altLang="en-US" sz="1600" dirty="0"/>
          </a:p>
          <a:p>
            <a:pPr lvl="1" algn="just"/>
            <a:r>
              <a:rPr lang="en-US" altLang="en-US" sz="1600" dirty="0"/>
              <a:t>Use “</a:t>
            </a:r>
            <a:r>
              <a:rPr lang="en-US" altLang="ja-JP" sz="1600" dirty="0" err="1">
                <a:solidFill>
                  <a:srgbClr val="0000FF"/>
                </a:solidFill>
              </a:rPr>
              <a:t>TGm</a:t>
            </a:r>
            <a:r>
              <a:rPr lang="en-US" altLang="en-US" sz="1600" dirty="0"/>
              <a:t>”</a:t>
            </a:r>
            <a:r>
              <a:rPr lang="en-US" altLang="ja-JP" sz="1600" dirty="0"/>
              <a:t> for submission</a:t>
            </a:r>
          </a:p>
          <a:p>
            <a:pPr lvl="1" algn="just"/>
            <a:r>
              <a:rPr lang="en-US" altLang="en-US" sz="1600" dirty="0"/>
              <a:t>If you plan to make a submission, be sure it does not contain company logos or advertising</a:t>
            </a:r>
          </a:p>
          <a:p>
            <a:pPr lvl="1" algn="just"/>
            <a:r>
              <a:rPr lang="en-US" altLang="en-US" sz="1600" b="1" dirty="0">
                <a:solidFill>
                  <a:srgbClr val="FF0000"/>
                </a:solidFill>
              </a:rPr>
              <a:t>Documents are prepared by individuals, not companies</a:t>
            </a:r>
          </a:p>
          <a:p>
            <a:r>
              <a:rPr lang="en-US" altLang="en-US" sz="1800" dirty="0"/>
              <a:t>Questions on voting status, ballot pool status, email reflector, document server, or member</a:t>
            </a:r>
            <a:r>
              <a:rPr lang="en-US" altLang="ja-JP" sz="1800" dirty="0"/>
              <a:t>’s area access</a:t>
            </a:r>
          </a:p>
          <a:p>
            <a:pPr lvl="1"/>
            <a:r>
              <a:rPr lang="en-US" altLang="en-US" sz="1600" dirty="0"/>
              <a:t>Contact Jon Rosdahl –  </a:t>
            </a:r>
            <a:r>
              <a:rPr lang="en-US" altLang="en-US" sz="1600" dirty="0">
                <a:hlinkClick r:id="rId5"/>
              </a:rPr>
              <a:t>jrosdahl@ieee.org</a:t>
            </a:r>
            <a:endParaRPr lang="en-US" altLang="en-US" sz="1600" dirty="0"/>
          </a:p>
          <a:p>
            <a:r>
              <a:rPr lang="en-US" altLang="zh-CN" sz="1800" dirty="0"/>
              <a:t>Patent Reminder – See slides 12-21</a:t>
            </a:r>
            <a:endParaRPr lang="zh-CN" altLang="en-US" sz="1800" dirty="0"/>
          </a:p>
        </p:txBody>
      </p:sp>
      <p:sp>
        <p:nvSpPr>
          <p:cNvPr id="8197"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7201003-0ED1-41BE-B15E-A3F7676968BE}" type="slidenum">
              <a:rPr lang="en-US" altLang="en-US" sz="1200" b="0"/>
              <a:pPr>
                <a:spcBef>
                  <a:spcPct val="0"/>
                </a:spcBef>
                <a:buFontTx/>
                <a:buNone/>
              </a:pPr>
              <a:t>4</a:t>
            </a:fld>
            <a:endParaRPr lang="en-US" altLang="en-US" sz="1200" b="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5</a:t>
            </a:fld>
            <a:endParaRPr lang="en-US"/>
          </a:p>
        </p:txBody>
      </p:sp>
      <p:sp>
        <p:nvSpPr>
          <p:cNvPr id="4101" name="Rectangle 2"/>
          <p:cNvSpPr>
            <a:spLocks noGrp="1" noChangeArrowheads="1"/>
          </p:cNvSpPr>
          <p:nvPr>
            <p:ph type="title"/>
          </p:nvPr>
        </p:nvSpPr>
        <p:spPr>
          <a:xfrm>
            <a:off x="2209800" y="685800"/>
            <a:ext cx="7772400" cy="457200"/>
          </a:xfrm>
        </p:spPr>
        <p:txBody>
          <a:bodyPr/>
          <a:lstStyle/>
          <a:p>
            <a:r>
              <a:rPr lang="en-US" altLang="en-US" sz="2400" dirty="0" err="1"/>
              <a:t>REVme</a:t>
            </a:r>
            <a:r>
              <a:rPr lang="en-US" altLang="en-US" sz="2400" dirty="0"/>
              <a:t> Agenda</a:t>
            </a:r>
          </a:p>
        </p:txBody>
      </p:sp>
      <p:sp>
        <p:nvSpPr>
          <p:cNvPr id="4103" name="Rectangle 19"/>
          <p:cNvSpPr>
            <a:spLocks noChangeArrowheads="1"/>
          </p:cNvSpPr>
          <p:nvPr/>
        </p:nvSpPr>
        <p:spPr bwMode="auto">
          <a:xfrm>
            <a:off x="457201" y="1221705"/>
            <a:ext cx="5906006"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Monday July 15,  4pm  ET</a:t>
            </a:r>
          </a:p>
          <a:p>
            <a:pPr lvl="1"/>
            <a:r>
              <a:rPr lang="en-US" altLang="en-US" sz="1400" dirty="0"/>
              <a:t>Chair’s Welcome, Policy &amp; patent reminder</a:t>
            </a:r>
          </a:p>
          <a:p>
            <a:pPr lvl="1"/>
            <a:r>
              <a:rPr lang="en-US" altLang="en-US" sz="1400" dirty="0"/>
              <a:t>Approve agenda</a:t>
            </a:r>
          </a:p>
          <a:p>
            <a:pPr lvl="1"/>
            <a:r>
              <a:rPr lang="en-US" altLang="en-US" sz="1400" dirty="0"/>
              <a:t>TG officer nominations</a:t>
            </a:r>
          </a:p>
          <a:p>
            <a:pPr lvl="1"/>
            <a:r>
              <a:rPr lang="en-GB" sz="1400" dirty="0"/>
              <a:t>Motions </a:t>
            </a:r>
          </a:p>
          <a:p>
            <a:pPr lvl="2"/>
            <a:r>
              <a:rPr lang="en-GB" sz="1400" dirty="0"/>
              <a:t> Minutes (Slide 7)</a:t>
            </a:r>
          </a:p>
          <a:p>
            <a:pPr lvl="1"/>
            <a:r>
              <a:rPr lang="en-GB" sz="1400" dirty="0"/>
              <a:t>Editor report</a:t>
            </a:r>
          </a:p>
          <a:p>
            <a:pPr lvl="1"/>
            <a:r>
              <a:rPr lang="en-GB" sz="1400" dirty="0"/>
              <a:t>Comment resolution</a:t>
            </a:r>
          </a:p>
          <a:p>
            <a:pPr lvl="2"/>
            <a:r>
              <a:rPr lang="en-US" altLang="en-US" sz="1400" dirty="0"/>
              <a:t>Ranging Comment Resolution – doc 11-24/1107 – </a:t>
            </a:r>
            <a:r>
              <a:rPr lang="en-US" altLang="en-US" sz="1400" dirty="0" err="1"/>
              <a:t>Ajami</a:t>
            </a:r>
            <a:r>
              <a:rPr lang="en-US" altLang="en-US" sz="1400" dirty="0"/>
              <a:t> (Apple) – Mon PM2 on July 15</a:t>
            </a:r>
          </a:p>
          <a:p>
            <a:pPr lvl="2"/>
            <a:r>
              <a:rPr lang="en-US" altLang="en-US" sz="1400" dirty="0"/>
              <a:t>CID 8031 – Segev (Intel)</a:t>
            </a:r>
          </a:p>
          <a:p>
            <a:pPr lvl="2"/>
            <a:r>
              <a:rPr lang="en-US" altLang="en-US" sz="1400" dirty="0"/>
              <a:t>CIDs 8016, 8017, 8031, 8026, 8012 – doc 11-24/1070 – Raissinia (Qualcomm)</a:t>
            </a:r>
          </a:p>
          <a:p>
            <a:pPr lvl="2"/>
            <a:r>
              <a:rPr lang="en-US" altLang="en-US" sz="1400" dirty="0"/>
              <a:t>CID 8037 – Huang (Intel)</a:t>
            </a:r>
          </a:p>
          <a:p>
            <a:pPr lvl="2"/>
            <a:r>
              <a:rPr lang="en-US" altLang="en-US" sz="1400" dirty="0"/>
              <a:t>CID 8039 – doc 11-24/1149 – Montemurro (Huawei)</a:t>
            </a:r>
          </a:p>
          <a:p>
            <a:pPr lvl="2"/>
            <a:r>
              <a:rPr lang="en-US" altLang="en-US" sz="1400" dirty="0"/>
              <a:t>CID 8257, 8259 – Hamilton (Ruckus/</a:t>
            </a:r>
            <a:r>
              <a:rPr lang="en-US" altLang="en-US" sz="1400" dirty="0" err="1"/>
              <a:t>Commscope</a:t>
            </a:r>
            <a:r>
              <a:rPr lang="en-US" altLang="en-US" sz="1400" dirty="0"/>
              <a:t>)</a:t>
            </a:r>
          </a:p>
          <a:p>
            <a:pPr lvl="1"/>
            <a:r>
              <a:rPr lang="es-ES" sz="1400" dirty="0" err="1"/>
              <a:t>Recess</a:t>
            </a:r>
            <a:endParaRPr lang="en-GB" sz="1400" dirty="0"/>
          </a:p>
          <a:p>
            <a:pPr marL="914400" lvl="2" indent="0">
              <a:buNone/>
            </a:pPr>
            <a:endParaRPr lang="en-GB" sz="1800" dirty="0"/>
          </a:p>
          <a:p>
            <a:pPr lvl="2"/>
            <a:br>
              <a:rPr lang="en-GB" sz="300" dirty="0"/>
            </a:br>
            <a:endParaRPr lang="en-GB" sz="300" dirty="0"/>
          </a:p>
        </p:txBody>
      </p:sp>
      <p:sp>
        <p:nvSpPr>
          <p:cNvPr id="10" name="Rectangle 19">
            <a:extLst>
              <a:ext uri="{FF2B5EF4-FFF2-40B4-BE49-F238E27FC236}">
                <a16:creationId xmlns:a16="http://schemas.microsoft.com/office/drawing/2014/main" id="{CC2AB40D-EE73-4F6E-AF6C-5BB8815A67AA}"/>
              </a:ext>
            </a:extLst>
          </p:cNvPr>
          <p:cNvSpPr>
            <a:spLocks noChangeArrowheads="1"/>
          </p:cNvSpPr>
          <p:nvPr/>
        </p:nvSpPr>
        <p:spPr bwMode="auto">
          <a:xfrm>
            <a:off x="5715000" y="1266702"/>
            <a:ext cx="6248400" cy="1815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Tuesday July 16, 10:30am ET</a:t>
            </a:r>
          </a:p>
          <a:p>
            <a:pPr lvl="1"/>
            <a:r>
              <a:rPr lang="en-CA" altLang="en-US" sz="1400" dirty="0"/>
              <a:t>Comment resolution</a:t>
            </a:r>
          </a:p>
          <a:p>
            <a:pPr lvl="2"/>
            <a:r>
              <a:rPr lang="en-CA" altLang="en-US" sz="1400" dirty="0"/>
              <a:t>ED1 CIDs – Qi (Intel)</a:t>
            </a:r>
          </a:p>
          <a:p>
            <a:pPr lvl="2"/>
            <a:r>
              <a:rPr lang="en-CA" altLang="en-US" sz="1400" dirty="0"/>
              <a:t>ED2 CIDs – Au (Huawei)</a:t>
            </a:r>
          </a:p>
          <a:p>
            <a:pPr lvl="2"/>
            <a:r>
              <a:rPr lang="en-CA" altLang="en-US" sz="1400" dirty="0"/>
              <a:t>Technical/General CIDs – doc 11-24/1149 – Montemurro (Huawei) </a:t>
            </a:r>
          </a:p>
          <a:p>
            <a:pPr lvl="1"/>
            <a:r>
              <a:rPr lang="en-CA" altLang="en-US" sz="1400" dirty="0"/>
              <a:t>Recess</a:t>
            </a:r>
          </a:p>
          <a:p>
            <a:pPr marL="914400" lvl="2" indent="0">
              <a:buNone/>
            </a:pPr>
            <a:endParaRPr lang="en-CA" altLang="en-US" sz="1100" dirty="0"/>
          </a:p>
        </p:txBody>
      </p:sp>
      <p:sp>
        <p:nvSpPr>
          <p:cNvPr id="2" name="Rectangle 19">
            <a:extLst>
              <a:ext uri="{FF2B5EF4-FFF2-40B4-BE49-F238E27FC236}">
                <a16:creationId xmlns:a16="http://schemas.microsoft.com/office/drawing/2014/main" id="{4E41AAE1-F249-0848-05B8-5526A4350794}"/>
              </a:ext>
            </a:extLst>
          </p:cNvPr>
          <p:cNvSpPr>
            <a:spLocks noChangeArrowheads="1"/>
          </p:cNvSpPr>
          <p:nvPr/>
        </p:nvSpPr>
        <p:spPr bwMode="auto">
          <a:xfrm>
            <a:off x="5638800" y="3617701"/>
            <a:ext cx="6248400" cy="1815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Tuesday July 16, 4pm ET</a:t>
            </a:r>
          </a:p>
          <a:p>
            <a:pPr lvl="1"/>
            <a:r>
              <a:rPr lang="en-CA" altLang="en-US" sz="1400" dirty="0"/>
              <a:t>Comment resolution</a:t>
            </a:r>
          </a:p>
          <a:p>
            <a:pPr lvl="2"/>
            <a:r>
              <a:rPr lang="en-CA" altLang="en-US" sz="1400" dirty="0"/>
              <a:t>Technical/General CIDs – doc 11-24/1149 – Montemurro (Huawei)  </a:t>
            </a:r>
          </a:p>
          <a:p>
            <a:pPr lvl="1"/>
            <a:r>
              <a:rPr lang="en-CA" altLang="en-US" sz="1400" dirty="0"/>
              <a:t>Recess</a:t>
            </a:r>
          </a:p>
          <a:p>
            <a:pPr marL="914400" lvl="2" indent="0">
              <a:buNone/>
            </a:pPr>
            <a:endParaRPr lang="en-CA" altLang="en-US" sz="1100" dirty="0"/>
          </a:p>
        </p:txBody>
      </p:sp>
    </p:spTree>
    <p:extLst>
      <p:ext uri="{BB962C8B-B14F-4D97-AF65-F5344CB8AC3E}">
        <p14:creationId xmlns:p14="http://schemas.microsoft.com/office/powerpoint/2010/main" val="2478274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6</a:t>
            </a:fld>
            <a:endParaRPr lang="en-US"/>
          </a:p>
        </p:txBody>
      </p:sp>
      <p:sp>
        <p:nvSpPr>
          <p:cNvPr id="4101" name="Rectangle 2"/>
          <p:cNvSpPr>
            <a:spLocks noGrp="1" noChangeArrowheads="1"/>
          </p:cNvSpPr>
          <p:nvPr>
            <p:ph type="title"/>
          </p:nvPr>
        </p:nvSpPr>
        <p:spPr>
          <a:xfrm>
            <a:off x="2209800" y="685800"/>
            <a:ext cx="7772400" cy="457200"/>
          </a:xfrm>
        </p:spPr>
        <p:txBody>
          <a:bodyPr/>
          <a:lstStyle/>
          <a:p>
            <a:r>
              <a:rPr lang="en-US" altLang="en-US" sz="2400" dirty="0" err="1"/>
              <a:t>REVme</a:t>
            </a:r>
            <a:r>
              <a:rPr lang="en-US" altLang="en-US" sz="2400" dirty="0"/>
              <a:t> Agenda</a:t>
            </a:r>
          </a:p>
        </p:txBody>
      </p:sp>
      <p:sp>
        <p:nvSpPr>
          <p:cNvPr id="3" name="Rectangle 19">
            <a:extLst>
              <a:ext uri="{FF2B5EF4-FFF2-40B4-BE49-F238E27FC236}">
                <a16:creationId xmlns:a16="http://schemas.microsoft.com/office/drawing/2014/main" id="{5B8DD137-6145-B9BE-7DF1-F35ABF1216E8}"/>
              </a:ext>
            </a:extLst>
          </p:cNvPr>
          <p:cNvSpPr>
            <a:spLocks noChangeArrowheads="1"/>
          </p:cNvSpPr>
          <p:nvPr/>
        </p:nvSpPr>
        <p:spPr bwMode="auto">
          <a:xfrm>
            <a:off x="592828" y="1371600"/>
            <a:ext cx="5770379"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Wednesday July 17, 10:30am ET</a:t>
            </a:r>
            <a:endParaRPr lang="en-US" altLang="en-US" sz="1800" dirty="0"/>
          </a:p>
          <a:p>
            <a:pPr lvl="1"/>
            <a:r>
              <a:rPr lang="en-CA" altLang="en-US" sz="1400" dirty="0"/>
              <a:t>Comment Resolution</a:t>
            </a:r>
          </a:p>
          <a:p>
            <a:pPr lvl="2"/>
            <a:r>
              <a:rPr lang="en-CA" altLang="en-US" sz="1400" dirty="0"/>
              <a:t>Technical/General CIDs – doc 11-24/1149 – Montemurro (Huawei) </a:t>
            </a:r>
          </a:p>
          <a:p>
            <a:pPr lvl="1"/>
            <a:r>
              <a:rPr lang="en-CA" altLang="en-US" sz="1400" dirty="0"/>
              <a:t>Recess</a:t>
            </a:r>
          </a:p>
        </p:txBody>
      </p:sp>
      <p:sp>
        <p:nvSpPr>
          <p:cNvPr id="2" name="Rectangle 19">
            <a:extLst>
              <a:ext uri="{FF2B5EF4-FFF2-40B4-BE49-F238E27FC236}">
                <a16:creationId xmlns:a16="http://schemas.microsoft.com/office/drawing/2014/main" id="{7D79007B-AF56-597C-C6F8-BB87C87B9569}"/>
              </a:ext>
            </a:extLst>
          </p:cNvPr>
          <p:cNvSpPr>
            <a:spLocks noChangeArrowheads="1"/>
          </p:cNvSpPr>
          <p:nvPr/>
        </p:nvSpPr>
        <p:spPr bwMode="auto">
          <a:xfrm>
            <a:off x="6363207" y="1371600"/>
            <a:ext cx="5562599"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Thursday July 18, 4pm ET</a:t>
            </a:r>
            <a:endParaRPr lang="en-US" altLang="en-US" sz="1800" dirty="0"/>
          </a:p>
          <a:p>
            <a:pPr lvl="1"/>
            <a:r>
              <a:rPr lang="en-CA" altLang="en-US" sz="1400" dirty="0"/>
              <a:t>Comment Resolution </a:t>
            </a:r>
          </a:p>
          <a:p>
            <a:pPr lvl="2"/>
            <a:r>
              <a:rPr lang="en-CA" altLang="en-US" sz="1400" dirty="0"/>
              <a:t>&lt;&gt;</a:t>
            </a:r>
          </a:p>
          <a:p>
            <a:pPr lvl="1"/>
            <a:r>
              <a:rPr lang="en-CA" altLang="en-US" sz="1400" dirty="0"/>
              <a:t>Motions</a:t>
            </a:r>
            <a:endParaRPr lang="en-CA" sz="1400" dirty="0"/>
          </a:p>
          <a:p>
            <a:pPr lvl="2"/>
            <a:r>
              <a:rPr lang="en-CA" altLang="en-US" sz="1400" dirty="0"/>
              <a:t>Doc 11-24/33 Slides </a:t>
            </a:r>
            <a:r>
              <a:rPr lang="en-CA" altLang="en-US" sz="1400" i="1" dirty="0"/>
              <a:t>x</a:t>
            </a:r>
            <a:r>
              <a:rPr lang="en-CA" altLang="en-US" sz="1400" dirty="0"/>
              <a:t> – </a:t>
            </a:r>
            <a:r>
              <a:rPr lang="en-CA" altLang="en-US" sz="1400" i="1" dirty="0"/>
              <a:t>y</a:t>
            </a:r>
          </a:p>
          <a:p>
            <a:pPr lvl="2"/>
            <a:r>
              <a:rPr lang="en-CA" altLang="en-US" sz="1400" dirty="0"/>
              <a:t>EC Conditional Approval for REVCOM</a:t>
            </a:r>
          </a:p>
          <a:p>
            <a:pPr lvl="1"/>
            <a:r>
              <a:rPr lang="en-CA" altLang="en-US" sz="1600" dirty="0"/>
              <a:t>Teleconferences, Plans for July</a:t>
            </a:r>
          </a:p>
          <a:p>
            <a:pPr lvl="1"/>
            <a:r>
              <a:rPr lang="en-CA" altLang="en-US" sz="1400" dirty="0" err="1"/>
              <a:t>AoB</a:t>
            </a:r>
            <a:endParaRPr lang="en-CA" altLang="en-US" sz="1400" dirty="0"/>
          </a:p>
          <a:p>
            <a:pPr lvl="1"/>
            <a:r>
              <a:rPr lang="en-CA" altLang="en-US" sz="1400" dirty="0"/>
              <a:t>Adjourn</a:t>
            </a:r>
          </a:p>
        </p:txBody>
      </p:sp>
      <p:sp>
        <p:nvSpPr>
          <p:cNvPr id="4" name="Rectangle 19">
            <a:extLst>
              <a:ext uri="{FF2B5EF4-FFF2-40B4-BE49-F238E27FC236}">
                <a16:creationId xmlns:a16="http://schemas.microsoft.com/office/drawing/2014/main" id="{EF87BD29-945B-D4C4-6CE4-E0CC7808D00F}"/>
              </a:ext>
            </a:extLst>
          </p:cNvPr>
          <p:cNvSpPr>
            <a:spLocks noChangeArrowheads="1"/>
          </p:cNvSpPr>
          <p:nvPr/>
        </p:nvSpPr>
        <p:spPr bwMode="auto">
          <a:xfrm>
            <a:off x="533401" y="3733800"/>
            <a:ext cx="5562599"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sz="1600" dirty="0"/>
              <a:t>Wednesday July 17, 4pm ET</a:t>
            </a:r>
            <a:endParaRPr lang="en-US" altLang="en-US" sz="1800" dirty="0"/>
          </a:p>
          <a:p>
            <a:pPr lvl="1"/>
            <a:r>
              <a:rPr lang="en-CA" altLang="en-US" sz="1400" dirty="0"/>
              <a:t>Comment Resolution</a:t>
            </a:r>
          </a:p>
          <a:p>
            <a:pPr lvl="2"/>
            <a:r>
              <a:rPr lang="en-CA" altLang="en-US" sz="1400" dirty="0"/>
              <a:t>Technical/General CIDs – doc 11-24/1149 – Montemurro (Huawei) </a:t>
            </a:r>
          </a:p>
          <a:p>
            <a:pPr lvl="1"/>
            <a:r>
              <a:rPr lang="en-CA" altLang="en-US" sz="1400" dirty="0"/>
              <a:t>Recess</a:t>
            </a:r>
          </a:p>
        </p:txBody>
      </p:sp>
    </p:spTree>
    <p:extLst>
      <p:ext uri="{BB962C8B-B14F-4D97-AF65-F5344CB8AC3E}">
        <p14:creationId xmlns:p14="http://schemas.microsoft.com/office/powerpoint/2010/main" val="3028779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marL="0" indent="0">
              <a:lnSpc>
                <a:spcPct val="80000"/>
              </a:lnSpc>
              <a:buNone/>
            </a:pPr>
            <a:r>
              <a:rPr lang="en-US" altLang="en-US" sz="2800" dirty="0"/>
              <a:t>Approve the minutes in documents</a:t>
            </a:r>
            <a:endParaRPr lang="en-US" altLang="en-US" sz="1800" dirty="0"/>
          </a:p>
          <a:p>
            <a:pPr>
              <a:lnSpc>
                <a:spcPct val="80000"/>
              </a:lnSpc>
            </a:pPr>
            <a:r>
              <a:rPr lang="en-US" altLang="en-US" sz="2000" dirty="0" err="1"/>
              <a:t>Adhoc</a:t>
            </a:r>
            <a:r>
              <a:rPr lang="en-US" altLang="en-US" sz="2000" dirty="0"/>
              <a:t>:</a:t>
            </a:r>
          </a:p>
          <a:p>
            <a:pPr marL="457200" lvl="1" indent="0">
              <a:lnSpc>
                <a:spcPct val="80000"/>
              </a:lnSpc>
              <a:buNone/>
            </a:pPr>
            <a:r>
              <a:rPr lang="en-US" altLang="en-US" sz="1600" dirty="0">
                <a:hlinkClick r:id="rId2"/>
              </a:rPr>
              <a:t>https://mentor.ieee.org/802.11/dcn/24/11-24-0725-00-000m-minutes-revme-april-2024-adhoc-san-diego.docx</a:t>
            </a:r>
            <a:r>
              <a:rPr lang="en-US" altLang="en-US" sz="1600" dirty="0"/>
              <a:t>  </a:t>
            </a:r>
          </a:p>
          <a:p>
            <a:pPr>
              <a:lnSpc>
                <a:spcPct val="80000"/>
              </a:lnSpc>
            </a:pPr>
            <a:r>
              <a:rPr lang="en-US" altLang="en-US" sz="2000" dirty="0"/>
              <a:t>May meeting:</a:t>
            </a:r>
          </a:p>
          <a:p>
            <a:pPr marL="457200" lvl="1" indent="0">
              <a:lnSpc>
                <a:spcPct val="80000"/>
              </a:lnSpc>
              <a:buNone/>
            </a:pPr>
            <a:r>
              <a:rPr lang="en-US" altLang="en-US" sz="1600" dirty="0">
                <a:hlinkClick r:id="rId3"/>
              </a:rPr>
              <a:t>https://mentor.ieee.org/802.11/dcn/24/11-24-0912-00-000m-minutes-for-revme-2024-may-interim-warsaw.docx</a:t>
            </a:r>
            <a:r>
              <a:rPr lang="en-US" altLang="en-US" sz="1600" dirty="0"/>
              <a:t> </a:t>
            </a:r>
          </a:p>
          <a:p>
            <a:pPr>
              <a:lnSpc>
                <a:spcPct val="80000"/>
              </a:lnSpc>
            </a:pPr>
            <a:r>
              <a:rPr lang="en-US" altLang="en-US" sz="2000" dirty="0"/>
              <a:t>Teleconferences:</a:t>
            </a:r>
          </a:p>
          <a:p>
            <a:pPr marL="457200" lvl="1" indent="0">
              <a:lnSpc>
                <a:spcPct val="80000"/>
              </a:lnSpc>
              <a:buNone/>
            </a:pPr>
            <a:r>
              <a:rPr lang="en-US" altLang="en-US" sz="1600" dirty="0">
                <a:hlinkClick r:id="rId4"/>
              </a:rPr>
              <a:t>https://mentor.ieee.org/802.11/dcn/24/11-24-1140-00-000m-minutes-for-revme-telecon-july-8-2024.docx</a:t>
            </a:r>
            <a:r>
              <a:rPr lang="en-US" altLang="en-US" sz="1600" dirty="0"/>
              <a:t> </a:t>
            </a:r>
          </a:p>
          <a:p>
            <a:pPr marL="457200" lvl="1" indent="0">
              <a:lnSpc>
                <a:spcPct val="80000"/>
              </a:lnSpc>
              <a:buNone/>
            </a:pPr>
            <a:endParaRPr lang="en-CA" dirty="0"/>
          </a:p>
          <a:p>
            <a:pPr marL="0" indent="0">
              <a:lnSpc>
                <a:spcPct val="80000"/>
              </a:lnSpc>
              <a:buNone/>
            </a:pPr>
            <a:r>
              <a:rPr lang="en-CA" dirty="0"/>
              <a:t>Moved: &lt;&gt;</a:t>
            </a:r>
          </a:p>
          <a:p>
            <a:pPr marL="0" indent="0">
              <a:buNone/>
            </a:pPr>
            <a:r>
              <a:rPr lang="en-CA" dirty="0"/>
              <a:t>Seconded: &lt;&gt;</a:t>
            </a:r>
          </a:p>
          <a:p>
            <a:pPr marL="0" indent="0">
              <a:buNone/>
            </a:pPr>
            <a:r>
              <a:rPr lang="en-CA" dirty="0"/>
              <a:t>Results: &lt;&gt;. &lt;&gt;</a:t>
            </a:r>
            <a:endParaRPr lang="en-US" altLang="en-US" dirty="0"/>
          </a:p>
          <a:p>
            <a:pPr lvl="1">
              <a:lnSpc>
                <a:spcPct val="80000"/>
              </a:lnSpc>
            </a:pPr>
            <a:endParaRPr lang="en-US" altLang="en-US" dirty="0"/>
          </a:p>
          <a:p>
            <a:pPr marL="0" indent="0">
              <a:lnSpc>
                <a:spcPct val="80000"/>
              </a:lnSpc>
              <a:buNone/>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REVme</a:t>
            </a:r>
            <a:r>
              <a:rPr lang="en-CA" dirty="0"/>
              <a:t> minutes approval</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7</a:t>
            </a:fld>
            <a:endParaRPr lang="en-US" altLang="en-US"/>
          </a:p>
        </p:txBody>
      </p:sp>
    </p:spTree>
    <p:extLst>
      <p:ext uri="{BB962C8B-B14F-4D97-AF65-F5344CB8AC3E}">
        <p14:creationId xmlns:p14="http://schemas.microsoft.com/office/powerpoint/2010/main" val="3638405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345F46-AFF6-18FA-4D1E-837DFE5D44B7}"/>
              </a:ext>
            </a:extLst>
          </p:cNvPr>
          <p:cNvSpPr>
            <a:spLocks noGrp="1"/>
          </p:cNvSpPr>
          <p:nvPr>
            <p:ph idx="1"/>
          </p:nvPr>
        </p:nvSpPr>
        <p:spPr>
          <a:xfrm>
            <a:off x="914400" y="1981200"/>
            <a:ext cx="10820400" cy="4114800"/>
          </a:xfrm>
        </p:spPr>
        <p:txBody>
          <a:bodyPr/>
          <a:lstStyle/>
          <a:p>
            <a:pPr>
              <a:lnSpc>
                <a:spcPct val="80000"/>
              </a:lnSpc>
            </a:pPr>
            <a:r>
              <a:rPr lang="en-US" altLang="en-US" sz="1800" dirty="0">
                <a:solidFill>
                  <a:srgbClr val="00B050"/>
                </a:solidFill>
              </a:rPr>
              <a:t>Feb 2021 – PAR Approval</a:t>
            </a:r>
          </a:p>
          <a:p>
            <a:pPr>
              <a:lnSpc>
                <a:spcPct val="80000"/>
              </a:lnSpc>
            </a:pPr>
            <a:r>
              <a:rPr lang="en-US" altLang="en-US" sz="1800" dirty="0">
                <a:solidFill>
                  <a:srgbClr val="00B050"/>
                </a:solidFill>
              </a:rPr>
              <a:t>March 2021– Initial meeting, issue comment collection on IEEE Std 802.11-2020 (if published)</a:t>
            </a:r>
          </a:p>
          <a:p>
            <a:pPr>
              <a:lnSpc>
                <a:spcPct val="80000"/>
              </a:lnSpc>
            </a:pPr>
            <a:r>
              <a:rPr lang="en-US" altLang="en-US" sz="1800" dirty="0">
                <a:solidFill>
                  <a:srgbClr val="00B050"/>
                </a:solidFill>
              </a:rPr>
              <a:t>March 2021 – Draft 0.00 available</a:t>
            </a:r>
          </a:p>
          <a:p>
            <a:pPr>
              <a:lnSpc>
                <a:spcPct val="80000"/>
              </a:lnSpc>
            </a:pPr>
            <a:r>
              <a:rPr lang="en-US" altLang="en-US" sz="1800" dirty="0">
                <a:solidFill>
                  <a:srgbClr val="00B050"/>
                </a:solidFill>
              </a:rPr>
              <a:t>May 2021 – Process CC input, 11ax, 11ay, 11ba integration begins</a:t>
            </a:r>
          </a:p>
          <a:p>
            <a:pPr>
              <a:lnSpc>
                <a:spcPct val="80000"/>
              </a:lnSpc>
            </a:pPr>
            <a:r>
              <a:rPr lang="en-US" altLang="en-US" sz="1800" dirty="0">
                <a:solidFill>
                  <a:srgbClr val="00B050"/>
                </a:solidFill>
              </a:rPr>
              <a:t>Nov 2021 – Initial D1.0 WG Letter ballot </a:t>
            </a:r>
          </a:p>
          <a:p>
            <a:pPr>
              <a:lnSpc>
                <a:spcPct val="80000"/>
              </a:lnSpc>
            </a:pPr>
            <a:r>
              <a:rPr lang="en-US" altLang="en-US" sz="1800" dirty="0">
                <a:solidFill>
                  <a:srgbClr val="00B050"/>
                </a:solidFill>
              </a:rPr>
              <a:t>Sep 2022 – D2.0 Recirculation LB </a:t>
            </a:r>
          </a:p>
          <a:p>
            <a:pPr>
              <a:lnSpc>
                <a:spcPct val="80000"/>
              </a:lnSpc>
            </a:pPr>
            <a:r>
              <a:rPr lang="en-US" altLang="en-US" sz="1800" dirty="0">
                <a:solidFill>
                  <a:srgbClr val="00B050"/>
                </a:solidFill>
              </a:rPr>
              <a:t>Mar 2023 – D3.0 Recirculation LB </a:t>
            </a:r>
            <a:endParaRPr lang="en-US" altLang="en-US" sz="1800" dirty="0">
              <a:solidFill>
                <a:srgbClr val="00B0F0"/>
              </a:solidFill>
            </a:endParaRPr>
          </a:p>
          <a:p>
            <a:pPr>
              <a:lnSpc>
                <a:spcPct val="80000"/>
              </a:lnSpc>
            </a:pPr>
            <a:r>
              <a:rPr lang="en-US" altLang="en-US" sz="1800" dirty="0">
                <a:solidFill>
                  <a:srgbClr val="00B050"/>
                </a:solidFill>
              </a:rPr>
              <a:t>July 2023 – D4.0 Recirculation </a:t>
            </a:r>
          </a:p>
          <a:p>
            <a:pPr>
              <a:lnSpc>
                <a:spcPct val="80000"/>
              </a:lnSpc>
            </a:pPr>
            <a:r>
              <a:rPr lang="en-US" altLang="en-US" sz="1800" dirty="0">
                <a:solidFill>
                  <a:srgbClr val="00B050"/>
                </a:solidFill>
              </a:rPr>
              <a:t>Sep 2023 – D4.0 Initial SA Ballot </a:t>
            </a:r>
          </a:p>
          <a:p>
            <a:pPr>
              <a:lnSpc>
                <a:spcPct val="80000"/>
              </a:lnSpc>
            </a:pPr>
            <a:r>
              <a:rPr lang="en-US" altLang="en-US" sz="1800" dirty="0">
                <a:solidFill>
                  <a:srgbClr val="00B050"/>
                </a:solidFill>
              </a:rPr>
              <a:t>Feb 2024 – D5.0 Recirculation SA Ballot (roll-in of published amendment 11az, 11bd, 11bc, 11bb)</a:t>
            </a:r>
          </a:p>
          <a:p>
            <a:pPr>
              <a:lnSpc>
                <a:spcPct val="80000"/>
              </a:lnSpc>
            </a:pPr>
            <a:r>
              <a:rPr lang="en-US" altLang="en-US" sz="1800" dirty="0">
                <a:solidFill>
                  <a:srgbClr val="00B0F0"/>
                </a:solidFill>
              </a:rPr>
              <a:t>May 2024 – D6.0 Recirculation SA Ballot</a:t>
            </a:r>
          </a:p>
          <a:p>
            <a:pPr>
              <a:lnSpc>
                <a:spcPct val="80000"/>
              </a:lnSpc>
            </a:pPr>
            <a:r>
              <a:rPr lang="en-US" altLang="en-US" sz="1800" dirty="0">
                <a:solidFill>
                  <a:srgbClr val="00B0F0"/>
                </a:solidFill>
              </a:rPr>
              <a:t>Jul 2024 – D7.0 Recirculation SA Ballot (clean recirculation)</a:t>
            </a:r>
          </a:p>
          <a:p>
            <a:pPr>
              <a:lnSpc>
                <a:spcPct val="80000"/>
              </a:lnSpc>
            </a:pPr>
            <a:r>
              <a:rPr lang="en-US" altLang="en-US" sz="1800" dirty="0">
                <a:solidFill>
                  <a:srgbClr val="00B0F0"/>
                </a:solidFill>
              </a:rPr>
              <a:t>Sep 2024 – </a:t>
            </a:r>
            <a:r>
              <a:rPr lang="en-US" altLang="en-US" sz="1800" dirty="0" err="1">
                <a:solidFill>
                  <a:srgbClr val="00B0F0"/>
                </a:solidFill>
              </a:rPr>
              <a:t>RevCom</a:t>
            </a:r>
            <a:r>
              <a:rPr lang="en-US" altLang="en-US" sz="1800" dirty="0">
                <a:solidFill>
                  <a:srgbClr val="00B0F0"/>
                </a:solidFill>
              </a:rPr>
              <a:t>/SASB Approval</a:t>
            </a:r>
          </a:p>
        </p:txBody>
      </p:sp>
      <p:sp>
        <p:nvSpPr>
          <p:cNvPr id="3" name="Title 2">
            <a:extLst>
              <a:ext uri="{FF2B5EF4-FFF2-40B4-BE49-F238E27FC236}">
                <a16:creationId xmlns:a16="http://schemas.microsoft.com/office/drawing/2014/main" id="{C15AE0E6-06E4-00FD-8348-9A2CF3BA10EA}"/>
              </a:ext>
            </a:extLst>
          </p:cNvPr>
          <p:cNvSpPr>
            <a:spLocks noGrp="1"/>
          </p:cNvSpPr>
          <p:nvPr>
            <p:ph type="title"/>
          </p:nvPr>
        </p:nvSpPr>
        <p:spPr/>
        <p:txBody>
          <a:bodyPr/>
          <a:lstStyle/>
          <a:p>
            <a:r>
              <a:rPr lang="en-CA" dirty="0" err="1"/>
              <a:t>TGme</a:t>
            </a:r>
            <a:r>
              <a:rPr lang="en-CA" dirty="0"/>
              <a:t> Timeline</a:t>
            </a:r>
          </a:p>
        </p:txBody>
      </p:sp>
      <p:sp>
        <p:nvSpPr>
          <p:cNvPr id="4" name="Date Placeholder 3">
            <a:extLst>
              <a:ext uri="{FF2B5EF4-FFF2-40B4-BE49-F238E27FC236}">
                <a16:creationId xmlns:a16="http://schemas.microsoft.com/office/drawing/2014/main" id="{25A70A58-D5AD-74D1-22BA-E43E9F5ED6FE}"/>
              </a:ext>
            </a:extLst>
          </p:cNvPr>
          <p:cNvSpPr>
            <a:spLocks noGrp="1"/>
          </p:cNvSpPr>
          <p:nvPr>
            <p:ph type="dt" sz="half" idx="10"/>
          </p:nvPr>
        </p:nvSpPr>
        <p:spPr>
          <a:xfrm>
            <a:off x="929217" y="332601"/>
            <a:ext cx="968214" cy="276999"/>
          </a:xfrm>
        </p:spPr>
        <p:txBody>
          <a:bodyPr/>
          <a:lstStyle/>
          <a:p>
            <a:pPr>
              <a:defRPr/>
            </a:pPr>
            <a:r>
              <a:rPr lang="en-US" dirty="0"/>
              <a:t>May 2023</a:t>
            </a:r>
          </a:p>
        </p:txBody>
      </p:sp>
      <p:sp>
        <p:nvSpPr>
          <p:cNvPr id="5" name="Footer Placeholder 4">
            <a:extLst>
              <a:ext uri="{FF2B5EF4-FFF2-40B4-BE49-F238E27FC236}">
                <a16:creationId xmlns:a16="http://schemas.microsoft.com/office/drawing/2014/main" id="{7F9576EA-0C94-35A4-540B-5B382E4A80CD}"/>
              </a:ext>
            </a:extLst>
          </p:cNvPr>
          <p:cNvSpPr>
            <a:spLocks noGrp="1"/>
          </p:cNvSpPr>
          <p:nvPr>
            <p:ph type="ftr" sz="quarter" idx="11"/>
          </p:nvPr>
        </p:nvSpPr>
        <p:spPr/>
        <p:txBody>
          <a:bodyPr/>
          <a:lstStyle/>
          <a:p>
            <a:pPr>
              <a:defRPr/>
            </a:pPr>
            <a:r>
              <a:rPr lang="en-US"/>
              <a:t>Michael Montemurro, Huawei</a:t>
            </a:r>
          </a:p>
        </p:txBody>
      </p:sp>
    </p:spTree>
    <p:extLst>
      <p:ext uri="{BB962C8B-B14F-4D97-AF65-F5344CB8AC3E}">
        <p14:creationId xmlns:p14="http://schemas.microsoft.com/office/powerpoint/2010/main" val="3276047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2022663"/>
            <a:ext cx="7772400" cy="4114800"/>
          </a:xfrm>
        </p:spPr>
        <p:txBody>
          <a:bodyPr/>
          <a:lstStyle/>
          <a:p>
            <a:pPr marL="0" indent="0">
              <a:lnSpc>
                <a:spcPct val="80000"/>
              </a:lnSpc>
              <a:buNone/>
            </a:pPr>
            <a:endParaRPr lang="en-US" altLang="en-US" sz="2000" dirty="0"/>
          </a:p>
          <a:p>
            <a:pPr>
              <a:lnSpc>
                <a:spcPct val="80000"/>
              </a:lnSpc>
            </a:pPr>
            <a:r>
              <a:rPr lang="en-US" altLang="en-US" sz="2000" dirty="0"/>
              <a:t>Telecons: &lt;&gt;</a:t>
            </a:r>
          </a:p>
          <a:p>
            <a:pPr>
              <a:lnSpc>
                <a:spcPct val="80000"/>
              </a:lnSpc>
            </a:pPr>
            <a:r>
              <a:rPr lang="en-US" altLang="en-US" sz="2000" dirty="0" err="1"/>
              <a:t>Adhoc</a:t>
            </a:r>
            <a:r>
              <a:rPr lang="en-US" altLang="en-US" sz="2000" dirty="0"/>
              <a:t>: </a:t>
            </a:r>
            <a:r>
              <a:rPr lang="en-US" altLang="en-US" sz="1600" dirty="0"/>
              <a:t>&lt;&gt;</a:t>
            </a:r>
          </a:p>
          <a:p>
            <a:pPr>
              <a:lnSpc>
                <a:spcPct val="80000"/>
              </a:lnSpc>
            </a:pPr>
            <a:r>
              <a:rPr lang="en-US" altLang="en-US" sz="2000" dirty="0"/>
              <a:t>For the September plenary: 5 sessions</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Teleconference/Meeting plan</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9</a:t>
            </a:fld>
            <a:endParaRPr lang="en-US" altLang="en-US"/>
          </a:p>
        </p:txBody>
      </p:sp>
    </p:spTree>
    <p:extLst>
      <p:ext uri="{BB962C8B-B14F-4D97-AF65-F5344CB8AC3E}">
        <p14:creationId xmlns:p14="http://schemas.microsoft.com/office/powerpoint/2010/main" val="3056178945"/>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114050</TotalTime>
  <Words>2356</Words>
  <Application>Microsoft Office PowerPoint</Application>
  <PresentationFormat>Widescreen</PresentationFormat>
  <Paragraphs>272</Paragraphs>
  <Slides>21</Slides>
  <Notes>14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8" baseType="lpstr">
      <vt:lpstr>Arial</vt:lpstr>
      <vt:lpstr>Calibri</vt:lpstr>
      <vt:lpstr>Helvetica</vt:lpstr>
      <vt:lpstr>Monotype Sorts</vt:lpstr>
      <vt:lpstr>Times New Roman</vt:lpstr>
      <vt:lpstr>802-11-Submission</vt:lpstr>
      <vt:lpstr>Document</vt:lpstr>
      <vt:lpstr>PowerPoint Presentation</vt:lpstr>
      <vt:lpstr>Abstract</vt:lpstr>
      <vt:lpstr>Registration for the July IEEE 802 plenary session</vt:lpstr>
      <vt:lpstr>Chair’s welcome and Patent Reminder</vt:lpstr>
      <vt:lpstr>REVme Agenda</vt:lpstr>
      <vt:lpstr>REVme Agenda</vt:lpstr>
      <vt:lpstr>REVme minutes approval</vt:lpstr>
      <vt:lpstr>TGme Timeline</vt:lpstr>
      <vt:lpstr>Teleconference/Meeting plan</vt:lpstr>
      <vt:lpstr>SA Ballot Recirculation</vt:lpstr>
      <vt:lpstr>EC Conditional Approval for REVCOM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11-24/672</dc:title>
  <dc:subject>Task Group AY November 2015 Meeting Agenda</dc:subject>
  <dc:creator>montemurro.michael@gmail.com</dc:creator>
  <cp:keywords>May 2024</cp:keywords>
  <dc:description/>
  <cp:lastModifiedBy>Mike Montemurro</cp:lastModifiedBy>
  <cp:revision>4625</cp:revision>
  <cp:lastPrinted>2014-11-04T15:04:57Z</cp:lastPrinted>
  <dcterms:created xsi:type="dcterms:W3CDTF">2007-04-17T18:10:23Z</dcterms:created>
  <dcterms:modified xsi:type="dcterms:W3CDTF">2024-07-12T12:31:54Z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(3)MQ280qaauPybJRi62kUpZA41Bfd9s0tKU0L1gHYSXuruirnW+yggUxaM5lwCnXMYFeAu5LmE
EGt+ZYFA0mZ37Ikq5v9LbLZ7CLIpcwEf7a3Wsdc+OXbkMYbd2/pnYTSVvKs98qmWW6bS6wY7
v6zx1BiLMvevH6TxJdaBgHMJBUpTYVEQdkmjnLjxYHHw4HdzjFaoCmaQ+1lE4vsZzyePy9AY
4fn+21KMpWyAaI5gMM</vt:lpwstr>
  </property>
  <property fmtid="{D5CDD505-2E9C-101B-9397-08002B2CF9AE}" pid="27" name="_2015_ms_pID_7253431">
    <vt:lpwstr>MSLji7apc1dElFbOOZh69G3eK9lHGPPDbRohc7vQ0dRHT9QjgefLTK
Z9vWckHJjpkVFbIUJKmjejzu/JTPbbmQtrK9zbv+pb5mzwaJkB4FdR2Z6kkeeKZ8JkmVr1po
fy0xPFuthS93zpBH5HbjKHWMAdPTnHfw7Us5kCrYNMd5ZWipYz6kbw2sD07XbQKcT61BLa+I
ZWXAMy6geR7JLrbZsG3WXhEB6z8Xpxz8VVGC</vt:lpwstr>
  </property>
  <property fmtid="{D5CDD505-2E9C-101B-9397-08002B2CF9AE}" pid="28" name="_2015_ms_pID_7253432">
    <vt:lpwstr>Mw==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1604929863</vt:lpwstr>
  </property>
</Properties>
</file>