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156" r:id="rId68"/>
    <p:sldId id="1182" r:id="rId69"/>
    <p:sldId id="1069"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299" dt="2024-07-18T04:40:52.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18T04:47:22.392" v="6404" actId="6549"/>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6T18:37:03.378" v="5297"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6T18:37:03.378" v="5297"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04:10:47.196" v="6008" actId="6549"/>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8T04:10:47.196" v="6008" actId="6549"/>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04:18:58.045" v="6259" actId="20577"/>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04:18:58.045" v="6259" actId="20577"/>
          <ac:spMkLst>
            <pc:docMk/>
            <pc:sldMk cId="717901067" sldId="1165"/>
            <ac:spMk id="3" creationId="{DFB0BA47-D7B6-4F95-932E-A7AA615BC440}"/>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7T18:02:04.059" v="5769" actId="20577"/>
        <pc:sldMkLst>
          <pc:docMk/>
          <pc:sldMk cId="1047267853" sldId="1166"/>
        </pc:sldMkLst>
        <pc:spChg chg="mod">
          <ac:chgData name="Alfred Asterjadhi" userId="39de57b9-85c0-4fd1-aaac-8ca2b6560ad0" providerId="ADAL" clId="{CD142DAD-197B-4B97-895B-4FD46522C6BA}" dt="2024-07-17T17:16:49.094" v="5732" actId="20577"/>
          <ac:spMkLst>
            <pc:docMk/>
            <pc:sldMk cId="1047267853" sldId="1166"/>
            <ac:spMk id="2" creationId="{4B5F0D0E-8BB7-48AB-9160-728B8B3399A2}"/>
          </ac:spMkLst>
        </pc:spChg>
        <pc:spChg chg="mod">
          <ac:chgData name="Alfred Asterjadhi" userId="39de57b9-85c0-4fd1-aaac-8ca2b6560ad0" providerId="ADAL" clId="{CD142DAD-197B-4B97-895B-4FD46522C6BA}" dt="2024-07-17T18:02:04.059" v="5769"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8T04:41:17.261" v="6363" actId="20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8T04:41:17.261" v="6363" actId="207"/>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8T04:41:30.862" v="6366"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8T04:41:30.862" v="6366"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8T04:41:39.940" v="6368"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8T04:41:39.940" v="6368"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8T04:41:49.661" v="6370"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8T04:41:49.661" v="6370"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8T04:42:20.647" v="6377"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8T04:42:20.647" v="6377"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8T04:45:10.335" v="6400" actId="2057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8T04:45:10.335" v="6400" actId="2057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8T04:43:07.210" v="638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8T04:43:07.210" v="638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8T04:43:31.084" v="6392"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8T04:43:31.084" v="6392"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8T04:25:23.715" v="6289" actId="122"/>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8T04:25:23.715" v="6289" actId="122"/>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7T17:16:45.080" v="5730"/>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6T16:58:57.720" v="5273"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04:46:38.913" v="6402" actId="6549"/>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04:46:38.913" v="6402" actId="6549"/>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7T18:18:06.593" v="5906" actId="20577"/>
        <pc:sldMkLst>
          <pc:docMk/>
          <pc:sldMk cId="3443814257" sldId="1217"/>
        </pc:sldMkLst>
        <pc:spChg chg="mod">
          <ac:chgData name="Alfred Asterjadhi" userId="39de57b9-85c0-4fd1-aaac-8ca2b6560ad0" providerId="ADAL" clId="{CD142DAD-197B-4B97-895B-4FD46522C6BA}" dt="2024-07-17T18:16:46.574" v="5838" actId="20577"/>
          <ac:spMkLst>
            <pc:docMk/>
            <pc:sldMk cId="3443814257" sldId="1217"/>
            <ac:spMk id="2" creationId="{4B5F0D0E-8BB7-48AB-9160-728B8B3399A2}"/>
          </ac:spMkLst>
        </pc:spChg>
        <pc:spChg chg="mod">
          <ac:chgData name="Alfred Asterjadhi" userId="39de57b9-85c0-4fd1-aaac-8ca2b6560ad0" providerId="ADAL" clId="{CD142DAD-197B-4B97-895B-4FD46522C6BA}" dt="2024-07-17T18:18:06.593" v="5906"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04:21:24.479" v="6286" actId="114"/>
        <pc:sldMkLst>
          <pc:docMk/>
          <pc:sldMk cId="4902324" sldId="1218"/>
        </pc:sldMkLst>
        <pc:spChg chg="mod">
          <ac:chgData name="Alfred Asterjadhi" userId="39de57b9-85c0-4fd1-aaac-8ca2b6560ad0" providerId="ADAL" clId="{CD142DAD-197B-4B97-895B-4FD46522C6BA}" dt="2024-07-18T04:21:24.479" v="6286" actId="114"/>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04:47:22.392" v="6404" actId="6549"/>
        <pc:sldMasterMkLst>
          <pc:docMk/>
          <pc:sldMasterMk cId="0" sldId="2147483648"/>
        </pc:sldMasterMkLst>
        <pc:spChg chg="mod">
          <ac:chgData name="Alfred Asterjadhi" userId="39de57b9-85c0-4fd1-aaac-8ca2b6560ad0" providerId="ADAL" clId="{CD142DAD-197B-4B97-895B-4FD46522C6BA}" dt="2024-07-18T04:47:22.392" v="6404" actId="6549"/>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802.11-24/0976r9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3/11-23-1248-00-00be-minutes-for-tgbe-phy-ad-hoc-july-2023-plenary.docx" TargetMode="External"/><Relationship Id="rId3" Type="http://schemas.openxmlformats.org/officeDocument/2006/relationships/hyperlink" Target="https://mentor.ieee.org/802.11/dcn/24/11-24-1184-00-00bn-considerations-on-elr-transmission.pptx" TargetMode="External"/><Relationship Id="rId7" Type="http://schemas.openxmlformats.org/officeDocument/2006/relationships/hyperlink" Target="https://mentor.ieee.org/802.11/dcn/24/11-24-1238-00-00bn-2x1944-ldpc-codes-performance-evaluatio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0-00-00bn-performance-evaluation-of-longer-ldpc-for-11bn.pptx" TargetMode="External"/><Relationship Id="rId5" Type="http://schemas.openxmlformats.org/officeDocument/2006/relationships/hyperlink" Target="https://mentor.ieee.org/802.11/dcn/24/11-24-1255-00-00bn-enhanced-long-range-frame-format.pptx" TargetMode="External"/><Relationship Id="rId4" Type="http://schemas.openxmlformats.org/officeDocument/2006/relationships/hyperlink" Target="https://mentor.ieee.org/802.11/dcn/24/11-24-1232-00-00bn-thoughts-on-extended-long-range-transmis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4/11-24-1264-00-00bn-supporting-rx-interference-mitigation-in-tgbn.pptx" TargetMode="External"/><Relationship Id="rId3" Type="http://schemas.openxmlformats.org/officeDocument/2006/relationships/hyperlink" Target="https://mentor.ieee.org/802.11/dcn/24/11-24-0734-01-00bn-on-ueqm-and-ueq-mcs.pptx" TargetMode="External"/><Relationship Id="rId7" Type="http://schemas.openxmlformats.org/officeDocument/2006/relationships/hyperlink" Target="https://mentor.ieee.org/802.11/dcn/23/11-23-1985-04-00bn-longer-ldpc-codeword.pptx" TargetMode="External"/><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3-00-00bn-design-targets-and-considerations-for-enhanced-long-range.pptx" TargetMode="External"/><Relationship Id="rId5" Type="http://schemas.openxmlformats.org/officeDocument/2006/relationships/hyperlink" Target="https://mentor.ieee.org/802.11/dcn/24/11-24-0875-01-00bn-uhr-enhanced-long-range-support.pptx" TargetMode="External"/><Relationship Id="rId4" Type="http://schemas.openxmlformats.org/officeDocument/2006/relationships/hyperlink" Target="https://mentor.ieee.org/802.11/dcn/24/11-24-0474-01-00bn-uhr-unequal-modulation-pattern-and-new-mcs.pptx" TargetMode="External"/><Relationship Id="rId9" Type="http://schemas.openxmlformats.org/officeDocument/2006/relationships/hyperlink" Target="https://mentor.ieee.org/802.11/dcn/24/11-24-1265-00-00bn-triggered-beamforming-in-tgbn-more-insights.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804-00-00bn-the-transmission-of-preemption-request-frame.pptx" TargetMode="External"/><Relationship Id="rId2" Type="http://schemas.openxmlformats.org/officeDocument/2006/relationships/hyperlink" Target="https://mentor.ieee.org/802.11/dcn/24/11-24-0636-00-00bn-multi-ap-preemption-for-low-latency-traffic.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70-00-00bn-further-considerations-on-preemption.pptx" TargetMode="External"/><Relationship Id="rId4" Type="http://schemas.openxmlformats.org/officeDocument/2006/relationships/hyperlink" Target="https://mentor.ieee.org/802.11/dcn/24/11-24-0852-00-00bn-timely-transmission-of-low-latency-traffic-with-reduced-preemption-occurance.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3-00-00bn-low-latency-low-collision-low-power-medium-access-continued.pptx" TargetMode="External"/><Relationship Id="rId5" Type="http://schemas.openxmlformats.org/officeDocument/2006/relationships/hyperlink" Target="https://mentor.ieee.org/802.11/dcn/24/11-24-0984-00-00bn-epcs-priority-access-for-additional-use-cases.pptx" TargetMode="External"/><Relationship Id="rId4" Type="http://schemas.openxmlformats.org/officeDocument/2006/relationships/hyperlink" Target="https://mentor.ieee.org/802.11/dcn/24/11-24-0840-00-00bn-hip-edca-proposal.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14227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24/0519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Henry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24/0541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Hui Luo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24/0450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24/0589</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24/0602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444622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24/0635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24/0671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24/0715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24/0720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294177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24/0813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24/0806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904885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24/0857</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602440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24/0488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58566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24/0736</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24/0890</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24/0941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24/0986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70439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24/1053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24/1054</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226885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465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24/1130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24/1131</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24/1132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Hyeonjun</a:t>
                      </a:r>
                      <a:r>
                        <a:rPr lang="en-US" sz="800" b="0" i="0" u="none" strike="noStrike" dirty="0">
                          <a:solidFill>
                            <a:srgbClr val="000000"/>
                          </a:solidFill>
                          <a:effectLst/>
                          <a:latin typeface="Times New Roman" panose="02020603050405020304" pitchFamily="18" charset="0"/>
                        </a:rPr>
                        <a:t>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24/1158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B05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Jaheon</a:t>
                      </a:r>
                      <a:r>
                        <a:rPr lang="en-US" sz="800" b="0" i="0" u="none" strike="noStrike" dirty="0">
                          <a:solidFill>
                            <a:srgbClr val="000000"/>
                          </a:solidFill>
                          <a:effectLst/>
                          <a:latin typeface="Times New Roman" panose="02020603050405020304" pitchFamily="18" charset="0"/>
                        </a:rPr>
                        <a:t>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24/1172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57078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24/1177</a:t>
                      </a:r>
                      <a:endParaRPr lang="en-US" sz="1100" b="0" i="0" u="sng" strike="noStrike">
                        <a:solidFill>
                          <a:srgbClr val="00B050"/>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4350163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Sara </a:t>
                      </a:r>
                      <a:r>
                        <a:rPr lang="en-US" sz="800" b="0" i="0" u="none" strike="noStrike" dirty="0" err="1">
                          <a:solidFill>
                            <a:srgbClr val="00B050"/>
                          </a:solidFill>
                          <a:effectLst/>
                          <a:latin typeface="Times New Roman" panose="02020603050405020304" pitchFamily="18" charset="0"/>
                        </a:rPr>
                        <a:t>Norouzi</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456185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Leonardo </a:t>
                      </a:r>
                      <a:r>
                        <a:rPr lang="en-US" sz="800" b="0" i="0" u="none" strike="noStrike" dirty="0" err="1">
                          <a:solidFill>
                            <a:srgbClr val="00B050"/>
                          </a:solidFill>
                          <a:effectLst/>
                          <a:latin typeface="Times New Roman" panose="02020603050405020304" pitchFamily="18" charset="0"/>
                        </a:rPr>
                        <a:t>Lanante</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59350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23/2015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HT-Control-field-expansion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24/1053</a:t>
            </a:r>
            <a:r>
              <a:rPr lang="en-GB" sz="1100" dirty="0">
                <a:solidFill>
                  <a:srgbClr val="00B050"/>
                </a:solidFill>
              </a:rPr>
              <a:t> PAPR of OFDMA transmission follow up					Xiaogang Chen</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24/1124</a:t>
            </a:r>
            <a:r>
              <a:rPr lang="en-GB" sz="1100" dirty="0">
                <a:solidFill>
                  <a:srgbClr val="00B050"/>
                </a:solidFill>
              </a:rPr>
              <a:t> Headroom Reason Reporting						Brian Hart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24/1158</a:t>
            </a:r>
            <a:r>
              <a:rPr lang="en-GB" sz="1100" dirty="0">
                <a:solidFill>
                  <a:srgbClr val="00B050"/>
                </a:solidFill>
              </a:rPr>
              <a:t> Uplink MU MIMO Precoding Precoder Message Format 			Rainer Strobel</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24/1177</a:t>
            </a:r>
            <a:r>
              <a:rPr lang="en-GB" sz="1100" dirty="0">
                <a:solidFill>
                  <a:srgbClr val="00B050"/>
                </a:solidFill>
              </a:rPr>
              <a:t> Additional Results for Multi-Layer Transmission				Leif Wilhelmsson</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24/1054</a:t>
            </a:r>
            <a:r>
              <a:rPr lang="en-US" sz="1100" dirty="0">
                <a:solidFill>
                  <a:srgbClr val="00B050"/>
                </a:solidFill>
              </a:rPr>
              <a:t> On the over puncturing in LDPC						Xiaogang Chen</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24/1159</a:t>
            </a:r>
            <a:r>
              <a:rPr lang="en-US" sz="1100" dirty="0">
                <a:solidFill>
                  <a:schemeClr val="bg1">
                    <a:lumMod val="65000"/>
                  </a:schemeClr>
                </a:solidFill>
              </a:rPr>
              <a:t> Investigation of LDPC Improvements					Rainer Strobel</a:t>
            </a:r>
            <a:endParaRPr lang="en-GB" sz="1100" dirty="0">
              <a:solidFill>
                <a:schemeClr val="bg1">
                  <a:lumMod val="65000"/>
                </a:schemeClr>
              </a:solidFill>
            </a:endParaRPr>
          </a:p>
          <a:p>
            <a:pPr>
              <a:buFont typeface="Arial" panose="020B0604020202020204" pitchFamily="34" charset="0"/>
              <a:buChar char="•"/>
            </a:pPr>
            <a:r>
              <a:rPr lang="en-US" sz="1400" dirty="0">
                <a:solidFill>
                  <a:schemeClr val="bg1">
                    <a:lumMod val="65000"/>
                  </a:schemeClr>
                </a:solidFill>
              </a:rPr>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24/0715</a:t>
            </a:r>
            <a:r>
              <a:rPr lang="en-US" sz="1400" dirty="0">
                <a:solidFill>
                  <a:srgbClr val="00B050"/>
                </a:solidFill>
              </a:rPr>
              <a:t> </a:t>
            </a:r>
            <a:r>
              <a:rPr lang="en-US" sz="1400" b="0" i="0" u="none" strike="noStrike" dirty="0">
                <a:solidFill>
                  <a:srgbClr val="00B050"/>
                </a:solidFill>
                <a:effectLst/>
              </a:rPr>
              <a:t>Multi-Link-SM-Power-Save-Mode-follow-up</a:t>
            </a:r>
            <a:r>
              <a:rPr lang="en-US" sz="1400" dirty="0">
                <a:solidFill>
                  <a:srgbClr val="00B050"/>
                </a:solidFill>
              </a:rPr>
              <a:t> 			</a:t>
            </a:r>
            <a:r>
              <a:rPr lang="en-US" sz="1400" b="0" i="0" u="none" strike="noStrike" dirty="0">
                <a:solidFill>
                  <a:srgbClr val="00B050"/>
                </a:solidFill>
                <a:effectLst/>
              </a:rPr>
              <a:t>Jason Y. Guo</a:t>
            </a:r>
            <a:r>
              <a:rPr lang="en-US" sz="1400" dirty="0">
                <a:solidFill>
                  <a:srgbClr val="00B050"/>
                </a:solidFill>
              </a:rPr>
              <a:t> </a:t>
            </a:r>
            <a:endParaRPr lang="en-US" sz="1400" b="0" i="0" u="none" strike="noStrike" dirty="0">
              <a:solidFill>
                <a:srgbClr val="00B050"/>
              </a:solidFill>
              <a:effectLst/>
            </a:endParaRPr>
          </a:p>
          <a:p>
            <a:pPr lvl="1">
              <a:buFont typeface="Arial" panose="020B0604020202020204" pitchFamily="34" charset="0"/>
              <a:buChar char="•"/>
            </a:pPr>
            <a:r>
              <a:rPr lang="en-US" sz="1400" b="0" i="0" u="sng" strike="noStrike" dirty="0">
                <a:solidFill>
                  <a:schemeClr val="bg1">
                    <a:lumMod val="75000"/>
                  </a:schemeClr>
                </a:solidFill>
                <a:effectLst/>
                <a:hlinkClick r:id="rId3">
                  <a:extLst>
                    <a:ext uri="{A12FA001-AC4F-418D-AE19-62706E023703}">
                      <ahyp:hlinkClr xmlns:ahyp="http://schemas.microsoft.com/office/drawing/2018/hyperlinkcolor" val="tx"/>
                    </a:ext>
                  </a:extLst>
                </a:hlinkClick>
              </a:rPr>
              <a:t>24/0737</a:t>
            </a:r>
            <a:r>
              <a:rPr lang="en-US" sz="1400" dirty="0">
                <a:solidFill>
                  <a:schemeClr val="bg1">
                    <a:lumMod val="75000"/>
                  </a:schemeClr>
                </a:solidFill>
              </a:rPr>
              <a:t> </a:t>
            </a:r>
            <a:r>
              <a:rPr lang="en-US" sz="1400" b="0" i="0" u="none" strike="noStrike" dirty="0">
                <a:solidFill>
                  <a:schemeClr val="bg1">
                    <a:lumMod val="75000"/>
                  </a:schemeClr>
                </a:solidFill>
                <a:effectLst/>
              </a:rPr>
              <a:t>Cross-link Wake-up to Go Deeper in Power Save</a:t>
            </a:r>
            <a:r>
              <a:rPr lang="en-US" sz="1400" dirty="0">
                <a:solidFill>
                  <a:schemeClr val="bg1">
                    <a:lumMod val="75000"/>
                  </a:schemeClr>
                </a:solidFill>
              </a:rPr>
              <a:t> 			</a:t>
            </a:r>
            <a:r>
              <a:rPr lang="en-US" sz="1400" b="0" i="0" u="none" strike="noStrike" dirty="0">
                <a:solidFill>
                  <a:schemeClr val="bg1">
                    <a:lumMod val="75000"/>
                  </a:schemeClr>
                </a:solidFill>
                <a:effectLst/>
              </a:rPr>
              <a:t>Yuxin Lu</a:t>
            </a:r>
          </a:p>
          <a:p>
            <a:pPr lvl="1">
              <a:buFont typeface="Arial" panose="020B0604020202020204" pitchFamily="34" charset="0"/>
              <a:buChar char="•"/>
            </a:pPr>
            <a:r>
              <a:rPr lang="en-US" sz="1400" b="0" i="0" u="sng" strike="noStrike" dirty="0">
                <a:solidFill>
                  <a:schemeClr val="bg1">
                    <a:lumMod val="75000"/>
                  </a:schemeClr>
                </a:solidFill>
                <a:effectLst/>
                <a:hlinkClick r:id="rId4">
                  <a:extLst>
                    <a:ext uri="{A12FA001-AC4F-418D-AE19-62706E023703}">
                      <ahyp:hlinkClr xmlns:ahyp="http://schemas.microsoft.com/office/drawing/2018/hyperlinkcolor" val="tx"/>
                    </a:ext>
                  </a:extLst>
                </a:hlinkClick>
              </a:rPr>
              <a:t>24/0782</a:t>
            </a:r>
            <a:r>
              <a:rPr lang="en-US" sz="1400" dirty="0">
                <a:solidFill>
                  <a:schemeClr val="bg1">
                    <a:lumMod val="75000"/>
                  </a:schemeClr>
                </a:solidFill>
              </a:rPr>
              <a:t> </a:t>
            </a:r>
            <a:r>
              <a:rPr lang="en-US" sz="1400" b="0" i="0" u="none" strike="noStrike" dirty="0">
                <a:solidFill>
                  <a:schemeClr val="bg1">
                    <a:lumMod val="75000"/>
                  </a:schemeClr>
                </a:solidFill>
                <a:effectLst/>
              </a:rPr>
              <a:t>AP power saving</a:t>
            </a:r>
            <a:r>
              <a:rPr lang="en-US" sz="1400" dirty="0">
                <a:solidFill>
                  <a:schemeClr val="bg1">
                    <a:lumMod val="75000"/>
                  </a:schemeClr>
                </a:solidFill>
              </a:rPr>
              <a:t> 								</a:t>
            </a:r>
            <a:r>
              <a:rPr lang="en-US" sz="1400" b="0" i="0" u="none" strike="noStrike" dirty="0" err="1">
                <a:solidFill>
                  <a:schemeClr val="bg1">
                    <a:lumMod val="75000"/>
                  </a:schemeClr>
                </a:solidFill>
                <a:effectLst/>
              </a:rPr>
              <a:t>Chaoming</a:t>
            </a:r>
            <a:r>
              <a:rPr lang="en-US" sz="1400" b="0" i="0" u="none" strike="noStrike" dirty="0">
                <a:solidFill>
                  <a:schemeClr val="bg1">
                    <a:lumMod val="75000"/>
                  </a:schemeClr>
                </a:solidFill>
                <a:effectLst/>
              </a:rPr>
              <a:t> Luo</a:t>
            </a:r>
            <a:r>
              <a:rPr lang="en-US" sz="1400" dirty="0">
                <a:solidFill>
                  <a:schemeClr val="bg1">
                    <a:lumMod val="75000"/>
                  </a:schemeClr>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24/0813</a:t>
            </a:r>
            <a:r>
              <a:rPr lang="en-US" sz="1400" dirty="0">
                <a:solidFill>
                  <a:srgbClr val="00B050"/>
                </a:solidFill>
              </a:rPr>
              <a:t> </a:t>
            </a:r>
            <a:r>
              <a:rPr lang="en-US" sz="1400" b="0" i="0" u="none" strike="noStrike" dirty="0">
                <a:solidFill>
                  <a:srgbClr val="00B050"/>
                </a:solidFill>
                <a:effectLst/>
              </a:rPr>
              <a:t>Discussions on AP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24/0833</a:t>
            </a:r>
            <a:r>
              <a:rPr lang="en-US" sz="1400" dirty="0">
                <a:solidFill>
                  <a:srgbClr val="00B050"/>
                </a:solidFill>
              </a:rPr>
              <a:t> </a:t>
            </a:r>
            <a:r>
              <a:rPr lang="en-US" sz="1400" b="0" i="0" u="none" strike="noStrike" dirty="0">
                <a:solidFill>
                  <a:srgbClr val="00B050"/>
                </a:solidFill>
                <a:effectLst/>
              </a:rPr>
              <a:t>Dynamic Power Saving for AP</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24/0844</a:t>
            </a:r>
            <a:r>
              <a:rPr lang="en-US" sz="1400" b="0" i="0" u="none" strike="noStrike" kern="1200" dirty="0">
                <a:solidFill>
                  <a:schemeClr val="bg1">
                    <a:lumMod val="65000"/>
                  </a:schemeClr>
                </a:solidFill>
                <a:effectLst/>
                <a:ea typeface="MS Gothic" panose="020B0609070205080204" pitchFamily="49" charset="-128"/>
              </a:rPr>
              <a:t> Padding Time in Dynamic Power Save 				</a:t>
            </a:r>
            <a:r>
              <a:rPr lang="en-US" sz="1400" b="0" i="0" u="none" strike="noStrike" kern="1200" dirty="0" err="1">
                <a:solidFill>
                  <a:schemeClr val="bg1">
                    <a:lumMod val="65000"/>
                  </a:schemeClr>
                </a:solidFill>
                <a:effectLst/>
                <a:ea typeface="MS Gothic" panose="020B0609070205080204" pitchFamily="49" charset="-128"/>
              </a:rPr>
              <a:t>Maolin</a:t>
            </a:r>
            <a:r>
              <a:rPr lang="en-US" sz="1400" b="0" i="0" u="none" strike="noStrike" kern="1200" dirty="0">
                <a:solidFill>
                  <a:schemeClr val="bg1">
                    <a:lumMod val="65000"/>
                  </a:schemeClr>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00B050"/>
                </a:solidFill>
                <a:effectLst/>
                <a:hlinkClick r:id="rId8">
                  <a:extLst>
                    <a:ext uri="{A12FA001-AC4F-418D-AE19-62706E023703}">
                      <ahyp:hlinkClr xmlns:ahyp="http://schemas.microsoft.com/office/drawing/2018/hyperlinkcolor" val="tx"/>
                    </a:ext>
                  </a:extLst>
                </a:hlinkClick>
              </a:rPr>
              <a:t>24/1126</a:t>
            </a:r>
            <a:r>
              <a:rPr lang="en-US" sz="1400" dirty="0">
                <a:solidFill>
                  <a:srgbClr val="00B050"/>
                </a:solidFill>
              </a:rPr>
              <a:t> </a:t>
            </a:r>
            <a:r>
              <a:rPr lang="en-US" sz="1400" b="0" i="0" u="none" strike="noStrike" dirty="0">
                <a:solidFill>
                  <a:srgbClr val="00B050"/>
                </a:solidFill>
                <a:effectLst/>
              </a:rPr>
              <a:t>ICF-ICR Discussion for DPS</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24/1129</a:t>
            </a:r>
            <a:r>
              <a:rPr lang="en-US" sz="1400" b="0" i="0" u="none" strike="noStrike" kern="1200" dirty="0">
                <a:solidFill>
                  <a:schemeClr val="bg1">
                    <a:lumMod val="65000"/>
                  </a:schemeClr>
                </a:solidFill>
                <a:effectLst/>
                <a:ea typeface="MS Gothic" panose="020B0609070205080204" pitchFamily="49" charset="-128"/>
              </a:rPr>
              <a:t> Discussion on Intermediate FCS Signaling 				</a:t>
            </a:r>
            <a:r>
              <a:rPr lang="en-US" sz="1400" b="0" i="0" u="none" strike="noStrike" kern="1200" dirty="0" err="1">
                <a:solidFill>
                  <a:schemeClr val="bg1">
                    <a:lumMod val="65000"/>
                  </a:schemeClr>
                </a:solidFill>
                <a:effectLst/>
                <a:ea typeface="MS Gothic" panose="020B0609070205080204" pitchFamily="49" charset="-128"/>
              </a:rPr>
              <a:t>SunHee</a:t>
            </a:r>
            <a:r>
              <a:rPr lang="en-US" sz="1400" b="0" i="0" u="none" strike="noStrike" kern="1200" dirty="0">
                <a:solidFill>
                  <a:schemeClr val="bg1">
                    <a:lumMod val="65000"/>
                  </a:schemeClr>
                </a:solidFill>
                <a:effectLst/>
                <a:ea typeface="MS Gothic" panose="020B0609070205080204" pitchFamily="49" charset="-128"/>
              </a:rPr>
              <a:t> Baek</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FFC000"/>
                </a:solidFill>
                <a:effectLst/>
                <a:highlight>
                  <a:srgbClr val="FFFFFF"/>
                </a:highlight>
              </a:rPr>
              <a:t>Straw Poll 1:</a:t>
            </a:r>
            <a:r>
              <a:rPr lang="en-US" sz="1400" b="0" i="0" dirty="0">
                <a:solidFill>
                  <a:srgbClr val="FFC000"/>
                </a:solidFill>
                <a:effectLst/>
                <a:highlight>
                  <a:srgbClr val="FFFFFF"/>
                </a:highlight>
              </a:rPr>
              <a:t> Do you support to define in 11bn that when a non-AP MLD is in the process of roaming </a:t>
            </a:r>
            <a:r>
              <a:rPr lang="en-US" sz="1400" b="0" i="0" dirty="0">
                <a:solidFill>
                  <a:srgbClr val="222222"/>
                </a:solidFill>
                <a:effectLst/>
                <a:highlight>
                  <a:srgbClr val="FFFFFF"/>
                </a:highlight>
              </a:rPr>
              <a:t>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FFC000"/>
                </a:solidFill>
                <a:effectLst/>
                <a:highlight>
                  <a:srgbClr val="FFFFFF"/>
                </a:highlight>
              </a:rPr>
              <a:t>Straw Poll 2:</a:t>
            </a:r>
            <a:r>
              <a:rPr lang="en-US" sz="1400" b="0" i="0" dirty="0">
                <a:solidFill>
                  <a:srgbClr val="FFC000"/>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00B050"/>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00B050"/>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hlinkClick r:id="rId2"/>
              </a:rPr>
              <a:t>24/1159</a:t>
            </a:r>
            <a:r>
              <a:rPr lang="en-US" sz="1200" dirty="0"/>
              <a:t> Investigation of LDPC Improvements				Rainer Strobel</a:t>
            </a:r>
            <a:endParaRPr lang="en-GB" sz="1200" dirty="0"/>
          </a:p>
          <a:p>
            <a:pPr lvl="1">
              <a:buFont typeface="Arial" panose="020B0604020202020204" pitchFamily="34" charset="0"/>
              <a:buChar char="•"/>
            </a:pPr>
            <a:r>
              <a:rPr lang="en-US" sz="1200" dirty="0">
                <a:solidFill>
                  <a:srgbClr val="FF0000"/>
                </a:solidFill>
                <a:hlinkClick r:id="rId3"/>
              </a:rPr>
              <a:t>24/1184</a:t>
            </a:r>
            <a:r>
              <a:rPr lang="en-US" sz="1200" dirty="0">
                <a:solidFill>
                  <a:srgbClr val="FF0000"/>
                </a:solidFill>
              </a:rPr>
              <a:t> </a:t>
            </a:r>
            <a:r>
              <a:rPr lang="en-US" sz="1200" dirty="0"/>
              <a:t>Considerations on ELR transmission				Dongguk Lim</a:t>
            </a:r>
          </a:p>
          <a:p>
            <a:pPr lvl="1">
              <a:buFont typeface="Arial" panose="020B0604020202020204" pitchFamily="34" charset="0"/>
              <a:buChar char="•"/>
            </a:pPr>
            <a:r>
              <a:rPr lang="en-US" sz="1200" dirty="0">
                <a:solidFill>
                  <a:srgbClr val="FF0000"/>
                </a:solidFill>
                <a:hlinkClick r:id="rId4"/>
              </a:rPr>
              <a:t>24/1232</a:t>
            </a:r>
            <a:r>
              <a:rPr lang="en-US" sz="1200" dirty="0">
                <a:solidFill>
                  <a:srgbClr val="FF0000"/>
                </a:solidFill>
              </a:rPr>
              <a:t>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hlinkClick r:id="rId5"/>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FF0000"/>
                </a:solidFill>
                <a:effectLst/>
                <a:hlinkClick r:id="rId6"/>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hlinkClick r:id="rId7"/>
              </a:rPr>
              <a:t>24/1238</a:t>
            </a:r>
            <a:r>
              <a:rPr lang="en-US" sz="1200" dirty="0">
                <a:solidFill>
                  <a:srgbClr val="FF0000"/>
                </a:solidFill>
              </a:rPr>
              <a:t>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hlinkClick r:id="rId8"/>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none" strike="noStrike" dirty="0">
                <a:solidFill>
                  <a:srgbClr val="FF0000"/>
                </a:solidFill>
                <a:effectLst/>
                <a:hlinkClick r:id="rId4"/>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hlinkClick r:id="rId5"/>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hlinkClick r:id="rId6"/>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a:t>
            </a:r>
            <a:r>
              <a:rPr lang="en-US" sz="1100" b="0"/>
              <a:t>22/1515r0,24/84r1, 24/511r0</a:t>
            </a:r>
            <a:r>
              <a:rPr lang="en-US" sz="1100" b="0" dirty="0"/>
              <a:t>]</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hlinkClick r:id="rId2"/>
              </a:rPr>
              <a:t>24/0876</a:t>
            </a:r>
            <a:r>
              <a:rPr lang="en-US" sz="1100" dirty="0"/>
              <a:t> UHR PPDU PHY Version						Rui Cao</a:t>
            </a:r>
          </a:p>
          <a:p>
            <a:pPr lvl="1">
              <a:buFont typeface="Arial" panose="020B0604020202020204" pitchFamily="34" charset="0"/>
              <a:buChar char="•"/>
            </a:pPr>
            <a:r>
              <a:rPr lang="en-US" sz="1100" b="0" i="0" dirty="0">
                <a:solidFill>
                  <a:schemeClr val="tx1"/>
                </a:solidFill>
                <a:effectLst/>
                <a:highlight>
                  <a:srgbClr val="FFFFFF"/>
                </a:highlight>
                <a:hlinkClick r:id="rId3"/>
              </a:rPr>
              <a:t>24/0734</a:t>
            </a:r>
            <a:r>
              <a:rPr lang="en-US" sz="1100" b="0" i="0" dirty="0">
                <a:solidFill>
                  <a:schemeClr val="tx1"/>
                </a:solidFill>
                <a:effectLst/>
                <a:highlight>
                  <a:srgbClr val="FFFFFF"/>
                </a:highlight>
              </a:rPr>
              <a:t> On UEQM and UEQ-MCS						Ron Porat</a:t>
            </a:r>
          </a:p>
          <a:p>
            <a:pPr lvl="1">
              <a:buFont typeface="Arial" panose="020B0604020202020204" pitchFamily="34" charset="0"/>
              <a:buChar char="•"/>
            </a:pPr>
            <a:r>
              <a:rPr lang="en-US" sz="1100" b="0" i="0" dirty="0">
                <a:solidFill>
                  <a:schemeClr val="tx1"/>
                </a:solidFill>
                <a:effectLst/>
                <a:highlight>
                  <a:srgbClr val="FFFFFF"/>
                </a:highlight>
                <a:hlinkClick r:id="rId4"/>
              </a:rPr>
              <a:t>24/0474</a:t>
            </a:r>
            <a:r>
              <a:rPr lang="en-US" sz="1100" b="0" i="0" dirty="0">
                <a:solidFill>
                  <a:schemeClr val="tx1"/>
                </a:solidFill>
                <a:effectLst/>
                <a:highlight>
                  <a:srgbClr val="FFFFFF"/>
                </a:highlight>
              </a:rPr>
              <a:t> UHR unequal modulation pattern and new MCS 				Rui Cao</a:t>
            </a:r>
          </a:p>
          <a:p>
            <a:pPr lvl="1">
              <a:buFont typeface="Arial" panose="020B0604020202020204" pitchFamily="34" charset="0"/>
              <a:buChar char="•"/>
            </a:pPr>
            <a:r>
              <a:rPr lang="en-US" sz="1100" b="0" i="0" dirty="0">
                <a:solidFill>
                  <a:schemeClr val="tx1"/>
                </a:solidFill>
                <a:effectLst/>
                <a:highlight>
                  <a:srgbClr val="FFFFFF"/>
                </a:highlight>
                <a:hlinkClick r:id="rId5"/>
              </a:rPr>
              <a:t>24/0875</a:t>
            </a:r>
            <a:r>
              <a:rPr lang="en-US" sz="1100" b="0" i="0" dirty="0">
                <a:solidFill>
                  <a:schemeClr val="tx1"/>
                </a:solidFill>
                <a:effectLst/>
                <a:highlight>
                  <a:srgbClr val="FFFFFF"/>
                </a:highlight>
              </a:rPr>
              <a:t> UHR Enhanced Long Range Support					Rui Cao</a:t>
            </a:r>
          </a:p>
          <a:p>
            <a:pPr lvl="1">
              <a:buFont typeface="Arial" panose="020B0604020202020204" pitchFamily="34" charset="0"/>
              <a:buChar char="•"/>
            </a:pPr>
            <a:r>
              <a:rPr lang="en-US" sz="1100" dirty="0">
                <a:hlinkClick r:id="rId6"/>
              </a:rPr>
              <a:t>24/0873</a:t>
            </a:r>
            <a:r>
              <a:rPr lang="en-US" sz="1100" dirty="0"/>
              <a:t> Design Targets and Considerations for Enhanced Long Range 		Jianhan Liu</a:t>
            </a:r>
          </a:p>
          <a:p>
            <a:pPr lvl="1">
              <a:buFont typeface="Arial" panose="020B0604020202020204" pitchFamily="34" charset="0"/>
              <a:buChar char="•"/>
            </a:pPr>
            <a:r>
              <a:rPr lang="en-US" sz="1100" dirty="0">
                <a:hlinkClick r:id="rId7"/>
              </a:rPr>
              <a:t>24/0985</a:t>
            </a:r>
            <a:r>
              <a:rPr lang="en-US" sz="1100" dirty="0"/>
              <a:t> Longer LDPC Codeword							Rethna Pulikkoonattu</a:t>
            </a:r>
          </a:p>
          <a:p>
            <a:pPr lvl="0">
              <a:buFont typeface="Arial" panose="020B0604020202020204" pitchFamily="34" charset="0"/>
              <a:buChar char="•"/>
            </a:pPr>
            <a:r>
              <a:rPr lang="en-GB" sz="1400" dirty="0"/>
              <a:t>Submissions – ELR + Miscellaneous Part 2</a:t>
            </a:r>
          </a:p>
          <a:p>
            <a:pPr lvl="1">
              <a:buFont typeface="Arial" panose="020B0604020202020204" pitchFamily="34" charset="0"/>
              <a:buChar char="•"/>
            </a:pPr>
            <a:r>
              <a:rPr lang="en-US" sz="1100" b="0" i="0" u="none" strike="noStrike" dirty="0">
                <a:solidFill>
                  <a:srgbClr val="000000"/>
                </a:solidFill>
                <a:effectLst/>
                <a:hlinkClick r:id="rId8"/>
              </a:rPr>
              <a:t>24/1264</a:t>
            </a:r>
            <a:r>
              <a:rPr lang="en-US" sz="1100" dirty="0"/>
              <a:t> </a:t>
            </a:r>
            <a:r>
              <a:rPr lang="en-US" sz="1100" b="0" i="0" u="none" strike="noStrike" dirty="0">
                <a:solidFill>
                  <a:srgbClr val="000000"/>
                </a:solidFill>
                <a:effectLst/>
              </a:rPr>
              <a:t>Supporting Rx Interference Mitigation in TGbn</a:t>
            </a:r>
            <a:r>
              <a:rPr lang="en-US" sz="1100" dirty="0"/>
              <a:t> 				</a:t>
            </a:r>
            <a:r>
              <a:rPr lang="en-US" sz="1100" b="0" i="0" u="none" strike="noStrike" dirty="0">
                <a:solidFill>
                  <a:srgbClr val="000000"/>
                </a:solidFill>
                <a:effectLst/>
              </a:rPr>
              <a:t>Shimi Shilo</a:t>
            </a:r>
            <a:r>
              <a:rPr lang="en-US" sz="1100" dirty="0"/>
              <a:t> </a:t>
            </a:r>
          </a:p>
          <a:p>
            <a:pPr lvl="1">
              <a:buFont typeface="Arial" panose="020B0604020202020204" pitchFamily="34" charset="0"/>
              <a:buChar char="•"/>
            </a:pPr>
            <a:r>
              <a:rPr lang="en-US" sz="1100" b="0" i="0" u="none" strike="noStrike" dirty="0">
                <a:solidFill>
                  <a:srgbClr val="000000"/>
                </a:solidFill>
                <a:effectLst/>
                <a:hlinkClick r:id="rId9"/>
              </a:rPr>
              <a:t>24/1265</a:t>
            </a:r>
            <a:r>
              <a:rPr lang="en-US" sz="1100" dirty="0"/>
              <a:t> </a:t>
            </a:r>
            <a:r>
              <a:rPr lang="en-US" sz="1100" b="0" i="0" u="none" strike="noStrike" dirty="0">
                <a:solidFill>
                  <a:srgbClr val="000000"/>
                </a:solidFill>
                <a:effectLst/>
              </a:rPr>
              <a:t>Triggered Beamforming in TGbn – More Insights</a:t>
            </a:r>
            <a:r>
              <a:rPr lang="en-US" sz="1100" dirty="0"/>
              <a:t> 			</a:t>
            </a:r>
            <a:r>
              <a:rPr lang="en-US" sz="1100" b="0" i="0" u="none" strike="noStrike" dirty="0">
                <a:solidFill>
                  <a:srgbClr val="000000"/>
                </a:solidFill>
                <a:effectLst/>
              </a:rPr>
              <a:t>Shimi Shilo</a:t>
            </a:r>
            <a:r>
              <a:rPr lang="en-US" sz="1100" dirty="0"/>
              <a:t> </a:t>
            </a:r>
          </a:p>
          <a:p>
            <a:pPr lvl="1">
              <a:buFont typeface="Arial" panose="020B0604020202020204" pitchFamily="34" charset="0"/>
              <a:buChar char="•"/>
            </a:pPr>
            <a:r>
              <a:rPr lang="en-US" sz="1100" b="0" i="0" u="none" strike="sngStrike" dirty="0">
                <a:solidFill>
                  <a:srgbClr val="FF0000"/>
                </a:solidFill>
                <a:effectLst/>
              </a:rPr>
              <a:t>24/1267</a:t>
            </a:r>
            <a:r>
              <a:rPr lang="en-US" sz="1100" strike="sngStrike" dirty="0"/>
              <a:t> </a:t>
            </a:r>
            <a:r>
              <a:rPr lang="en-US" sz="1100" b="0" i="0" u="none" strike="sngStrike" dirty="0">
                <a:solidFill>
                  <a:srgbClr val="000000"/>
                </a:solidFill>
                <a:effectLst/>
              </a:rPr>
              <a:t>Further Considerations for UHR preamble*</a:t>
            </a:r>
            <a:r>
              <a:rPr lang="en-US" sz="1100" strike="sngStrike" dirty="0"/>
              <a:t> 				</a:t>
            </a:r>
            <a:r>
              <a:rPr lang="en-US" sz="1100" b="0" i="0" u="none" strike="sngStrike" dirty="0">
                <a:solidFill>
                  <a:srgbClr val="000000"/>
                </a:solidFill>
                <a:effectLst/>
              </a:rPr>
              <a:t>Sigurd Schelstraete</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lvl="0" indent="0"/>
            <a:r>
              <a:rPr lang="en-GB" sz="1400" dirty="0"/>
              <a:t>*not uploaded, not notified</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t>Straw Polls (30 mins)</a:t>
            </a:r>
          </a:p>
          <a:p>
            <a:pPr lvl="1">
              <a:buFont typeface="Arial" panose="020B0604020202020204" pitchFamily="34" charset="0"/>
              <a:buChar char="•"/>
            </a:pPr>
            <a:r>
              <a:rPr lang="en-US" sz="1400" b="0" i="0" u="none" strike="noStrike" dirty="0">
                <a:solidFill>
                  <a:srgbClr val="FF0000"/>
                </a:solidFill>
                <a:effectLst/>
                <a:hlinkClick r:id="rId2"/>
              </a:rPr>
              <a:t>24/0636</a:t>
            </a:r>
            <a:r>
              <a:rPr lang="en-US" sz="1400" dirty="0"/>
              <a:t> </a:t>
            </a:r>
            <a:r>
              <a:rPr lang="en-US" sz="1400" b="0" i="0" u="none" strike="noStrike" dirty="0">
                <a:solidFill>
                  <a:srgbClr val="000000"/>
                </a:solidFill>
                <a:effectLst/>
              </a:rPr>
              <a:t>Multi-AP Preemption for Low-Latency Traffic</a:t>
            </a:r>
            <a:r>
              <a:rPr lang="en-US" sz="1400" dirty="0"/>
              <a:t> 			</a:t>
            </a:r>
            <a:r>
              <a:rPr lang="en-US" sz="1400" b="0" i="0" u="none" strike="noStrike" dirty="0">
                <a:solidFill>
                  <a:srgbClr val="000000"/>
                </a:solidFill>
                <a:effectLst/>
              </a:rPr>
              <a:t>Si-Chan Noh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24/0804</a:t>
            </a:r>
            <a:r>
              <a:rPr lang="en-US" sz="1400" dirty="0"/>
              <a:t> </a:t>
            </a:r>
            <a:r>
              <a:rPr lang="en-US" sz="1400" b="0" i="0" u="none" strike="noStrike" dirty="0">
                <a:solidFill>
                  <a:srgbClr val="000000"/>
                </a:solidFill>
                <a:effectLst/>
              </a:rPr>
              <a:t>The transmission of preemption request frame</a:t>
            </a:r>
            <a:r>
              <a:rPr lang="en-US" sz="1400" dirty="0"/>
              <a:t> 			</a:t>
            </a:r>
            <a:r>
              <a:rPr lang="en-US" sz="1400" b="0" i="0" u="none" strike="noStrike" dirty="0">
                <a:solidFill>
                  <a:srgbClr val="000000"/>
                </a:solidFill>
                <a:effectLst/>
              </a:rPr>
              <a:t>Yunbo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24/0852</a:t>
            </a:r>
            <a:r>
              <a:rPr lang="en-US" sz="1400" dirty="0"/>
              <a:t> </a:t>
            </a:r>
            <a:r>
              <a:rPr lang="en-US" sz="1400" b="0" i="0" u="none" strike="noStrike" dirty="0">
                <a:solidFill>
                  <a:srgbClr val="000000"/>
                </a:solidFill>
                <a:effectLst/>
              </a:rPr>
              <a:t>Timely-transmission-of-low-latency-traffic-with-reduced-preemption-occurance</a:t>
            </a:r>
            <a:r>
              <a:rPr lang="en-US" sz="1400" dirty="0"/>
              <a:t> 													</a:t>
            </a:r>
            <a:r>
              <a:rPr lang="en-US" sz="1400" b="0" i="0" u="none" strike="noStrike" dirty="0">
                <a:solidFill>
                  <a:srgbClr val="000000"/>
                </a:solidFill>
                <a:effectLst/>
              </a:rPr>
              <a:t>Jerome Gu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24/0870</a:t>
            </a:r>
            <a:r>
              <a:rPr lang="en-US" sz="1400" dirty="0"/>
              <a:t> </a:t>
            </a:r>
            <a:r>
              <a:rPr lang="en-US" sz="1400" b="0" i="0" u="none" strike="noStrike" dirty="0">
                <a:solidFill>
                  <a:srgbClr val="000000"/>
                </a:solidFill>
                <a:effectLst/>
              </a:rPr>
              <a:t>Further Considerations on Preemption</a:t>
            </a:r>
            <a:r>
              <a:rPr lang="en-US" sz="1400" dirty="0"/>
              <a:t> 				</a:t>
            </a:r>
            <a:r>
              <a:rPr lang="en-US" sz="1400" b="0" i="0" u="none" strike="noStrike" dirty="0">
                <a:solidFill>
                  <a:srgbClr val="000000"/>
                </a:solidFill>
                <a:effectLst/>
              </a:rPr>
              <a:t>Serhat Erkucuk</a:t>
            </a:r>
            <a:r>
              <a:rPr lang="en-US" sz="1400" dirty="0"/>
              <a:t> </a:t>
            </a:r>
          </a:p>
          <a:p>
            <a:pPr lvl="1">
              <a:buFont typeface="Arial" panose="020B0604020202020204" pitchFamily="34" charset="0"/>
              <a:buChar char="•"/>
            </a:pPr>
            <a:r>
              <a:rPr lang="en-US" sz="1400" b="0" i="0" u="none" strike="sngStrike" dirty="0">
                <a:solidFill>
                  <a:srgbClr val="FF0000"/>
                </a:solidFill>
                <a:effectLst/>
              </a:rPr>
              <a:t>24/0729</a:t>
            </a:r>
            <a:r>
              <a:rPr lang="en-US" sz="1400" strike="sngStrike" dirty="0"/>
              <a:t> </a:t>
            </a:r>
            <a:r>
              <a:rPr lang="en-US" sz="1400" b="0" i="0" u="none" strike="sngStrike" dirty="0">
                <a:solidFill>
                  <a:srgbClr val="000000"/>
                </a:solidFill>
                <a:effectLst/>
              </a:rPr>
              <a:t>Thoughts on preemption*</a:t>
            </a:r>
            <a:r>
              <a:rPr lang="en-US" sz="1400" strike="sngStrike" dirty="0"/>
              <a:t> 						</a:t>
            </a:r>
            <a:r>
              <a:rPr lang="en-US" sz="1400" b="0" i="0" u="none" strike="sngStrike" dirty="0">
                <a:solidFill>
                  <a:srgbClr val="000000"/>
                </a:solidFill>
                <a:effectLst/>
              </a:rPr>
              <a:t>Binita Gupta</a:t>
            </a:r>
            <a:r>
              <a:rPr lang="en-US" sz="1400" strike="sngStrike" dirty="0"/>
              <a:t> </a:t>
            </a:r>
          </a:p>
          <a:p>
            <a:pPr lvl="1">
              <a:buFont typeface="Arial" panose="020B0604020202020204" pitchFamily="34" charset="0"/>
              <a:buChar char="•"/>
            </a:pPr>
            <a:r>
              <a:rPr lang="en-US" sz="1400" b="0" i="0" u="sng" strike="noStrike" dirty="0">
                <a:solidFill>
                  <a:srgbClr val="0563C1"/>
                </a:solidFill>
                <a:effectLst/>
                <a:hlinkClick r:id="rId6"/>
              </a:rPr>
              <a:t>24/1074</a:t>
            </a:r>
            <a:r>
              <a:rPr lang="en-US" sz="1400" dirty="0"/>
              <a:t> </a:t>
            </a:r>
            <a:r>
              <a:rPr lang="en-US" sz="1400" b="0" i="0" u="none" strike="noStrike" dirty="0">
                <a:solidFill>
                  <a:srgbClr val="000000"/>
                </a:solidFill>
                <a:effectLst/>
              </a:rPr>
              <a:t>Preemption TXOP</a:t>
            </a:r>
            <a:r>
              <a:rPr lang="en-US" sz="1400" dirty="0"/>
              <a:t> 							</a:t>
            </a:r>
            <a:r>
              <a:rPr lang="en-US" sz="1400" b="0" i="0" u="none" strike="noStrike" dirty="0">
                <a:solidFill>
                  <a:srgbClr val="000000"/>
                </a:solidFill>
                <a:effectLst/>
              </a:rPr>
              <a:t>Yuxin Lu</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marL="0" lvl="0" indent="0"/>
            <a:r>
              <a:rPr lang="en-US" sz="1600" dirty="0"/>
              <a:t>*not uploaded,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SP: Do you agree to define a mechanism in 11bn for a TXOP holder to allow a STA associated with the TXOP holder to preempt the TXOP holder's frame exchange sequence for delivery of low latency traffic?</a:t>
            </a:r>
          </a:p>
          <a:p>
            <a:pPr marL="171450" indent="-171450">
              <a:buFont typeface="Arial" panose="020B0604020202020204" pitchFamily="34" charset="0"/>
              <a:buChar char="•"/>
            </a:pPr>
            <a:r>
              <a:rPr lang="en-US" sz="1100" b="0" dirty="0"/>
              <a:t>NOTE: The TXOP holder can be an AP or a non-AP STA.</a:t>
            </a:r>
          </a:p>
          <a:p>
            <a:pPr marL="171450" indent="-171450">
              <a:buFont typeface="Arial" panose="020B0604020202020204" pitchFamily="34" charset="0"/>
              <a:buChar char="•"/>
            </a:pPr>
            <a:r>
              <a:rPr lang="en-US" sz="1100" b="0" dirty="0"/>
              <a:t>NOTE: The policy for TXOP holder allowing preemption is TBD.</a:t>
            </a:r>
          </a:p>
          <a:p>
            <a:pPr marL="0" indent="0"/>
            <a:r>
              <a:rPr lang="en-US" sz="1100" b="0" i="1" dirty="0"/>
              <a:t>Supporting list: 11-24/431, 11-24/866, 11-24/852, 11-24/804, 11-24/416, 11-24/470, 11-24/391, 11-24/390, 11-24/389, 11-24/247, 11-23/1886, 11-24/103, 11-24/168, 11-24/131, 11-23/2076, 11-23/1950, 11-23/1939, 11-24/0870</a:t>
            </a:r>
          </a:p>
          <a:p>
            <a:pPr marL="0" indent="0"/>
            <a:endParaRPr lang="en-US" sz="1100" dirty="0"/>
          </a:p>
          <a:p>
            <a:pPr marL="0" indent="0"/>
            <a:r>
              <a:rPr lang="en-US" sz="1100" dirty="0"/>
              <a:t>Straw Poll 2: Do you agree to include the following into the 11bn SFD?</a:t>
            </a:r>
          </a:p>
          <a:p>
            <a:pPr marL="171450" indent="-171450">
              <a:buFont typeface="Arial" panose="020B0604020202020204" pitchFamily="34" charset="0"/>
              <a:buChar char="•"/>
            </a:pPr>
            <a:r>
              <a:rPr lang="en-US" sz="1100" b="0" dirty="0"/>
              <a:t>An AP that is capable of Non-Primary Channel Access (NPCA) announces at most one NPCA Primary channel that is in its BSS operating channel width and that is not a punctured 20 MHz subchannel (as indicated in the HE/EHT Operation element)</a:t>
            </a:r>
          </a:p>
          <a:p>
            <a:pPr marL="0" indent="0"/>
            <a:r>
              <a:rPr lang="en-US" sz="1100" b="0" dirty="0"/>
              <a:t>Details on signaling is TBD</a:t>
            </a:r>
          </a:p>
          <a:p>
            <a:pPr marL="0" indent="0"/>
            <a:endParaRPr lang="en-US" sz="1100" b="0" dirty="0"/>
          </a:p>
          <a:p>
            <a:pPr marL="0" indent="0"/>
            <a:r>
              <a:rPr lang="en-US" sz="1100" dirty="0"/>
              <a:t>Straw Poll 3:  Do you agree to include the following into the 11bn SFD?</a:t>
            </a:r>
          </a:p>
          <a:p>
            <a:pPr marL="171450" indent="-171450">
              <a:buFont typeface="Arial" panose="020B0604020202020204" pitchFamily="34" charset="0"/>
              <a:buChar char="•"/>
            </a:pPr>
            <a:r>
              <a:rPr lang="en-US" sz="1100" b="0" dirty="0"/>
              <a:t>STA that is capable of Non-Primary Channel Access (NPCA) shall initiate frame exchange with a control frame when it performs channel access on the NPCA Primary channel</a:t>
            </a:r>
          </a:p>
          <a:p>
            <a:pPr marL="0" indent="0"/>
            <a:r>
              <a:rPr lang="en-US" sz="1100" b="0" dirty="0"/>
              <a:t>Details on control frame is TBD</a:t>
            </a:r>
          </a:p>
          <a:p>
            <a:pPr marL="0" indent="0"/>
            <a:r>
              <a:rPr lang="pt-BR" sz="1100" b="0" i="1" dirty="0"/>
              <a:t>Supporting list: [23/1913r2, 23/1911r0, 23/1935r1, 11-23/1891r0, 23/2005r1, 23/2023r1, 24/0070r1, 24/458r0, 24/486r0, 24/538r0, 24/670]</a:t>
            </a:r>
            <a:endParaRPr lang="en-US" sz="11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6"/>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7"/>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2*: </a:t>
            </a:r>
            <a:r>
              <a:rPr lang="en-US" sz="1400" b="0" dirty="0"/>
              <a:t>Do you agree that TGbn shall define a Coordinated TDMA (C-TDMA) procedure for an AP to share its time resources of an obtained TXOP with a set of APs.</a:t>
            </a:r>
          </a:p>
          <a:p>
            <a:pPr>
              <a:buFont typeface="Arial" panose="020B0604020202020204" pitchFamily="34" charset="0"/>
              <a:buChar char="•"/>
            </a:pPr>
            <a:r>
              <a:rPr lang="en-US" sz="1400" b="0" dirty="0"/>
              <a:t>Set of APs is TBD.</a:t>
            </a:r>
          </a:p>
          <a:p>
            <a:pPr>
              <a:buFont typeface="Arial" panose="020B0604020202020204" pitchFamily="34" charset="0"/>
              <a:buChar char="•"/>
            </a:pPr>
            <a:r>
              <a:rPr lang="en-US" sz="1400" b="0" dirty="0"/>
              <a:t>The set can consist of one AP.</a:t>
            </a:r>
          </a:p>
          <a:p>
            <a:endParaRPr lang="en-US" sz="1400" dirty="0"/>
          </a:p>
          <a:p>
            <a:r>
              <a:rPr lang="en-US" sz="1400" dirty="0"/>
              <a:t>Straw Poll 1*: </a:t>
            </a:r>
            <a:r>
              <a:rPr lang="en-US" sz="1400" b="0" dirty="0"/>
              <a:t>Do you agree that a TXOP Sharing Group which may be a subset of a MAPC group should be established to coordinate the sharing of TXOPs?</a:t>
            </a:r>
          </a:p>
          <a:p>
            <a:r>
              <a:rPr lang="en-US" sz="1400" b="0" dirty="0"/>
              <a:t>Supporting doc: 24/941r0</a:t>
            </a:r>
          </a:p>
          <a:p>
            <a:endParaRPr lang="en-US" sz="1400" dirty="0"/>
          </a:p>
          <a:p>
            <a:r>
              <a:rPr lang="en-US" sz="1400" dirty="0"/>
              <a:t>Straw Poll 3: </a:t>
            </a:r>
            <a:r>
              <a:rPr lang="en-US" sz="1400" b="0" dirty="0"/>
              <a:t>Do you agree to define a new mechanism in 802.11bn that enables a STA to indicate its readiness to terminate an ongoing TWT SP</a:t>
            </a:r>
          </a:p>
          <a:p>
            <a:r>
              <a:rPr lang="en-US" sz="1400" b="0" dirty="0"/>
              <a:t>•NOTE 1 – The exact signaling mechanism is TBD, and existing frames and fields may be used with suitable modifications</a:t>
            </a:r>
          </a:p>
          <a:p>
            <a:r>
              <a:rPr lang="en-US" sz="1400" b="0" dirty="0"/>
              <a:t>•NOTE 2 – The SP does not propose changing the termination mechanism/signaling itself. As per current spec, a TWT SP may be terminated as specified in 26.8.5</a:t>
            </a:r>
          </a:p>
          <a:p>
            <a:endParaRPr lang="en-US" sz="1400" dirty="0"/>
          </a:p>
          <a:p>
            <a:r>
              <a:rPr lang="en-US" sz="1400" i="1" dirty="0"/>
              <a:t>*Agenda note: Order switch requested by author of </a:t>
            </a:r>
            <a:r>
              <a:rPr lang="en-US" sz="1400" i="1"/>
              <a:t>SP2.</a:t>
            </a:r>
            <a:endParaRPr lang="en-US" sz="1400" i="1" dirty="0"/>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214051</TotalTime>
  <Words>10198</Words>
  <Application>Microsoft Office PowerPoint</Application>
  <PresentationFormat>On-screen Show (4:3)</PresentationFormat>
  <Paragraphs>2160</Paragraphs>
  <Slides>73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4"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2024-07-18T04:47:23Z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