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2"/>
  </p:notesMasterIdLst>
  <p:handoutMasterIdLst>
    <p:handoutMasterId r:id="rId73"/>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183" r:id="rId22"/>
    <p:sldId id="1195" r:id="rId23"/>
    <p:sldId id="1196" r:id="rId24"/>
    <p:sldId id="1197" r:id="rId25"/>
    <p:sldId id="1198" r:id="rId26"/>
    <p:sldId id="1199" r:id="rId27"/>
    <p:sldId id="1200" r:id="rId28"/>
    <p:sldId id="1201" r:id="rId29"/>
    <p:sldId id="1202" r:id="rId30"/>
    <p:sldId id="1203" r:id="rId31"/>
    <p:sldId id="1204" r:id="rId32"/>
    <p:sldId id="1205" r:id="rId33"/>
    <p:sldId id="1137" r:id="rId34"/>
    <p:sldId id="1157" r:id="rId35"/>
    <p:sldId id="1158" r:id="rId36"/>
    <p:sldId id="1006" r:id="rId37"/>
    <p:sldId id="1178" r:id="rId38"/>
    <p:sldId id="1023" r:id="rId39"/>
    <p:sldId id="1024" r:id="rId40"/>
    <p:sldId id="1028" r:id="rId41"/>
    <p:sldId id="1143" r:id="rId42"/>
    <p:sldId id="1081" r:id="rId43"/>
    <p:sldId id="1082" r:id="rId44"/>
    <p:sldId id="1213" r:id="rId45"/>
    <p:sldId id="1159" r:id="rId46"/>
    <p:sldId id="1160" r:id="rId47"/>
    <p:sldId id="1206" r:id="rId48"/>
    <p:sldId id="1180" r:id="rId49"/>
    <p:sldId id="1162" r:id="rId50"/>
    <p:sldId id="1207" r:id="rId51"/>
    <p:sldId id="1161" r:id="rId52"/>
    <p:sldId id="1164" r:id="rId53"/>
    <p:sldId id="1208" r:id="rId54"/>
    <p:sldId id="1163" r:id="rId55"/>
    <p:sldId id="1179" r:id="rId56"/>
    <p:sldId id="1210" r:id="rId57"/>
    <p:sldId id="1165" r:id="rId58"/>
    <p:sldId id="1166" r:id="rId59"/>
    <p:sldId id="1211" r:id="rId60"/>
    <p:sldId id="1181" r:id="rId61"/>
    <p:sldId id="1039" r:id="rId62"/>
    <p:sldId id="1212" r:id="rId63"/>
    <p:sldId id="356" r:id="rId64"/>
    <p:sldId id="1156" r:id="rId65"/>
    <p:sldId id="1182" r:id="rId66"/>
    <p:sldId id="1069" r:id="rId67"/>
    <p:sldId id="997" r:id="rId68"/>
    <p:sldId id="362" r:id="rId69"/>
    <p:sldId id="1034" r:id="rId70"/>
    <p:sldId id="323" r:id="rId7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142DAD-197B-4B97-895B-4FD46522C6BA}" v="203" dt="2024-07-16T12:27:04.9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7" d="100"/>
          <a:sy n="127" d="100"/>
        </p:scale>
        <p:origin x="133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79"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78"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CD142DAD-197B-4B97-895B-4FD46522C6BA}"/>
    <pc:docChg chg="undo custSel addSld delSld modSld sldOrd modMainMaster">
      <pc:chgData name="Alfred Asterjadhi" userId="39de57b9-85c0-4fd1-aaac-8ca2b6560ad0" providerId="ADAL" clId="{CD142DAD-197B-4B97-895B-4FD46522C6BA}" dt="2024-07-16T13:43:57.006" v="5266" actId="20577"/>
      <pc:docMkLst>
        <pc:docMk/>
      </pc:docMkLst>
      <pc:sldChg chg="modSp mod">
        <pc:chgData name="Alfred Asterjadhi" userId="39de57b9-85c0-4fd1-aaac-8ca2b6560ad0" providerId="ADAL" clId="{CD142DAD-197B-4B97-895B-4FD46522C6BA}" dt="2024-07-15T01:53:14.369" v="2593"/>
        <pc:sldMkLst>
          <pc:docMk/>
          <pc:sldMk cId="3976818858" sldId="269"/>
        </pc:sldMkLst>
        <pc:graphicFrameChg chg="mod modGraphic">
          <ac:chgData name="Alfred Asterjadhi" userId="39de57b9-85c0-4fd1-aaac-8ca2b6560ad0" providerId="ADAL" clId="{CD142DAD-197B-4B97-895B-4FD46522C6BA}" dt="2024-07-15T01:53:14.369" v="259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5T02:13:15.694" v="2612"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5T02:13:11.564" v="2609" actId="21"/>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3T14:03:50.330" v="1734" actId="13926"/>
        <pc:sldMkLst>
          <pc:docMk/>
          <pc:sldMk cId="3930036297" sldId="356"/>
        </pc:sldMkLst>
        <pc:spChg chg="mod">
          <ac:chgData name="Alfred Asterjadhi" userId="39de57b9-85c0-4fd1-aaac-8ca2b6560ad0" providerId="ADAL" clId="{CD142DAD-197B-4B97-895B-4FD46522C6BA}" dt="2024-07-13T14:03:50.330" v="1734" actId="13926"/>
          <ac:spMkLst>
            <pc:docMk/>
            <pc:sldMk cId="3930036297" sldId="356"/>
            <ac:spMk id="2" creationId="{4B5F0D0E-8BB7-48AB-9160-728B8B3399A2}"/>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add mod">
        <pc:chgData name="Alfred Asterjadhi" userId="39de57b9-85c0-4fd1-aaac-8ca2b6560ad0" providerId="ADAL" clId="{CD142DAD-197B-4B97-895B-4FD46522C6BA}" dt="2024-07-15T13:49:12.927" v="3875" actId="20577"/>
        <pc:sldMkLst>
          <pc:docMk/>
          <pc:sldMk cId="2191704044" sldId="1039"/>
        </pc:sldMkLst>
        <pc:spChg chg="mod">
          <ac:chgData name="Alfred Asterjadhi" userId="39de57b9-85c0-4fd1-aaac-8ca2b6560ad0" providerId="ADAL" clId="{CD142DAD-197B-4B97-895B-4FD46522C6BA}" dt="2024-07-15T03:22:18.048" v="3156"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5T13:49:12.927" v="3875" actId="2057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addSp modSp mod">
        <pc:chgData name="Alfred Asterjadhi" userId="39de57b9-85c0-4fd1-aaac-8ca2b6560ad0" providerId="ADAL" clId="{CD142DAD-197B-4B97-895B-4FD46522C6BA}" dt="2024-07-15T22:44:28.964" v="4731" actId="15"/>
        <pc:sldMkLst>
          <pc:docMk/>
          <pc:sldMk cId="86469410" sldId="1081"/>
        </pc:sldMkLst>
        <pc:spChg chg="mod">
          <ac:chgData name="Alfred Asterjadhi" userId="39de57b9-85c0-4fd1-aaac-8ca2b6560ad0" providerId="ADAL" clId="{CD142DAD-197B-4B97-895B-4FD46522C6BA}" dt="2024-07-13T01:44:05.168" v="1493" actId="13926"/>
          <ac:spMkLst>
            <pc:docMk/>
            <pc:sldMk cId="86469410" sldId="1081"/>
            <ac:spMk id="2" creationId="{4B5F0D0E-8BB7-48AB-9160-728B8B3399A2}"/>
          </ac:spMkLst>
        </pc:spChg>
        <pc:spChg chg="mod">
          <ac:chgData name="Alfred Asterjadhi" userId="39de57b9-85c0-4fd1-aaac-8ca2b6560ad0" providerId="ADAL" clId="{CD142DAD-197B-4B97-895B-4FD46522C6BA}" dt="2024-07-15T22:44:28.964" v="4731" actId="15"/>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5T14:32:16.004" v="3962" actId="123"/>
        <pc:sldMkLst>
          <pc:docMk/>
          <pc:sldMk cId="4277591609" sldId="1159"/>
        </pc:sldMkLst>
        <pc:spChg chg="mod">
          <ac:chgData name="Alfred Asterjadhi" userId="39de57b9-85c0-4fd1-aaac-8ca2b6560ad0" providerId="ADAL" clId="{CD142DAD-197B-4B97-895B-4FD46522C6BA}" dt="2024-07-13T01:46:59.482" v="1615"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5T14:32:16.004" v="3962" actId="123"/>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6T03:46:55.983" v="4845" actId="20577"/>
        <pc:sldMkLst>
          <pc:docMk/>
          <pc:sldMk cId="1309992779" sldId="1160"/>
        </pc:sldMkLst>
        <pc:spChg chg="mod">
          <ac:chgData name="Alfred Asterjadhi" userId="39de57b9-85c0-4fd1-aaac-8ca2b6560ad0" providerId="ADAL" clId="{CD142DAD-197B-4B97-895B-4FD46522C6BA}" dt="2024-07-13T14:24:41.329" v="2333"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6T03:46:55.983" v="4845" actId="2057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5T14:21:33.445" v="3918" actId="20577"/>
        <pc:sldMkLst>
          <pc:docMk/>
          <pc:sldMk cId="3642245513" sldId="1161"/>
        </pc:sldMkLst>
        <pc:spChg chg="mod">
          <ac:chgData name="Alfred Asterjadhi" userId="39de57b9-85c0-4fd1-aaac-8ca2b6560ad0" providerId="ADAL" clId="{CD142DAD-197B-4B97-895B-4FD46522C6BA}" dt="2024-07-15T03:17:10.153" v="3098" actId="20577"/>
          <ac:spMkLst>
            <pc:docMk/>
            <pc:sldMk cId="3642245513" sldId="1161"/>
            <ac:spMk id="2" creationId="{4B5F0D0E-8BB7-48AB-9160-728B8B3399A2}"/>
          </ac:spMkLst>
        </pc:spChg>
        <pc:spChg chg="mod">
          <ac:chgData name="Alfred Asterjadhi" userId="39de57b9-85c0-4fd1-aaac-8ca2b6560ad0" providerId="ADAL" clId="{CD142DAD-197B-4B97-895B-4FD46522C6BA}" dt="2024-07-15T14:21:33.445" v="3918" actId="2057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5T13:56:58.522" v="3887"/>
        <pc:sldMkLst>
          <pc:docMk/>
          <pc:sldMk cId="3885446920" sldId="1162"/>
        </pc:sldMkLst>
        <pc:spChg chg="mod">
          <ac:chgData name="Alfred Asterjadhi" userId="39de57b9-85c0-4fd1-aaac-8ca2b6560ad0" providerId="ADAL" clId="{CD142DAD-197B-4B97-895B-4FD46522C6BA}" dt="2024-07-13T14:14:42.061" v="2004"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5T13:56:58.522" v="388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5T03:18:16.091" v="3107" actId="20577"/>
        <pc:sldMkLst>
          <pc:docMk/>
          <pc:sldMk cId="1899489449" sldId="1163"/>
        </pc:sldMkLst>
        <pc:spChg chg="mod">
          <ac:chgData name="Alfred Asterjadhi" userId="39de57b9-85c0-4fd1-aaac-8ca2b6560ad0" providerId="ADAL" clId="{CD142DAD-197B-4B97-895B-4FD46522C6BA}" dt="2024-07-15T03:17:55.736" v="3105" actId="20577"/>
          <ac:spMkLst>
            <pc:docMk/>
            <pc:sldMk cId="1899489449" sldId="1163"/>
            <ac:spMk id="2" creationId="{4B5F0D0E-8BB7-48AB-9160-728B8B3399A2}"/>
          </ac:spMkLst>
        </pc:spChg>
        <pc:spChg chg="mod">
          <ac:chgData name="Alfred Asterjadhi" userId="39de57b9-85c0-4fd1-aaac-8ca2b6560ad0" providerId="ADAL" clId="{CD142DAD-197B-4B97-895B-4FD46522C6BA}" dt="2024-07-15T03:18:16.091" v="3107" actId="2057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5T13:57:23.629" v="3898" actId="20577"/>
        <pc:sldMkLst>
          <pc:docMk/>
          <pc:sldMk cId="1988611422" sldId="1164"/>
        </pc:sldMkLst>
        <pc:spChg chg="mod">
          <ac:chgData name="Alfred Asterjadhi" userId="39de57b9-85c0-4fd1-aaac-8ca2b6560ad0" providerId="ADAL" clId="{CD142DAD-197B-4B97-895B-4FD46522C6BA}" dt="2024-07-13T14:19:44.977" v="2132"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5T13:57:23.629" v="3898" actId="20577"/>
          <ac:spMkLst>
            <pc:docMk/>
            <pc:sldMk cId="1988611422" sldId="1164"/>
            <ac:spMk id="3" creationId="{DFB0BA47-D7B6-4F95-932E-A7AA615BC440}"/>
          </ac:spMkLst>
        </pc:spChg>
      </pc:sldChg>
      <pc:sldChg chg="modSp mod ord">
        <pc:chgData name="Alfred Asterjadhi" userId="39de57b9-85c0-4fd1-aaac-8ca2b6560ad0" providerId="ADAL" clId="{CD142DAD-197B-4B97-895B-4FD46522C6BA}" dt="2024-07-15T03:17:50.397" v="3103"/>
        <pc:sldMkLst>
          <pc:docMk/>
          <pc:sldMk cId="717901067" sldId="1165"/>
        </pc:sldMkLst>
        <pc:spChg chg="mod">
          <ac:chgData name="Alfred Asterjadhi" userId="39de57b9-85c0-4fd1-aaac-8ca2b6560ad0" providerId="ADAL" clId="{CD142DAD-197B-4B97-895B-4FD46522C6BA}" dt="2024-07-15T02:45:04.146" v="2824"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5T02:45:47.960" v="2826" actId="207"/>
          <ac:spMkLst>
            <pc:docMk/>
            <pc:sldMk cId="717901067" sldId="1165"/>
            <ac:spMk id="3" creationId="{DFB0BA47-D7B6-4F95-932E-A7AA615BC440}"/>
          </ac:spMkLst>
        </pc:spChg>
      </pc:sldChg>
      <pc:sldChg chg="modSp mod ord">
        <pc:chgData name="Alfred Asterjadhi" userId="39de57b9-85c0-4fd1-aaac-8ca2b6560ad0" providerId="ADAL" clId="{CD142DAD-197B-4B97-895B-4FD46522C6BA}" dt="2024-07-15T02:53:37.644" v="2908"/>
        <pc:sldMkLst>
          <pc:docMk/>
          <pc:sldMk cId="1047267853" sldId="1166"/>
        </pc:sldMkLst>
        <pc:spChg chg="mod">
          <ac:chgData name="Alfred Asterjadhi" userId="39de57b9-85c0-4fd1-aaac-8ca2b6560ad0" providerId="ADAL" clId="{CD142DAD-197B-4B97-895B-4FD46522C6BA}" dt="2024-07-13T14:22:11.956" v="2181"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5T02:30:15.130" v="2637" actId="2057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15T14:36:22.797" v="3969" actId="20577"/>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15T03:29:41.080" v="3235"/>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mod">
        <pc:chgData name="Alfred Asterjadhi" userId="39de57b9-85c0-4fd1-aaac-8ca2b6560ad0" providerId="ADAL" clId="{CD142DAD-197B-4B97-895B-4FD46522C6BA}" dt="2024-07-15T03:27:26.611" v="3207" actId="2057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5T03:27:26.611" v="3207" actId="20577"/>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6T12:41:47.117" v="4995" actId="20577"/>
        <pc:sldMkLst>
          <pc:docMk/>
          <pc:sldMk cId="3213506924" sldId="1180"/>
        </pc:sldMkLst>
        <pc:spChg chg="mod">
          <ac:chgData name="Alfred Asterjadhi" userId="39de57b9-85c0-4fd1-aaac-8ca2b6560ad0" providerId="ADAL" clId="{CD142DAD-197B-4B97-895B-4FD46522C6BA}" dt="2024-07-15T03:16:54.870" v="3094"/>
          <ac:spMkLst>
            <pc:docMk/>
            <pc:sldMk cId="3213506924" sldId="1180"/>
            <ac:spMk id="2" creationId="{4B5F0D0E-8BB7-48AB-9160-728B8B3399A2}"/>
          </ac:spMkLst>
        </pc:spChg>
        <pc:spChg chg="mod">
          <ac:chgData name="Alfred Asterjadhi" userId="39de57b9-85c0-4fd1-aaac-8ca2b6560ad0" providerId="ADAL" clId="{CD142DAD-197B-4B97-895B-4FD46522C6BA}" dt="2024-07-16T12:41:47.117" v="4995" actId="2057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5T03:42:03.754" v="3370" actId="20577"/>
        <pc:sldMkLst>
          <pc:docMk/>
          <pc:sldMk cId="1738592868" sldId="1181"/>
        </pc:sldMkLst>
        <pc:spChg chg="mod">
          <ac:chgData name="Alfred Asterjadhi" userId="39de57b9-85c0-4fd1-aaac-8ca2b6560ad0" providerId="ADAL" clId="{CD142DAD-197B-4B97-895B-4FD46522C6BA}" dt="2024-07-15T03:19:53.915" v="3110" actId="20577"/>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5T03:23:57.414" v="3189" actId="20577"/>
        <pc:sldMkLst>
          <pc:docMk/>
          <pc:sldMk cId="2152064426" sldId="1182"/>
        </pc:sldMkLst>
        <pc:spChg chg="mod">
          <ac:chgData name="Alfred Asterjadhi" userId="39de57b9-85c0-4fd1-aaac-8ca2b6560ad0" providerId="ADAL" clId="{CD142DAD-197B-4B97-895B-4FD46522C6BA}" dt="2024-07-15T03:23:57.414" v="3189" actId="20577"/>
          <ac:spMkLst>
            <pc:docMk/>
            <pc:sldMk cId="2152064426" sldId="1182"/>
            <ac:spMk id="2" creationId="{9EF97F5A-CE7F-7BBA-0DB4-CF87B031E7D4}"/>
          </ac:spMkLst>
        </pc:spChg>
        <pc:spChg chg="mod">
          <ac:chgData name="Alfred Asterjadhi" userId="39de57b9-85c0-4fd1-aaac-8ca2b6560ad0" providerId="ADAL" clId="{CD142DAD-197B-4B97-895B-4FD46522C6BA}" dt="2024-07-15T03:23:45.981" v="3175" actId="2057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5T14:36:24.100" v="3970" actId="2057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5T03:30:28.584" v="3253"/>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5T14:36:25.924" v="3971" actId="6549"/>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ac:chgData name="Alfred Asterjadhi" userId="39de57b9-85c0-4fd1-aaac-8ca2b6560ad0" providerId="ADAL" clId="{CD142DAD-197B-4B97-895B-4FD46522C6BA}" dt="2024-07-15T03:30:47.603" v="3254"/>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5T14:36:27.122" v="3972" actId="6549"/>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ac:chgData name="Alfred Asterjadhi" userId="39de57b9-85c0-4fd1-aaac-8ca2b6560ad0" providerId="ADAL" clId="{CD142DAD-197B-4B97-895B-4FD46522C6BA}" dt="2024-07-15T03:31:05.500" v="3255"/>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6T12:06:53.163" v="4847" actId="13926"/>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6T12:06:53.163" v="4847" actId="13926"/>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5T14:36:29.655" v="3974" actId="6549"/>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5T03:33:53.069" v="3274" actId="13926"/>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6T12:16:07.220" v="4851" actId="21"/>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6T12:16:07.220" v="4851" actId="21"/>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6T12:16:18.596" v="4853"/>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6T12:16:18.596" v="4853"/>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5T14:36:32.809" v="3977" actId="6549"/>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5T03:35:02.964" v="3281" actId="113"/>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5T14:36:37.159" v="3980" actId="6549"/>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5T03:35:21.819" v="3283" actId="13926"/>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5T14:36:38.372" v="3981" actId="6549"/>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5T03:37:19.604" v="3290" actId="13926"/>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5T22:38:40.246" v="4727" actId="2057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5T22:38:40.246" v="4727" actId="2057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6T12:18:04.256" v="4870"/>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6T12:18:04.256" v="4870"/>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6T03:47:31.764" v="4846" actId="2711"/>
        <pc:sldMkLst>
          <pc:docMk/>
          <pc:sldMk cId="3842544756" sldId="1206"/>
        </pc:sldMkLst>
        <pc:spChg chg="mod">
          <ac:chgData name="Alfred Asterjadhi" userId="39de57b9-85c0-4fd1-aaac-8ca2b6560ad0" providerId="ADAL" clId="{CD142DAD-197B-4B97-895B-4FD46522C6BA}" dt="2024-07-16T03:47:31.764" v="4846" actId="2711"/>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6T12:53:23.901" v="5053" actId="20577"/>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6T12:53:23.901" v="5053" actId="20577"/>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5T13:27:46.093" v="3858" actId="114"/>
        <pc:sldMkLst>
          <pc:docMk/>
          <pc:sldMk cId="4227358353" sldId="1208"/>
        </pc:sldMkLst>
        <pc:spChg chg="mod">
          <ac:chgData name="Alfred Asterjadhi" userId="39de57b9-85c0-4fd1-aaac-8ca2b6560ad0" providerId="ADAL" clId="{CD142DAD-197B-4B97-895B-4FD46522C6BA}" dt="2024-07-15T13:27:46.093" v="3858" actId="114"/>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mod">
        <pc:chgData name="Alfred Asterjadhi" userId="39de57b9-85c0-4fd1-aaac-8ca2b6560ad0" providerId="ADAL" clId="{CD142DAD-197B-4B97-895B-4FD46522C6BA}" dt="2024-07-16T12:43:19.251" v="5038" actId="2057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chgLayout">
        <pc:chgData name="Alfred Asterjadhi" userId="39de57b9-85c0-4fd1-aaac-8ca2b6560ad0" providerId="ADAL" clId="{CD142DAD-197B-4B97-895B-4FD46522C6BA}" dt="2024-07-16T12:56:57.954" v="5227" actId="404"/>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6T12:56:57.954" v="5227" actId="404"/>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modSp add mod ord">
        <pc:chgData name="Alfred Asterjadhi" userId="39de57b9-85c0-4fd1-aaac-8ca2b6560ad0" providerId="ADAL" clId="{CD142DAD-197B-4B97-895B-4FD46522C6BA}" dt="2024-07-16T12:57:19.716" v="5264" actId="404"/>
        <pc:sldMkLst>
          <pc:docMk/>
          <pc:sldMk cId="3323386175" sldId="1212"/>
        </pc:sldMkLst>
        <pc:spChg chg="mod">
          <ac:chgData name="Alfred Asterjadhi" userId="39de57b9-85c0-4fd1-aaac-8ca2b6560ad0" providerId="ADAL" clId="{CD142DAD-197B-4B97-895B-4FD46522C6BA}" dt="2024-07-16T12:57:19.716" v="5264" actId="404"/>
          <ac:spMkLst>
            <pc:docMk/>
            <pc:sldMk cId="3323386175" sldId="1212"/>
            <ac:spMk id="3" creationId="{0B86390F-5573-FD6D-5C5A-BF6C8F0998F6}"/>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MasterChg chg="modSp mod">
        <pc:chgData name="Alfred Asterjadhi" userId="39de57b9-85c0-4fd1-aaac-8ca2b6560ad0" providerId="ADAL" clId="{CD142DAD-197B-4B97-895B-4FD46522C6BA}" dt="2024-07-16T13:43:57.006" v="5266" actId="20577"/>
        <pc:sldMasterMkLst>
          <pc:docMk/>
          <pc:sldMasterMk cId="0" sldId="2147483648"/>
        </pc:sldMasterMkLst>
        <pc:spChg chg="mod">
          <ac:chgData name="Alfred Asterjadhi" userId="39de57b9-85c0-4fd1-aaac-8ca2b6560ad0" providerId="ADAL" clId="{CD142DAD-197B-4B97-895B-4FD46522C6BA}" dt="2024-07-16T13:43:57.006" v="5266"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802.11-24/0976r5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0505-00-00bn-considerations-of-transmissions-of-initial-control-response-frames.pptx" TargetMode="External"/><Relationship Id="rId3" Type="http://schemas.openxmlformats.org/officeDocument/2006/relationships/hyperlink" Target="https://mentor.ieee.org/802.11/dcn/24/11-24-0541-00-00bn-ascon-the-lightweight-cryptography-as-a-new-cipher-choice-for-802-11bn.pptx" TargetMode="External"/><Relationship Id="rId7" Type="http://schemas.openxmlformats.org/officeDocument/2006/relationships/hyperlink" Target="https://mentor.ieee.org/802.11/dcn/24/11-24-0504-00-00bn-considerations-of-a-unified-initial-control-frame-design.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478-00-00bn-ap-coordination-listening-instances.pptx" TargetMode="External"/><Relationship Id="rId11" Type="http://schemas.openxmlformats.org/officeDocument/2006/relationships/hyperlink" Target="https://mentor.ieee.org/802.11/dcn/24/11-24-0602-00-00bn-multi-link-power-management-for-mlo.pptx" TargetMode="External"/><Relationship Id="rId5" Type="http://schemas.openxmlformats.org/officeDocument/2006/relationships/hyperlink" Target="https://mentor.ieee.org/802.11/dcn/24/11-24-0450-00-00bn-a-proposal-for-uhr-soft-ap-power-save.pptx" TargetMode="External"/><Relationship Id="rId10" Type="http://schemas.openxmlformats.org/officeDocument/2006/relationships/hyperlink" Target="https://mentor.ieee.org/802.11/dcn/24/11-24-0589-00-00bn-dynamic-tid-to-link-mapping-for-ap-mld-power-save.pptx" TargetMode="External"/><Relationship Id="rId4" Type="http://schemas.openxmlformats.org/officeDocument/2006/relationships/hyperlink" Target="https://mentor.ieee.org/802.11/dcn/24/11-24-0547-00-00bn-secure-control-frames-follow-up.pptx" TargetMode="External"/><Relationship Id="rId9" Type="http://schemas.openxmlformats.org/officeDocument/2006/relationships/hyperlink" Target="https://mentor.ieee.org/802.11/dcn/24/11-24-0577-00-00bn-thoughts-on-coordinated-spatial-reuse-c-sr.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0720-00-00bn-map-co-cac-follow-up.pptx" TargetMode="External"/><Relationship Id="rId3" Type="http://schemas.openxmlformats.org/officeDocument/2006/relationships/hyperlink" Target="https://mentor.ieee.org/802.11/dcn/24/11-24-0635-00-00bn-coordinated-spatial-re-use-and-coordinated-spatial-nulling-follow-up.pptx" TargetMode="External"/><Relationship Id="rId7" Type="http://schemas.openxmlformats.org/officeDocument/2006/relationships/hyperlink" Target="https://mentor.ieee.org/802.11/dcn/24/11-24-0715-00-00bn-multi-link-sm-power-save-mode-follow-up.pptx" TargetMode="External"/><Relationship Id="rId2" Type="http://schemas.openxmlformats.org/officeDocument/2006/relationships/hyperlink" Target="https://mentor.ieee.org/802.11/dcn/24/11-24-0625-00-00bn-thoughts-on-low-latency-traffic-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686-00-00bn-sta-initiated-txop-sharing-via-unicast-cf-end.pptx" TargetMode="External"/><Relationship Id="rId5" Type="http://schemas.openxmlformats.org/officeDocument/2006/relationships/hyperlink" Target="https://mentor.ieee.org/802.11/dcn/24/11-24-0679-00-00bn-thoughts-on-functionality-and-security-architecture-for-uhr-seamless-roaming.pptx" TargetMode="External"/><Relationship Id="rId4" Type="http://schemas.openxmlformats.org/officeDocument/2006/relationships/hyperlink" Target="https://mentor.ieee.org/802.11/dcn/24/11-24-0671-00-00bn-enhancements-on-ap-power-save.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803-00-00bn-the-switching-time-in-npca.pptx" TargetMode="External"/><Relationship Id="rId13" Type="http://schemas.openxmlformats.org/officeDocument/2006/relationships/hyperlink" Target="https://mentor.ieee.org/802.11/dcn/24/11-24-0806-00-00bn-multi-link-in-device-coexistence-management.pptx" TargetMode="External"/><Relationship Id="rId3" Type="http://schemas.openxmlformats.org/officeDocument/2006/relationships/hyperlink" Target="https://mentor.ieee.org/802.11/dcn/24/11-24-0772-00-00bn-csma-collision-analysis.pptx" TargetMode="External"/><Relationship Id="rId7" Type="http://schemas.openxmlformats.org/officeDocument/2006/relationships/hyperlink" Target="https://mentor.ieee.org/802.11/dcn/24/11-24-0802-00-00bn-discussion-on-npca-and-sr.pptx" TargetMode="External"/><Relationship Id="rId12" Type="http://schemas.openxmlformats.org/officeDocument/2006/relationships/hyperlink" Target="https://mentor.ieee.org/802.11/dcn/24/11-24-0818-01-00bn-low-latency-flow-treatment-triggered-by-upper-layer-including-ecn-indicators.pptx" TargetMode="External"/><Relationship Id="rId2" Type="http://schemas.openxmlformats.org/officeDocument/2006/relationships/hyperlink" Target="https://mentor.ieee.org/802.11/dcn/24/11-24-0737-00-00bn-cross-link-wake-up-to-go-deeper-in-power-sav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782-00-00bn-ap-power-saving.pptx" TargetMode="External"/><Relationship Id="rId11" Type="http://schemas.openxmlformats.org/officeDocument/2006/relationships/hyperlink" Target="https://mentor.ieee.org/802.11/dcn/24/11-24-0813-00-00bn-discussions-on-ap-power-save.pptx" TargetMode="External"/><Relationship Id="rId5" Type="http://schemas.openxmlformats.org/officeDocument/2006/relationships/hyperlink" Target="https://mentor.ieee.org/802.11/dcn/24/11-24-0778-00-00bn-nc-mlo-operation-issues.pptx" TargetMode="External"/><Relationship Id="rId10" Type="http://schemas.openxmlformats.org/officeDocument/2006/relationships/hyperlink" Target="https://mentor.ieee.org/802.11/dcn/24/11-24-0811-00-00bn-overlapped-indication-for-aperiodic-low-latency-traffic.pptx" TargetMode="External"/><Relationship Id="rId4" Type="http://schemas.openxmlformats.org/officeDocument/2006/relationships/hyperlink" Target="https://mentor.ieee.org/802.11/dcn/24/11-24-0773-00-00bn-csma-with-enhanced-collision-avoidance.pptx" TargetMode="External"/><Relationship Id="rId9" Type="http://schemas.openxmlformats.org/officeDocument/2006/relationships/hyperlink" Target="https://mentor.ieee.org/802.11/dcn/24/11-24-0804-00-00bn-the-transmission-of-preemption-request-frame.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0857-00-00bn-icr-consideration.pptx" TargetMode="External"/><Relationship Id="rId3" Type="http://schemas.openxmlformats.org/officeDocument/2006/relationships/hyperlink" Target="https://mentor.ieee.org/802.11/dcn/24/11-24-0830-00-00bn-improve-roaming-between-mlds-follow-up.pptx" TargetMode="External"/><Relationship Id="rId7" Type="http://schemas.openxmlformats.org/officeDocument/2006/relationships/hyperlink" Target="https://mentor.ieee.org/802.11/dcn/24/11-24-0852-00-00bn-timely-transmission-of-low-latency-traffic-with-reduced-preemption-occurance.pptx" TargetMode="External"/><Relationship Id="rId2" Type="http://schemas.openxmlformats.org/officeDocument/2006/relationships/hyperlink" Target="https://mentor.ieee.org/802.11/dcn/24/11-24-0827-00-00bn-obss-interference-impact-on-cr-twt-and-enhanced-channel-access-rule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50-00-00bn-txop-bandwidth-expansion-related-to-secondary-channel-access.pptx" TargetMode="External"/><Relationship Id="rId11" Type="http://schemas.openxmlformats.org/officeDocument/2006/relationships/hyperlink" Target="https://mentor.ieee.org/802.11/dcn/24/11-24-0868-00-00bn-additional-considerations-on-non-primary-channel-access.pptx" TargetMode="External"/><Relationship Id="rId5" Type="http://schemas.openxmlformats.org/officeDocument/2006/relationships/hyperlink" Target="https://mentor.ieee.org/802.11/dcn/24/11-24-0844-00-00bn-padding-time-in-dynamic-power-save.pptx" TargetMode="External"/><Relationship Id="rId10" Type="http://schemas.openxmlformats.org/officeDocument/2006/relationships/hyperlink" Target="https://mentor.ieee.org/802.11/dcn/24/11-24-0866-00-00bn-preemption-for-c-tdma.pptx" TargetMode="External"/><Relationship Id="rId4" Type="http://schemas.openxmlformats.org/officeDocument/2006/relationships/hyperlink" Target="https://mentor.ieee.org/802.11/dcn/24/11-24-0840-00-00bn-hip-edca-proposal.pptx" TargetMode="External"/><Relationship Id="rId9" Type="http://schemas.openxmlformats.org/officeDocument/2006/relationships/hyperlink" Target="https://mentor.ieee.org/802.11/dcn/24/11-24-0858-00-00bn-npca-and-virtual-aps.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0243-00-00bn-protocol-design-for-ul-beamforming.pptx" TargetMode="External"/><Relationship Id="rId3" Type="http://schemas.openxmlformats.org/officeDocument/2006/relationships/hyperlink" Target="https://mentor.ieee.org/802.11/dcn/24/11-24-0880-00-00bn-cbf-recap-and-way-forward.pptx" TargetMode="External"/><Relationship Id="rId7" Type="http://schemas.openxmlformats.org/officeDocument/2006/relationships/hyperlink" Target="https://mentor.ieee.org/802.11/dcn/24/11-24-0139-00-00bn-he-uhr-aggregated-sounding-design.pptx" TargetMode="External"/><Relationship Id="rId2" Type="http://schemas.openxmlformats.org/officeDocument/2006/relationships/hyperlink" Target="https://mentor.ieee.org/802.11/dcn/24/11-24-0870-00-00bn-further-considerations-on-preemp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138-00-00bn-eht-uhr-aggregated-sounding-design.pptx" TargetMode="External"/><Relationship Id="rId5" Type="http://schemas.openxmlformats.org/officeDocument/2006/relationships/hyperlink" Target="https://mentor.ieee.org/802.11/dcn/24/11-24-0067-01-00bn-range-expansion-via-repeated-transmission.pptx" TargetMode="External"/><Relationship Id="rId10" Type="http://schemas.openxmlformats.org/officeDocument/2006/relationships/hyperlink" Target="https://mentor.ieee.org/802.11/dcn/24/11-24-0488-01-00bn-sta-assisted-calibration-for-multi-ap-coordination.pptx" TargetMode="External"/><Relationship Id="rId4" Type="http://schemas.openxmlformats.org/officeDocument/2006/relationships/hyperlink" Target="https://mentor.ieee.org/802.11/dcn/24/11-24-0892-00-00bn-integrating-wur-into-11bn.pptx" TargetMode="External"/><Relationship Id="rId9" Type="http://schemas.openxmlformats.org/officeDocument/2006/relationships/hyperlink" Target="https://mentor.ieee.org/802.11/dcn/24/11-24-0244-00-00bn-protocol-design-for-ul-implicit-beamforming.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0890-00-00bn-unequal-pattern-discussion.pptx" TargetMode="External"/><Relationship Id="rId7" Type="http://schemas.openxmlformats.org/officeDocument/2006/relationships/hyperlink" Target="https://mentor.ieee.org/802.11/dcn/24/11-24-0986-00-00bn-further-considerations-for-dru-design.pptx" TargetMode="External"/><Relationship Id="rId2" Type="http://schemas.openxmlformats.org/officeDocument/2006/relationships/hyperlink" Target="https://mentor.ieee.org/802.11/dcn/24/11-24-0736-01-00bn-preamble-and-pe-transmission-in-ppdu-using-dru.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984-00-00bn-epcs-priority-access-for-additional-use-cases.pptx" TargetMode="External"/><Relationship Id="rId5" Type="http://schemas.openxmlformats.org/officeDocument/2006/relationships/hyperlink" Target="https://mentor.ieee.org/802.11/dcn/24/11-24-0981-00-00bn-considerations-on-npca-for-reliability.pptx" TargetMode="External"/><Relationship Id="rId4" Type="http://schemas.openxmlformats.org/officeDocument/2006/relationships/hyperlink" Target="https://mentor.ieee.org/802.11/dcn/24/11-24-0941-00-00bn-txop-sharing-group-shared-ap-selection.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1081-00-00bn-considerations-on-npca.pptx" TargetMode="External"/><Relationship Id="rId3" Type="http://schemas.openxmlformats.org/officeDocument/2006/relationships/hyperlink" Target="https://mentor.ieee.org/802.11/dcn/24/11-24-1054-00-00bn-on-the-over-puncturing-in-ldpc.pptx" TargetMode="External"/><Relationship Id="rId7" Type="http://schemas.openxmlformats.org/officeDocument/2006/relationships/hyperlink" Target="https://mentor.ieee.org/802.11/dcn/24/11-24-1075-00-00bn-map-coordination-follow-up.pptx" TargetMode="External"/><Relationship Id="rId2" Type="http://schemas.openxmlformats.org/officeDocument/2006/relationships/hyperlink" Target="https://mentor.ieee.org/802.11/dcn/24/11-24-1053-00-00bn-papr-of-ofdma-transmission-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074-00-00bn-preemption-txop.pptx" TargetMode="External"/><Relationship Id="rId5" Type="http://schemas.openxmlformats.org/officeDocument/2006/relationships/hyperlink" Target="https://mentor.ieee.org/802.11/dcn/24/11-24-1058-00-00bn-discussion-on-aspects-in-dru-operation.pptx" TargetMode="External"/><Relationship Id="rId4" Type="http://schemas.openxmlformats.org/officeDocument/2006/relationships/hyperlink" Target="https://mentor.ieee.org/802.11/dcn/24/11-24-1057-00-00bn-thoughts-on-roaming-for-11bn.pptx"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4/11-24-1101-00-00bn-discussion-on-bounded-delay-in-industrial-scenarios-follow-up.pptx"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4/11-24-1131-00-00bn-dru-for-puncturing-case-1001.pptx" TargetMode="External"/><Relationship Id="rId7" Type="http://schemas.openxmlformats.org/officeDocument/2006/relationships/hyperlink" Target="https://mentor.ieee.org/802.11/dcn/24/11-24-1172-00-00bn-csd-indication-design.pptx" TargetMode="External"/><Relationship Id="rId2" Type="http://schemas.openxmlformats.org/officeDocument/2006/relationships/hyperlink" Target="https://mentor.ieee.org/802.11/dcn/24/11-24-1130-00-00bn-distribution-bandwidth-of-dru-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159-00-00bn-investigation-of-ldpc-improvements.pptx" TargetMode="External"/><Relationship Id="rId5" Type="http://schemas.openxmlformats.org/officeDocument/2006/relationships/hyperlink" Target="https://mentor.ieee.org/802.11/dcn/24/11-24-1158-00-00bn-uplink-mu-mimo-precoding-precoder-message-format.pptx" TargetMode="External"/><Relationship Id="rId4" Type="http://schemas.openxmlformats.org/officeDocument/2006/relationships/hyperlink" Target="https://mentor.ieee.org/802.11/dcn/24/11-24-1132-00-00bn-frequency-domain-ueqm.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1183-00-00bn-low-latency-low-collision-low-power-medium-access-continued.pptx" TargetMode="External"/><Relationship Id="rId2" Type="http://schemas.openxmlformats.org/officeDocument/2006/relationships/hyperlink" Target="https://mentor.ieee.org/802.11/dcn/24/11-24-1177-00-00bn-additional-results-for-multi-layer-transmission.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4/11-24-1224-00-00bn-joint-medium-access-and-txop-sharing.pptx" TargetMode="Externa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4/11-24-1244-00-00bn-sst-or-dso-support-for-wider-bandwidth-ofdma-and-a-ppdu.pptx" TargetMode="External"/><Relationship Id="rId2" Type="http://schemas.openxmlformats.org/officeDocument/2006/relationships/hyperlink" Target="https://mentor.ieee.org/802.11/dcn/24/11-24-1243-00-00bn-100-mhz-ppdu.pptx"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1132-00-00bn-frequency-domain-ueqm.pptx" TargetMode="External"/><Relationship Id="rId7" Type="http://schemas.openxmlformats.org/officeDocument/2006/relationships/hyperlink" Target="https://mentor.ieee.org/802.11/dcn/24/11-24-1204-00-00bn-coordinated-beamforming-for-11bn.pptx" TargetMode="External"/><Relationship Id="rId2" Type="http://schemas.openxmlformats.org/officeDocument/2006/relationships/hyperlink" Target="https://mentor.ieee.org/802.11/dcn/24/11-24-0890-00-00bn-unequal-pattern-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88-01-00bn-sta-assisted-calibration-for-multi-ap-coordination.pptx" TargetMode="External"/><Relationship Id="rId5" Type="http://schemas.openxmlformats.org/officeDocument/2006/relationships/hyperlink" Target="https://mentor.ieee.org/802.11/dcn/24/11-24-1216-01-00bn-htc-extension-for-uhr-link-adaptation-to-support-ueq-mcs-or-ueqm.pptx" TargetMode="External"/><Relationship Id="rId4" Type="http://schemas.openxmlformats.org/officeDocument/2006/relationships/hyperlink" Target="https://mentor.ieee.org/802.11/dcn/24/11-24-1186-00-00bn-new-mcss-for-11bn-follow-up.ppt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4/11-24-0541-00-00bn-ascon-the-lightweight-cryptography-as-a-new-cipher-choice-for-802-11bn.pptx" TargetMode="External"/><Relationship Id="rId7" Type="http://schemas.openxmlformats.org/officeDocument/2006/relationships/hyperlink" Target="https://mentor.ieee.org/802.11/dcn/24/11-24-0676-00-00bn-peer-to-peer-twt-for-handling-co-ex-p2p.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75-00-00bn-in-device-co-ex-and-p2p-follow-up.pptx" TargetMode="External"/><Relationship Id="rId5" Type="http://schemas.openxmlformats.org/officeDocument/2006/relationships/hyperlink" Target="https://mentor.ieee.org/802.11/dcn/24/11-24-0543-01-00bn-coexistence-protocols-for-uhr-follow-up.pptx" TargetMode="External"/><Relationship Id="rId4" Type="http://schemas.openxmlformats.org/officeDocument/2006/relationships/hyperlink" Target="https://mentor.ieee.org/802.11/dcn/24/11-24-1034-00-00bn-some-thoughts-on-security-enhancement.ppt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grouper.ieee.org/groups/802/11/members.html"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4/11-24-0964-15-00bn-may-july-tgbn-teleconference-agenda.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1133-02-00bn-tgbn-may-june-july-2024-teleconference-minutes.docx" TargetMode="External"/><Relationship Id="rId2" Type="http://schemas.openxmlformats.org/officeDocument/2006/relationships/hyperlink" Target="https://mentor.ieee.org/802.11/dcn/24/11-24-1005-00-00bn-tgbn-may-2024-meeting-minutes.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4/11-24-0839-00-00bn-system-level-evaluation-of-coordinated-spatial-reuse.pptx" TargetMode="External"/><Relationship Id="rId2" Type="http://schemas.openxmlformats.org/officeDocument/2006/relationships/hyperlink" Target="https://mentor.ieee.org/802.11/dcn/24/11-24-0635-00-00bn-coordinated-spatial-re-use-and-coordinated-spatial-nulling-follow-up.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941-00-00bn-txop-sharing-group-shared-ap-selection.pptx" TargetMode="External"/><Relationship Id="rId4" Type="http://schemas.openxmlformats.org/officeDocument/2006/relationships/hyperlink" Target="https://mentor.ieee.org/802.11/dcn/24/11-24-0720-00-00bn-map-co-cac-follow-up.pptx" TargetMode="Externa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4/11-24-0716-04-00bn-buffer-status-report-in-multi-ap-follow-up.ppt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0986-00-00bn-further-considerations-for-dru-design.pptx" TargetMode="External"/><Relationship Id="rId2" Type="http://schemas.openxmlformats.org/officeDocument/2006/relationships/hyperlink" Target="https://mentor.ieee.org/802.11/dcn/24/11-24-0736-01-00bn-preamble-and-pe-transmission-in-ppdu-using-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14-00-00bn-uhr-ltf-design-for-dru.pptx" TargetMode="External"/><Relationship Id="rId5" Type="http://schemas.openxmlformats.org/officeDocument/2006/relationships/hyperlink" Target="https://mentor.ieee.org/802.11/dcn/24/11-24-1097-00-00bn-thoughts-on-uhr-ltf-for-dru.pptx" TargetMode="External"/><Relationship Id="rId4" Type="http://schemas.openxmlformats.org/officeDocument/2006/relationships/hyperlink" Target="https://mentor.ieee.org/802.11/dcn/24/11-24-1096-00-00bn-mirror-symmetric-20-mhz-dru-tone-plan-within-242-rru-boundary.ppt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0831-00-00bn-periodic-idc-use-cases-and-considerations-for-signaling.pptx" TargetMode="External"/><Relationship Id="rId7" Type="http://schemas.openxmlformats.org/officeDocument/2006/relationships/hyperlink" Target="https://mentor.ieee.org/802.11/dcn/24/11-24-0806-00-00bn-multi-link-in-device-coexistence-management.pptx" TargetMode="External"/><Relationship Id="rId2" Type="http://schemas.openxmlformats.org/officeDocument/2006/relationships/hyperlink" Target="https://mentor.ieee.org/802.11/dcn/24/11-24-0676-00-00bn-peer-to-peer-twt-for-handling-co-ex-p2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08-00-00bn-periodic-idc-signaling-for-mobile-ap.pptx" TargetMode="External"/><Relationship Id="rId5" Type="http://schemas.openxmlformats.org/officeDocument/2006/relationships/hyperlink" Target="https://mentor.ieee.org/802.11/dcn/24/11-24-0857-00-00bn-icr-consideration.pptx" TargetMode="External"/><Relationship Id="rId4" Type="http://schemas.openxmlformats.org/officeDocument/2006/relationships/hyperlink" Target="https://mentor.ieee.org/802.11/dcn/24/11-24-0834-00-00bn-some-details-on-in-device-coexistence.pptx"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13" Type="http://schemas.openxmlformats.org/officeDocument/2006/relationships/hyperlink" Target="https://mentor.ieee.org/802.11/dcn/23/11-23-1952-03-00bn-coordinated-r-twt-for-multi-ap-scenarios-follow-up.pptx" TargetMode="External"/><Relationship Id="rId18" Type="http://schemas.openxmlformats.org/officeDocument/2006/relationships/hyperlink" Target="https://mentor.ieee.org/802.11/dcn/24/11-24-0161-01-00bn-r-twt-announcement-in-multi-bss.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12" Type="http://schemas.openxmlformats.org/officeDocument/2006/relationships/hyperlink" Target="https://mentor.ieee.org/802.11/dcn/23/11-23-1916-01-00bn-r-twt-coordination-in-multi-bss.pptx" TargetMode="External"/><Relationship Id="rId17" Type="http://schemas.openxmlformats.org/officeDocument/2006/relationships/hyperlink" Target="https://mentor.ieee.org/802.11/dcn/24/11-24-0160-01-00bn-r-twt-coordination-negotiation-in-multi-bss.pptx" TargetMode="External"/><Relationship Id="rId2" Type="http://schemas.openxmlformats.org/officeDocument/2006/relationships/hyperlink" Target="https://mentor.ieee.org/802.11/dcn/23/11-23-1971-02-00bn-further-thoughts-on-seamless-roaming.pptx" TargetMode="External"/><Relationship Id="rId16" Type="http://schemas.openxmlformats.org/officeDocument/2006/relationships/hyperlink" Target="https://mentor.ieee.org/802.11/dcn/23/11-23-2084-01-00bn-enhanced-r-twt-for-uhr.pptx" TargetMode="External"/><Relationship Id="rId20" Type="http://schemas.openxmlformats.org/officeDocument/2006/relationships/hyperlink" Target="https://mentor.ieee.org/802.11/dcn/24/11-24-0407-00-00bn-r-twt-multi-ap-coordin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11" Type="http://schemas.openxmlformats.org/officeDocument/2006/relationships/hyperlink" Target="https://mentor.ieee.org/802.11/dcn/23/11-23-1887-01-00bn-coordinated-medium-access-for-multi-ap-deployments.pptx" TargetMode="External"/><Relationship Id="rId5" Type="http://schemas.openxmlformats.org/officeDocument/2006/relationships/hyperlink" Target="https://mentor.ieee.org/802.11/dcn/24/11-24-0083-01-00bn-smooth-roaming-follow-up-2.pptx" TargetMode="External"/><Relationship Id="rId15" Type="http://schemas.openxmlformats.org/officeDocument/2006/relationships/hyperlink" Target="https://mentor.ieee.org/802.11/dcn/23/11-23-2022-01-00bn-r-twt-for-multi-ap-follow-up.pptx" TargetMode="External"/><Relationship Id="rId10" Type="http://schemas.openxmlformats.org/officeDocument/2006/relationships/hyperlink" Target="https://mentor.ieee.org/802.11/dcn/23/11-23-0250-00-0uhr-ap-coordination-with-r-twt.pptx" TargetMode="External"/><Relationship Id="rId19" Type="http://schemas.openxmlformats.org/officeDocument/2006/relationships/hyperlink" Target="https://mentor.ieee.org/802.11/dcn/24/11-24-0388-00-00bn-impact-of-network-topology-on-coordinated-r-twt.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 Id="rId14" Type="http://schemas.openxmlformats.org/officeDocument/2006/relationships/hyperlink" Target="https://mentor.ieee.org/802.11/dcn/23/11-23-1962-01-00bn-gain-analysis-for-coordinated-ap-transmissions.ppt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4/11-24-1131-00-00bn-dru-for-puncturing-case-1001.pptx" TargetMode="External"/><Relationship Id="rId2" Type="http://schemas.openxmlformats.org/officeDocument/2006/relationships/hyperlink" Target="https://mentor.ieee.org/802.11/dcn/24/11-24-1130-00-00bn-distribution-bandwidth-of-dru-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87-00-00bn-dru-tone-plan-for-11bn-follow-up.pptx" TargetMode="External"/><Relationship Id="rId5" Type="http://schemas.openxmlformats.org/officeDocument/2006/relationships/hyperlink" Target="https://mentor.ieee.org/802.11/dcn/24/11-24-1174-00-00bn-enhanced-dru-utilization-in-40mhz-and-80mhz-distributed-bandwidth.pptx" TargetMode="External"/><Relationship Id="rId4" Type="http://schemas.openxmlformats.org/officeDocument/2006/relationships/hyperlink" Target="https://mentor.ieee.org/802.11/dcn/24/11-24-1173-00-00bn-enabling-20mhz-operating-stas-in-80mhz-dru-transmissions.ppt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4/11-24-1226-00-00bn-icf-icr-design.pptx" TargetMode="External"/><Relationship Id="rId3" Type="http://schemas.openxmlformats.org/officeDocument/2006/relationships/hyperlink" Target="https://mentor.ieee.org/802.11/dcn/24/11-24-1108-00-00bn-periodic-idc-signaling-for-mobile-ap.pptx" TargetMode="External"/><Relationship Id="rId7" Type="http://schemas.openxmlformats.org/officeDocument/2006/relationships/hyperlink" Target="https://mentor.ieee.org/802.11/dcn/24/11-24-1221-00-00bn-icf-icr-follow-up.pptx" TargetMode="External"/><Relationship Id="rId2" Type="http://schemas.openxmlformats.org/officeDocument/2006/relationships/hyperlink" Target="https://mentor.ieee.org/802.11/dcn/24/11-24-0856-00-00bn-further-discussions-on-in-device-coexistenc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70-00-00bn-further-considerations-on-in-device-coexistence.pptx" TargetMode="External"/><Relationship Id="rId5" Type="http://schemas.openxmlformats.org/officeDocument/2006/relationships/hyperlink" Target="https://mentor.ieee.org/802.11/dcn/24/11-24-1109-00-00bn-more-consideration-for-in-device-coexistence.pptx" TargetMode="External"/><Relationship Id="rId4" Type="http://schemas.openxmlformats.org/officeDocument/2006/relationships/hyperlink" Target="https://mentor.ieee.org/802.11/dcn/24/11-24-0806-00-00bn-multi-link-in-device-coexistence-management.pptx" TargetMode="External"/><Relationship Id="rId9" Type="http://schemas.openxmlformats.org/officeDocument/2006/relationships/hyperlink" Target="https://mentor.ieee.org/802.11/dcn/24/11-24-1247-00-00bn-icf-icr-design-for-coex.pptx" TargetMode="Externa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4/11-24-0495-00-00bn-non-primary-channel-access-npca-follow-up.ppt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4/11-24-1189-00-00bn-dru-transmission-on-frequency-subblocks-of-wide-bandwidth-ppdu.pptx" TargetMode="External"/><Relationship Id="rId2" Type="http://schemas.openxmlformats.org/officeDocument/2006/relationships/hyperlink" Target="https://mentor.ieee.org/802.11/dcn/24/11-24-1188-00-00bn-global-csd-index-assignment-for-dru-stf-transmission-in-11b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245-00-00bn-tone-distribution-in-dru-with-preamble-puncturing.pptx" TargetMode="External"/><Relationship Id="rId4" Type="http://schemas.openxmlformats.org/officeDocument/2006/relationships/hyperlink" Target="https://mentor.ieee.org/802.11/dcn/24/11-24-1231-00-00bn-uhr-ltfs-for-dru-and-sounding-operation.pptx"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4/11-24-0589-00-00bn-dynamic-tid-to-link-mapping-for-ap-mld-power-save.pptx" TargetMode="External"/><Relationship Id="rId7" Type="http://schemas.openxmlformats.org/officeDocument/2006/relationships/hyperlink" Target="https://mentor.ieee.org/802.11/dcn/24/11-24-0715-00-00bn-multi-link-sm-power-save-mode-follow-up.pptx" TargetMode="External"/><Relationship Id="rId2" Type="http://schemas.openxmlformats.org/officeDocument/2006/relationships/hyperlink" Target="https://mentor.ieee.org/802.11/dcn/24/11-24-0450-00-00bn-a-proposal-for-uhr-soft-ap-power-sav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94-00-00bn-cross-link-ps-state-indication.pptx" TargetMode="External"/><Relationship Id="rId5" Type="http://schemas.openxmlformats.org/officeDocument/2006/relationships/hyperlink" Target="https://mentor.ieee.org/802.11/dcn/24/11-24-0671-00-00bn-enhancements-on-ap-power-save.pptx" TargetMode="External"/><Relationship Id="rId4" Type="http://schemas.openxmlformats.org/officeDocument/2006/relationships/hyperlink" Target="https://mentor.ieee.org/802.11/dcn/24/11-24-0602-00-00bn-multi-link-power-management-for-mlo.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4/11-24-1211-00-00bn-coordinated-bf-goodput-discussion.pptx" TargetMode="External"/><Relationship Id="rId7" Type="http://schemas.openxmlformats.org/officeDocument/2006/relationships/hyperlink" Target="https://mentor.ieee.org/802.11/dcn/24/11-24-1177-00-00bn-additional-results-for-multi-layer-transmission.pptx" TargetMode="External"/><Relationship Id="rId2" Type="http://schemas.openxmlformats.org/officeDocument/2006/relationships/hyperlink" Target="https://mentor.ieee.org/802.11/dcn/24/11-24-1204-00-00bn-coordinated-beamforming-for-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72-00-00bn-csd-indication-design.pptx" TargetMode="External"/><Relationship Id="rId5" Type="http://schemas.openxmlformats.org/officeDocument/2006/relationships/hyperlink" Target="https://mentor.ieee.org/802.11/dcn/24/11-24-1158-00-00bn-uplink-mu-mimo-precoding-precoder-message-format.pptx" TargetMode="External"/><Relationship Id="rId4" Type="http://schemas.openxmlformats.org/officeDocument/2006/relationships/hyperlink" Target="https://mentor.ieee.org/802.11/dcn/24/11-24-1053-00-00bn-papr-of-ofdma-transmission-follow-up.pptx"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782-00-00bn-ap-power-saving.pptx" TargetMode="External"/><Relationship Id="rId7" Type="http://schemas.openxmlformats.org/officeDocument/2006/relationships/hyperlink" Target="https://mentor.ieee.org/802.11/dcn/23/11-23-1117-00-0uhr-dru-signaling-for-uhr.pptx" TargetMode="External"/><Relationship Id="rId2" Type="http://schemas.openxmlformats.org/officeDocument/2006/relationships/hyperlink" Target="https://mentor.ieee.org/802.11/dcn/24/11-24-0737-00-00bn-cross-link-wake-up-to-go-deeper-in-power-sav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44-00-00bn-padding-time-in-dynamic-power-save.pptx" TargetMode="External"/><Relationship Id="rId5" Type="http://schemas.openxmlformats.org/officeDocument/2006/relationships/hyperlink" Target="https://mentor.ieee.org/802.11/dcn/24/11-24-0833-00-00bn-dynamic-power-saving-for-ap.pptx" TargetMode="External"/><Relationship Id="rId4" Type="http://schemas.openxmlformats.org/officeDocument/2006/relationships/hyperlink" Target="https://mentor.ieee.org/802.11/dcn/24/11-24-0813-00-00bn-discussions-on-ap-power-save.ppt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2" Type="http://schemas.openxmlformats.org/officeDocument/2006/relationships/hyperlink" Target="https://mentor.ieee.org/802.11/dcn/23/11-23-1971-02-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5" Type="http://schemas.openxmlformats.org/officeDocument/2006/relationships/hyperlink" Target="https://mentor.ieee.org/802.11/dcn/24/11-24-0083-01-00bn-smooth-roaming-follow-up-2.pptx" TargetMode="External"/><Relationship Id="rId10" Type="http://schemas.openxmlformats.org/officeDocument/2006/relationships/hyperlink" Target="https://mentor.ieee.org/802.11/dcn/23/11-23-2002-02-00bn-in-device-coexistence-and-interference-follow-up.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4/11-24-1159-00-00bn-investigation-of-ldpc-improvements.pptx" TargetMode="External"/><Relationship Id="rId2" Type="http://schemas.openxmlformats.org/officeDocument/2006/relationships/hyperlink" Target="https://mentor.ieee.org/802.11/dcn/24/11-24-1054-00-00bn-on-the-over-puncturing-in-ldpc.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248-00-00be-minutes-for-tgbe-phy-ad-hoc-july-2023-plenary.docx" TargetMode="External"/><Relationship Id="rId5" Type="http://schemas.openxmlformats.org/officeDocument/2006/relationships/hyperlink" Target="https://mentor.ieee.org/802.11/dcn/24/11-24-1238-00-00bn-2x1944-ldpc-codes-performance-evaluation.pptx" TargetMode="External"/><Relationship Id="rId4" Type="http://schemas.openxmlformats.org/officeDocument/2006/relationships/hyperlink" Target="https://mentor.ieee.org/802.11/dcn/24/11-24-1190-00-00bn-performance-evaluation-of-longer-ldpc-for-11bn.pptx" TargetMode="External"/></Relationships>
</file>

<file path=ppt/slides/_rels/slide55.xml.rels><?xml version="1.0" encoding="UTF-8" standalone="yes"?>
<Relationships xmlns="http://schemas.openxmlformats.org/package/2006/relationships"><Relationship Id="rId3" Type="http://schemas.openxmlformats.org/officeDocument/2006/relationships/hyperlink" Target="https://mentor.ieee.org/802.11/dcn/24/11-24-1126-00-00bn-icf-icr-discussion-for-dps.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27-00-00bn-some-usage-of-intermediate-fcs.pptx" TargetMode="External"/><Relationship Id="rId5" Type="http://schemas.openxmlformats.org/officeDocument/2006/relationships/hyperlink" Target="https://mentor.ieee.org/802.11/dcn/24/11-24-1166-00-00bn-twt-based-power-save-with-enhanced-flexibility.pptx" TargetMode="External"/><Relationship Id="rId4" Type="http://schemas.openxmlformats.org/officeDocument/2006/relationships/hyperlink" Target="https://mentor.ieee.org/802.11/dcn/24/11-24-1129-00-00bn-discussion-on-intermediate-fcs-signaling.pptx" TargetMode="Externa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2" Type="http://schemas.openxmlformats.org/officeDocument/2006/relationships/hyperlink" Target="https://mentor.ieee.org/802.11/dcn/23/11-23-1971-02-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5" Type="http://schemas.openxmlformats.org/officeDocument/2006/relationships/hyperlink" Target="https://mentor.ieee.org/802.11/dcn/24/11-24-0083-01-00bn-smooth-roaming-follow-up-2.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4/11-24-1265-00-00bn-triggered-beamforming-in-tgbn-more-insights.pptx" TargetMode="External"/><Relationship Id="rId2" Type="http://schemas.openxmlformats.org/officeDocument/2006/relationships/hyperlink" Target="https://mentor.ieee.org/802.11/dcn/24/11-24-1264-00-00bn-supporting-rx-interference-mitigation-in-tgbn.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0505-00-00bn-considerations-of-transmissions-of-initial-control-response-frames.pptx" TargetMode="External"/><Relationship Id="rId2" Type="http://schemas.openxmlformats.org/officeDocument/2006/relationships/hyperlink" Target="https://mentor.ieee.org/802.11/dcn/24/11-24-0504-00-00bn-considerations-of-a-unified-initial-control-frame-design.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625-00-00bn-thoughts-on-low-latency-traffic-transmission.ppt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4/11-24-0773-00-00bn-csma-with-enhanced-collision-avoidance.pptx" TargetMode="External"/><Relationship Id="rId2" Type="http://schemas.openxmlformats.org/officeDocument/2006/relationships/hyperlink" Target="https://mentor.ieee.org/802.11/dcn/24/11-24-0772-00-00bn-csma-collision-analysi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11-00-00bn-overlapped-indication-for-aperiodic-low-latency-traffic.pptx" TargetMode="External"/><Relationship Id="rId5" Type="http://schemas.openxmlformats.org/officeDocument/2006/relationships/hyperlink" Target="https://mentor.ieee.org/802.11/dcn/24/11-24-1183-00-00bn-low-latency-low-collision-low-power-medium-access-continued.pptx" TargetMode="External"/><Relationship Id="rId4" Type="http://schemas.openxmlformats.org/officeDocument/2006/relationships/hyperlink" Target="https://mentor.ieee.org/802.11/dcn/24/11-24-0840-00-00bn-hip-edca-proposal.pptx"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4/11-24-0880-00-00bn-cbf-recap-and-way-forward.ppt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tianyu@apple.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dongguk.lim@lge.com" TargetMode="External"/><Relationship Id="rId11" Type="http://schemas.openxmlformats.org/officeDocument/2006/relationships/hyperlink" Target="mailto:srini.k1@samsung.com" TargetMode="External"/><Relationship Id="rId5" Type="http://schemas.openxmlformats.org/officeDocument/2006/relationships/hyperlink" Target="mailto:aasterja@qti.qualcomm.com" TargetMode="External"/><Relationship Id="rId10" Type="http://schemas.openxmlformats.org/officeDocument/2006/relationships/hyperlink" Target="mailto:xiaofei.wang@interdigital.com" TargetMode="External"/><Relationship Id="rId4" Type="http://schemas.openxmlformats.org/officeDocument/2006/relationships/hyperlink" Target="mailto:yusuke.asai@ntt.com" TargetMode="External"/><Relationship Id="rId9" Type="http://schemas.openxmlformats.org/officeDocument/2006/relationships/hyperlink" Target="mailto:jeongki.kim.ieee@gmail.com" TargetMode="External"/></Relationships>
</file>

<file path=ppt/slides/_rels/slide70.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July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2024 meeting, and conf calls</a:t>
            </a:r>
          </a:p>
          <a:p>
            <a:pPr>
              <a:buFont typeface="Arial" panose="020B0604020202020204" pitchFamily="34" charset="0"/>
              <a:buChar char="•"/>
            </a:pPr>
            <a:r>
              <a:rPr lang="en-US" sz="1800" dirty="0"/>
              <a:t>Approve TGbn minutes from May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September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572000" cy="4873625"/>
          </a:xfrm>
        </p:spPr>
        <p:txBody>
          <a:bodyPr/>
          <a:lstStyle/>
          <a:p>
            <a:pPr>
              <a:lnSpc>
                <a:spcPct val="80000"/>
              </a:lnSpc>
              <a:buFont typeface="Arial" panose="020B0604020202020204" pitchFamily="34" charset="0"/>
              <a:buChar char="•"/>
            </a:pPr>
            <a:r>
              <a:rPr lang="en-US" altLang="en-US" sz="1200" dirty="0"/>
              <a:t>Monday AM1 (08:00-10:00)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May 2024 meeting, and conf calls</a:t>
            </a:r>
          </a:p>
          <a:p>
            <a:pPr lvl="1">
              <a:lnSpc>
                <a:spcPct val="80000"/>
              </a:lnSpc>
              <a:buFont typeface="Arial" panose="020B0604020202020204" pitchFamily="34" charset="0"/>
              <a:buChar char="•"/>
            </a:pPr>
            <a:r>
              <a:rPr lang="en-US" altLang="en-US" sz="1100" dirty="0"/>
              <a:t>Approve TGbn minutes from May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Monday PM2 (16:00-18:00)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Wednesday AM1 (08:00-10:00)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601787"/>
            <a:ext cx="4343400"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September 2024</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July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1900425861"/>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1" dirty="0">
                          <a:solidFill>
                            <a:schemeClr val="bg1">
                              <a:lumMod val="85000"/>
                            </a:schemeClr>
                          </a:solidFill>
                        </a:rPr>
                        <a:t>TGbe</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Montreal, Canada</a:t>
            </a:r>
          </a:p>
          <a:p>
            <a:pPr algn="ctr">
              <a:lnSpc>
                <a:spcPct val="90000"/>
              </a:lnSpc>
              <a:buFontTx/>
              <a:buNone/>
            </a:pPr>
            <a:r>
              <a:rPr lang="en-US" sz="4000" dirty="0">
                <a:latin typeface="Arial" panose="020B0604020202020204" pitchFamily="34" charset="0"/>
              </a:rPr>
              <a:t>July 14-19,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1165370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23/2153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 transmission reliability improvement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Yonggang Fang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24/0414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Improving acknowledgment mechanisms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Alfred Asterjadhi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Acknowledgment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24/0519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Ping Pong Warning For UHR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Henry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Stats Reporting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24/0535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Trigger, BA, and BAR Protection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Po-kai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24/0541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Ascon: The Lightweight Cryptography As A New Cipher Choice for 802.11bn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Hui Luo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24/0543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Coexistence Protocols for UHR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24/0544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Power Save Protocols for UHR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24/0547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Secure Control frames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Abhishek Patil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24/0450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a-proposal-for-uhr-soft-ap-power-save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Yong Liu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24/0478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24/0504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of A Unified Initial Control Frame Design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Hanqing Lou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24/0505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Considerations of Transmissions of Initial Control Response frames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Hanqing Lou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24/0577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Coordinated Spatial Reuse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0"/>
                        </a:rPr>
                        <a:t>24/0589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TID-To-Link Mapping for AP MLD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Yongsen 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1"/>
                        </a:rPr>
                        <a:t>24/0602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 link Power Management for MLO</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Morteza Mehrnoush</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550410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24/0625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low latency traffic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Ryota Yamada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24/0629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UL Low Latency Traffic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Xiaofei Wang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24/0635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Spatial Re-Use and Coordinated Spatial Nulling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24/0636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Multi-AP Preemption for Low-Latency Traffic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24/0655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SMD Roaming and FT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24/0671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Enhancements on AP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 and P2P--Follow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Peer-to-peer TWT for Handling Co-ex/P2P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TWT Information Sharing in MAP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24/0678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R-TWT--Follow-Up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24/0679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Functionality and Security Architecture for UHR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Thomas Derham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24/0686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STA initiated TXOP Sharing via Unicast CF-End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Pei Zhou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24/0694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Cross-link PS state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24/0715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Multi-Link-SM-Power-Save-Mode-follow-up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24/0720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co-CAC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948754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7669219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24/0733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for Low Latency Application Support in Next Generation WLANs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Peshal Nayak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24/0737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Cross-link Wake-up to Go Deeper in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Yuxin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24/0772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Collision analysis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24/0773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24/0778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NC MLO operation issues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Michael Montemurro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24/0782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 power saving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Chaoming Luo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24/0802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NPCA and SR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24/0803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switching time in NPCA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24/0804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transmission of preemption request frame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0"/>
                        </a:rPr>
                        <a:t>24/0811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Overlapped-indication-for_aperiodic-Low-latency-traffic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Daniel Verenzuela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1"/>
                        </a:rPr>
                        <a:t>24/0813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Discussions on AP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Yongsen 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Opportunistic Transmission in C-TDMA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Taeyoung Ha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2"/>
                        </a:rPr>
                        <a:t>24/0818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flow treatment triggered by upper-layer (including ECN) indicators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Maulik Vaidya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3"/>
                        </a:rPr>
                        <a:t>24/0806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Multi-link In-device Coexistence Management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Juseong Moon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SCS proxy for relay</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Yan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20282736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5206350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24/0827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obss-interference-impact-on-cr-twt-and-enhanced-channel-access-rules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Qing Xia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24/0830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Improve roaming between MLDs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 Kai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Periodic IDC use cases and considerations for signaling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Details on In-Device 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Insun Jang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System-Level Evaluation of Coordinated Spatial Reuse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Kosuke Aio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 </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24/0840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hip-edca-proposal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Akhmetov, Dmitry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noStrike" dirty="0">
                          <a:solidFill>
                            <a:srgbClr val="0563C1"/>
                          </a:solidFill>
                          <a:effectLst/>
                          <a:latin typeface="Times New Roman" panose="02020603050405020304" pitchFamily="18" charset="0"/>
                          <a:hlinkClick r:id="rId5"/>
                        </a:rPr>
                        <a:t>24/0844</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Padding Time in Dynamic Power Save</a:t>
                      </a:r>
                    </a:p>
                  </a:txBody>
                  <a:tcPr marL="85725" marR="9525" marT="9525" marB="0" anchor="ctr"/>
                </a:tc>
                <a:tc>
                  <a:txBody>
                    <a:bodyPr/>
                    <a:lstStyle/>
                    <a:p>
                      <a:pPr algn="l" fontAlgn="ctr"/>
                      <a:r>
                        <a:rPr lang="en-US" sz="800" b="0" i="0" u="none" strike="noStrike" dirty="0" err="1">
                          <a:solidFill>
                            <a:srgbClr val="000000"/>
                          </a:solidFill>
                          <a:effectLst/>
                          <a:latin typeface="Times New Roman" panose="02020603050405020304" pitchFamily="18" charset="0"/>
                        </a:rPr>
                        <a:t>Maolin</a:t>
                      </a:r>
                      <a:r>
                        <a:rPr lang="en-US" sz="800" b="0" i="0" u="none" strike="noStrike" dirty="0">
                          <a:solidFill>
                            <a:srgbClr val="000000"/>
                          </a:solidFill>
                          <a:effectLst/>
                          <a:latin typeface="Times New Roman" panose="02020603050405020304" pitchFamily="18" charset="0"/>
                        </a:rPr>
                        <a:t>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24/0848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Adapted trigger-based uplink transmission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Multi User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24/0850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TXOP-bandwidth-expansion-related-to-secondary-channel-access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24/0852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Timely-transmission-of-low-latency-traffic-with-reduced-preemption-occurance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24/0857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ICR consideration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24/0858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and virtual APs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Reliable Transmission in ML TWT for UHR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Jeongki Kim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0"/>
                        </a:rPr>
                        <a:t>24/0866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Preemption for C-TDMA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1"/>
                        </a:rPr>
                        <a:t>24/0868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Additional Considerations on Non-Primary Channel 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Leonardo Lanante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131831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58405541"/>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24/0870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Preemption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24/0880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CBF Recap and Way Forward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Okan Mutgan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24/0881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Improving Stability during Roaming Process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Tuncer Baykas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24/0888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Trigger-based spatial reuse and P2P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24/0892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Integrating WUR into 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Ying Wang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36923307"/>
                  </a:ext>
                </a:extLst>
              </a:tr>
              <a:tr h="278505">
                <a:tc gridSpan="6">
                  <a:txBody>
                    <a:bodyPr/>
                    <a:lstStyle/>
                    <a:p>
                      <a:pPr marL="0" marR="0" algn="ctr">
                        <a:spcBef>
                          <a:spcPts val="0"/>
                        </a:spcBef>
                        <a:spcAft>
                          <a:spcPts val="0"/>
                        </a:spcAft>
                      </a:pPr>
                      <a:r>
                        <a:rPr lang="en-US" sz="1000" dirty="0">
                          <a:solidFill>
                            <a:schemeClr val="tx1"/>
                          </a:solidFill>
                          <a:effectLst/>
                          <a:latin typeface="Times New Roman" panose="02020603050405020304" pitchFamily="18" charset="0"/>
                          <a:ea typeface="Times New Roman" panose="02020603050405020304" pitchFamily="18" charset="0"/>
                        </a:rPr>
                        <a:t>First Cut-Off</a:t>
                      </a:r>
                    </a:p>
                  </a:txBody>
                  <a:tcPr anchor="b"/>
                </a:tc>
                <a:tc hMerge="1">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022822481"/>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24/0067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Range Expansion via Repeated Transmission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Nima Namvar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sngStrike">
                          <a:solidFill>
                            <a:srgbClr val="FF000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24/0138</a:t>
                      </a:r>
                      <a:endParaRPr lang="en-US"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EHT-UHR Aggregated Sounding Design</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sng" strike="sngStrike">
                          <a:solidFill>
                            <a:srgbClr val="FF000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24/0139</a:t>
                      </a:r>
                      <a:endParaRPr lang="en-US"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HE-UHR Aggregated Sounding Design</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sngStrike">
                          <a:solidFill>
                            <a:srgbClr val="FF0000"/>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24/0243</a:t>
                      </a:r>
                      <a:endParaRPr lang="en-US"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Protocol Design for UL Beamforming</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sngStrike" dirty="0">
                          <a:solidFill>
                            <a:srgbClr val="FF0000"/>
                          </a:solidFill>
                          <a:effectLst/>
                          <a:latin typeface="Times New Roman" panose="02020603050405020304" pitchFamily="18" charset="0"/>
                          <a:hlinkClick r:id="rId9">
                            <a:extLst>
                              <a:ext uri="{A12FA001-AC4F-418D-AE19-62706E023703}">
                                <ahyp:hlinkClr xmlns:ahyp="http://schemas.microsoft.com/office/drawing/2018/hyperlinkcolor" val="tx"/>
                              </a:ext>
                            </a:extLst>
                          </a:hlinkClick>
                        </a:rPr>
                        <a:t>24/0244</a:t>
                      </a:r>
                      <a:endParaRPr lang="en-US"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Protocol Design for UL Implicit Beamforming</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0"/>
                        </a:rPr>
                        <a:t>24/0488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FF0000"/>
                          </a:solidFill>
                          <a:effectLst/>
                          <a:latin typeface="Times New Roman" panose="02020603050405020304" pitchFamily="18" charset="0"/>
                        </a:rPr>
                        <a:t>STA-assisted Calibration for Multi-AP Coordination</a:t>
                      </a:r>
                    </a:p>
                  </a:txBody>
                  <a:tcPr marL="9525" marR="9525" marT="9525" marB="0" anchor="ctr"/>
                </a:tc>
                <a:tc>
                  <a:txBody>
                    <a:bodyPr/>
                    <a:lstStyle/>
                    <a:p>
                      <a:pPr algn="l" fontAlgn="ctr"/>
                      <a:r>
                        <a:rPr lang="en-US" sz="800" b="0" i="0" u="none" strike="noStrike">
                          <a:solidFill>
                            <a:srgbClr val="FF0000"/>
                          </a:solidFill>
                          <a:effectLst/>
                          <a:latin typeface="Times New Roman" panose="02020603050405020304" pitchFamily="18" charset="0"/>
                        </a:rPr>
                        <a:t>Ke Zhong</a:t>
                      </a:r>
                    </a:p>
                  </a:txBody>
                  <a:tcPr marL="85725" marR="9525" marT="9525" marB="0" anchor="ctr"/>
                </a:tc>
                <a:tc>
                  <a:txBody>
                    <a:bodyPr/>
                    <a:lstStyle/>
                    <a:p>
                      <a:pPr algn="ctr" fontAlgn="ctr"/>
                      <a:r>
                        <a:rPr lang="en-US" sz="800" b="0" i="0" u="none" strike="noStrike">
                          <a:solidFill>
                            <a:srgbClr val="FF0000"/>
                          </a:solidFill>
                          <a:effectLst/>
                          <a:latin typeface="Times New Roman" panose="02020603050405020304" pitchFamily="18" charset="0"/>
                        </a:rPr>
                        <a:t>Deferred</a:t>
                      </a:r>
                    </a:p>
                  </a:txBody>
                  <a:tcPr marL="9525" marR="9525" marT="9525" marB="0" anchor="ctr"/>
                </a:tc>
                <a:tc>
                  <a:txBody>
                    <a:bodyPr/>
                    <a:lstStyle/>
                    <a:p>
                      <a:pPr algn="ctr" fontAlgn="ctr"/>
                      <a:r>
                        <a:rPr lang="en-US" sz="800" b="0" i="0" u="none" strike="noStrike">
                          <a:solidFill>
                            <a:srgbClr val="FF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FF0000"/>
                          </a:solidFill>
                          <a:effectLst/>
                          <a:latin typeface="Times New Roman" panose="02020603050405020304" pitchFamily="18" charset="0"/>
                        </a:rPr>
                        <a:t>24/0659</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Thoughts on AP Power Save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FF0000"/>
                          </a:solidFill>
                          <a:effectLst/>
                          <a:latin typeface="Times New Roman" panose="02020603050405020304" pitchFamily="18" charset="0"/>
                        </a:rPr>
                        <a:t>24/0660</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Dynamic QoS profiles with SCS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QoS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FF0000"/>
                          </a:solidFill>
                          <a:effectLst/>
                          <a:latin typeface="Times New Roman" panose="02020603050405020304" pitchFamily="18" charset="0"/>
                        </a:rPr>
                        <a:t>24/0729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preemption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Preemption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24/0730</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Flow control over the air</a:t>
                      </a:r>
                    </a:p>
                  </a:txBody>
                  <a:tcPr marL="9525" marR="9525" marT="9525" marB="0" anchor="ctr"/>
                </a:tc>
                <a:tc>
                  <a:txBody>
                    <a:bodyPr/>
                    <a:lstStyle/>
                    <a:p>
                      <a:pPr algn="l" fontAlgn="b"/>
                      <a:r>
                        <a:rPr lang="en-US" sz="800" b="0" i="0" u="none" strike="noStrike" dirty="0">
                          <a:solidFill>
                            <a:srgbClr val="000000"/>
                          </a:solidFill>
                          <a:effectLst/>
                          <a:latin typeface="Times New Roman" panose="02020603050405020304" pitchFamily="18" charset="0"/>
                        </a:rPr>
                        <a:t>Peter STEPHENSON</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8855926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4117900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24/0736</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rtl="0" fontAlgn="ctr"/>
                      <a:r>
                        <a:rPr lang="en-US" sz="800" b="0" i="0" u="none" strike="noStrike">
                          <a:solidFill>
                            <a:srgbClr val="000000"/>
                          </a:solidFill>
                          <a:effectLst/>
                          <a:latin typeface="Times New Roman" panose="02020603050405020304" pitchFamily="18" charset="0"/>
                        </a:rPr>
                        <a:t>Preamble and PE transmission in PPDU using DRU</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Yapu Li</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24/0742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OBSS TWT management for MAP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VIGER Pascal</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24/0815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Dynamic bandwidth selection signaling details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Power Saving for AP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GeonHwan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24/0842</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Multi-AP set configuration for C-TDMA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GeonHwan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24/0843</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Some details on TXOP sharing in C-TDMA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GeonHwan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000000"/>
                          </a:solidFill>
                          <a:effectLst/>
                          <a:latin typeface="Times New Roman" panose="02020603050405020304" pitchFamily="18" charset="0"/>
                        </a:rPr>
                        <a:t>24/0856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Further Discussions on In-Device Coexistence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24/0874</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Discussion on Terminology: sharing and shared AP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Xiaofei Wang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3"/>
                        </a:rPr>
                        <a:t>24/0890</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Unequal pattern discussion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24/0934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based on FT protocol</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24/0941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TXOP Sharing Group - Shared AP Selection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Klaus Doppler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24/0949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Service Period based Dynamic Subband Operation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Seongho Byeon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5"/>
                        </a:rPr>
                        <a:t>24/0981</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Considerations on NPCA for reliability</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Si-Chan Noh</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6"/>
                        </a:rPr>
                        <a:t>24/0984</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EPCS Priority Access for Additional Use Cases</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Subir Das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24/0986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for DRU Design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Hamid Hosseinianfar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6474614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54903665"/>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dirty="0">
                          <a:solidFill>
                            <a:srgbClr val="FF0000"/>
                          </a:solidFill>
                          <a:effectLst/>
                          <a:latin typeface="Times New Roman" panose="02020603050405020304" pitchFamily="18" charset="0"/>
                        </a:rPr>
                        <a:t>24/1013</a:t>
                      </a:r>
                    </a:p>
                  </a:txBody>
                  <a:tcPr marL="9525" marR="9525" marT="9525" marB="0" anchor="ctr"/>
                </a:tc>
                <a:tc>
                  <a:txBody>
                    <a:bodyPr/>
                    <a:lstStyle/>
                    <a:p>
                      <a:pPr algn="l" rtl="0" fontAlgn="ctr"/>
                      <a:r>
                        <a:rPr lang="en-US" sz="800" b="0" i="0" u="none" strike="noStrike" dirty="0">
                          <a:solidFill>
                            <a:srgbClr val="000000"/>
                          </a:solidFill>
                          <a:effectLst/>
                          <a:latin typeface="Times New Roman" panose="02020603050405020304" pitchFamily="18" charset="0"/>
                        </a:rPr>
                        <a:t>Bidirectional TXOP Sharing</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Juseong Moon</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24/1016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C-TDMA follow-up: Additional details on framing sequence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Sanket Kalamkar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333612587"/>
                  </a:ext>
                </a:extLst>
              </a:tr>
              <a:tr h="278505">
                <a:tc>
                  <a:txBody>
                    <a:bodyPr/>
                    <a:lstStyle/>
                    <a:p>
                      <a:pPr algn="ctr" fontAlgn="b"/>
                      <a:r>
                        <a:rPr lang="en-US" sz="800" b="0" i="0" u="none" strike="noStrike">
                          <a:solidFill>
                            <a:srgbClr val="000000"/>
                          </a:solidFill>
                          <a:effectLst/>
                          <a:latin typeface="Calibri" panose="020F0502020204030204" pitchFamily="34" charset="0"/>
                        </a:rPr>
                        <a:t>24/1017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Mechanism for TXOP Return in C-TDMA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Sanket Kalamkar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dirty="0">
                          <a:solidFill>
                            <a:srgbClr val="000000"/>
                          </a:solidFill>
                          <a:effectLst/>
                          <a:latin typeface="Calibri" panose="020F0502020204030204" pitchFamily="34" charset="0"/>
                        </a:rPr>
                        <a:t>MAC</a:t>
                      </a:r>
                    </a:p>
                  </a:txBody>
                  <a:tcPr marL="9525" marR="9525" marT="9525" marB="0" anchor="b"/>
                </a:tc>
                <a:extLst>
                  <a:ext uri="{0D108BD9-81ED-4DB2-BD59-A6C34878D82A}">
                    <a16:rowId xmlns:a16="http://schemas.microsoft.com/office/drawing/2014/main" val="187847067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24/1034</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Some thoughts on security enhancement</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Channel Sounding for UHR Relay</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Pei Zhou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2"/>
                        </a:rPr>
                        <a:t>24/1053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PAPR of OFDMA transmission follow up</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3"/>
                        </a:rPr>
                        <a:t>24/1054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On the over puncturing in LDPC</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24/1057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Roaming for 11bn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Kyosuke Inoue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24/1058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aspects in DRU operation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Arik Klein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24/1071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LPI PPDU Puncturing</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Pelin Salem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24/1074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Preemption TXOP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Yuxin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24/1075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coordination follow 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thoughts on preemption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24/1077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Discussions on Non-Primary Channel Access</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8"/>
                        </a:rPr>
                        <a:t>24/1081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NPCA</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Maolin Zhang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24/1086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Data forwarding for seamless roaming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Ryuichi Hirata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3449356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52492348"/>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24/1092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Multi-AP Coordinated Concurrent Transmission Protocol</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Kosuke Aio</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8699976"/>
                  </a:ext>
                </a:extLst>
              </a:tr>
              <a:tr h="278505">
                <a:tc>
                  <a:txBody>
                    <a:bodyPr/>
                    <a:lstStyle/>
                    <a:p>
                      <a:pPr algn="ctr" rtl="0" fontAlgn="ctr"/>
                      <a:r>
                        <a:rPr lang="en-US" sz="800" b="0" i="0" u="none" strike="noStrike" dirty="0">
                          <a:solidFill>
                            <a:srgbClr val="FF0000"/>
                          </a:solidFill>
                          <a:effectLst/>
                          <a:latin typeface="Times New Roman" panose="02020603050405020304" pitchFamily="18" charset="0"/>
                        </a:rPr>
                        <a:t>24/1096</a:t>
                      </a:r>
                    </a:p>
                  </a:txBody>
                  <a:tcPr marL="9525" marR="9525" marT="9525" marB="0" anchor="ctr"/>
                </a:tc>
                <a:tc>
                  <a:txBody>
                    <a:bodyPr/>
                    <a:lstStyle/>
                    <a:p>
                      <a:pPr algn="l" rtl="0" fontAlgn="ctr"/>
                      <a:r>
                        <a:rPr lang="en-US" sz="800" b="0" i="0" u="none" strike="noStrike" dirty="0">
                          <a:solidFill>
                            <a:srgbClr val="000000"/>
                          </a:solidFill>
                          <a:effectLst/>
                          <a:latin typeface="Times New Roman" panose="02020603050405020304" pitchFamily="18" charset="0"/>
                        </a:rPr>
                        <a:t>Mirror Symmetric 20 MHz DRU Tone Plan within 242 RRU Boundary</a:t>
                      </a:r>
                    </a:p>
                  </a:txBody>
                  <a:tcPr marL="9525" marR="9525" marT="9525" marB="0" anchor="ctr"/>
                </a:tc>
                <a:tc>
                  <a:txBody>
                    <a:bodyPr/>
                    <a:lstStyle/>
                    <a:p>
                      <a:pPr algn="l" rtl="0" fontAlgn="ctr"/>
                      <a:r>
                        <a:rPr lang="en-US" sz="800" b="0" i="0" u="none" strike="noStrike" dirty="0">
                          <a:solidFill>
                            <a:srgbClr val="000000"/>
                          </a:solidFill>
                          <a:effectLst/>
                          <a:latin typeface="Times New Roman" panose="02020603050405020304" pitchFamily="18" charset="0"/>
                        </a:rPr>
                        <a:t>Eunsung Park</a:t>
                      </a:r>
                    </a:p>
                  </a:txBody>
                  <a:tcPr marL="857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24/1097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Thoughts on UHR-LTF for DRU</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24/1101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bounded delay in Industrial Scenarios – follow 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Yue Xu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24/1108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Periodic IDC signaling for Mobile AP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24/1109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More consideration for in-device-coexistence</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24/1114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UHR-LTF Design for DRU</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Mahmoud Kamel</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24/1115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Channel switching rules for NPCA</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24/1116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Operating bandwidth indication for UHR</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24/1117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 state transitions in DPS mode - followup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Vendor Specific PHY Options Follow-Up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24/1123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Client Experience Reporting</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24/1124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Headroom Reason Reporting</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24/1125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switching for NPCA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Dongju Cha</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24/1126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ICF-ICR Discussion for DPS</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GeonHwan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24/1129</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 on Intermediate FCS Signaling</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SunHee Baek</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9863846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6420497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2"/>
                        </a:rPr>
                        <a:t>24/1130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Distribution Bandwidth of DRU - Follow up</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3"/>
                        </a:rPr>
                        <a:t>24/1131</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rtl="0" fontAlgn="ctr"/>
                      <a:r>
                        <a:rPr lang="en-US" sz="800" b="0" i="0" u="none" strike="noStrike">
                          <a:solidFill>
                            <a:srgbClr val="000000"/>
                          </a:solidFill>
                          <a:effectLst/>
                          <a:latin typeface="Times New Roman" panose="02020603050405020304" pitchFamily="18" charset="0"/>
                        </a:rPr>
                        <a:t>DRU for Puncturing Case 1001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4"/>
                        </a:rPr>
                        <a:t>24/1132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Frequency Domain UEQM</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Multi-AP Coordination for Low Latency Traffic Transmission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24/1146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AP Power Save Mode</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24/1154</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 on coordination of TWT</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Yingqiao Quan</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Further discussions on NPCA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Sanghyun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Initial Control Frame Exchange for Low Latency</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Sanghyun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Discussions on Dynamic Subchannel Operation</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Hyeonjun Sung</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5"/>
                        </a:rPr>
                        <a:t>24/1158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de-DE" sz="800" b="0" i="0" u="none" strike="noStrike">
                          <a:solidFill>
                            <a:srgbClr val="000000"/>
                          </a:solidFill>
                          <a:effectLst/>
                          <a:latin typeface="Times New Roman" panose="02020603050405020304" pitchFamily="18" charset="0"/>
                        </a:rPr>
                        <a:t>Uplink MU MIMO Precoding Precoder Message Format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6"/>
                        </a:rPr>
                        <a:t>24/1159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dirty="0">
                          <a:solidFill>
                            <a:srgbClr val="000000"/>
                          </a:solidFill>
                          <a:effectLst/>
                          <a:latin typeface="Times New Roman" panose="02020603050405020304" pitchFamily="18" charset="0"/>
                        </a:rPr>
                        <a:t>Investigation of LDPC Improvements</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24/1166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TWT-based Power Save with Enhanced Flexibility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Qing Xia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24/1167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EML(SR/MR) Based Dynamic Power Save Design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Qing Xia</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24/1170</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 Further Considerations on In-Device Coexistence</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Jaheon Gu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7"/>
                        </a:rPr>
                        <a:t>24/1172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CSD Indication Design</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Bo Gong</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11762761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1415975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24/1173</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 Enabling 20MHz Operating STAs in 80MHz DRU Transmissions</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24/1174</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Enhanced DRU Utilization in 40MHz and 80MHz Distributed Bandwidth</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rtl="0" fontAlgn="ctr"/>
                      <a:r>
                        <a:rPr lang="en-US" sz="1100" b="0" i="0" u="sng" strike="noStrike">
                          <a:solidFill>
                            <a:srgbClr val="0563C1"/>
                          </a:solidFill>
                          <a:effectLst/>
                          <a:latin typeface="Calibri" panose="020F0502020204030204" pitchFamily="34" charset="0"/>
                          <a:hlinkClick r:id="rId2"/>
                        </a:rPr>
                        <a:t>24/1177</a:t>
                      </a:r>
                      <a:endParaRPr lang="en-US" sz="1100" b="0" i="0" u="sng" strike="noStrike">
                        <a:solidFill>
                          <a:srgbClr val="0563C1"/>
                        </a:solidFill>
                        <a:effectLst/>
                        <a:latin typeface="Calibri" panose="020F0502020204030204" pitchFamily="34"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Additional Results for Multi-Layer Transmission</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Leif Wilhelmsson</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24/1178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Considerations for proxy SCS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Vishnu Ratnam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24/1179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Trigger frame expansion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Vishnu Ratnam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Trigger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2536923307"/>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3"/>
                        </a:rPr>
                        <a:t>24/1183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Low latency, low collision, low power medium access--continued</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Sean Coffey</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20022746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24/1184</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ELR transmission</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24/1186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New MCSs for 11bn-Follow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24/1187    </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DRU Tone Plan for 11bn-Follow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24/1188 </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Global CSD Index Assignment for DRU STF Transmission in 11bn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24/1189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DRU Transmission on Frequency Subblocks of Wide Bandwidth 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24/1190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Performance Evaluation of Longer LDPC for 11bn </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LDPC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24/1191</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Transmit Power Control for Managing Cross-Link Interference in MLO</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Mahmoud Hasabelnaby</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24/1193</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EDCA+ for High Priority Access</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Mingyu LEE</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24/1195</a:t>
                      </a:r>
                    </a:p>
                  </a:txBody>
                  <a:tcPr marL="9525" marR="9525" marT="9525" marB="0" anchor="b"/>
                </a:tc>
                <a:tc>
                  <a:txBody>
                    <a:bodyPr/>
                    <a:lstStyle/>
                    <a:p>
                      <a:pPr algn="l" fontAlgn="b"/>
                      <a:r>
                        <a:rPr lang="fr-FR" sz="800" b="0" i="0" u="none" strike="noStrike">
                          <a:solidFill>
                            <a:srgbClr val="000000"/>
                          </a:solidFill>
                          <a:effectLst/>
                          <a:latin typeface="Times New Roman" panose="02020603050405020304" pitchFamily="18" charset="0"/>
                        </a:rPr>
                        <a:t>Indication Techniques for Urgent Traffic</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Jinho Choi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Low Latency</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1611431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July IEEE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https://cvent.me/dkO9BB</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0310279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dirty="0">
                          <a:solidFill>
                            <a:srgbClr val="FF0000"/>
                          </a:solidFill>
                          <a:effectLst/>
                          <a:latin typeface="Times New Roman" panose="02020603050405020304" pitchFamily="18" charset="0"/>
                        </a:rPr>
                        <a:t>24/1196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Issues on OBSS R-TWT Protection</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Gwangho Lee</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24/1204</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Coordinated Beamforming for 11bn</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Insik Jung</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Analysis and Simulations on Coordinated Spatial Reuse</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Coordinated R-TWT</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C-TWT</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Preemption Session Setup</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24/1211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Coordinated BF Goodput Discussion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Genadiy Tsodik</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20022746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24/1216</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HTC Extension for UHR Link Adaptation to Support UEQ-MCS or UEQM</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Sara Norouzi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05167294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24/1217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Multi-AP Coordination Setup Scheme</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Kaiying Lu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24/1218</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NPCA - next level discussions</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Gaurang Naik</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24/1220</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A Framework for Coordinated Access Points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Giovanni Chisci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72180754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24/1221</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 ICF ICR follow up</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24/1222</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NPCA Follow up</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24/1224</a:t>
                      </a:r>
                      <a:br>
                        <a:rPr lang="en-US" sz="800" b="0" i="0" u="sng" strike="noStrike">
                          <a:solidFill>
                            <a:srgbClr val="0563C1"/>
                          </a:solidFill>
                          <a:effectLst/>
                          <a:latin typeface="Times New Roman" panose="02020603050405020304" pitchFamily="18" charset="0"/>
                          <a:hlinkClick r:id="rId2"/>
                        </a:rPr>
                      </a:b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Joint Medium Access and TXOP Sharing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Yongsen 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Channel Access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24/1225</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Initial Control Frames in C-TDMA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Sanket Kalamkar</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24/1226</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ICF-ICR design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Cariou, Laurent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1103606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6883369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24/1227</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Some usage of intermediate FCS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Cariou, Laurent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24/1229</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NPCA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Cariou, Laurent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NPDA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pilot-tone-design-in-dRU-transmission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Lin Yang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24/1231 </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UHR LTFs for DRU and Sounding Operation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Lanante</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Extended Long Range Transmission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Lanante</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ldpc-codes-performance-evaluation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Rong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LDPC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MAP Framework--Follow-up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Rubayet Shafin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24/1240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AP Power Saving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Rubayet Shafin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24/1241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Frames for 11bn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Rubayet Shafin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24/1243</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100 MHz 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PPDU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3"/>
                        </a:rPr>
                        <a:t>24/1244</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SST or DSO Support for Wider Bandwidth OFDMA and A-PPDU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24/1245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Tone distribution in DRU with preamble puncturing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Yan Xin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24/1246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Low-power-listening-mode-for-clients-follow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24/1247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ICF ICR Design For Coex</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Abdel Ajami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24/1248</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2xLDPC performance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Juan Fang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LDPC</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29661462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704571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24/1250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Discussion on TXOP Allocation in C-TDMA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Serhat Erkucuk</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Flexible Control Frames - 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Alfred Asterjadhi</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Control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Enhanced Long Range Frame Format</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 Junghoon Suh</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The padding after intermediate FCS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Yunbo Li</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Preemption Procedure and Indication- 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Yunbo Li</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Preemption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Sp-based non-primary channel access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Yue Zhao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Further considerations on NPCA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Liuming Lu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Considerations on Client Power Save for 11bn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Liuming Lu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24/1264</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Supporting Rx Interference Mitigation in TGbn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Shimi Shilo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Triggered Beamforming in TGbn – More Insights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Shimi Shilo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Further Considerations for UHR preamble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Sigurd Schelstraete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74966250"/>
                  </a:ext>
                </a:extLst>
              </a:tr>
              <a:tr h="278505">
                <a:tc gridSpan="6">
                  <a:txBody>
                    <a:bodyPr/>
                    <a:lstStyle/>
                    <a:p>
                      <a:pPr marL="0" marR="0" algn="ctr">
                        <a:spcBef>
                          <a:spcPts val="0"/>
                        </a:spcBef>
                        <a:spcAft>
                          <a:spcPts val="0"/>
                        </a:spcAft>
                      </a:pPr>
                      <a:r>
                        <a:rPr lang="en-US" sz="1000" dirty="0">
                          <a:solidFill>
                            <a:schemeClr val="tx1"/>
                          </a:solidFill>
                          <a:effectLst/>
                          <a:latin typeface="Times New Roman" panose="02020603050405020304" pitchFamily="18" charset="0"/>
                          <a:ea typeface="Times New Roman" panose="02020603050405020304" pitchFamily="18" charset="0"/>
                        </a:rPr>
                        <a:t>Second Cut-Off</a:t>
                      </a:r>
                    </a:p>
                  </a:txBody>
                  <a:tcPr anchor="ctr"/>
                </a:tc>
                <a:tc hMerge="1">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6564929"/>
                  </a:ext>
                </a:extLst>
              </a:tr>
              <a:tr h="278505">
                <a:tc>
                  <a:txBody>
                    <a:bodyPr/>
                    <a:lstStyle/>
                    <a:p>
                      <a:pPr algn="l" fontAlgn="ctr"/>
                      <a:r>
                        <a:rPr lang="en-US" sz="800" b="0" i="0" u="none" strike="noStrike">
                          <a:solidFill>
                            <a:srgbClr val="000000"/>
                          </a:solidFill>
                          <a:effectLst/>
                          <a:latin typeface="Times New Roman" panose="02020603050405020304" pitchFamily="18" charset="0"/>
                        </a:rPr>
                        <a:t>24/1276r0</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Transmission Enhancement for XR Use Case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Guogang Huang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57790488"/>
                  </a:ext>
                </a:extLst>
              </a:tr>
              <a:tr h="278505">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5675518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4449760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r>
                        <a:rPr lang="en-US" sz="1000" b="1" i="0" u="none" strike="noStrike" dirty="0">
                          <a:solidFill>
                            <a:schemeClr val="tx1"/>
                          </a:solidFill>
                          <a:effectLst/>
                          <a:latin typeface="+mn-lt"/>
                        </a:rPr>
                        <a:t>See Sessions themselves.</a:t>
                      </a: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UEQM + MAP</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24/0890</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Unequal pattern discussion</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Ross Jian Yu</a:t>
            </a:r>
          </a:p>
          <a:p>
            <a:pPr lvl="1">
              <a:buFont typeface="Arial" panose="020B0604020202020204" pitchFamily="34" charset="0"/>
              <a:buChar char="•"/>
            </a:pPr>
            <a:r>
              <a:rPr lang="en-US" sz="1400" dirty="0">
                <a:solidFill>
                  <a:srgbClr val="00B050"/>
                </a:solidFill>
                <a:hlinkClick r:id="rId3">
                  <a:extLst>
                    <a:ext uri="{A12FA001-AC4F-418D-AE19-62706E023703}">
                      <ahyp:hlinkClr xmlns:ahyp="http://schemas.microsoft.com/office/drawing/2018/hyperlinkcolor" val="tx"/>
                    </a:ext>
                  </a:extLst>
                </a:hlinkClick>
              </a:rPr>
              <a:t>24/1132</a:t>
            </a:r>
            <a:r>
              <a:rPr lang="en-US" sz="1400" dirty="0">
                <a:solidFill>
                  <a:srgbClr val="00B050"/>
                </a:solidFill>
              </a:rPr>
              <a:t> Frequency Domain UEQM						Mengshi Hu</a:t>
            </a:r>
          </a:p>
          <a:p>
            <a:pPr lvl="1">
              <a:buFont typeface="Arial" panose="020B0604020202020204" pitchFamily="34" charset="0"/>
              <a:buChar char="•"/>
            </a:pPr>
            <a:r>
              <a:rPr lang="en-US" sz="1400" b="0" i="0" u="none" dirty="0">
                <a:solidFill>
                  <a:srgbClr val="00B050"/>
                </a:solidFill>
                <a:effectLst/>
                <a:hlinkClick r:id="rId4">
                  <a:extLst>
                    <a:ext uri="{A12FA001-AC4F-418D-AE19-62706E023703}">
                      <ahyp:hlinkClr xmlns:ahyp="http://schemas.microsoft.com/office/drawing/2018/hyperlinkcolor" val="tx"/>
                    </a:ext>
                  </a:extLst>
                </a:hlinkClick>
              </a:rPr>
              <a:t>24/1186</a:t>
            </a:r>
            <a:r>
              <a:rPr lang="en-US" sz="1400" dirty="0">
                <a:solidFill>
                  <a:srgbClr val="00B050"/>
                </a:solidFill>
              </a:rPr>
              <a:t> </a:t>
            </a:r>
            <a:r>
              <a:rPr lang="en-US" sz="1400" b="0" i="0" u="none" dirty="0">
                <a:solidFill>
                  <a:srgbClr val="00B050"/>
                </a:solidFill>
                <a:effectLst/>
              </a:rPr>
              <a:t>New MCSs for 11bn-Follow Up</a:t>
            </a:r>
            <a:r>
              <a:rPr lang="en-US" sz="1400" dirty="0">
                <a:solidFill>
                  <a:srgbClr val="00B050"/>
                </a:solidFill>
              </a:rPr>
              <a:t> 					</a:t>
            </a:r>
            <a:r>
              <a:rPr lang="en-US" sz="1400" b="0" i="0" u="none" dirty="0" err="1">
                <a:solidFill>
                  <a:srgbClr val="00B050"/>
                </a:solidFill>
                <a:effectLst/>
              </a:rPr>
              <a:t>Shengquan</a:t>
            </a:r>
            <a:r>
              <a:rPr lang="en-US" sz="1400" b="0" i="0" u="none" dirty="0">
                <a:solidFill>
                  <a:srgbClr val="00B050"/>
                </a:solidFill>
                <a:effectLst/>
              </a:rPr>
              <a:t> Hu*</a:t>
            </a:r>
            <a:endParaRPr lang="en-US" sz="1400" dirty="0">
              <a:solidFill>
                <a:srgbClr val="00B050"/>
              </a:solidFill>
            </a:endParaRP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24/1216</a:t>
            </a:r>
            <a:r>
              <a:rPr lang="en-US" sz="1400" dirty="0">
                <a:solidFill>
                  <a:srgbClr val="00B050"/>
                </a:solidFill>
              </a:rPr>
              <a:t> HTC </a:t>
            </a:r>
            <a:r>
              <a:rPr lang="en-US" sz="1400" dirty="0" err="1">
                <a:solidFill>
                  <a:srgbClr val="00B050"/>
                </a:solidFill>
              </a:rPr>
              <a:t>Ext.n</a:t>
            </a:r>
            <a:r>
              <a:rPr lang="en-US" sz="1400" dirty="0">
                <a:solidFill>
                  <a:srgbClr val="00B050"/>
                </a:solidFill>
              </a:rPr>
              <a:t> for UHR LA to Support UEQ-MCS or UEQM	Sara </a:t>
            </a:r>
            <a:r>
              <a:rPr lang="en-US" sz="1400" dirty="0" err="1">
                <a:solidFill>
                  <a:srgbClr val="00B050"/>
                </a:solidFill>
              </a:rPr>
              <a:t>Norouzi</a:t>
            </a:r>
            <a:endParaRPr lang="en-US"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6">
                  <a:extLst>
                    <a:ext uri="{A12FA001-AC4F-418D-AE19-62706E023703}">
                      <ahyp:hlinkClr xmlns:ahyp="http://schemas.microsoft.com/office/drawing/2018/hyperlinkcolor" val="tx"/>
                    </a:ext>
                  </a:extLst>
                </a:hlinkClick>
              </a:rPr>
              <a:t>24/0488</a:t>
            </a:r>
            <a:r>
              <a:rPr lang="en-US" sz="1400" dirty="0">
                <a:solidFill>
                  <a:srgbClr val="00B050"/>
                </a:solidFill>
              </a:rPr>
              <a:t> </a:t>
            </a:r>
            <a:r>
              <a:rPr lang="en-US" sz="1400" b="0" i="0" u="none" strike="noStrike" dirty="0">
                <a:solidFill>
                  <a:srgbClr val="00B050"/>
                </a:solidFill>
                <a:effectLst/>
              </a:rPr>
              <a:t>STA-assisted Calibration for Multi-AP Coordination</a:t>
            </a:r>
            <a:r>
              <a:rPr lang="en-US" sz="1400" dirty="0">
                <a:solidFill>
                  <a:srgbClr val="00B050"/>
                </a:solidFill>
              </a:rPr>
              <a:t> 		</a:t>
            </a:r>
            <a:r>
              <a:rPr lang="en-US" sz="1400" b="0" i="0" u="none" strike="noStrike" dirty="0">
                <a:solidFill>
                  <a:srgbClr val="00B050"/>
                </a:solidFill>
                <a:effectLst/>
              </a:rPr>
              <a:t>Ke Zhong</a:t>
            </a:r>
            <a:r>
              <a:rPr lang="en-US" sz="1400" dirty="0">
                <a:solidFill>
                  <a:srgbClr val="00B050"/>
                </a:solidFill>
              </a:rPr>
              <a:t> </a:t>
            </a:r>
          </a:p>
          <a:p>
            <a:pPr lvl="1">
              <a:buFont typeface="Arial" panose="020B0604020202020204" pitchFamily="34" charset="0"/>
              <a:buChar char="•"/>
            </a:pPr>
            <a:r>
              <a:rPr lang="en-GB" sz="1400" dirty="0">
                <a:solidFill>
                  <a:schemeClr val="bg1">
                    <a:lumMod val="65000"/>
                  </a:schemeClr>
                </a:solidFill>
                <a:hlinkClick r:id="rId7">
                  <a:extLst>
                    <a:ext uri="{A12FA001-AC4F-418D-AE19-62706E023703}">
                      <ahyp:hlinkClr xmlns:ahyp="http://schemas.microsoft.com/office/drawing/2018/hyperlinkcolor" val="tx"/>
                    </a:ext>
                  </a:extLst>
                </a:hlinkClick>
              </a:rPr>
              <a:t>24/1204</a:t>
            </a:r>
            <a:r>
              <a:rPr lang="en-GB" sz="1400" dirty="0">
                <a:solidFill>
                  <a:schemeClr val="bg1">
                    <a:lumMod val="65000"/>
                  </a:schemeClr>
                </a:solidFill>
              </a:rPr>
              <a:t> Coordinated Beamforming for 11bn					Insik Jung</a:t>
            </a:r>
          </a:p>
          <a:p>
            <a:pPr lvl="1">
              <a:buFont typeface="Arial" panose="020B0604020202020204" pitchFamily="34" charset="0"/>
              <a:buChar char="•"/>
            </a:pPr>
            <a:r>
              <a:rPr lang="en-US" sz="1400" strike="sngStrike" dirty="0">
                <a:solidFill>
                  <a:schemeClr val="bg1">
                    <a:lumMod val="65000"/>
                  </a:schemeClr>
                </a:solidFill>
              </a:rPr>
              <a:t>24/1211 Coordinated BF Goodput Discussion					Genadiy Tsodik*</a:t>
            </a:r>
            <a:endParaRPr lang="en-GB" sz="1400" strike="sngStrike"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marL="0" lvl="0" indent="0"/>
            <a:r>
              <a:rPr lang="en-GB" sz="1600" dirty="0"/>
              <a:t>*not uploaded and not notified.</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8402540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Statistics Reporting + Security + Coexistence Part 1</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24/0519</a:t>
            </a:r>
            <a:r>
              <a:rPr lang="en-US" sz="1400" dirty="0">
                <a:solidFill>
                  <a:srgbClr val="00B050"/>
                </a:solidFill>
              </a:rPr>
              <a:t> </a:t>
            </a:r>
            <a:r>
              <a:rPr lang="en-US" sz="1400" b="0" i="0" u="none" strike="noStrike" dirty="0">
                <a:solidFill>
                  <a:srgbClr val="00B050"/>
                </a:solidFill>
                <a:effectLst/>
              </a:rPr>
              <a:t>Ping Pong Warning For UHR</a:t>
            </a:r>
            <a:r>
              <a:rPr lang="en-US" sz="1400" dirty="0">
                <a:solidFill>
                  <a:srgbClr val="00B050"/>
                </a:solidFill>
              </a:rPr>
              <a:t> 							</a:t>
            </a:r>
            <a:r>
              <a:rPr lang="en-US" sz="1400" b="0" i="0" u="none" strike="noStrike" dirty="0">
                <a:solidFill>
                  <a:srgbClr val="00B050"/>
                </a:solidFill>
                <a:effectLst/>
              </a:rPr>
              <a:t>Jerome Henry</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24/0541</a:t>
            </a:r>
            <a:r>
              <a:rPr lang="en-US" sz="1400" dirty="0">
                <a:solidFill>
                  <a:srgbClr val="00B050"/>
                </a:solidFill>
              </a:rPr>
              <a:t> </a:t>
            </a:r>
            <a:r>
              <a:rPr lang="en-US" sz="1400" b="0" i="0" u="none" strike="noStrike" dirty="0">
                <a:solidFill>
                  <a:srgbClr val="00B050"/>
                </a:solidFill>
                <a:effectLst/>
              </a:rPr>
              <a:t>Ascon: The Lightweight Crypto. As A New Cipher Choice for 802.11bn</a:t>
            </a:r>
            <a:r>
              <a:rPr lang="en-US" sz="1400" dirty="0">
                <a:solidFill>
                  <a:srgbClr val="00B050"/>
                </a:solidFill>
              </a:rPr>
              <a:t> </a:t>
            </a:r>
            <a:r>
              <a:rPr lang="en-US" sz="1400" b="0" i="0" u="none" strike="noStrike" dirty="0">
                <a:solidFill>
                  <a:srgbClr val="00B050"/>
                </a:solidFill>
                <a:effectLst/>
              </a:rPr>
              <a:t>Hui Luo</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24/1034</a:t>
            </a:r>
            <a:r>
              <a:rPr lang="en-US" sz="1400" dirty="0">
                <a:solidFill>
                  <a:srgbClr val="00B050"/>
                </a:solidFill>
              </a:rPr>
              <a:t> </a:t>
            </a:r>
            <a:r>
              <a:rPr lang="en-US" sz="1400" b="0" i="0" u="none" strike="noStrike" dirty="0">
                <a:solidFill>
                  <a:srgbClr val="00B050"/>
                </a:solidFill>
                <a:effectLst/>
              </a:rPr>
              <a:t>Some thoughts on security enhancement</a:t>
            </a:r>
            <a:r>
              <a:rPr lang="en-US" sz="1400" dirty="0">
                <a:solidFill>
                  <a:srgbClr val="00B050"/>
                </a:solidFill>
              </a:rPr>
              <a:t> 					</a:t>
            </a:r>
            <a:r>
              <a:rPr lang="en-US" sz="1400" b="0" i="0" u="none" strike="noStrike" dirty="0">
                <a:solidFill>
                  <a:srgbClr val="00B050"/>
                </a:solidFill>
                <a:effectLst/>
              </a:rPr>
              <a:t>Jay Yang</a:t>
            </a:r>
          </a:p>
          <a:p>
            <a:pPr lvl="1">
              <a:buFont typeface="Arial" panose="020B0604020202020204" pitchFamily="34" charset="0"/>
              <a:buChar char="•"/>
            </a:pPr>
            <a:r>
              <a:rPr lang="en-US" sz="1400" b="0" i="0" u="none" strike="noStrike" dirty="0">
                <a:solidFill>
                  <a:srgbClr val="00B050"/>
                </a:solidFill>
                <a:effectLst/>
                <a:hlinkClick r:id="rId5">
                  <a:extLst>
                    <a:ext uri="{A12FA001-AC4F-418D-AE19-62706E023703}">
                      <ahyp:hlinkClr xmlns:ahyp="http://schemas.microsoft.com/office/drawing/2018/hyperlinkcolor" val="tx"/>
                    </a:ext>
                  </a:extLst>
                </a:hlinkClick>
              </a:rPr>
              <a:t>24/0543</a:t>
            </a:r>
            <a:r>
              <a:rPr lang="en-US" sz="1400" b="0" i="0" u="none" strike="noStrike" dirty="0">
                <a:solidFill>
                  <a:srgbClr val="00B050"/>
                </a:solidFill>
                <a:effectLst/>
              </a:rPr>
              <a:t> Coexistence Protocols for UHR - follow up 				Sherief Helwa</a:t>
            </a:r>
          </a:p>
          <a:p>
            <a:pPr lvl="1">
              <a:buFont typeface="Arial" panose="020B0604020202020204" pitchFamily="34" charset="0"/>
              <a:buChar char="•"/>
            </a:pPr>
            <a:r>
              <a:rPr lang="en-US" sz="1400" b="0" i="0" u="none" strike="noStrike" dirty="0">
                <a:solidFill>
                  <a:srgbClr val="00B050"/>
                </a:solidFill>
                <a:effectLst/>
                <a:hlinkClick r:id="rId6">
                  <a:extLst>
                    <a:ext uri="{A12FA001-AC4F-418D-AE19-62706E023703}">
                      <ahyp:hlinkClr xmlns:ahyp="http://schemas.microsoft.com/office/drawing/2018/hyperlinkcolor" val="tx"/>
                    </a:ext>
                  </a:extLst>
                </a:hlinkClick>
              </a:rPr>
              <a:t>24/0675</a:t>
            </a:r>
            <a:r>
              <a:rPr lang="en-US" sz="1400" b="0" i="0" u="none" strike="noStrike" dirty="0">
                <a:solidFill>
                  <a:srgbClr val="00B050"/>
                </a:solidFill>
                <a:effectLst/>
              </a:rPr>
              <a:t> In-device Co-ex and P2P--Follow up 						Rubayet Shafin</a:t>
            </a:r>
          </a:p>
          <a:p>
            <a:pPr lvl="1">
              <a:buFont typeface="Arial" panose="020B0604020202020204" pitchFamily="34" charset="0"/>
              <a:buChar char="•"/>
            </a:pPr>
            <a:r>
              <a:rPr lang="en-US" sz="1400" b="0" i="0" u="none"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24/0676</a:t>
            </a:r>
            <a:r>
              <a:rPr lang="en-US" sz="1400" dirty="0">
                <a:solidFill>
                  <a:schemeClr val="bg1">
                    <a:lumMod val="65000"/>
                  </a:schemeClr>
                </a:solidFill>
              </a:rPr>
              <a:t> </a:t>
            </a:r>
            <a:r>
              <a:rPr lang="en-US" sz="1400" b="0" i="0" u="none" strike="noStrike" dirty="0">
                <a:solidFill>
                  <a:schemeClr val="bg1">
                    <a:lumMod val="65000"/>
                  </a:schemeClr>
                </a:solidFill>
                <a:effectLst/>
              </a:rPr>
              <a:t>Peer-to-peer TWT for Handling Co-ex/P2P</a:t>
            </a:r>
            <a:r>
              <a:rPr lang="en-US" sz="1400" dirty="0">
                <a:solidFill>
                  <a:schemeClr val="bg1">
                    <a:lumMod val="65000"/>
                  </a:schemeClr>
                </a:solidFill>
              </a:rPr>
              <a:t> 					</a:t>
            </a:r>
            <a:r>
              <a:rPr lang="en-US" sz="1400" b="0" i="0" u="none" strike="noStrike" dirty="0">
                <a:solidFill>
                  <a:schemeClr val="bg1">
                    <a:lumMod val="65000"/>
                  </a:schemeClr>
                </a:solidFill>
                <a:effectLst/>
              </a:rPr>
              <a:t>Rubayet Shafin</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6881169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May 2024 meeting, and conf calls</a:t>
            </a:r>
          </a:p>
          <a:p>
            <a:pPr lvl="0">
              <a:lnSpc>
                <a:spcPct val="80000"/>
              </a:lnSpc>
              <a:buFont typeface="Arial" panose="020B0604020202020204" pitchFamily="34" charset="0"/>
              <a:buChar char="•"/>
            </a:pPr>
            <a:r>
              <a:rPr lang="en-US" altLang="en-US" sz="1800" dirty="0"/>
              <a:t>Approve TG minutes from May 2024, and conf calls</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842F4698-068C-0D1A-95F6-95A3ABD67C26}"/>
              </a:ext>
            </a:extLst>
          </p:cNvPr>
          <p:cNvSpPr>
            <a:spLocks noGrp="1"/>
          </p:cNvSpPr>
          <p:nvPr>
            <p:ph idx="1"/>
          </p:nvPr>
        </p:nvSpPr>
        <p:spPr/>
        <p:txBody>
          <a:bodyPr/>
          <a:lstStyle/>
          <a:p>
            <a:pPr>
              <a:buFont typeface="Arial" panose="020B0604020202020204" pitchFamily="34" charset="0"/>
              <a:buChar char="•"/>
            </a:pPr>
            <a:r>
              <a:rPr lang="en-US" dirty="0"/>
              <a:t>Please make sure that </a:t>
            </a:r>
          </a:p>
          <a:p>
            <a:pPr lvl="1">
              <a:buFont typeface="Arial" panose="020B0604020202020204" pitchFamily="34" charset="0"/>
              <a:buChar char="•"/>
            </a:pPr>
            <a:r>
              <a:rPr lang="en-US" dirty="0"/>
              <a:t>Contributions are uploaded at least 24 hours prior to the scheduled session</a:t>
            </a:r>
          </a:p>
          <a:p>
            <a:pPr lvl="1">
              <a:buFont typeface="Arial" panose="020B0604020202020204" pitchFamily="34" charset="0"/>
              <a:buChar char="•"/>
            </a:pPr>
            <a:r>
              <a:rPr lang="en-US" dirty="0"/>
              <a:t>Your information listed in Webex matches that in the IEEE802.11 members </a:t>
            </a:r>
            <a:r>
              <a:rPr lang="en-US" dirty="0">
                <a:hlinkClick r:id="rId2"/>
              </a:rPr>
              <a:t>list</a:t>
            </a:r>
            <a:endParaRPr lang="en-US" dirty="0"/>
          </a:p>
          <a:p>
            <a:pPr marL="0" indent="0"/>
            <a:endParaRPr lang="en-US" dirty="0"/>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May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sz="2000" dirty="0"/>
              <a:t>Since the May interim </a:t>
            </a:r>
          </a:p>
          <a:p>
            <a:pPr marL="800100" lvl="1" indent="-342900">
              <a:buFont typeface="Arial" panose="020B0604020202020204" pitchFamily="34" charset="0"/>
              <a:buChar char="•"/>
            </a:pPr>
            <a:r>
              <a:rPr lang="en-US" sz="1800" dirty="0"/>
              <a:t>Held ten teleconferences between May and July 2024 (</a:t>
            </a:r>
            <a:r>
              <a:rPr lang="en-US" sz="1800" dirty="0">
                <a:hlinkClick r:id="rId2"/>
              </a:rPr>
              <a:t>11-24/964r15</a:t>
            </a:r>
            <a:r>
              <a:rPr lang="en-US" sz="1800" dirty="0"/>
              <a:t>)</a:t>
            </a:r>
          </a:p>
          <a:p>
            <a:pPr marL="1200150" lvl="2" indent="-285750">
              <a:buFont typeface="Arial" panose="020B0604020202020204" pitchFamily="34" charset="0"/>
              <a:buChar char="•"/>
            </a:pPr>
            <a:r>
              <a:rPr lang="en-US" sz="1600" dirty="0"/>
              <a:t>During which the group discussed </a:t>
            </a:r>
            <a:r>
              <a:rPr lang="en-US" sz="1600" dirty="0">
                <a:solidFill>
                  <a:schemeClr val="tx1"/>
                </a:solidFill>
              </a:rPr>
              <a:t>~40 </a:t>
            </a:r>
            <a:r>
              <a:rPr lang="en-US" sz="1600" dirty="0"/>
              <a:t>technical submissions covering a variety of topics</a:t>
            </a:r>
          </a:p>
          <a:p>
            <a:pPr marL="1657350" lvl="3" indent="-285750">
              <a:buFont typeface="Arial" panose="020B0604020202020204" pitchFamily="34" charset="0"/>
              <a:buChar char="•"/>
            </a:pPr>
            <a:r>
              <a:rPr lang="en-US" sz="1400" dirty="0">
                <a:solidFill>
                  <a:schemeClr val="tx1"/>
                </a:solidFill>
              </a:rPr>
              <a:t>Security, L4S, multi-AP (MAP) coordination, dynamic subchannel operation (DSO), </a:t>
            </a:r>
          </a:p>
          <a:p>
            <a:pPr marL="1657350" lvl="3" indent="-285750">
              <a:buFont typeface="Arial" panose="020B0604020202020204" pitchFamily="34" charset="0"/>
              <a:buChar char="•"/>
            </a:pPr>
            <a:r>
              <a:rPr lang="en-US" sz="1400" dirty="0">
                <a:solidFill>
                  <a:schemeClr val="tx1"/>
                </a:solidFill>
              </a:rPr>
              <a:t>Unequal modulation (UEQM), improving reliability, feedback and statistics reporting, </a:t>
            </a:r>
          </a:p>
          <a:p>
            <a:pPr marL="1657350" lvl="3" indent="-285750">
              <a:buFont typeface="Arial" panose="020B0604020202020204" pitchFamily="34" charset="0"/>
              <a:buChar char="•"/>
            </a:pPr>
            <a:r>
              <a:rPr lang="en-US" sz="1400" dirty="0">
                <a:solidFill>
                  <a:schemeClr val="tx1"/>
                </a:solidFill>
              </a:rPr>
              <a:t>Relay operation, peer to peer (P2P) enhancements, Quality of Service (QoS) enhancements, </a:t>
            </a:r>
          </a:p>
          <a:p>
            <a:pPr marL="1657350" lvl="3" indent="-285750">
              <a:buFont typeface="Arial" panose="020B0604020202020204" pitchFamily="34" charset="0"/>
              <a:buChar char="•"/>
            </a:pPr>
            <a:r>
              <a:rPr lang="en-US" sz="1400" dirty="0">
                <a:solidFill>
                  <a:schemeClr val="tx1"/>
                </a:solidFill>
              </a:rPr>
              <a:t>Non-primary channel access (NPCA), coordinated spatial reuse (CSR), aggregated (A-)PPDU, etc</a:t>
            </a:r>
            <a:r>
              <a:rPr lang="en-US" sz="1400" dirty="0"/>
              <a:t>.</a:t>
            </a:r>
          </a:p>
          <a:p>
            <a:pPr>
              <a:buFont typeface="Arial" panose="020B0604020202020204" pitchFamily="34" charset="0"/>
              <a:buChar char="•"/>
            </a:pPr>
            <a:r>
              <a:rPr lang="en-US" sz="2000" dirty="0"/>
              <a:t>Targets for the July plenary</a:t>
            </a:r>
          </a:p>
          <a:p>
            <a:pPr marL="800100" lvl="1" indent="-342900">
              <a:buFont typeface="Arial" panose="020B0604020202020204" pitchFamily="34" charset="0"/>
              <a:buChar char="•"/>
            </a:pPr>
            <a:r>
              <a:rPr lang="en-US" sz="1800" dirty="0"/>
              <a:t>Presentation of technical submissions </a:t>
            </a:r>
          </a:p>
          <a:p>
            <a:pPr marL="1200150" lvl="2" indent="-285750">
              <a:buFont typeface="Arial" panose="020B0604020202020204" pitchFamily="34" charset="0"/>
              <a:buChar char="•"/>
            </a:pPr>
            <a:r>
              <a:rPr lang="en-US" sz="1600" dirty="0">
                <a:solidFill>
                  <a:srgbClr val="FF0000"/>
                </a:solidFill>
              </a:rPr>
              <a:t>~190 </a:t>
            </a:r>
            <a:r>
              <a:rPr lang="en-US" sz="1600" dirty="0"/>
              <a:t>pending submissions</a:t>
            </a:r>
          </a:p>
          <a:p>
            <a:pPr marL="800100" lvl="1">
              <a:buFont typeface="Arial" panose="020B0604020202020204" pitchFamily="34" charset="0"/>
              <a:buChar char="•"/>
            </a:pPr>
            <a:r>
              <a:rPr lang="en-US" sz="1800" dirty="0"/>
              <a:t>Continue populating the TGbn SFD with approved concepts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May interim: </a:t>
            </a:r>
            <a:r>
              <a:rPr lang="en-US" sz="1800" dirty="0">
                <a:solidFill>
                  <a:schemeClr val="tx1"/>
                </a:solidFill>
                <a:hlinkClick r:id="rId2"/>
              </a:rPr>
              <a:t>https://mentor.ieee.org/802.11/dcn/24/11-24-1005-00-00bn-tgbn-may-2024-meeting-minutes.docx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https://mentor.ieee.org/802.11/dcn/24/11-24-1133-0</a:t>
            </a:r>
            <a:r>
              <a:rPr lang="en-US" sz="1800" dirty="0">
                <a:solidFill>
                  <a:srgbClr val="FF0000"/>
                </a:solidFill>
                <a:hlinkClick r:id="rId3">
                  <a:extLst>
                    <a:ext uri="{A12FA001-AC4F-418D-AE19-62706E023703}">
                      <ahyp:hlinkClr xmlns:ahyp="http://schemas.microsoft.com/office/drawing/2018/hyperlinkcolor" val="tx"/>
                    </a:ext>
                  </a:extLst>
                </a:hlinkClick>
              </a:rPr>
              <a:t>2</a:t>
            </a:r>
            <a:r>
              <a:rPr lang="en-US" sz="1800" dirty="0">
                <a:solidFill>
                  <a:srgbClr val="6B9F25"/>
                </a:solidFill>
                <a:hlinkClick r:id="rId3">
                  <a:extLst>
                    <a:ext uri="{A12FA001-AC4F-418D-AE19-62706E023703}">
                      <ahyp:hlinkClr xmlns:ahyp="http://schemas.microsoft.com/office/drawing/2018/hyperlinkcolor" val="tx"/>
                    </a:ext>
                  </a:extLst>
                </a:hlinkClick>
              </a:rPr>
              <a:t>-00bn-tgbn-may-june-july-2024-teleconference-minutes.docx</a:t>
            </a:r>
            <a:endParaRPr lang="en-US" sz="1800" dirty="0">
              <a:solidFill>
                <a:schemeClr val="tx1"/>
              </a:solidFill>
            </a:endParaRPr>
          </a:p>
          <a:p>
            <a:endParaRPr lang="en-US" sz="1800" dirty="0"/>
          </a:p>
          <a:p>
            <a:r>
              <a:rPr lang="en-US" sz="1800" dirty="0"/>
              <a:t>Move: Yusuke Asai			Second: Kiseon Ryu</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(CSR+MAP)</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rgbClr val="00B050"/>
                </a:solidFill>
              </a:rPr>
              <a:t>Straw Polls (30’)</a:t>
            </a:r>
          </a:p>
          <a:p>
            <a:pPr>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24/0635</a:t>
            </a:r>
            <a:r>
              <a:rPr lang="en-US" sz="1400" dirty="0">
                <a:solidFill>
                  <a:srgbClr val="00B050"/>
                </a:solidFill>
              </a:rPr>
              <a:t> </a:t>
            </a:r>
            <a:r>
              <a:rPr lang="en-US" sz="1400" b="0" i="0" u="none" strike="noStrike" dirty="0">
                <a:solidFill>
                  <a:srgbClr val="00B050"/>
                </a:solidFill>
                <a:effectLst/>
              </a:rPr>
              <a:t>Coordinated Spatial Re-Use and Coordinated Spatial Nulling Follow-Up</a:t>
            </a:r>
            <a:r>
              <a:rPr lang="en-US" sz="1400" dirty="0">
                <a:solidFill>
                  <a:srgbClr val="00B050"/>
                </a:solidFill>
              </a:rPr>
              <a:t> </a:t>
            </a:r>
            <a:r>
              <a:rPr lang="en-US" sz="1400" b="0" i="0" u="none" strike="noStrike" dirty="0">
                <a:solidFill>
                  <a:srgbClr val="00B050"/>
                </a:solidFill>
                <a:effectLst/>
              </a:rPr>
              <a:t>Rainer Strobel</a:t>
            </a:r>
            <a:r>
              <a:rPr lang="en-US" sz="1400" dirty="0">
                <a:solidFill>
                  <a:srgbClr val="00B050"/>
                </a:solidFill>
              </a:rPr>
              <a:t> </a:t>
            </a:r>
            <a:endParaRPr lang="en-US" sz="1400" b="0" dirty="0">
              <a:solidFill>
                <a:srgbClr val="00B050"/>
              </a:solidFill>
            </a:endParaRPr>
          </a:p>
          <a:p>
            <a:pPr>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24/0839</a:t>
            </a:r>
            <a:r>
              <a:rPr lang="en-US" sz="1400" dirty="0">
                <a:solidFill>
                  <a:srgbClr val="00B050"/>
                </a:solidFill>
              </a:rPr>
              <a:t> </a:t>
            </a:r>
            <a:r>
              <a:rPr lang="en-US" sz="1400" b="0" i="0" u="none" strike="noStrike" dirty="0">
                <a:solidFill>
                  <a:srgbClr val="00B050"/>
                </a:solidFill>
                <a:effectLst/>
              </a:rPr>
              <a:t>System-Level Evaluation of Coordinated Spatial Reuse</a:t>
            </a:r>
            <a:r>
              <a:rPr lang="en-US" sz="1400" dirty="0">
                <a:solidFill>
                  <a:srgbClr val="00B050"/>
                </a:solidFill>
              </a:rPr>
              <a:t> 			</a:t>
            </a:r>
            <a:r>
              <a:rPr lang="en-US" sz="1400" b="0" i="0" u="none" strike="noStrike" dirty="0">
                <a:solidFill>
                  <a:srgbClr val="00B050"/>
                </a:solidFill>
                <a:effectLst/>
              </a:rPr>
              <a:t>Kosuke Aio</a:t>
            </a:r>
            <a:endParaRPr lang="en-US" sz="1400" b="0" dirty="0">
              <a:solidFill>
                <a:srgbClr val="00B050"/>
              </a:solidFill>
            </a:endParaRPr>
          </a:p>
          <a:p>
            <a:pPr>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24/0720</a:t>
            </a:r>
            <a:r>
              <a:rPr lang="en-US" sz="1400" dirty="0">
                <a:solidFill>
                  <a:srgbClr val="00B050"/>
                </a:solidFill>
              </a:rPr>
              <a:t> </a:t>
            </a:r>
            <a:r>
              <a:rPr lang="en-US" sz="1400" b="0" i="0" u="none" strike="noStrike" dirty="0">
                <a:solidFill>
                  <a:srgbClr val="00B050"/>
                </a:solidFill>
                <a:effectLst/>
              </a:rPr>
              <a:t>MAP co-CAC follow up</a:t>
            </a:r>
            <a:r>
              <a:rPr lang="en-US" sz="1400" dirty="0">
                <a:solidFill>
                  <a:srgbClr val="00B050"/>
                </a:solidFill>
              </a:rPr>
              <a:t> 								</a:t>
            </a:r>
            <a:r>
              <a:rPr lang="en-US" sz="1400" b="0" i="0" u="none" strike="noStrike" dirty="0">
                <a:solidFill>
                  <a:srgbClr val="00B050"/>
                </a:solidFill>
                <a:effectLst/>
              </a:rPr>
              <a:t>Jay Yang</a:t>
            </a:r>
            <a:r>
              <a:rPr lang="en-US" sz="1400" dirty="0">
                <a:solidFill>
                  <a:srgbClr val="00B050"/>
                </a:solidFill>
              </a:rPr>
              <a:t> </a:t>
            </a:r>
          </a:p>
          <a:p>
            <a:pPr>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24/0941</a:t>
            </a:r>
            <a:r>
              <a:rPr lang="en-US" sz="1400" dirty="0">
                <a:solidFill>
                  <a:srgbClr val="00B050"/>
                </a:solidFill>
              </a:rPr>
              <a:t> </a:t>
            </a:r>
            <a:r>
              <a:rPr lang="en-US" sz="1400" b="0" i="0" u="none" strike="noStrike" dirty="0">
                <a:solidFill>
                  <a:srgbClr val="00B050"/>
                </a:solidFill>
                <a:effectLst/>
              </a:rPr>
              <a:t>TXOP Sharing Group - Shared AP Selection</a:t>
            </a:r>
            <a:r>
              <a:rPr lang="en-US" sz="1400" dirty="0">
                <a:solidFill>
                  <a:srgbClr val="00B050"/>
                </a:solidFill>
              </a:rPr>
              <a:t> 					</a:t>
            </a:r>
            <a:r>
              <a:rPr lang="en-US" sz="1400" b="0" i="0" u="none" strike="noStrike" dirty="0">
                <a:solidFill>
                  <a:srgbClr val="00B050"/>
                </a:solidFill>
                <a:effectLst/>
              </a:rPr>
              <a:t>Klaus Doppler</a:t>
            </a:r>
            <a:r>
              <a:rPr lang="en-US" sz="1400" dirty="0">
                <a:solidFill>
                  <a:srgbClr val="00B050"/>
                </a:solidFill>
              </a:rPr>
              <a:t> </a:t>
            </a:r>
            <a:endParaRPr lang="en-US" sz="1400" b="0" dirty="0">
              <a:solidFill>
                <a:srgbClr val="00B050"/>
              </a:solidFill>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19600"/>
          </a:xfrm>
        </p:spPr>
        <p:txBody>
          <a:bodyPr/>
          <a:lstStyle/>
          <a:p>
            <a:pPr marL="0" indent="0"/>
            <a:r>
              <a:rPr lang="en-US" sz="1400" dirty="0">
                <a:solidFill>
                  <a:srgbClr val="00B050"/>
                </a:solidFill>
              </a:rPr>
              <a:t>Straw Poll 1: Do you agree to add the following text to the TGbn SFD:</a:t>
            </a:r>
          </a:p>
          <a:p>
            <a:pPr>
              <a:buFont typeface="Arial" panose="020B0604020202020204" pitchFamily="34" charset="0"/>
              <a:buChar char="•"/>
            </a:pPr>
            <a:r>
              <a:rPr lang="en-US" sz="1400" b="0" dirty="0"/>
              <a:t>TGbn shall define the Coordinated Buffer Status Report (C-BSR) for UHR APs. </a:t>
            </a:r>
          </a:p>
          <a:p>
            <a:pPr>
              <a:buFont typeface="Arial" panose="020B0604020202020204" pitchFamily="34" charset="0"/>
              <a:buChar char="•"/>
            </a:pPr>
            <a:r>
              <a:rPr lang="en-US" sz="1400" b="0" dirty="0"/>
              <a:t>  Note 1: C-BSR is used to indicate the information on the pending traffic by an AP to its neighboring AP(s). The details of the information are TBD. </a:t>
            </a:r>
          </a:p>
          <a:p>
            <a:pPr>
              <a:buFont typeface="Arial" panose="020B0604020202020204" pitchFamily="34" charset="0"/>
              <a:buChar char="•"/>
            </a:pPr>
            <a:r>
              <a:rPr lang="en-US" sz="1400" b="0" dirty="0"/>
              <a:t>  Note 2: It's TBD whether the UHR AP transmitting C-BSR is in an AP set (including MBSSID set or/and co-hosted BSSID set) or an individual AP. </a:t>
            </a:r>
          </a:p>
          <a:p>
            <a:pPr>
              <a:buFont typeface="Arial" panose="020B0604020202020204" pitchFamily="34" charset="0"/>
              <a:buChar char="•"/>
            </a:pPr>
            <a:r>
              <a:rPr lang="en-US" sz="1400" b="0" dirty="0"/>
              <a:t>26%Y, 45%, 28%A (total 209)</a:t>
            </a:r>
          </a:p>
          <a:p>
            <a:pPr marL="457200" lvl="1" indent="0"/>
            <a:endParaRPr lang="en-US" sz="1400" dirty="0">
              <a:highlight>
                <a:srgbClr val="FFFF00"/>
              </a:highlight>
            </a:endParaRPr>
          </a:p>
          <a:p>
            <a:pPr marL="0" indent="0"/>
            <a:r>
              <a:rPr lang="en-US" sz="1400" dirty="0">
                <a:solidFill>
                  <a:srgbClr val="FFC000"/>
                </a:solidFill>
              </a:rPr>
              <a:t>Straw Poll 2: Do you agree to add the following text to the TGbn SFD:</a:t>
            </a:r>
          </a:p>
          <a:p>
            <a:pPr marL="285750" indent="-285750">
              <a:buFont typeface="Arial" panose="020B0604020202020204" pitchFamily="34" charset="0"/>
              <a:buChar char="•"/>
            </a:pPr>
            <a:r>
              <a:rPr lang="en-US" sz="1400" b="0" dirty="0"/>
              <a:t>TGbn shall </a:t>
            </a:r>
            <a:r>
              <a:rPr lang="en-US" sz="1400" u="sng" dirty="0"/>
              <a:t>define a coordinated resource request </a:t>
            </a:r>
            <a:r>
              <a:rPr lang="en-US" sz="1400" b="0" dirty="0"/>
              <a:t>mechanism for UHR APs.</a:t>
            </a:r>
          </a:p>
          <a:p>
            <a:pPr marL="285750" indent="-285750">
              <a:buFont typeface="Arial" panose="020B0604020202020204" pitchFamily="34" charset="0"/>
              <a:buChar char="•"/>
            </a:pPr>
            <a:r>
              <a:rPr lang="en-US" sz="1400" b="0" dirty="0"/>
              <a:t>Note 1: </a:t>
            </a:r>
            <a:r>
              <a:rPr lang="en-US" sz="1400" u="sng" dirty="0"/>
              <a:t>The signaling </a:t>
            </a:r>
            <a:r>
              <a:rPr lang="en-US" sz="1400" b="0" dirty="0"/>
              <a:t>is used to indicate </a:t>
            </a:r>
            <a:r>
              <a:rPr lang="en-US" sz="1400" b="0" u="sng" dirty="0"/>
              <a:t>information of the pending traffic</a:t>
            </a:r>
            <a:r>
              <a:rPr lang="en-US" sz="1400" b="0" dirty="0"/>
              <a:t> </a:t>
            </a:r>
            <a:r>
              <a:rPr lang="en-US" sz="1400" b="0" u="sng" dirty="0"/>
              <a:t>by</a:t>
            </a:r>
            <a:r>
              <a:rPr lang="en-US" sz="1400" b="0" dirty="0"/>
              <a:t> </a:t>
            </a:r>
            <a:r>
              <a:rPr lang="en-US" sz="1400" b="0" dirty="0" err="1"/>
              <a:t>by</a:t>
            </a:r>
            <a:r>
              <a:rPr lang="en-US" sz="1400" b="0" dirty="0"/>
              <a:t> an AP to its neighboring AP(s). The details of the information are TBD. </a:t>
            </a:r>
          </a:p>
          <a:p>
            <a:pPr marL="285750" indent="-285750">
              <a:buFont typeface="Arial" panose="020B0604020202020204" pitchFamily="34" charset="0"/>
              <a:buChar char="•"/>
            </a:pPr>
            <a:r>
              <a:rPr lang="en-US" sz="1400" b="0" dirty="0"/>
              <a:t>Note 2: It's TBD whether the UHR AP transmitting the signaling is in an AP set (including MBSSID set or/and co-hosted BSSID set) or an individual AP. </a:t>
            </a:r>
          </a:p>
          <a:p>
            <a:pPr marL="0" indent="0"/>
            <a:r>
              <a:rPr lang="en-US" sz="1400" dirty="0">
                <a:solidFill>
                  <a:srgbClr val="FFC000"/>
                </a:solidFill>
              </a:rPr>
              <a:t>Deferred after F2F</a:t>
            </a:r>
          </a:p>
          <a:p>
            <a:pPr marL="0" indent="0"/>
            <a:r>
              <a:rPr lang="en-US" sz="1400" dirty="0"/>
              <a:t>Ref doc: </a:t>
            </a:r>
            <a:r>
              <a:rPr lang="en-US" sz="1400" dirty="0">
                <a:hlinkClick r:id="rId2"/>
              </a:rPr>
              <a:t>11-24/0716r4</a:t>
            </a:r>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9186862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Part 1</a:t>
            </a:r>
          </a:p>
          <a:p>
            <a:pPr lvl="1">
              <a:buFont typeface="Arial" panose="020B0604020202020204" pitchFamily="34" charset="0"/>
              <a:buChar char="•"/>
            </a:pPr>
            <a:r>
              <a:rPr lang="en-GB" sz="1200" dirty="0">
                <a:hlinkClick r:id="rId2"/>
              </a:rPr>
              <a:t>24/0736</a:t>
            </a:r>
            <a:r>
              <a:rPr lang="en-GB" sz="1200" dirty="0"/>
              <a:t> Preamble and PE transmission in PPDU using DRU				</a:t>
            </a:r>
            <a:r>
              <a:rPr lang="en-GB" sz="1200" dirty="0" err="1"/>
              <a:t>Yapu</a:t>
            </a:r>
            <a:r>
              <a:rPr lang="en-GB" sz="1200" dirty="0"/>
              <a:t> Li</a:t>
            </a:r>
          </a:p>
          <a:p>
            <a:pPr lvl="1">
              <a:buFont typeface="Arial" panose="020B0604020202020204" pitchFamily="34" charset="0"/>
              <a:buChar char="•"/>
            </a:pPr>
            <a:r>
              <a:rPr lang="en-GB" sz="1200" dirty="0">
                <a:hlinkClick r:id="rId3"/>
              </a:rPr>
              <a:t>24/0986</a:t>
            </a:r>
            <a:r>
              <a:rPr lang="en-GB" sz="1200" dirty="0"/>
              <a:t> Further Considerations for DRU Design					Hamid </a:t>
            </a:r>
            <a:r>
              <a:rPr lang="en-GB" sz="1200" dirty="0" err="1"/>
              <a:t>Hosseinianfar</a:t>
            </a:r>
            <a:endParaRPr lang="en-GB" sz="1200" dirty="0"/>
          </a:p>
          <a:p>
            <a:pPr lvl="1">
              <a:buFont typeface="Arial" panose="020B0604020202020204" pitchFamily="34" charset="0"/>
              <a:buChar char="•"/>
            </a:pPr>
            <a:r>
              <a:rPr lang="en-GB" sz="1200" dirty="0">
                <a:solidFill>
                  <a:srgbClr val="FF0000"/>
                </a:solidFill>
                <a:hlinkClick r:id="rId4"/>
              </a:rPr>
              <a:t>24/1096</a:t>
            </a:r>
            <a:r>
              <a:rPr lang="en-GB" sz="1200" dirty="0"/>
              <a:t> Mirror Symmetric 20 MHz DRU Tone Plan within 242 RRU Boundary	Eunsung Park</a:t>
            </a:r>
          </a:p>
          <a:p>
            <a:pPr lvl="1">
              <a:buFont typeface="Arial" panose="020B0604020202020204" pitchFamily="34" charset="0"/>
              <a:buChar char="•"/>
            </a:pPr>
            <a:r>
              <a:rPr lang="en-GB" sz="1200" dirty="0">
                <a:solidFill>
                  <a:srgbClr val="FF0000"/>
                </a:solidFill>
                <a:hlinkClick r:id="rId5"/>
              </a:rPr>
              <a:t>24/1097</a:t>
            </a:r>
            <a:r>
              <a:rPr lang="en-GB" sz="1200" dirty="0"/>
              <a:t> Thoughts on UHR-LTF for DRU						Eunsung Park</a:t>
            </a:r>
          </a:p>
          <a:p>
            <a:pPr lvl="1">
              <a:buFont typeface="Arial" panose="020B0604020202020204" pitchFamily="34" charset="0"/>
              <a:buChar char="•"/>
            </a:pPr>
            <a:r>
              <a:rPr lang="en-GB" sz="1200" dirty="0">
                <a:solidFill>
                  <a:srgbClr val="FF0000"/>
                </a:solidFill>
                <a:hlinkClick r:id="rId6"/>
              </a:rPr>
              <a:t>24/1114</a:t>
            </a:r>
            <a:r>
              <a:rPr lang="en-GB" sz="1200" dirty="0"/>
              <a:t> UHR-LTF Design for DRU							Mahmoud Kamel</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Coexistence Part 2</a:t>
            </a:r>
          </a:p>
          <a:p>
            <a:pPr lvl="1">
              <a:buFont typeface="Arial" panose="020B0604020202020204" pitchFamily="34" charset="0"/>
              <a:buChar char="•"/>
            </a:pPr>
            <a:r>
              <a:rPr lang="en-US" sz="1400" dirty="0">
                <a:solidFill>
                  <a:srgbClr val="00B050"/>
                </a:solidFill>
              </a:rPr>
              <a:t>Straw Polls (30 mins)</a:t>
            </a:r>
            <a:endParaRPr lang="en-US" sz="800" dirty="0">
              <a:solidFill>
                <a:srgbClr val="00B050"/>
              </a:solidFill>
            </a:endParaRPr>
          </a:p>
          <a:p>
            <a:pPr lvl="1">
              <a:buFont typeface="Arial" panose="020B0604020202020204" pitchFamily="34" charset="0"/>
              <a:buChar char="•"/>
            </a:pPr>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24/0676</a:t>
            </a:r>
            <a:r>
              <a:rPr lang="en-US" sz="1400" dirty="0">
                <a:solidFill>
                  <a:srgbClr val="00B050"/>
                </a:solidFill>
              </a:rPr>
              <a:t> </a:t>
            </a:r>
            <a:r>
              <a:rPr lang="en-US" sz="1400" b="0" i="0" u="none" strike="noStrike" dirty="0">
                <a:solidFill>
                  <a:srgbClr val="00B050"/>
                </a:solidFill>
                <a:effectLst/>
              </a:rPr>
              <a:t>Peer-to-peer TWT for Handling Co-ex/P2P</a:t>
            </a:r>
            <a:r>
              <a:rPr lang="en-US" sz="1400" dirty="0">
                <a:solidFill>
                  <a:srgbClr val="00B050"/>
                </a:solidFill>
              </a:rPr>
              <a:t> 				</a:t>
            </a:r>
            <a:r>
              <a:rPr lang="en-US" sz="1400" b="0" i="0" u="none" strike="noStrike" dirty="0">
                <a:solidFill>
                  <a:srgbClr val="00B050"/>
                </a:solidFill>
                <a:effectLst/>
              </a:rPr>
              <a:t>Rubayet Shafin</a:t>
            </a:r>
          </a:p>
          <a:p>
            <a:pPr lvl="1">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24/0831</a:t>
            </a:r>
            <a:r>
              <a:rPr lang="en-US" sz="1400" dirty="0">
                <a:solidFill>
                  <a:srgbClr val="00B050"/>
                </a:solidFill>
              </a:rPr>
              <a:t> </a:t>
            </a:r>
            <a:r>
              <a:rPr lang="en-US" sz="1400" b="0" i="0" u="none" strike="noStrike" dirty="0">
                <a:solidFill>
                  <a:srgbClr val="00B050"/>
                </a:solidFill>
                <a:effectLst/>
              </a:rPr>
              <a:t>Periodic IDC use cases and considerations for signaling</a:t>
            </a:r>
            <a:r>
              <a:rPr lang="en-US" sz="1400" dirty="0">
                <a:solidFill>
                  <a:srgbClr val="00B050"/>
                </a:solidFill>
              </a:rPr>
              <a:t> 		</a:t>
            </a:r>
            <a:r>
              <a:rPr lang="en-US" sz="1400" b="0" i="0" u="none" strike="noStrike" dirty="0" err="1">
                <a:solidFill>
                  <a:srgbClr val="00B050"/>
                </a:solidFill>
                <a:effectLst/>
              </a:rPr>
              <a:t>Hongwon</a:t>
            </a:r>
            <a:r>
              <a:rPr lang="en-US" sz="1400" b="0" i="0" u="none" strike="noStrike" dirty="0">
                <a:solidFill>
                  <a:srgbClr val="00B050"/>
                </a:solidFill>
                <a:effectLst/>
              </a:rPr>
              <a:t> Lee</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24/0834</a:t>
            </a:r>
            <a:r>
              <a:rPr lang="en-US" sz="1400" dirty="0">
                <a:solidFill>
                  <a:srgbClr val="00B050"/>
                </a:solidFill>
              </a:rPr>
              <a:t> </a:t>
            </a:r>
            <a:r>
              <a:rPr lang="en-US" sz="1400" b="0" i="0" u="none" strike="noStrike" dirty="0">
                <a:solidFill>
                  <a:srgbClr val="00B050"/>
                </a:solidFill>
                <a:effectLst/>
              </a:rPr>
              <a:t>Some Details on In-Device Coexistence</a:t>
            </a:r>
            <a:r>
              <a:rPr lang="en-US" sz="1400" dirty="0">
                <a:solidFill>
                  <a:srgbClr val="00B050"/>
                </a:solidFill>
              </a:rPr>
              <a:t> 				</a:t>
            </a:r>
            <a:r>
              <a:rPr lang="en-US" sz="1400" b="0" i="0" u="none" strike="noStrike" dirty="0">
                <a:solidFill>
                  <a:srgbClr val="00B050"/>
                </a:solidFill>
                <a:effectLst/>
              </a:rPr>
              <a:t>Insun Jang</a:t>
            </a:r>
            <a:r>
              <a:rPr lang="en-US" sz="1400" dirty="0">
                <a:solidFill>
                  <a:srgbClr val="00B050"/>
                </a:solidFill>
              </a:rPr>
              <a:t> </a:t>
            </a:r>
          </a:p>
          <a:p>
            <a:pPr lvl="1">
              <a:buFont typeface="Arial" panose="020B0604020202020204" pitchFamily="34" charset="0"/>
              <a:buChar char="•"/>
            </a:pPr>
            <a:r>
              <a:rPr lang="fr-FR" sz="1400" b="0" i="0" u="sng" strike="noStrike" dirty="0">
                <a:solidFill>
                  <a:srgbClr val="00B050"/>
                </a:solidFill>
                <a:effectLst/>
                <a:hlinkClick r:id="rId5">
                  <a:extLst>
                    <a:ext uri="{A12FA001-AC4F-418D-AE19-62706E023703}">
                      <ahyp:hlinkClr xmlns:ahyp="http://schemas.microsoft.com/office/drawing/2018/hyperlinkcolor" val="tx"/>
                    </a:ext>
                  </a:extLst>
                </a:hlinkClick>
              </a:rPr>
              <a:t>24/0857</a:t>
            </a:r>
            <a:r>
              <a:rPr lang="fr-FR" sz="1400" dirty="0">
                <a:solidFill>
                  <a:srgbClr val="00B050"/>
                </a:solidFill>
              </a:rPr>
              <a:t> </a:t>
            </a:r>
            <a:r>
              <a:rPr lang="fr-FR" sz="1400" b="0" i="0" u="none" strike="noStrike" dirty="0">
                <a:solidFill>
                  <a:srgbClr val="00B050"/>
                </a:solidFill>
                <a:effectLst/>
              </a:rPr>
              <a:t>ICR </a:t>
            </a:r>
            <a:r>
              <a:rPr lang="fr-FR" sz="1400" b="0" i="0" u="none" strike="noStrike" dirty="0" err="1">
                <a:solidFill>
                  <a:srgbClr val="00B050"/>
                </a:solidFill>
                <a:effectLst/>
              </a:rPr>
              <a:t>consideration</a:t>
            </a:r>
            <a:r>
              <a:rPr lang="fr-FR" sz="1400" dirty="0">
                <a:solidFill>
                  <a:srgbClr val="00B050"/>
                </a:solidFill>
              </a:rPr>
              <a:t> 							</a:t>
            </a:r>
            <a:r>
              <a:rPr lang="fr-FR" sz="1400" b="0" i="0" u="none" strike="noStrike" dirty="0">
                <a:solidFill>
                  <a:srgbClr val="00B050"/>
                </a:solidFill>
                <a:effectLst/>
              </a:rPr>
              <a:t>Liwen Chu</a:t>
            </a:r>
          </a:p>
          <a:p>
            <a:pPr lvl="1">
              <a:buFont typeface="Arial" panose="020B0604020202020204" pitchFamily="34" charset="0"/>
              <a:buChar char="•"/>
            </a:pPr>
            <a:r>
              <a:rPr lang="en-US" sz="1400" b="0" i="0" u="none" strike="sngStrike" dirty="0">
                <a:solidFill>
                  <a:schemeClr val="bg1">
                    <a:lumMod val="65000"/>
                  </a:schemeClr>
                </a:solidFill>
                <a:effectLst/>
              </a:rPr>
              <a:t>24/0856</a:t>
            </a:r>
            <a:r>
              <a:rPr lang="en-US" sz="1400" strike="sngStrike" dirty="0">
                <a:solidFill>
                  <a:schemeClr val="bg1">
                    <a:lumMod val="65000"/>
                  </a:schemeClr>
                </a:solidFill>
              </a:rPr>
              <a:t> </a:t>
            </a:r>
            <a:r>
              <a:rPr lang="en-US" sz="1400" b="0" i="0" u="none" strike="sngStrike" dirty="0">
                <a:solidFill>
                  <a:schemeClr val="bg1">
                    <a:lumMod val="65000"/>
                  </a:schemeClr>
                </a:solidFill>
                <a:effectLst/>
              </a:rPr>
              <a:t>Further Discussions on In-Device Coexistence</a:t>
            </a:r>
            <a:r>
              <a:rPr lang="en-US" sz="1400" strike="sngStrike" dirty="0">
                <a:solidFill>
                  <a:schemeClr val="bg1">
                    <a:lumMod val="65000"/>
                  </a:schemeClr>
                </a:solidFill>
              </a:rPr>
              <a:t> 			</a:t>
            </a:r>
            <a:r>
              <a:rPr lang="en-US" sz="1400" b="0" i="0" u="none" strike="sngStrike" dirty="0">
                <a:solidFill>
                  <a:schemeClr val="bg1">
                    <a:lumMod val="65000"/>
                  </a:schemeClr>
                </a:solidFill>
                <a:effectLst/>
              </a:rPr>
              <a:t>Jeongki Kim*</a:t>
            </a:r>
            <a:r>
              <a:rPr lang="en-US" sz="1400" strike="sngStrike" dirty="0">
                <a:solidFill>
                  <a:schemeClr val="bg1">
                    <a:lumMod val="65000"/>
                  </a:schemeClr>
                </a:solidFill>
              </a:rPr>
              <a:t> </a:t>
            </a:r>
          </a:p>
          <a:p>
            <a:pPr lvl="1">
              <a:buFont typeface="Arial" panose="020B0604020202020204" pitchFamily="34" charset="0"/>
              <a:buChar char="•"/>
            </a:pPr>
            <a:r>
              <a:rPr lang="en-US" sz="1400" b="0" i="0" u="none"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24/1108</a:t>
            </a:r>
            <a:r>
              <a:rPr lang="en-US" sz="1400" dirty="0">
                <a:solidFill>
                  <a:schemeClr val="bg1">
                    <a:lumMod val="65000"/>
                  </a:schemeClr>
                </a:solidFill>
              </a:rPr>
              <a:t> </a:t>
            </a:r>
            <a:r>
              <a:rPr lang="en-US" sz="1400" b="0" i="0" u="none" strike="noStrike" dirty="0">
                <a:solidFill>
                  <a:schemeClr val="bg1">
                    <a:lumMod val="65000"/>
                  </a:schemeClr>
                </a:solidFill>
                <a:effectLst/>
              </a:rPr>
              <a:t>Periodic IDC signaling for Mobile AP</a:t>
            </a:r>
            <a:r>
              <a:rPr lang="en-US" sz="1400" dirty="0">
                <a:solidFill>
                  <a:schemeClr val="bg1">
                    <a:lumMod val="65000"/>
                  </a:schemeClr>
                </a:solidFill>
              </a:rPr>
              <a:t> 				</a:t>
            </a:r>
            <a:r>
              <a:rPr lang="en-US" sz="1400" b="0" i="0" u="none" strike="noStrike" dirty="0" err="1">
                <a:solidFill>
                  <a:schemeClr val="bg1">
                    <a:lumMod val="65000"/>
                  </a:schemeClr>
                </a:solidFill>
                <a:effectLst/>
              </a:rPr>
              <a:t>Hongwon</a:t>
            </a:r>
            <a:r>
              <a:rPr lang="en-US" sz="1400" b="0" i="0" u="none" strike="noStrike" dirty="0">
                <a:solidFill>
                  <a:schemeClr val="bg1">
                    <a:lumMod val="65000"/>
                  </a:schemeClr>
                </a:solidFill>
                <a:effectLst/>
              </a:rPr>
              <a:t> Lee</a:t>
            </a:r>
          </a:p>
          <a:p>
            <a:pPr lvl="1">
              <a:buFont typeface="Arial" panose="020B0604020202020204" pitchFamily="34" charset="0"/>
              <a:buChar char="•"/>
            </a:pPr>
            <a:r>
              <a:rPr lang="en-US" sz="1400" b="0" i="0" u="sng"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24/0806</a:t>
            </a:r>
            <a:r>
              <a:rPr lang="en-US" sz="1400" dirty="0">
                <a:solidFill>
                  <a:schemeClr val="bg1">
                    <a:lumMod val="65000"/>
                  </a:schemeClr>
                </a:solidFill>
              </a:rPr>
              <a:t> </a:t>
            </a:r>
            <a:r>
              <a:rPr lang="en-US" sz="1400" b="0" i="0" u="none" strike="noStrike" dirty="0">
                <a:solidFill>
                  <a:schemeClr val="bg1">
                    <a:lumMod val="65000"/>
                  </a:schemeClr>
                </a:solidFill>
                <a:effectLst/>
              </a:rPr>
              <a:t>Multi-link In-device Coexistence Management</a:t>
            </a:r>
            <a:r>
              <a:rPr lang="en-US" sz="1400" dirty="0">
                <a:solidFill>
                  <a:schemeClr val="bg1">
                    <a:lumMod val="65000"/>
                  </a:schemeClr>
                </a:solidFill>
              </a:rPr>
              <a:t> 			</a:t>
            </a:r>
            <a:r>
              <a:rPr lang="en-US" sz="1400" b="0" i="0" u="none" strike="noStrike" dirty="0">
                <a:solidFill>
                  <a:schemeClr val="bg1">
                    <a:lumMod val="65000"/>
                  </a:schemeClr>
                </a:solidFill>
                <a:effectLst/>
              </a:rPr>
              <a:t>Juseong Moon</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marL="0" lvl="0" indent="0"/>
            <a:r>
              <a:rPr lang="en-US" sz="1600" dirty="0"/>
              <a:t>*Not uploaded and not notified</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marL="0" marR="0" indent="0" algn="l">
              <a:spcBef>
                <a:spcPts val="0"/>
              </a:spcBef>
              <a:spcAft>
                <a:spcPts val="0"/>
              </a:spcAft>
            </a:pPr>
            <a:r>
              <a:rPr lang="en-US" sz="1200" b="1" i="0" dirty="0">
                <a:solidFill>
                  <a:srgbClr val="FFC000"/>
                </a:solidFill>
                <a:effectLst/>
                <a:highlight>
                  <a:srgbClr val="FFFFFF"/>
                </a:highlight>
              </a:rPr>
              <a:t>Straw Poll 1:</a:t>
            </a:r>
            <a:r>
              <a:rPr lang="en-US" sz="1200" b="0" i="0" dirty="0">
                <a:solidFill>
                  <a:srgbClr val="FFC000"/>
                </a:solidFill>
                <a:effectLst/>
                <a:highlight>
                  <a:srgbClr val="FFFFFF"/>
                </a:highlight>
              </a:rPr>
              <a:t> Do you support to define in 11bn that when a non-AP MLD is in the process of roaming from the current AP </a:t>
            </a:r>
            <a:r>
              <a:rPr lang="en-US" sz="1200" b="0" i="0" dirty="0">
                <a:solidFill>
                  <a:srgbClr val="222222"/>
                </a:solidFill>
                <a:effectLst/>
                <a:highlight>
                  <a:srgbClr val="FFFFFF"/>
                </a:highlight>
              </a:rPr>
              <a:t>MLD to a target AP MLD, the context related to the non-AP MLD is transferred to the target AP MLD such that it preserves the data exchange context for the non-AP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Details of the context that can be transferred are TBD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How to transfer the context is TBD.</a:t>
            </a:r>
          </a:p>
          <a:p>
            <a:pPr marL="57150" indent="0">
              <a:spcBef>
                <a:spcPts val="0"/>
              </a:spcBef>
              <a:spcAft>
                <a:spcPts val="0"/>
              </a:spcAft>
            </a:pPr>
            <a:endParaRPr lang="en-US" sz="1200" b="0" i="0" dirty="0">
              <a:solidFill>
                <a:srgbClr val="222222"/>
              </a:solidFill>
              <a:effectLst/>
              <a:highlight>
                <a:srgbClr val="FFFFFF"/>
              </a:highlight>
            </a:endParaRPr>
          </a:p>
          <a:p>
            <a:pPr marL="0" marR="0" indent="0" algn="l">
              <a:spcBef>
                <a:spcPts val="0"/>
              </a:spcBef>
              <a:spcAft>
                <a:spcPts val="0"/>
              </a:spcAft>
            </a:pPr>
            <a:r>
              <a:rPr lang="en-US" sz="1200" b="1" i="0" dirty="0">
                <a:solidFill>
                  <a:srgbClr val="FFC000"/>
                </a:solidFill>
                <a:effectLst/>
                <a:highlight>
                  <a:srgbClr val="FFFFFF"/>
                </a:highlight>
              </a:rPr>
              <a:t>Straw Poll 2:</a:t>
            </a:r>
            <a:r>
              <a:rPr lang="en-US" sz="1200" b="0" i="0" dirty="0">
                <a:solidFill>
                  <a:srgbClr val="FFC000"/>
                </a:solidFill>
                <a:effectLst/>
                <a:highlight>
                  <a:srgbClr val="FFFFFF"/>
                </a:highlight>
              </a:rPr>
              <a:t> Do you agree that during roaming, after the request/response exchange that initiates notification of the DS </a:t>
            </a:r>
            <a:r>
              <a:rPr lang="en-US" sz="1200" b="0" i="0" dirty="0">
                <a:solidFill>
                  <a:srgbClr val="222222"/>
                </a:solidFill>
                <a:effectLst/>
                <a:highlight>
                  <a:srgbClr val="FFFFFF"/>
                </a:highlight>
              </a:rPr>
              <a:t>mapping change from the current AP MLD to the target 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The current AP MLD is able to deliver buffered DL data frames for a TBD period of time.</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The non-AP MLD may retrieve buffered DL data frames from the current 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TBD – The non-AP MLD shall not send UL data to current 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The non-AP MLD may send UL data to target AP MLD.</a:t>
            </a:r>
          </a:p>
          <a:p>
            <a:pPr indent="-285750">
              <a:spcBef>
                <a:spcPts val="0"/>
              </a:spcBef>
              <a:spcAft>
                <a:spcPts val="800"/>
              </a:spcAft>
              <a:buFont typeface="Courier New" panose="02070309020205020404" pitchFamily="49" charset="0"/>
              <a:buChar char="o"/>
            </a:pPr>
            <a:r>
              <a:rPr lang="en-US" sz="1200" b="0" i="0" dirty="0">
                <a:solidFill>
                  <a:srgbClr val="222222"/>
                </a:solidFill>
                <a:effectLst/>
                <a:highlight>
                  <a:srgbClr val="FFFFFF"/>
                </a:highlight>
              </a:rPr>
              <a:t>It is assumed that the target AP MLD is able to deliver data frames after the DS mapping change</a:t>
            </a:r>
          </a:p>
          <a:p>
            <a:pPr marL="57150" indent="0">
              <a:spcBef>
                <a:spcPts val="0"/>
              </a:spcBef>
              <a:spcAft>
                <a:spcPts val="800"/>
              </a:spcAft>
            </a:pPr>
            <a:r>
              <a:rPr lang="en-US" sz="1200" b="0" i="1" dirty="0">
                <a:solidFill>
                  <a:srgbClr val="222222"/>
                </a:solidFill>
                <a:effectLst/>
                <a:highlight>
                  <a:srgbClr val="FFFFFF"/>
                </a:highlight>
              </a:rPr>
              <a:t>Supporting list: [</a:t>
            </a:r>
            <a:r>
              <a:rPr lang="en-US" sz="1200" b="0" i="1" dirty="0">
                <a:solidFill>
                  <a:srgbClr val="1155CC"/>
                </a:solidFill>
                <a:effectLst/>
                <a:highlight>
                  <a:srgbClr val="FFFFFF"/>
                </a:highlight>
                <a:hlinkClick r:id="rId2"/>
              </a:rPr>
              <a:t>23/1971</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3"/>
              </a:rPr>
              <a:t>23/1996</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4"/>
              </a:rPr>
              <a:t>24/0052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5"/>
              </a:rPr>
              <a:t>24/0083</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6"/>
              </a:rPr>
              <a:t>24/0101</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7"/>
              </a:rPr>
              <a:t>24/0396</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8"/>
              </a:rPr>
              <a:t>24/0412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9"/>
              </a:rPr>
              <a:t>24/0679</a:t>
            </a:r>
            <a:r>
              <a:rPr lang="en-US" sz="1200" b="0" i="1" dirty="0">
                <a:solidFill>
                  <a:srgbClr val="222222"/>
                </a:solidFill>
                <a:effectLst/>
                <a:highlight>
                  <a:srgbClr val="FFFFFF"/>
                </a:highlight>
              </a:rPr>
              <a:t>]</a:t>
            </a:r>
            <a:endParaRPr lang="en-US" sz="1200" i="1" dirty="0"/>
          </a:p>
          <a:p>
            <a:pPr marL="0" indent="0" algn="l">
              <a:spcBef>
                <a:spcPts val="0"/>
              </a:spcBef>
              <a:spcAft>
                <a:spcPts val="800"/>
              </a:spcAft>
            </a:pPr>
            <a:r>
              <a:rPr lang="en-US" sz="1200" dirty="0">
                <a:solidFill>
                  <a:srgbClr val="FFC000"/>
                </a:solidFill>
                <a:highlight>
                  <a:srgbClr val="FFFFFF"/>
                </a:highlight>
              </a:rPr>
              <a:t>Defer to Tuesday.</a:t>
            </a:r>
            <a:endParaRPr lang="en-US" sz="1200" i="0" dirty="0">
              <a:solidFill>
                <a:srgbClr val="FFC000"/>
              </a:solidFill>
              <a:effectLst/>
              <a:highlight>
                <a:srgbClr val="FFFFFF"/>
              </a:highlight>
            </a:endParaRPr>
          </a:p>
          <a:p>
            <a:pPr marL="0" indent="0" algn="l">
              <a:spcBef>
                <a:spcPts val="0"/>
              </a:spcBef>
              <a:spcAft>
                <a:spcPts val="800"/>
              </a:spcAft>
            </a:pPr>
            <a:r>
              <a:rPr lang="en-US" sz="1200" i="0" dirty="0">
                <a:solidFill>
                  <a:srgbClr val="00B050"/>
                </a:solidFill>
                <a:effectLst/>
                <a:highlight>
                  <a:srgbClr val="FFFFFF"/>
                </a:highlight>
              </a:rPr>
              <a:t>Straw Poll 3: </a:t>
            </a:r>
            <a:r>
              <a:rPr lang="en-US" sz="1200" b="0" i="0" dirty="0">
                <a:solidFill>
                  <a:srgbClr val="00B050"/>
                </a:solidFill>
                <a:effectLst/>
                <a:highlight>
                  <a:srgbClr val="FFFFFF"/>
                </a:highlight>
              </a:rPr>
              <a:t>Do you agree to define mechanisms that enable APs operating on the same channel to coordinate their </a:t>
            </a:r>
            <a:r>
              <a:rPr lang="en-US" sz="1200" b="0" i="0" dirty="0">
                <a:solidFill>
                  <a:srgbClr val="222222"/>
                </a:solidFill>
                <a:effectLst/>
                <a:highlight>
                  <a:srgbClr val="FFFFFF"/>
                </a:highlight>
              </a:rPr>
              <a:t>respective rTWT schedules and/or to ensure that one AP extends the protection of the rTWT schedule of the other AP.</a:t>
            </a:r>
          </a:p>
          <a:p>
            <a:pPr marL="0" indent="0" algn="l">
              <a:spcBef>
                <a:spcPts val="0"/>
              </a:spcBef>
              <a:spcAft>
                <a:spcPts val="800"/>
              </a:spcAft>
            </a:pPr>
            <a:r>
              <a:rPr lang="en-US" sz="1200" b="0" i="0" dirty="0">
                <a:solidFill>
                  <a:srgbClr val="222222"/>
                </a:solidFill>
                <a:effectLst/>
                <a:highlight>
                  <a:srgbClr val="FFFFFF"/>
                </a:highlight>
              </a:rPr>
              <a:t>NOTE – TBD mechanisms including negotiation between 2 APs and advertisement.</a:t>
            </a:r>
          </a:p>
          <a:p>
            <a:pPr algn="l"/>
            <a:r>
              <a:rPr lang="en-US" sz="1200" b="0" i="1" dirty="0">
                <a:solidFill>
                  <a:srgbClr val="222222"/>
                </a:solidFill>
                <a:effectLst/>
                <a:highlight>
                  <a:srgbClr val="FFFFFF"/>
                </a:highlight>
              </a:rPr>
              <a:t>Supporting list: [</a:t>
            </a:r>
            <a:r>
              <a:rPr lang="en-US" sz="1200" b="0" i="1" dirty="0">
                <a:solidFill>
                  <a:srgbClr val="1155CC"/>
                </a:solidFill>
                <a:effectLst/>
                <a:highlight>
                  <a:srgbClr val="FFFFFF"/>
                </a:highlight>
                <a:hlinkClick r:id="rId10"/>
              </a:rPr>
              <a:t>23/0250</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1"/>
              </a:rPr>
              <a:t>23/1887</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2"/>
              </a:rPr>
              <a:t>23/1916</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3"/>
              </a:rPr>
              <a:t>23/1952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4"/>
              </a:rPr>
              <a:t>23/1962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5"/>
              </a:rPr>
              <a:t>23/2022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6"/>
              </a:rPr>
              <a:t>23/2084</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7"/>
              </a:rPr>
              <a:t>24/0160</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8"/>
              </a:rPr>
              <a:t>24/0161</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9"/>
              </a:rPr>
              <a:t>24/0388</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20"/>
              </a:rPr>
              <a:t>24/0407</a:t>
            </a:r>
            <a:r>
              <a:rPr lang="en-US" sz="1200" b="0" i="1" dirty="0">
                <a:solidFill>
                  <a:srgbClr val="222222"/>
                </a:solidFill>
                <a:effectLst/>
                <a:highlight>
                  <a:srgbClr val="FFFFFF"/>
                </a:highlight>
              </a:rPr>
              <a:t>]</a:t>
            </a:r>
          </a:p>
          <a:p>
            <a:pPr algn="l"/>
            <a:r>
              <a:rPr lang="en-US" sz="1200" b="0" dirty="0">
                <a:solidFill>
                  <a:srgbClr val="222222"/>
                </a:solidFill>
                <a:highlight>
                  <a:srgbClr val="FFFF00"/>
                </a:highlight>
              </a:rPr>
              <a:t>Result: X, Y, Z</a:t>
            </a:r>
            <a:endParaRPr lang="en-US" sz="2000" b="0" dirty="0">
              <a:solidFill>
                <a:srgbClr val="FFC000"/>
              </a:solidFill>
              <a:highlight>
                <a:srgbClr val="FFFF00"/>
              </a:highlight>
            </a:endParaRPr>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8679402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Part 2</a:t>
            </a:r>
          </a:p>
          <a:p>
            <a:pPr lvl="1">
              <a:buFont typeface="Arial" panose="020B0604020202020204" pitchFamily="34" charset="0"/>
              <a:buChar char="•"/>
            </a:pPr>
            <a:r>
              <a:rPr lang="en-GB" sz="1200" dirty="0">
                <a:hlinkClick r:id="rId2"/>
              </a:rPr>
              <a:t>24/1130</a:t>
            </a:r>
            <a:r>
              <a:rPr lang="en-GB" sz="1200" dirty="0"/>
              <a:t> Distribution Bandwidth of DRU - Follow up					Mengshi Hu</a:t>
            </a:r>
          </a:p>
          <a:p>
            <a:pPr lvl="1">
              <a:buFont typeface="Arial" panose="020B0604020202020204" pitchFamily="34" charset="0"/>
              <a:buChar char="•"/>
            </a:pPr>
            <a:r>
              <a:rPr lang="en-GB" sz="1200" dirty="0">
                <a:hlinkClick r:id="rId3"/>
              </a:rPr>
              <a:t>24/1131</a:t>
            </a:r>
            <a:r>
              <a:rPr lang="en-GB" sz="1200" dirty="0"/>
              <a:t> DRU for Puncturing Case 1001						Mengshi Hu</a:t>
            </a:r>
          </a:p>
          <a:p>
            <a:pPr lvl="1" algn="just">
              <a:buFont typeface="Arial" panose="020B0604020202020204" pitchFamily="34" charset="0"/>
              <a:buChar char="•"/>
            </a:pPr>
            <a:r>
              <a:rPr lang="en-GB" sz="1200" dirty="0">
                <a:solidFill>
                  <a:srgbClr val="FF0000"/>
                </a:solidFill>
                <a:hlinkClick r:id="rId4"/>
              </a:rPr>
              <a:t>24/1173</a:t>
            </a:r>
            <a:r>
              <a:rPr lang="en-GB" sz="1200" dirty="0"/>
              <a:t> Enabling 20MHz Operating STAs in 80MHz DRU Transmissions		</a:t>
            </a:r>
            <a:r>
              <a:rPr lang="en-GB" sz="1200" dirty="0" err="1"/>
              <a:t>Chenchen</a:t>
            </a:r>
            <a:r>
              <a:rPr lang="en-GB" sz="1200" dirty="0"/>
              <a:t> LIU</a:t>
            </a:r>
          </a:p>
          <a:p>
            <a:pPr lvl="1">
              <a:buFont typeface="Arial" panose="020B0604020202020204" pitchFamily="34" charset="0"/>
              <a:buChar char="•"/>
            </a:pPr>
            <a:r>
              <a:rPr lang="en-GB" sz="1200" dirty="0">
                <a:solidFill>
                  <a:srgbClr val="FF0000"/>
                </a:solidFill>
                <a:hlinkClick r:id="rId5"/>
              </a:rPr>
              <a:t>24/1174</a:t>
            </a:r>
            <a:r>
              <a:rPr lang="en-GB" sz="1200" dirty="0"/>
              <a:t> Enhanced DRU Utilization in 40MHz and 80MHz Distributed Bandwidth	</a:t>
            </a:r>
            <a:r>
              <a:rPr lang="en-GB" sz="1200" dirty="0" err="1"/>
              <a:t>Chenchen</a:t>
            </a:r>
            <a:r>
              <a:rPr lang="en-GB" sz="1200" dirty="0"/>
              <a:t> LIU</a:t>
            </a:r>
          </a:p>
          <a:p>
            <a:pPr lvl="1">
              <a:buFont typeface="Arial" panose="020B0604020202020204" pitchFamily="34" charset="0"/>
              <a:buChar char="•"/>
            </a:pPr>
            <a:r>
              <a:rPr lang="en-US" sz="1200" b="0" i="0" u="none" strike="noStrike" dirty="0">
                <a:solidFill>
                  <a:srgbClr val="FF0000"/>
                </a:solidFill>
                <a:effectLst/>
                <a:hlinkClick r:id="rId6"/>
              </a:rPr>
              <a:t>24/1187</a:t>
            </a:r>
            <a:r>
              <a:rPr lang="en-US" sz="1200" b="0" i="0" u="none" strike="noStrike" dirty="0">
                <a:solidFill>
                  <a:srgbClr val="000000"/>
                </a:solidFill>
                <a:effectLst/>
              </a:rPr>
              <a:t> DRU Tone Plan for 11bn-Follow Up</a:t>
            </a:r>
            <a:r>
              <a:rPr lang="en-US" sz="1200" dirty="0"/>
              <a:t> 						</a:t>
            </a:r>
            <a:r>
              <a:rPr lang="en-US" sz="1200" b="0" i="0" u="none" strike="noStrike" dirty="0" err="1">
                <a:solidFill>
                  <a:srgbClr val="000000"/>
                </a:solidFill>
                <a:effectLst/>
              </a:rPr>
              <a:t>Shengquan</a:t>
            </a:r>
            <a:r>
              <a:rPr lang="en-US" sz="1200" b="0" i="0" u="none" strike="noStrike" dirty="0">
                <a:solidFill>
                  <a:srgbClr val="000000"/>
                </a:solidFill>
                <a:effectLst/>
              </a:rPr>
              <a:t> Hu</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42775916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Coexistence Part 3</a:t>
            </a:r>
          </a:p>
          <a:p>
            <a:pPr lvl="1">
              <a:buFont typeface="Arial" panose="020B0604020202020204" pitchFamily="34" charset="0"/>
              <a:buChar char="•"/>
            </a:pPr>
            <a:r>
              <a:rPr lang="en-US" sz="1400" dirty="0"/>
              <a:t>Straw Polls (30 mins)</a:t>
            </a:r>
            <a:endParaRPr lang="en-US" sz="800" dirty="0"/>
          </a:p>
          <a:p>
            <a:pPr lvl="1">
              <a:buFont typeface="Arial" panose="020B0604020202020204" pitchFamily="34" charset="0"/>
              <a:buChar char="•"/>
            </a:pPr>
            <a:r>
              <a:rPr lang="en-US" sz="1400" b="0" i="0" u="none" dirty="0">
                <a:solidFill>
                  <a:srgbClr val="FF0000"/>
                </a:solidFill>
                <a:effectLst/>
                <a:hlinkClick r:id="rId2"/>
              </a:rPr>
              <a:t>24/0856</a:t>
            </a:r>
            <a:r>
              <a:rPr lang="en-US" sz="1400" dirty="0"/>
              <a:t> </a:t>
            </a:r>
            <a:r>
              <a:rPr lang="en-US" sz="1400" b="0" i="0" u="none" dirty="0">
                <a:solidFill>
                  <a:srgbClr val="000000"/>
                </a:solidFill>
                <a:effectLst/>
              </a:rPr>
              <a:t>Further Discussions on In-Device Coexistence</a:t>
            </a:r>
            <a:r>
              <a:rPr lang="en-US" sz="1400" dirty="0"/>
              <a:t> 			</a:t>
            </a:r>
            <a:r>
              <a:rPr lang="en-US" sz="1400" b="0" i="0" u="none" dirty="0">
                <a:solidFill>
                  <a:srgbClr val="000000"/>
                </a:solidFill>
                <a:effectLst/>
              </a:rPr>
              <a:t>Jeongki Kim</a:t>
            </a:r>
            <a:r>
              <a:rPr lang="en-US" sz="1400" dirty="0"/>
              <a:t> </a:t>
            </a:r>
          </a:p>
          <a:p>
            <a:pPr lvl="1">
              <a:buFont typeface="Arial" panose="020B0604020202020204" pitchFamily="34" charset="0"/>
              <a:buChar char="•"/>
            </a:pPr>
            <a:r>
              <a:rPr lang="en-US" sz="1400" b="0" i="0" u="none" strike="noStrike" dirty="0">
                <a:solidFill>
                  <a:srgbClr val="FF0000"/>
                </a:solidFill>
                <a:effectLst/>
                <a:hlinkClick r:id="rId3"/>
              </a:rPr>
              <a:t>24/1108</a:t>
            </a:r>
            <a:r>
              <a:rPr lang="en-US" sz="1400" dirty="0"/>
              <a:t> </a:t>
            </a:r>
            <a:r>
              <a:rPr lang="en-US" sz="1400" b="0" i="0" u="none" strike="noStrike" dirty="0">
                <a:solidFill>
                  <a:srgbClr val="000000"/>
                </a:solidFill>
                <a:effectLst/>
              </a:rPr>
              <a:t>Periodic IDC signaling for Mobile AP</a:t>
            </a:r>
            <a:r>
              <a:rPr lang="en-US" sz="1400" dirty="0"/>
              <a:t> 				</a:t>
            </a:r>
            <a:r>
              <a:rPr lang="en-US" sz="1400" b="0" i="0" u="none" strike="noStrike" dirty="0" err="1">
                <a:solidFill>
                  <a:srgbClr val="000000"/>
                </a:solidFill>
                <a:effectLst/>
              </a:rPr>
              <a:t>Hongwon</a:t>
            </a:r>
            <a:r>
              <a:rPr lang="en-US" sz="1400" b="0" i="0" u="none" strike="noStrike" dirty="0">
                <a:solidFill>
                  <a:srgbClr val="000000"/>
                </a:solidFill>
                <a:effectLst/>
              </a:rPr>
              <a:t> Lee</a:t>
            </a:r>
          </a:p>
          <a:p>
            <a:pPr lvl="1">
              <a:buFont typeface="Arial" panose="020B0604020202020204" pitchFamily="34" charset="0"/>
              <a:buChar char="•"/>
            </a:pPr>
            <a:r>
              <a:rPr lang="en-US" sz="1400" b="0" i="0" u="sng" strike="noStrike" dirty="0">
                <a:solidFill>
                  <a:srgbClr val="0563C1"/>
                </a:solidFill>
                <a:effectLst/>
                <a:hlinkClick r:id="rId4"/>
              </a:rPr>
              <a:t>24/0806</a:t>
            </a:r>
            <a:r>
              <a:rPr lang="en-US" sz="1400" dirty="0"/>
              <a:t> </a:t>
            </a:r>
            <a:r>
              <a:rPr lang="en-US" sz="1400" b="0" i="0" u="none" strike="noStrike" dirty="0">
                <a:effectLst/>
              </a:rPr>
              <a:t>Multi-link In-device Coexistence Management</a:t>
            </a:r>
            <a:r>
              <a:rPr lang="en-US" sz="1400" dirty="0"/>
              <a:t> 			</a:t>
            </a:r>
            <a:r>
              <a:rPr lang="en-US" sz="1400" b="0" i="0" u="none" strike="noStrike" dirty="0">
                <a:effectLst/>
              </a:rPr>
              <a:t>Juseong Moon</a:t>
            </a:r>
          </a:p>
          <a:p>
            <a:pPr lvl="1">
              <a:buFont typeface="Arial" panose="020B0604020202020204" pitchFamily="34" charset="0"/>
              <a:buChar char="•"/>
            </a:pPr>
            <a:r>
              <a:rPr lang="en-US" sz="1400" b="0" i="0" u="none" strike="noStrike" dirty="0">
                <a:solidFill>
                  <a:srgbClr val="FF0000"/>
                </a:solidFill>
                <a:effectLst/>
                <a:hlinkClick r:id="rId5"/>
              </a:rPr>
              <a:t>24/1109</a:t>
            </a:r>
            <a:r>
              <a:rPr lang="en-US" sz="1400" dirty="0"/>
              <a:t> </a:t>
            </a:r>
            <a:r>
              <a:rPr lang="en-US" sz="1400" b="0" i="0" u="none" strike="noStrike" dirty="0">
                <a:solidFill>
                  <a:srgbClr val="000000"/>
                </a:solidFill>
                <a:effectLst/>
              </a:rPr>
              <a:t>More consideration for in-device-coexistence</a:t>
            </a:r>
            <a:r>
              <a:rPr lang="en-US" sz="1400" dirty="0"/>
              <a:t> 			</a:t>
            </a:r>
            <a:r>
              <a:rPr lang="en-US" sz="1400" b="0" i="0" u="none" strike="noStrike" dirty="0" err="1">
                <a:solidFill>
                  <a:srgbClr val="000000"/>
                </a:solidFill>
                <a:effectLst/>
              </a:rPr>
              <a:t>Hongwon</a:t>
            </a:r>
            <a:r>
              <a:rPr lang="en-US" sz="1400" b="0" i="0" u="none" strike="noStrike" dirty="0">
                <a:solidFill>
                  <a:srgbClr val="000000"/>
                </a:solidFill>
                <a:effectLst/>
              </a:rPr>
              <a:t> Lee</a:t>
            </a:r>
            <a:r>
              <a:rPr lang="en-US" sz="1400" dirty="0"/>
              <a:t> </a:t>
            </a:r>
          </a:p>
          <a:p>
            <a:pPr lvl="1">
              <a:buFont typeface="Arial" panose="020B0604020202020204" pitchFamily="34" charset="0"/>
              <a:buChar char="•"/>
            </a:pPr>
            <a:r>
              <a:rPr lang="en-US" sz="1400" b="0" i="0" u="none" strike="noStrike" dirty="0">
                <a:solidFill>
                  <a:srgbClr val="FF0000"/>
                </a:solidFill>
                <a:effectLst/>
                <a:hlinkClick r:id="rId6"/>
              </a:rPr>
              <a:t>24/1170</a:t>
            </a:r>
            <a:r>
              <a:rPr lang="en-US" sz="1400" b="0" i="0" u="none" strike="noStrike" dirty="0">
                <a:solidFill>
                  <a:srgbClr val="FF0000"/>
                </a:solidFill>
                <a:effectLst/>
              </a:rPr>
              <a:t> </a:t>
            </a:r>
            <a:r>
              <a:rPr lang="en-US" sz="1400" b="0" i="0" u="none" strike="noStrike" dirty="0">
                <a:solidFill>
                  <a:srgbClr val="000000"/>
                </a:solidFill>
                <a:effectLst/>
              </a:rPr>
              <a:t>Further Considerations on In-Device Coexistence</a:t>
            </a:r>
            <a:r>
              <a:rPr lang="en-US" sz="1400" dirty="0"/>
              <a:t> 			</a:t>
            </a:r>
            <a:r>
              <a:rPr lang="en-US" sz="1400" b="0" i="0" u="none" strike="noStrike" dirty="0" err="1">
                <a:solidFill>
                  <a:srgbClr val="000000"/>
                </a:solidFill>
                <a:effectLst/>
              </a:rPr>
              <a:t>Jaheon</a:t>
            </a:r>
            <a:r>
              <a:rPr lang="en-US" sz="1400" b="0" i="0" u="none" strike="noStrike" dirty="0">
                <a:solidFill>
                  <a:srgbClr val="000000"/>
                </a:solidFill>
                <a:effectLst/>
              </a:rPr>
              <a:t> Gu</a:t>
            </a:r>
          </a:p>
          <a:p>
            <a:pPr lvl="1">
              <a:buFont typeface="Arial" panose="020B0604020202020204" pitchFamily="34" charset="0"/>
              <a:buChar char="•"/>
            </a:pPr>
            <a:r>
              <a:rPr lang="en-US" sz="1400" b="0" i="0" u="none" strike="noStrike" dirty="0">
                <a:solidFill>
                  <a:srgbClr val="FF0000"/>
                </a:solidFill>
                <a:effectLst/>
                <a:hlinkClick r:id="rId7"/>
              </a:rPr>
              <a:t>24/1221</a:t>
            </a:r>
            <a:r>
              <a:rPr lang="en-US" sz="1400" b="0" i="0" u="none" strike="noStrike" dirty="0">
                <a:solidFill>
                  <a:srgbClr val="000000"/>
                </a:solidFill>
                <a:effectLst/>
              </a:rPr>
              <a:t> ICF ICR follow up</a:t>
            </a:r>
            <a:r>
              <a:rPr lang="en-US" sz="1400" dirty="0"/>
              <a:t> 							</a:t>
            </a:r>
            <a:r>
              <a:rPr lang="en-US" sz="1400" b="0" i="0" u="none" strike="noStrike" dirty="0">
                <a:solidFill>
                  <a:srgbClr val="000000"/>
                </a:solidFill>
                <a:effectLst/>
              </a:rPr>
              <a:t>Liwen Chu</a:t>
            </a:r>
            <a:r>
              <a:rPr lang="en-US" sz="1400" dirty="0"/>
              <a:t> </a:t>
            </a:r>
          </a:p>
          <a:p>
            <a:pPr lvl="1">
              <a:buFont typeface="Arial" panose="020B0604020202020204" pitchFamily="34" charset="0"/>
              <a:buChar char="•"/>
            </a:pPr>
            <a:r>
              <a:rPr lang="en-US" sz="1400" b="0" i="0" u="none" strike="noStrike" dirty="0">
                <a:solidFill>
                  <a:srgbClr val="FF0000"/>
                </a:solidFill>
                <a:effectLst/>
                <a:hlinkClick r:id="rId8"/>
              </a:rPr>
              <a:t>24/1226</a:t>
            </a:r>
            <a:r>
              <a:rPr lang="en-US" sz="1400" dirty="0"/>
              <a:t> </a:t>
            </a:r>
            <a:r>
              <a:rPr lang="en-US" sz="1400" b="0" i="0" u="none" strike="noStrike" dirty="0">
                <a:solidFill>
                  <a:srgbClr val="000000"/>
                </a:solidFill>
                <a:effectLst/>
              </a:rPr>
              <a:t>ICF-ICR design</a:t>
            </a:r>
            <a:r>
              <a:rPr lang="en-US" sz="1400" dirty="0"/>
              <a:t> 								</a:t>
            </a:r>
            <a:r>
              <a:rPr lang="en-US" sz="1400" b="0" i="0" u="none" strike="noStrike" dirty="0">
                <a:solidFill>
                  <a:srgbClr val="000000"/>
                </a:solidFill>
                <a:effectLst/>
              </a:rPr>
              <a:t>Cariou, Laurent</a:t>
            </a:r>
          </a:p>
          <a:p>
            <a:pPr lvl="1">
              <a:buFont typeface="Arial" panose="020B0604020202020204" pitchFamily="34" charset="0"/>
              <a:buChar char="•"/>
            </a:pPr>
            <a:r>
              <a:rPr lang="en-US" sz="1400" dirty="0">
                <a:solidFill>
                  <a:srgbClr val="FF0000"/>
                </a:solidFill>
                <a:hlinkClick r:id="rId9"/>
              </a:rPr>
              <a:t>24/1247</a:t>
            </a:r>
            <a:r>
              <a:rPr lang="en-US" sz="1400" dirty="0"/>
              <a:t>	ICF ICR Design For Coex						Abdel Ajami</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3099927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lgn="l"/>
            <a:r>
              <a:rPr lang="en-US" sz="1400" dirty="0">
                <a:solidFill>
                  <a:srgbClr val="222222"/>
                </a:solidFill>
                <a:highlight>
                  <a:srgbClr val="FFFFFF"/>
                </a:highlight>
              </a:rPr>
              <a:t>Straw Poll 1: </a:t>
            </a:r>
            <a:r>
              <a:rPr lang="en-US" sz="1400" b="0" i="0" dirty="0">
                <a:solidFill>
                  <a:srgbClr val="222222"/>
                </a:solidFill>
                <a:effectLst/>
                <a:highlight>
                  <a:srgbClr val="FFFFFF"/>
                </a:highlight>
              </a:rPr>
              <a:t>Do you agree to add the following to the 11bn SFD</a:t>
            </a:r>
          </a:p>
          <a:p>
            <a:pPr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In 802.11bn, the event that triggers switching to the NPCA primary channel shall be</a:t>
            </a:r>
          </a:p>
          <a:p>
            <a:pPr marL="742950" lvl="1" indent="-285750"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OBSS Control frame exchange (e.g., (MU-)RTS/CTS) or</a:t>
            </a:r>
          </a:p>
          <a:p>
            <a:pPr marL="742950" lvl="1" indent="-285750"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OBSS HE/EHT/UHR PPDU</a:t>
            </a:r>
          </a:p>
          <a:p>
            <a:pPr algn="l"/>
            <a:r>
              <a:rPr lang="en-US" sz="1400" b="1" i="0" dirty="0">
                <a:solidFill>
                  <a:srgbClr val="222222"/>
                </a:solidFill>
                <a:effectLst/>
                <a:highlight>
                  <a:srgbClr val="FFFFFF"/>
                </a:highlight>
              </a:rPr>
              <a:t>Straw Poll 2: </a:t>
            </a:r>
            <a:r>
              <a:rPr lang="en-US" sz="1400" b="0" i="0" dirty="0">
                <a:solidFill>
                  <a:srgbClr val="222222"/>
                </a:solidFill>
                <a:effectLst/>
                <a:highlight>
                  <a:srgbClr val="FFFFFF"/>
                </a:highlight>
              </a:rPr>
              <a:t>Do you agree to add the following to the 11bn SFD</a:t>
            </a:r>
          </a:p>
          <a:p>
            <a:pPr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In 802.11bn, the NPCA operation shall use the same EDCA parameters ((MU) EDCA Parameter Set, EPCS EDCA Parameters),  on both the BSS primary channel and the NPCA primary channel.</a:t>
            </a:r>
            <a:endParaRPr lang="en-US" sz="1200" b="0" dirty="0">
              <a:solidFill>
                <a:srgbClr val="FFC000"/>
              </a:solidFill>
            </a:endParaRPr>
          </a:p>
          <a:p>
            <a:pPr marL="0" indent="0"/>
            <a:r>
              <a:rPr lang="en-US" sz="1400" b="0" i="1" dirty="0">
                <a:solidFill>
                  <a:srgbClr val="222222"/>
                </a:solidFill>
                <a:effectLst/>
                <a:highlight>
                  <a:srgbClr val="FFFFFF"/>
                </a:highlight>
              </a:rPr>
              <a:t>Supporting Doc: </a:t>
            </a:r>
            <a:r>
              <a:rPr lang="en-US" sz="1400" b="0" i="1" dirty="0">
                <a:solidFill>
                  <a:srgbClr val="222222"/>
                </a:solidFill>
                <a:effectLst/>
                <a:highlight>
                  <a:srgbClr val="FFFFFF"/>
                </a:highlight>
                <a:hlinkClick r:id="rId2"/>
              </a:rPr>
              <a:t>11-24/495</a:t>
            </a:r>
            <a:endParaRPr lang="en-US" sz="1400" i="1" dirty="0"/>
          </a:p>
          <a:p>
            <a:pPr marL="0" indent="0"/>
            <a:r>
              <a:rPr lang="en-US" sz="1400" b="1" i="0" dirty="0">
                <a:solidFill>
                  <a:srgbClr val="222222"/>
                </a:solidFill>
                <a:effectLst/>
                <a:highlight>
                  <a:srgbClr val="FFFFFF"/>
                </a:highlight>
              </a:rPr>
              <a:t>Straw Poll 3: </a:t>
            </a:r>
            <a:r>
              <a:rPr lang="en-US" sz="1400" b="0" i="0" dirty="0">
                <a:solidFill>
                  <a:srgbClr val="222222"/>
                </a:solidFill>
                <a:effectLst/>
                <a:highlight>
                  <a:srgbClr val="FFFFFF"/>
                </a:highlight>
              </a:rPr>
              <a:t>Do you agree add the definition of sharing AP and shared AP in MAP coordination scheme as follows to 11bn SFD</a:t>
            </a:r>
            <a:endParaRPr lang="en-US" sz="1400" b="0" dirty="0">
              <a:solidFill>
                <a:srgbClr val="222222"/>
              </a:solidFill>
              <a:highlight>
                <a:srgbClr val="FFFFFF"/>
              </a:highlight>
            </a:endParaRPr>
          </a:p>
          <a:p>
            <a:pPr marL="285750" indent="-285750">
              <a:buFont typeface="Arial" panose="020B0604020202020204" pitchFamily="34" charset="0"/>
              <a:buChar char="•"/>
            </a:pPr>
            <a:r>
              <a:rPr lang="en-US" sz="1200" b="1" i="0" dirty="0">
                <a:solidFill>
                  <a:srgbClr val="222222"/>
                </a:solidFill>
                <a:effectLst/>
                <a:highlight>
                  <a:srgbClr val="FFFFFF"/>
                </a:highlight>
              </a:rPr>
              <a:t>sharing AP:</a:t>
            </a:r>
            <a:r>
              <a:rPr lang="en-US" sz="1200" b="0" i="0" dirty="0">
                <a:solidFill>
                  <a:srgbClr val="222222"/>
                </a:solidFill>
                <a:effectLst/>
                <a:highlight>
                  <a:srgbClr val="FFFFFF"/>
                </a:highlight>
              </a:rPr>
              <a:t> A UHR AP that is a TXOP holder and intends to share its TXOP to the other AP(s) via a TBD frame.</a:t>
            </a:r>
          </a:p>
          <a:p>
            <a:pPr algn="l">
              <a:buFont typeface="Arial" panose="020B0604020202020204" pitchFamily="34" charset="0"/>
              <a:buChar char="•"/>
            </a:pPr>
            <a:r>
              <a:rPr lang="en-US" sz="1200" b="1" i="0" dirty="0">
                <a:solidFill>
                  <a:srgbClr val="222222"/>
                </a:solidFill>
                <a:effectLst/>
                <a:highlight>
                  <a:srgbClr val="FFFFFF"/>
                </a:highlight>
              </a:rPr>
              <a:t>shared AP</a:t>
            </a:r>
            <a:r>
              <a:rPr lang="en-US" sz="1200" b="0" i="0" dirty="0">
                <a:solidFill>
                  <a:srgbClr val="222222"/>
                </a:solidFill>
                <a:effectLst/>
                <a:highlight>
                  <a:srgbClr val="FFFFFF"/>
                </a:highlight>
              </a:rPr>
              <a:t>: An UHR AP that is a TXOP responder and granted a portion of  the TXOP or granted the medium access permission of the TXOP by the sharing AP via a TBD frame.</a:t>
            </a:r>
          </a:p>
          <a:p>
            <a:pPr algn="l"/>
            <a:r>
              <a:rPr lang="en-US" sz="1400" b="0" i="0" dirty="0">
                <a:solidFill>
                  <a:srgbClr val="222222"/>
                </a:solidFill>
                <a:effectLst/>
                <a:highlight>
                  <a:srgbClr val="FFFFFF"/>
                </a:highlight>
              </a:rPr>
              <a:t>Note: the name “sharing AP” and “shared AP” can be changed. </a:t>
            </a:r>
          </a:p>
          <a:p>
            <a:pPr marL="0" indent="0"/>
            <a:r>
              <a:rPr lang="en-US" sz="1400" b="0" i="1" dirty="0"/>
              <a:t>Supporting doc?</a:t>
            </a:r>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8425447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Part 3</a:t>
            </a:r>
          </a:p>
          <a:p>
            <a:pPr lvl="1">
              <a:buFont typeface="Arial" panose="020B0604020202020204" pitchFamily="34" charset="0"/>
              <a:buChar char="•"/>
            </a:pPr>
            <a:r>
              <a:rPr lang="en-US" sz="1200" b="0" i="0" u="none" strike="noStrike" dirty="0">
                <a:solidFill>
                  <a:srgbClr val="FF0000"/>
                </a:solidFill>
                <a:effectLst/>
                <a:hlinkClick r:id="rId2"/>
              </a:rPr>
              <a:t>24/1188</a:t>
            </a:r>
            <a:r>
              <a:rPr lang="en-US" sz="1200" b="0" i="0" u="none" strike="noStrike" dirty="0">
                <a:solidFill>
                  <a:srgbClr val="000000"/>
                </a:solidFill>
                <a:effectLst/>
              </a:rPr>
              <a:t> Global CSD Index Assignment for DRU STF Transmission in 11bn</a:t>
            </a:r>
            <a:r>
              <a:rPr lang="en-US" sz="1200" dirty="0"/>
              <a:t> 	</a:t>
            </a:r>
            <a:r>
              <a:rPr lang="en-US" sz="1200" b="0" i="0" u="none" strike="noStrike" dirty="0" err="1">
                <a:solidFill>
                  <a:srgbClr val="000000"/>
                </a:solidFill>
                <a:effectLst/>
              </a:rPr>
              <a:t>Shengquan</a:t>
            </a:r>
            <a:r>
              <a:rPr lang="en-US" sz="1200" b="0" i="0" u="none" strike="noStrike" dirty="0">
                <a:solidFill>
                  <a:srgbClr val="000000"/>
                </a:solidFill>
                <a:effectLst/>
              </a:rPr>
              <a:t> Hu</a:t>
            </a:r>
          </a:p>
          <a:p>
            <a:pPr lvl="1">
              <a:buFont typeface="Arial" panose="020B0604020202020204" pitchFamily="34" charset="0"/>
              <a:buChar char="•"/>
            </a:pPr>
            <a:r>
              <a:rPr lang="en-US" sz="1200" b="0" i="0" u="none" strike="noStrike" dirty="0">
                <a:solidFill>
                  <a:srgbClr val="FF0000"/>
                </a:solidFill>
                <a:effectLst/>
                <a:hlinkClick r:id="rId3"/>
              </a:rPr>
              <a:t>24/1189</a:t>
            </a:r>
            <a:r>
              <a:rPr lang="en-US" sz="1200" dirty="0"/>
              <a:t> </a:t>
            </a:r>
            <a:r>
              <a:rPr lang="en-US" sz="1200" b="0" i="0" u="none" strike="noStrike" dirty="0">
                <a:solidFill>
                  <a:srgbClr val="000000"/>
                </a:solidFill>
                <a:effectLst/>
              </a:rPr>
              <a:t>DRU TX on Frequency Subblocks of Wide Bandwidth PPDU</a:t>
            </a:r>
            <a:r>
              <a:rPr lang="en-US" sz="1200" dirty="0"/>
              <a:t> 		</a:t>
            </a:r>
            <a:r>
              <a:rPr lang="en-US" sz="1200" b="0" i="0" u="none" strike="noStrike" dirty="0" err="1">
                <a:solidFill>
                  <a:srgbClr val="000000"/>
                </a:solidFill>
                <a:effectLst/>
              </a:rPr>
              <a:t>Shengquan</a:t>
            </a:r>
            <a:r>
              <a:rPr lang="en-US" sz="1200" b="0" i="0" u="none" strike="noStrike" dirty="0">
                <a:solidFill>
                  <a:srgbClr val="000000"/>
                </a:solidFill>
                <a:effectLst/>
              </a:rPr>
              <a:t> Hu</a:t>
            </a:r>
            <a:endParaRPr lang="en-US" sz="1200" dirty="0"/>
          </a:p>
          <a:p>
            <a:pPr lvl="1">
              <a:buFont typeface="Arial" panose="020B0604020202020204" pitchFamily="34" charset="0"/>
              <a:buChar char="•"/>
            </a:pPr>
            <a:r>
              <a:rPr lang="en-GB" sz="1200" dirty="0">
                <a:solidFill>
                  <a:srgbClr val="FF0000"/>
                </a:solidFill>
              </a:rPr>
              <a:t>24/1230</a:t>
            </a:r>
            <a:r>
              <a:rPr lang="en-GB" sz="1200" dirty="0"/>
              <a:t> pilot-tone-design-in-dRU-transmission					Lin Yang</a:t>
            </a:r>
          </a:p>
          <a:p>
            <a:pPr lvl="1">
              <a:buFont typeface="Arial" panose="020B0604020202020204" pitchFamily="34" charset="0"/>
              <a:buChar char="•"/>
            </a:pPr>
            <a:r>
              <a:rPr lang="en-GB" sz="1200" dirty="0">
                <a:solidFill>
                  <a:srgbClr val="FF0000"/>
                </a:solidFill>
                <a:hlinkClick r:id="rId4"/>
              </a:rPr>
              <a:t>24/1231</a:t>
            </a:r>
            <a:r>
              <a:rPr lang="en-GB" sz="1200" dirty="0"/>
              <a:t> UHR LTFs for DRU and Sounding Operation				Leonardo </a:t>
            </a:r>
            <a:r>
              <a:rPr lang="en-GB" sz="1200" dirty="0" err="1"/>
              <a:t>Lanante</a:t>
            </a:r>
            <a:endParaRPr lang="en-GB" sz="1200" dirty="0"/>
          </a:p>
          <a:p>
            <a:pPr lvl="1">
              <a:buFont typeface="Arial" panose="020B0604020202020204" pitchFamily="34" charset="0"/>
              <a:buChar char="•"/>
            </a:pPr>
            <a:r>
              <a:rPr lang="en-US" sz="1200" b="0" i="0" u="none" strike="noStrike" dirty="0">
                <a:solidFill>
                  <a:srgbClr val="000000"/>
                </a:solidFill>
                <a:effectLst/>
                <a:hlinkClick r:id="rId5"/>
              </a:rPr>
              <a:t>24/1245</a:t>
            </a:r>
            <a:r>
              <a:rPr lang="en-US" sz="1200" dirty="0"/>
              <a:t> </a:t>
            </a:r>
            <a:r>
              <a:rPr lang="en-US" sz="1200" b="0" i="0" u="none" strike="noStrike" dirty="0">
                <a:solidFill>
                  <a:srgbClr val="000000"/>
                </a:solidFill>
                <a:effectLst/>
              </a:rPr>
              <a:t>Tone distribution in DRU with preamble puncturing</a:t>
            </a:r>
            <a:r>
              <a:rPr lang="en-US" sz="1200" dirty="0"/>
              <a:t> 			</a:t>
            </a:r>
            <a:r>
              <a:rPr lang="en-US" sz="1200" b="0" i="0" u="none" strike="noStrike" dirty="0">
                <a:solidFill>
                  <a:srgbClr val="000000"/>
                </a:solidFill>
                <a:effectLst/>
              </a:rPr>
              <a:t>Yan Xin</a:t>
            </a:r>
            <a:r>
              <a:rPr lang="en-US" sz="1200" dirty="0"/>
              <a:t> </a:t>
            </a:r>
          </a:p>
          <a:p>
            <a:pPr>
              <a:buFont typeface="Arial" panose="020B0604020202020204" pitchFamily="34" charset="0"/>
              <a:buChar char="•"/>
            </a:pPr>
            <a:r>
              <a:rPr lang="en-US" sz="1600" dirty="0"/>
              <a:t>Straw Polls:</a:t>
            </a:r>
          </a:p>
          <a:p>
            <a:pPr lvl="1">
              <a:buFont typeface="Arial" panose="020B0604020202020204" pitchFamily="34" charset="0"/>
              <a:buChar char="•"/>
            </a:pPr>
            <a:r>
              <a:rPr lang="en-US" sz="1200" dirty="0"/>
              <a:t>11-24-0180-00-00bn-thoughts-on-the-beamforming-and-feedback 			Xiaogang Chen</a:t>
            </a:r>
          </a:p>
          <a:p>
            <a:pPr lvl="1">
              <a:buFont typeface="Arial" panose="020B0604020202020204" pitchFamily="34" charset="0"/>
              <a:buChar char="•"/>
            </a:pPr>
            <a:r>
              <a:rPr lang="en-US" sz="1200" dirty="0"/>
              <a:t>11-23-1877-01-00bn-analysis-on-the-ldpc-rate-matching				Xiaogang Chen</a:t>
            </a:r>
          </a:p>
          <a:p>
            <a:pPr lvl="1">
              <a:buFont typeface="Arial" panose="020B0604020202020204" pitchFamily="34" charset="0"/>
              <a:buChar char="•"/>
            </a:pPr>
            <a:r>
              <a:rPr lang="en-US" sz="1200" dirty="0"/>
              <a:t>24/395r0 MU CSI FB Type for Non-TB sounding					Junghoon Suh</a:t>
            </a:r>
          </a:p>
          <a:p>
            <a:pPr lvl="1">
              <a:buFont typeface="Arial" panose="020B0604020202020204" pitchFamily="34" charset="0"/>
              <a:buChar char="•"/>
            </a:pPr>
            <a:r>
              <a:rPr lang="en-US" sz="1200" dirty="0"/>
              <a:t>11-24/876r0 UHR PPDU PHY Version							Rui Cao</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135069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1</a:t>
            </a:r>
          </a:p>
          <a:p>
            <a:pPr lvl="1">
              <a:buFont typeface="Arial" panose="020B0604020202020204" pitchFamily="34" charset="0"/>
              <a:buChar char="•"/>
            </a:pPr>
            <a:r>
              <a:rPr lang="en-US" sz="1400" dirty="0"/>
              <a:t>Straw Polls (30 mins)</a:t>
            </a:r>
            <a:endParaRPr lang="en-US" sz="800" dirty="0"/>
          </a:p>
          <a:p>
            <a:pPr lvl="1">
              <a:buFont typeface="Arial" panose="020B0604020202020204" pitchFamily="34" charset="0"/>
              <a:buChar char="•"/>
            </a:pPr>
            <a:r>
              <a:rPr lang="en-US" sz="1400" b="0" i="0" u="sng" strike="noStrike" dirty="0">
                <a:solidFill>
                  <a:srgbClr val="0563C1"/>
                </a:solidFill>
                <a:effectLst/>
                <a:hlinkClick r:id="rId2"/>
              </a:rPr>
              <a:t>24/0450</a:t>
            </a:r>
            <a:r>
              <a:rPr lang="en-US" sz="1400" dirty="0"/>
              <a:t> </a:t>
            </a:r>
            <a:r>
              <a:rPr lang="en-US" sz="1400" b="0" i="0" u="none" strike="noStrike" dirty="0">
                <a:solidFill>
                  <a:srgbClr val="000000"/>
                </a:solidFill>
                <a:effectLst/>
              </a:rPr>
              <a:t>A Proposal for UHR Soft-AP Power Save</a:t>
            </a:r>
            <a:r>
              <a:rPr lang="en-US" sz="1400" dirty="0"/>
              <a:t>				</a:t>
            </a:r>
            <a:r>
              <a:rPr lang="en-US" sz="1400" b="0" i="0" u="none" strike="noStrike" dirty="0">
                <a:solidFill>
                  <a:srgbClr val="000000"/>
                </a:solidFill>
                <a:effectLst/>
              </a:rPr>
              <a:t>Neel Krishnan</a:t>
            </a:r>
            <a:r>
              <a:rPr lang="en-US" sz="1400" dirty="0"/>
              <a:t> </a:t>
            </a:r>
          </a:p>
          <a:p>
            <a:pPr lvl="1">
              <a:buFont typeface="Arial" panose="020B0604020202020204" pitchFamily="34" charset="0"/>
              <a:buChar char="•"/>
            </a:pPr>
            <a:r>
              <a:rPr lang="en-US" sz="1400" b="0" i="0" u="sng" strike="noStrike" dirty="0">
                <a:solidFill>
                  <a:srgbClr val="0563C1"/>
                </a:solidFill>
                <a:effectLst/>
                <a:hlinkClick r:id="rId3"/>
              </a:rPr>
              <a:t>24/0589</a:t>
            </a:r>
            <a:r>
              <a:rPr lang="en-US" sz="1400" dirty="0"/>
              <a:t> </a:t>
            </a:r>
            <a:r>
              <a:rPr lang="en-US" sz="1400" b="0" i="0" u="none" strike="noStrike" dirty="0">
                <a:solidFill>
                  <a:srgbClr val="000000"/>
                </a:solidFill>
                <a:effectLst/>
              </a:rPr>
              <a:t>Dynamic TID-To-Link Mapping for AP MLD Power Save</a:t>
            </a:r>
            <a:r>
              <a:rPr lang="en-US" sz="1400" dirty="0"/>
              <a:t> 	</a:t>
            </a:r>
            <a:r>
              <a:rPr lang="en-US" sz="1400" b="0" i="0" u="none" strike="noStrike" dirty="0" err="1">
                <a:solidFill>
                  <a:srgbClr val="000000"/>
                </a:solidFill>
                <a:effectLst/>
              </a:rPr>
              <a:t>Yongsen</a:t>
            </a:r>
            <a:r>
              <a:rPr lang="en-US" sz="1400" b="0" i="0" u="none" strike="noStrike" dirty="0">
                <a:solidFill>
                  <a:srgbClr val="000000"/>
                </a:solidFill>
                <a:effectLst/>
              </a:rPr>
              <a:t> Ma</a:t>
            </a:r>
            <a:r>
              <a:rPr lang="en-US" sz="1400" dirty="0"/>
              <a:t> </a:t>
            </a:r>
          </a:p>
          <a:p>
            <a:pPr lvl="1">
              <a:buFont typeface="Arial" panose="020B0604020202020204" pitchFamily="34" charset="0"/>
              <a:buChar char="•"/>
            </a:pPr>
            <a:r>
              <a:rPr lang="en-US" sz="1400" b="0" i="0" u="sng" strike="noStrike" dirty="0">
                <a:solidFill>
                  <a:srgbClr val="0563C1"/>
                </a:solidFill>
                <a:effectLst/>
                <a:hlinkClick r:id="rId4"/>
              </a:rPr>
              <a:t>24/0602</a:t>
            </a:r>
            <a:r>
              <a:rPr lang="en-US" sz="1400" dirty="0"/>
              <a:t> </a:t>
            </a:r>
            <a:r>
              <a:rPr lang="en-US" sz="1400" b="0" i="0" u="none" strike="noStrike" dirty="0">
                <a:solidFill>
                  <a:srgbClr val="000000"/>
                </a:solidFill>
                <a:effectLst/>
              </a:rPr>
              <a:t>Multi link Power Management for MLO</a:t>
            </a:r>
            <a:r>
              <a:rPr lang="en-US" sz="1400" dirty="0"/>
              <a:t> 				</a:t>
            </a:r>
            <a:r>
              <a:rPr lang="en-US" sz="1400" b="0" i="0" u="none" strike="noStrike" dirty="0">
                <a:solidFill>
                  <a:srgbClr val="000000"/>
                </a:solidFill>
                <a:effectLst/>
              </a:rPr>
              <a:t>Morteza Mehrnoush</a:t>
            </a:r>
            <a:r>
              <a:rPr lang="en-US" sz="1400" dirty="0"/>
              <a:t> </a:t>
            </a:r>
          </a:p>
          <a:p>
            <a:pPr lvl="1">
              <a:buFont typeface="Arial" panose="020B0604020202020204" pitchFamily="34" charset="0"/>
              <a:buChar char="•"/>
            </a:pPr>
            <a:r>
              <a:rPr lang="en-US" sz="1400" b="0" i="0" u="none" strike="noStrike" dirty="0">
                <a:solidFill>
                  <a:srgbClr val="FF0000"/>
                </a:solidFill>
                <a:effectLst/>
              </a:rPr>
              <a:t>24/0659</a:t>
            </a:r>
            <a:r>
              <a:rPr lang="en-US" sz="1400" dirty="0"/>
              <a:t> </a:t>
            </a:r>
            <a:r>
              <a:rPr lang="en-US" sz="1400" b="0" i="0" u="none" strike="noStrike" dirty="0">
                <a:solidFill>
                  <a:srgbClr val="000000"/>
                </a:solidFill>
                <a:effectLst/>
              </a:rPr>
              <a:t>Thoughts on AP Power Save</a:t>
            </a:r>
            <a:r>
              <a:rPr lang="en-US" sz="1400" dirty="0"/>
              <a:t> 						</a:t>
            </a:r>
            <a:r>
              <a:rPr lang="en-US" sz="1400" b="0" i="0" u="none" strike="noStrike" dirty="0">
                <a:solidFill>
                  <a:srgbClr val="000000"/>
                </a:solidFill>
                <a:effectLst/>
              </a:rPr>
              <a:t>Binita Gupta</a:t>
            </a:r>
            <a:r>
              <a:rPr lang="en-US" sz="1400" dirty="0"/>
              <a:t> </a:t>
            </a:r>
          </a:p>
          <a:p>
            <a:pPr lvl="1">
              <a:buFont typeface="Arial" panose="020B0604020202020204" pitchFamily="34" charset="0"/>
              <a:buChar char="•"/>
            </a:pPr>
            <a:r>
              <a:rPr lang="en-US" sz="1400" b="0" i="0" u="sng" strike="noStrike" dirty="0">
                <a:solidFill>
                  <a:srgbClr val="0563C1"/>
                </a:solidFill>
                <a:effectLst/>
                <a:hlinkClick r:id="rId5"/>
              </a:rPr>
              <a:t>24/0671</a:t>
            </a:r>
            <a:r>
              <a:rPr lang="en-US" sz="1400" dirty="0"/>
              <a:t> </a:t>
            </a:r>
            <a:r>
              <a:rPr lang="en-US" sz="1400" b="0" i="0" u="none" strike="noStrike" dirty="0">
                <a:solidFill>
                  <a:srgbClr val="000000"/>
                </a:solidFill>
                <a:effectLst/>
              </a:rPr>
              <a:t>Enhancements on AP Power Save</a:t>
            </a:r>
            <a:r>
              <a:rPr lang="en-US" sz="1400" dirty="0"/>
              <a:t> 					</a:t>
            </a:r>
            <a:r>
              <a:rPr lang="en-US" sz="1400" b="0" i="0" u="none" strike="noStrike" dirty="0">
                <a:solidFill>
                  <a:srgbClr val="000000"/>
                </a:solidFill>
                <a:effectLst/>
              </a:rPr>
              <a:t>Shawn Kim</a:t>
            </a:r>
            <a:r>
              <a:rPr lang="en-US" sz="1400" dirty="0"/>
              <a:t> </a:t>
            </a:r>
          </a:p>
          <a:p>
            <a:pPr lvl="1">
              <a:buFont typeface="Arial" panose="020B0604020202020204" pitchFamily="34" charset="0"/>
              <a:buChar char="•"/>
            </a:pPr>
            <a:r>
              <a:rPr lang="en-US" sz="1400" b="0" i="0" u="none" strike="noStrike" dirty="0">
                <a:solidFill>
                  <a:srgbClr val="FF0000"/>
                </a:solidFill>
                <a:effectLst/>
                <a:hlinkClick r:id="rId6"/>
              </a:rPr>
              <a:t>24/0694</a:t>
            </a:r>
            <a:r>
              <a:rPr lang="en-US" sz="1400" dirty="0"/>
              <a:t> </a:t>
            </a:r>
            <a:r>
              <a:rPr lang="en-US" sz="1400" b="0" i="0" u="none" strike="noStrike" dirty="0">
                <a:solidFill>
                  <a:srgbClr val="000000"/>
                </a:solidFill>
                <a:effectLst/>
              </a:rPr>
              <a:t>Cross-link PS state indication</a:t>
            </a:r>
            <a:r>
              <a:rPr lang="en-US" sz="1400" dirty="0"/>
              <a:t> 						</a:t>
            </a:r>
            <a:r>
              <a:rPr lang="en-US" sz="1400" b="0" i="0" u="none" strike="noStrike" dirty="0">
                <a:solidFill>
                  <a:srgbClr val="000000"/>
                </a:solidFill>
                <a:effectLst/>
              </a:rPr>
              <a:t>Vishnu Ratnam</a:t>
            </a:r>
          </a:p>
          <a:p>
            <a:pPr lvl="1">
              <a:buFont typeface="Arial" panose="020B0604020202020204" pitchFamily="34" charset="0"/>
              <a:buChar char="•"/>
            </a:pPr>
            <a:r>
              <a:rPr lang="en-US" sz="1400" b="0" i="0" u="sng" strike="noStrike" dirty="0">
                <a:solidFill>
                  <a:srgbClr val="0563C1"/>
                </a:solidFill>
                <a:effectLst/>
                <a:hlinkClick r:id="rId7"/>
              </a:rPr>
              <a:t>24/0715</a:t>
            </a:r>
            <a:r>
              <a:rPr lang="en-US" sz="1400" dirty="0"/>
              <a:t> </a:t>
            </a:r>
            <a:r>
              <a:rPr lang="en-US" sz="1400" b="0" i="0" u="none" strike="noStrike" dirty="0">
                <a:solidFill>
                  <a:srgbClr val="000000"/>
                </a:solidFill>
                <a:effectLst/>
              </a:rPr>
              <a:t>Multi-Link-SM-Power-Save-Mode-follow-up</a:t>
            </a:r>
            <a:r>
              <a:rPr lang="en-US" sz="1400" dirty="0"/>
              <a:t> 			</a:t>
            </a:r>
            <a:r>
              <a:rPr lang="en-US" sz="1400" b="0" i="0" u="none" strike="noStrike" dirty="0">
                <a:solidFill>
                  <a:srgbClr val="000000"/>
                </a:solidFill>
                <a:effectLst/>
              </a:rPr>
              <a:t>Jason Y. Guo</a:t>
            </a:r>
            <a:r>
              <a:rPr lang="en-US" sz="1400" dirty="0"/>
              <a:t> </a:t>
            </a:r>
            <a:endParaRPr lang="en-US" sz="1400" b="0" i="0" u="none" strike="noStrike" dirty="0">
              <a:solidFill>
                <a:srgbClr val="00000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885446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r>
              <a:rPr lang="en-US" sz="1600" dirty="0"/>
              <a:t>Straw Poll 1: </a:t>
            </a:r>
            <a:r>
              <a:rPr lang="en-US" sz="1600" b="0" dirty="0"/>
              <a:t>Do you support to define in 11bn that the current AP MLD is able to forward buffered data frame to the target AP MLD before or after the DS mapping is switched from the current AP MLD to the target AP MLD?</a:t>
            </a:r>
          </a:p>
          <a:p>
            <a:r>
              <a:rPr lang="en-US" sz="1600" dirty="0"/>
              <a:t> </a:t>
            </a:r>
          </a:p>
          <a:p>
            <a:r>
              <a:rPr lang="en-US" sz="1600" dirty="0"/>
              <a:t>Straw Poll 2: </a:t>
            </a:r>
            <a:r>
              <a:rPr lang="en-US" sz="1600" b="0" dirty="0"/>
              <a:t>Do you support to define in 11bn a new scanning method based on a Control frame exchange?</a:t>
            </a:r>
          </a:p>
          <a:p>
            <a:pPr>
              <a:buFont typeface="Arial" panose="020B0604020202020204" pitchFamily="34" charset="0"/>
              <a:buChar char="•"/>
            </a:pPr>
            <a:r>
              <a:rPr lang="en-US" sz="1600" b="0" dirty="0"/>
              <a:t>Details of the Control frame exchange are TBD.</a:t>
            </a:r>
          </a:p>
          <a:p>
            <a:r>
              <a:rPr lang="en-US" sz="1600" dirty="0"/>
              <a:t> </a:t>
            </a:r>
          </a:p>
          <a:p>
            <a:r>
              <a:rPr lang="en-US" sz="1600" dirty="0"/>
              <a:t>Straw Poll 3: </a:t>
            </a:r>
            <a:r>
              <a:rPr lang="en-US" sz="1600" b="0" dirty="0"/>
              <a:t>Do you support to define in 11bn that a non-AP MLD probes the target AP MLD over the DS via the current AP MLD?</a:t>
            </a:r>
          </a:p>
          <a:p>
            <a:r>
              <a:rPr lang="en-US" sz="1600" dirty="0"/>
              <a:t> </a:t>
            </a:r>
          </a:p>
          <a:p>
            <a:r>
              <a:rPr lang="en-US" sz="1600" dirty="0"/>
              <a:t>Straw Poll 4:  </a:t>
            </a:r>
            <a:r>
              <a:rPr lang="en-US" sz="1600" b="0" dirty="0"/>
              <a:t>Do you support to define in 11bn that a non-AP MLD sets up one or more links with target AP MLD over the DS via the current AP MLD?</a:t>
            </a:r>
          </a:p>
          <a:p>
            <a:r>
              <a:rPr lang="en-US" sz="1600" b="0" i="1" dirty="0"/>
              <a:t>Supporting doc?</a:t>
            </a:r>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0416980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MAP + Miscellaneous Part 1</a:t>
            </a:r>
          </a:p>
          <a:p>
            <a:pPr lvl="1">
              <a:buFont typeface="Arial" panose="020B0604020202020204" pitchFamily="34" charset="0"/>
              <a:buChar char="•"/>
            </a:pPr>
            <a:r>
              <a:rPr lang="en-GB" sz="1200" dirty="0">
                <a:solidFill>
                  <a:srgbClr val="FF0000"/>
                </a:solidFill>
                <a:hlinkClick r:id="rId2"/>
              </a:rPr>
              <a:t>24/1204</a:t>
            </a:r>
            <a:r>
              <a:rPr lang="en-GB" sz="1200" dirty="0">
                <a:solidFill>
                  <a:srgbClr val="FF0000"/>
                </a:solidFill>
              </a:rPr>
              <a:t> </a:t>
            </a:r>
            <a:r>
              <a:rPr lang="en-GB" sz="1200" dirty="0"/>
              <a:t>Coordinated Beamforming for 11bn				Insik Jung</a:t>
            </a:r>
          </a:p>
          <a:p>
            <a:pPr lvl="1">
              <a:buFont typeface="Arial" panose="020B0604020202020204" pitchFamily="34" charset="0"/>
              <a:buChar char="•"/>
            </a:pPr>
            <a:r>
              <a:rPr lang="en-US" sz="1200" dirty="0">
                <a:solidFill>
                  <a:srgbClr val="FF0000"/>
                </a:solidFill>
                <a:hlinkClick r:id="rId3"/>
              </a:rPr>
              <a:t>24/1211</a:t>
            </a:r>
            <a:r>
              <a:rPr lang="en-US" sz="1200" dirty="0"/>
              <a:t> Coordinated BF Goodput Discussion				Genadiy Tsodik</a:t>
            </a:r>
            <a:endParaRPr lang="en-GB" sz="1200" dirty="0"/>
          </a:p>
          <a:p>
            <a:pPr lvl="1">
              <a:buFont typeface="Arial" panose="020B0604020202020204" pitchFamily="34" charset="0"/>
              <a:buChar char="•"/>
            </a:pPr>
            <a:r>
              <a:rPr lang="en-GB" sz="1200" dirty="0">
                <a:hlinkClick r:id="rId4"/>
              </a:rPr>
              <a:t>24/1053</a:t>
            </a:r>
            <a:r>
              <a:rPr lang="en-GB" sz="1200" dirty="0"/>
              <a:t> PAPR of OFDMA transmission follow up			Xiaogang Chen</a:t>
            </a:r>
          </a:p>
          <a:p>
            <a:pPr lvl="1">
              <a:buFont typeface="Arial" panose="020B0604020202020204" pitchFamily="34" charset="0"/>
              <a:buChar char="•"/>
            </a:pPr>
            <a:r>
              <a:rPr lang="en-GB" sz="1200" dirty="0">
                <a:solidFill>
                  <a:srgbClr val="FF0000"/>
                </a:solidFill>
              </a:rPr>
              <a:t>24/1124</a:t>
            </a:r>
            <a:r>
              <a:rPr lang="en-GB" sz="1200" dirty="0"/>
              <a:t> Headroom Reason Reporting					Brian Hart</a:t>
            </a:r>
          </a:p>
          <a:p>
            <a:pPr lvl="1">
              <a:buFont typeface="Arial" panose="020B0604020202020204" pitchFamily="34" charset="0"/>
              <a:buChar char="•"/>
            </a:pPr>
            <a:r>
              <a:rPr lang="en-GB" sz="1200" dirty="0">
                <a:hlinkClick r:id="rId5"/>
              </a:rPr>
              <a:t>24/1158</a:t>
            </a:r>
            <a:r>
              <a:rPr lang="en-GB" sz="1200" dirty="0"/>
              <a:t> Uplink MU MIMO Precoding Precoder Message Format 	Rainer Strobel</a:t>
            </a:r>
          </a:p>
          <a:p>
            <a:pPr lvl="1">
              <a:buFont typeface="Arial" panose="020B0604020202020204" pitchFamily="34" charset="0"/>
              <a:buChar char="•"/>
            </a:pPr>
            <a:r>
              <a:rPr lang="en-GB" sz="1200" dirty="0">
                <a:hlinkClick r:id="rId6"/>
              </a:rPr>
              <a:t>24/1172</a:t>
            </a:r>
            <a:r>
              <a:rPr lang="en-GB" sz="1200" dirty="0"/>
              <a:t> CSD Indication Design					Bo Gong</a:t>
            </a:r>
          </a:p>
          <a:p>
            <a:pPr lvl="1">
              <a:buFont typeface="Arial" panose="020B0604020202020204" pitchFamily="34" charset="0"/>
              <a:buChar char="•"/>
            </a:pPr>
            <a:r>
              <a:rPr lang="en-GB" sz="1200" dirty="0">
                <a:solidFill>
                  <a:srgbClr val="FF0000"/>
                </a:solidFill>
                <a:hlinkClick r:id="rId7"/>
              </a:rPr>
              <a:t>24/1177</a:t>
            </a:r>
            <a:r>
              <a:rPr lang="en-GB" sz="1200" dirty="0"/>
              <a:t> Additional Results for Multi-Layer Transmission		Leif Wilhelmsson</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6422455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2</a:t>
            </a:r>
          </a:p>
          <a:p>
            <a:pPr lvl="1">
              <a:buFont typeface="Arial" panose="020B0604020202020204" pitchFamily="34" charset="0"/>
              <a:buChar char="•"/>
            </a:pPr>
            <a:r>
              <a:rPr lang="en-US" sz="1400" dirty="0"/>
              <a:t>Straw Polls (30 mins)</a:t>
            </a:r>
            <a:endParaRPr lang="en-US" sz="800" dirty="0"/>
          </a:p>
          <a:p>
            <a:pPr lvl="1">
              <a:buFont typeface="Arial" panose="020B0604020202020204" pitchFamily="34" charset="0"/>
              <a:buChar char="•"/>
            </a:pPr>
            <a:r>
              <a:rPr lang="en-US" sz="1400" b="0" i="0" u="sng" strike="noStrike" dirty="0">
                <a:solidFill>
                  <a:srgbClr val="0563C1"/>
                </a:solidFill>
                <a:effectLst/>
                <a:hlinkClick r:id="rId2"/>
              </a:rPr>
              <a:t>24/0737</a:t>
            </a:r>
            <a:r>
              <a:rPr lang="en-US" sz="1400" dirty="0"/>
              <a:t> </a:t>
            </a:r>
            <a:r>
              <a:rPr lang="en-US" sz="1400" b="0" i="0" u="none" strike="noStrike" dirty="0">
                <a:solidFill>
                  <a:srgbClr val="000000"/>
                </a:solidFill>
                <a:effectLst/>
              </a:rPr>
              <a:t>Cross-link Wake-up to Go Deeper in Power Save</a:t>
            </a:r>
            <a:r>
              <a:rPr lang="en-US" sz="1400" dirty="0"/>
              <a:t> 			</a:t>
            </a:r>
            <a:r>
              <a:rPr lang="en-US" sz="1400" b="0" i="0" u="none" strike="noStrike" dirty="0">
                <a:solidFill>
                  <a:srgbClr val="000000"/>
                </a:solidFill>
                <a:effectLst/>
              </a:rPr>
              <a:t>Yuxin Lu</a:t>
            </a:r>
          </a:p>
          <a:p>
            <a:pPr lvl="1">
              <a:buFont typeface="Arial" panose="020B0604020202020204" pitchFamily="34" charset="0"/>
              <a:buChar char="•"/>
            </a:pPr>
            <a:r>
              <a:rPr lang="en-US" sz="1400" b="0" i="0" u="sng" strike="noStrike" dirty="0">
                <a:solidFill>
                  <a:srgbClr val="0563C1"/>
                </a:solidFill>
                <a:effectLst/>
                <a:hlinkClick r:id="rId3"/>
              </a:rPr>
              <a:t>24/0782</a:t>
            </a:r>
            <a:r>
              <a:rPr lang="en-US" sz="1400" dirty="0"/>
              <a:t> </a:t>
            </a:r>
            <a:r>
              <a:rPr lang="en-US" sz="1400" b="0" i="0" u="none" strike="noStrike" dirty="0">
                <a:solidFill>
                  <a:srgbClr val="000000"/>
                </a:solidFill>
                <a:effectLst/>
              </a:rPr>
              <a:t>AP power saving</a:t>
            </a:r>
            <a:r>
              <a:rPr lang="en-US" sz="1400" dirty="0"/>
              <a:t> 								</a:t>
            </a:r>
            <a:r>
              <a:rPr lang="en-US" sz="1400" b="0" i="0" u="none" strike="noStrike" dirty="0" err="1">
                <a:solidFill>
                  <a:srgbClr val="000000"/>
                </a:solidFill>
                <a:effectLst/>
              </a:rPr>
              <a:t>Chaoming</a:t>
            </a:r>
            <a:r>
              <a:rPr lang="en-US" sz="1400" b="0" i="0" u="none" strike="noStrike" dirty="0">
                <a:solidFill>
                  <a:srgbClr val="000000"/>
                </a:solidFill>
                <a:effectLst/>
              </a:rPr>
              <a:t> Luo</a:t>
            </a:r>
            <a:r>
              <a:rPr lang="en-US" sz="1400" dirty="0"/>
              <a:t>  </a:t>
            </a:r>
          </a:p>
          <a:p>
            <a:pPr lvl="1">
              <a:buFont typeface="Arial" panose="020B0604020202020204" pitchFamily="34" charset="0"/>
              <a:buChar char="•"/>
            </a:pPr>
            <a:r>
              <a:rPr lang="en-US" sz="1400" b="0" i="0" u="sng" strike="noStrike" dirty="0">
                <a:solidFill>
                  <a:srgbClr val="0563C1"/>
                </a:solidFill>
                <a:effectLst/>
                <a:hlinkClick r:id="rId4"/>
              </a:rPr>
              <a:t>24/0813</a:t>
            </a:r>
            <a:r>
              <a:rPr lang="en-US" sz="1400" dirty="0"/>
              <a:t> </a:t>
            </a:r>
            <a:r>
              <a:rPr lang="en-US" sz="1400" b="0" i="0" u="none" strike="noStrike" dirty="0">
                <a:solidFill>
                  <a:srgbClr val="000000"/>
                </a:solidFill>
                <a:effectLst/>
              </a:rPr>
              <a:t>Discussions on AP Power Save</a:t>
            </a:r>
            <a:r>
              <a:rPr lang="en-US" sz="1400" dirty="0"/>
              <a:t> 					</a:t>
            </a:r>
            <a:r>
              <a:rPr lang="en-US" sz="1400" b="0" i="0" u="none" strike="noStrike" dirty="0" err="1">
                <a:solidFill>
                  <a:srgbClr val="000000"/>
                </a:solidFill>
                <a:effectLst/>
              </a:rPr>
              <a:t>Yongsen</a:t>
            </a:r>
            <a:r>
              <a:rPr lang="en-US" sz="1400" b="0" i="0" u="none" strike="noStrike" dirty="0">
                <a:solidFill>
                  <a:srgbClr val="000000"/>
                </a:solidFill>
                <a:effectLst/>
              </a:rPr>
              <a:t> Ma</a:t>
            </a:r>
            <a:r>
              <a:rPr lang="en-US" sz="1400" dirty="0"/>
              <a:t> </a:t>
            </a:r>
            <a:endParaRPr lang="en-GB" sz="1400" dirty="0"/>
          </a:p>
          <a:p>
            <a:pPr lvl="1">
              <a:buFont typeface="Arial" panose="020B0604020202020204" pitchFamily="34" charset="0"/>
              <a:buChar char="•"/>
            </a:pPr>
            <a:r>
              <a:rPr lang="en-US" sz="1400" b="0" i="0" u="none" strike="noStrike" dirty="0">
                <a:solidFill>
                  <a:srgbClr val="FF0000"/>
                </a:solidFill>
                <a:effectLst/>
                <a:hlinkClick r:id="rId5"/>
              </a:rPr>
              <a:t>24/0833</a:t>
            </a:r>
            <a:r>
              <a:rPr lang="en-US" sz="1400" dirty="0"/>
              <a:t> </a:t>
            </a:r>
            <a:r>
              <a:rPr lang="en-US" sz="1400" b="0" i="0" u="none" strike="noStrike" dirty="0">
                <a:solidFill>
                  <a:srgbClr val="000000"/>
                </a:solidFill>
                <a:effectLst/>
              </a:rPr>
              <a:t>Dynamic Power Saving for AP</a:t>
            </a:r>
            <a:r>
              <a:rPr lang="en-US" sz="1400" dirty="0"/>
              <a:t> 					</a:t>
            </a:r>
            <a:r>
              <a:rPr lang="en-US" sz="1400" b="0" i="0" u="none" strike="noStrike" dirty="0" err="1">
                <a:solidFill>
                  <a:srgbClr val="000000"/>
                </a:solidFill>
                <a:effectLst/>
              </a:rPr>
              <a:t>GeonHwan</a:t>
            </a:r>
            <a:r>
              <a:rPr lang="en-US" sz="1400" b="0" i="0" u="none" strike="noStrike" dirty="0">
                <a:solidFill>
                  <a:srgbClr val="000000"/>
                </a:solidFill>
                <a:effectLst/>
              </a:rPr>
              <a:t> Kim</a:t>
            </a: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6"/>
              </a:rPr>
              <a:t>24/0844</a:t>
            </a:r>
            <a:r>
              <a:rPr lang="en-US" sz="1400" b="0" i="0" u="none" strike="noStrike" kern="1200" dirty="0">
                <a:solidFill>
                  <a:srgbClr val="000000"/>
                </a:solidFill>
                <a:effectLst/>
                <a:ea typeface="MS Gothic" panose="020B0609070205080204" pitchFamily="49" charset="-128"/>
              </a:rPr>
              <a:t> Padding Time in Dynamic Power Save 				</a:t>
            </a:r>
            <a:r>
              <a:rPr lang="en-US" sz="1400" b="0" i="0" u="none" strike="noStrike" kern="1200" dirty="0" err="1">
                <a:solidFill>
                  <a:srgbClr val="000000"/>
                </a:solidFill>
                <a:effectLst/>
                <a:ea typeface="MS Gothic" panose="020B0609070205080204" pitchFamily="49" charset="-128"/>
              </a:rPr>
              <a:t>Maolin</a:t>
            </a:r>
            <a:r>
              <a:rPr lang="en-US" sz="1400" b="0" i="0" u="none" strike="noStrike" kern="1200" dirty="0">
                <a:solidFill>
                  <a:srgbClr val="000000"/>
                </a:solidFill>
                <a:effectLst/>
                <a:ea typeface="MS Gothic" panose="020B0609070205080204" pitchFamily="49" charset="-128"/>
              </a:rPr>
              <a:t> Zhang</a:t>
            </a:r>
            <a:endParaRPr lang="en-US" sz="1400" b="0" i="0" u="none" strike="noStrike" dirty="0">
              <a:effectLst/>
            </a:endParaRPr>
          </a:p>
          <a:p>
            <a:pPr lvl="1">
              <a:buFont typeface="Arial" panose="020B0604020202020204" pitchFamily="34" charset="0"/>
              <a:buChar char="•"/>
            </a:pPr>
            <a:r>
              <a:rPr lang="en-US" sz="1400" b="0" i="0" u="none" strike="noStrike" dirty="0">
                <a:solidFill>
                  <a:srgbClr val="FF0000"/>
                </a:solidFill>
                <a:effectLst/>
                <a:hlinkClick r:id="rId7"/>
              </a:rPr>
              <a:t>24/1117</a:t>
            </a:r>
            <a:r>
              <a:rPr lang="en-US" sz="1400" dirty="0"/>
              <a:t> </a:t>
            </a:r>
            <a:r>
              <a:rPr lang="en-US" sz="1400" b="0" i="0" u="none" strike="noStrike" dirty="0">
                <a:solidFill>
                  <a:srgbClr val="000000"/>
                </a:solidFill>
                <a:effectLst/>
              </a:rPr>
              <a:t>AP state transitions in DPS mode - </a:t>
            </a:r>
            <a:r>
              <a:rPr lang="en-US" sz="1400" b="0" i="0" u="none" strike="noStrike" dirty="0" err="1">
                <a:solidFill>
                  <a:srgbClr val="000000"/>
                </a:solidFill>
                <a:effectLst/>
              </a:rPr>
              <a:t>followup</a:t>
            </a:r>
            <a:r>
              <a:rPr lang="en-US" sz="1400" dirty="0"/>
              <a:t> 			</a:t>
            </a:r>
            <a:r>
              <a:rPr lang="en-US" sz="1400" b="0" i="0" u="none" strike="noStrike" dirty="0">
                <a:solidFill>
                  <a:srgbClr val="000000"/>
                </a:solidFill>
                <a:effectLst/>
              </a:rPr>
              <a:t>Vishnu Ratnam</a:t>
            </a:r>
            <a:r>
              <a:rPr lang="en-US" sz="1400" dirty="0"/>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886114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marL="457200" marR="0" algn="l">
              <a:spcBef>
                <a:spcPts val="0"/>
              </a:spcBef>
              <a:spcAft>
                <a:spcPts val="0"/>
              </a:spcAft>
            </a:pPr>
            <a:r>
              <a:rPr lang="en-US" sz="1100" b="1" i="0" dirty="0">
                <a:solidFill>
                  <a:srgbClr val="222222"/>
                </a:solidFill>
                <a:effectLst/>
                <a:highlight>
                  <a:srgbClr val="FFFFFF"/>
                </a:highlight>
              </a:rPr>
              <a:t>Straw Poll 1: Do you support the following:</a:t>
            </a:r>
          </a:p>
          <a:p>
            <a:pPr marL="914400" marR="0" algn="l">
              <a:spcBef>
                <a:spcPts val="0"/>
              </a:spcBef>
              <a:spcAft>
                <a:spcPts val="0"/>
              </a:spcAft>
            </a:pPr>
            <a:r>
              <a:rPr lang="en-US" sz="1100" b="0" i="0" dirty="0">
                <a:solidFill>
                  <a:srgbClr val="222222"/>
                </a:solidFill>
                <a:effectLst/>
                <a:highlight>
                  <a:srgbClr val="FFFFFF"/>
                </a:highlight>
              </a:rPr>
              <a:t>o   Define a request frame for a non-AP MLD in state 4 to initiate the roaming procedure</a:t>
            </a:r>
            <a:endParaRPr lang="en-US" sz="1100" b="1" i="0" dirty="0">
              <a:solidFill>
                <a:srgbClr val="222222"/>
              </a:solidFill>
              <a:effectLst/>
              <a:highlight>
                <a:srgbClr val="FFFFFF"/>
              </a:highlight>
            </a:endParaRPr>
          </a:p>
          <a:p>
            <a:pPr marL="914400" marR="0" algn="l">
              <a:spcBef>
                <a:spcPts val="0"/>
              </a:spcBef>
              <a:spcAft>
                <a:spcPts val="0"/>
              </a:spcAft>
            </a:pPr>
            <a:r>
              <a:rPr lang="en-US" sz="1100" b="0" i="0" dirty="0">
                <a:solidFill>
                  <a:srgbClr val="222222"/>
                </a:solidFill>
                <a:effectLst/>
                <a:highlight>
                  <a:srgbClr val="FFFFFF"/>
                </a:highlight>
              </a:rPr>
              <a:t>o   The roaming procedure enables context transfer to the target AP MLD and move DS mapping from current AP MLD to target AP MLD</a:t>
            </a:r>
            <a:endParaRPr lang="en-US" sz="1100" b="1" i="0" dirty="0">
              <a:solidFill>
                <a:srgbClr val="222222"/>
              </a:solidFill>
              <a:effectLst/>
              <a:highlight>
                <a:srgbClr val="FFFFFF"/>
              </a:highlight>
            </a:endParaRPr>
          </a:p>
          <a:p>
            <a:pPr marL="914400" marR="0" algn="l">
              <a:spcBef>
                <a:spcPts val="0"/>
              </a:spcBef>
              <a:spcAft>
                <a:spcPts val="0"/>
              </a:spcAft>
            </a:pPr>
            <a:r>
              <a:rPr lang="en-US" sz="1100" b="0" i="0" dirty="0">
                <a:solidFill>
                  <a:srgbClr val="222222"/>
                </a:solidFill>
                <a:effectLst/>
                <a:highlight>
                  <a:srgbClr val="FFFFFF"/>
                </a:highlight>
              </a:rPr>
              <a:t>o   Define a response frame to the non-AP MLD to indicate readiness for the non-AP MLD to send class 3 frames to the target AP MLD</a:t>
            </a:r>
            <a:endParaRPr lang="en-US" sz="1100" b="1" i="0" dirty="0">
              <a:solidFill>
                <a:srgbClr val="222222"/>
              </a:solidFill>
              <a:effectLst/>
              <a:highlight>
                <a:srgbClr val="FFFFFF"/>
              </a:highlight>
            </a:endParaRPr>
          </a:p>
          <a:p>
            <a:pPr marL="914400" marR="0" algn="l">
              <a:spcBef>
                <a:spcPts val="0"/>
              </a:spcBef>
              <a:spcAft>
                <a:spcPts val="0"/>
              </a:spcAft>
            </a:pPr>
            <a:r>
              <a:rPr lang="en-US" sz="1100" b="0" i="0" dirty="0">
                <a:solidFill>
                  <a:srgbClr val="222222"/>
                </a:solidFill>
                <a:effectLst/>
                <a:highlight>
                  <a:srgbClr val="FFFFFF"/>
                </a:highlight>
              </a:rPr>
              <a:t>o   The non-AP MLD shall not send any data during the request/response frame exchange</a:t>
            </a:r>
            <a:endParaRPr lang="en-US" sz="1100" b="1" i="0" dirty="0">
              <a:solidFill>
                <a:srgbClr val="222222"/>
              </a:solidFill>
              <a:effectLst/>
              <a:highlight>
                <a:srgbClr val="FFFFFF"/>
              </a:highlight>
            </a:endParaRPr>
          </a:p>
          <a:p>
            <a:pPr marL="914400" marR="0" algn="l">
              <a:spcBef>
                <a:spcPts val="0"/>
              </a:spcBef>
              <a:spcAft>
                <a:spcPts val="0"/>
              </a:spcAft>
            </a:pPr>
            <a:r>
              <a:rPr lang="en-US" sz="1100" b="0" i="0" dirty="0">
                <a:solidFill>
                  <a:srgbClr val="222222"/>
                </a:solidFill>
                <a:effectLst/>
                <a:highlight>
                  <a:srgbClr val="FFFFFF"/>
                </a:highlight>
              </a:rPr>
              <a:t>o   NOTE - What context is transferred is TBD.</a:t>
            </a:r>
            <a:endParaRPr lang="en-US" sz="1100" b="1" i="0" dirty="0">
              <a:solidFill>
                <a:srgbClr val="222222"/>
              </a:solidFill>
              <a:effectLst/>
              <a:highlight>
                <a:srgbClr val="FFFFFF"/>
              </a:highlight>
            </a:endParaRPr>
          </a:p>
          <a:p>
            <a:pPr marL="457200" marR="0" algn="l">
              <a:spcBef>
                <a:spcPts val="0"/>
              </a:spcBef>
              <a:spcAft>
                <a:spcPts val="0"/>
              </a:spcAft>
            </a:pPr>
            <a:r>
              <a:rPr lang="en-US" sz="1100" b="1" i="0" dirty="0">
                <a:solidFill>
                  <a:srgbClr val="222222"/>
                </a:solidFill>
                <a:effectLst/>
                <a:highlight>
                  <a:srgbClr val="FFFFFF"/>
                </a:highlight>
              </a:rPr>
              <a:t>Straw Poll 2: Do you support the following:</a:t>
            </a:r>
          </a:p>
          <a:p>
            <a:pPr marL="914400" marR="0" algn="l">
              <a:spcBef>
                <a:spcPts val="0"/>
              </a:spcBef>
              <a:spcAft>
                <a:spcPts val="0"/>
              </a:spcAft>
            </a:pPr>
            <a:r>
              <a:rPr lang="en-US" sz="1100" b="0" i="0" dirty="0">
                <a:solidFill>
                  <a:srgbClr val="222222"/>
                </a:solidFill>
                <a:effectLst/>
                <a:highlight>
                  <a:srgbClr val="FFFFFF"/>
                </a:highlight>
              </a:rPr>
              <a:t>o   At the time the response frame to initiate the roaming procedure is sent, the following shall be complete</a:t>
            </a:r>
            <a:endParaRPr lang="en-US" sz="1100" b="1" i="0" dirty="0">
              <a:solidFill>
                <a:srgbClr val="222222"/>
              </a:solidFill>
              <a:effectLst/>
              <a:highlight>
                <a:srgbClr val="FFFFFF"/>
              </a:highlight>
            </a:endParaRPr>
          </a:p>
          <a:p>
            <a:pPr marL="1371600" marR="0" algn="l">
              <a:spcBef>
                <a:spcPts val="0"/>
              </a:spcBef>
              <a:spcAft>
                <a:spcPts val="0"/>
              </a:spcAft>
            </a:pPr>
            <a:r>
              <a:rPr lang="en-US" sz="1100" b="0" i="0" dirty="0">
                <a:solidFill>
                  <a:srgbClr val="222222"/>
                </a:solidFill>
                <a:effectLst/>
                <a:highlight>
                  <a:srgbClr val="FFFFFF"/>
                </a:highlight>
              </a:rPr>
              <a:t>·       The non-AP MLD context that is required for resuming operation with the target AP MLD shall be transferred to the target AP MLD</a:t>
            </a:r>
            <a:endParaRPr lang="en-US" sz="1100" b="1" i="0" dirty="0">
              <a:solidFill>
                <a:srgbClr val="222222"/>
              </a:solidFill>
              <a:effectLst/>
              <a:highlight>
                <a:srgbClr val="FFFFFF"/>
              </a:highlight>
            </a:endParaRPr>
          </a:p>
          <a:p>
            <a:pPr marL="914400" marR="0" algn="l">
              <a:spcBef>
                <a:spcPts val="0"/>
              </a:spcBef>
              <a:spcAft>
                <a:spcPts val="0"/>
              </a:spcAft>
            </a:pPr>
            <a:r>
              <a:rPr lang="en-US" sz="1100" b="0" i="0" dirty="0">
                <a:solidFill>
                  <a:srgbClr val="222222"/>
                </a:solidFill>
                <a:effectLst/>
                <a:highlight>
                  <a:srgbClr val="FFFFFF"/>
                </a:highlight>
              </a:rPr>
              <a:t>o   After this request/response frame exchange to initiate the roaming procedure,</a:t>
            </a:r>
            <a:endParaRPr lang="en-US" sz="1100" b="1" i="0" dirty="0">
              <a:solidFill>
                <a:srgbClr val="222222"/>
              </a:solidFill>
              <a:effectLst/>
              <a:highlight>
                <a:srgbClr val="FFFFFF"/>
              </a:highlight>
            </a:endParaRPr>
          </a:p>
          <a:p>
            <a:pPr marL="1371600" marR="0" algn="l">
              <a:spcBef>
                <a:spcPts val="0"/>
              </a:spcBef>
              <a:spcAft>
                <a:spcPts val="0"/>
              </a:spcAft>
            </a:pPr>
            <a:r>
              <a:rPr lang="en-US" sz="1100" b="0" i="0" dirty="0">
                <a:solidFill>
                  <a:srgbClr val="222222"/>
                </a:solidFill>
                <a:effectLst/>
                <a:highlight>
                  <a:srgbClr val="FFFFFF"/>
                </a:highlight>
              </a:rPr>
              <a:t>·       If DS is not already notified about the update of the destination mapping for the non-AP MLD, DS is notified about the update of the destination mapping for the non-AP MLD</a:t>
            </a:r>
            <a:endParaRPr lang="en-US" sz="1100" b="1" i="0" dirty="0">
              <a:solidFill>
                <a:srgbClr val="222222"/>
              </a:solidFill>
              <a:effectLst/>
              <a:highlight>
                <a:srgbClr val="FFFFFF"/>
              </a:highlight>
            </a:endParaRPr>
          </a:p>
          <a:p>
            <a:pPr marL="1371600" marR="0" algn="l">
              <a:spcBef>
                <a:spcPts val="0"/>
              </a:spcBef>
              <a:spcAft>
                <a:spcPts val="0"/>
              </a:spcAft>
            </a:pPr>
            <a:r>
              <a:rPr lang="en-US" sz="1100" b="0" i="0" dirty="0">
                <a:solidFill>
                  <a:srgbClr val="222222"/>
                </a:solidFill>
                <a:effectLst/>
                <a:highlight>
                  <a:srgbClr val="FFFFFF"/>
                </a:highlight>
              </a:rPr>
              <a:t>·       The current AP MLD shall not pass up any user data in the received reorder buffer to the next MAC process after the response frame is sent.</a:t>
            </a:r>
            <a:endParaRPr lang="en-US" sz="1100" b="1" i="0" dirty="0">
              <a:solidFill>
                <a:srgbClr val="222222"/>
              </a:solidFill>
              <a:effectLst/>
              <a:highlight>
                <a:srgbClr val="FFFFFF"/>
              </a:highlight>
            </a:endParaRPr>
          </a:p>
          <a:p>
            <a:pPr marL="914400" marR="0" algn="l">
              <a:spcBef>
                <a:spcPts val="0"/>
              </a:spcBef>
              <a:spcAft>
                <a:spcPts val="0"/>
              </a:spcAft>
            </a:pPr>
            <a:r>
              <a:rPr lang="en-US" sz="1100" b="0" i="0" dirty="0">
                <a:solidFill>
                  <a:srgbClr val="222222"/>
                </a:solidFill>
                <a:effectLst/>
                <a:highlight>
                  <a:srgbClr val="FFFFFF"/>
                </a:highlight>
              </a:rPr>
              <a:t>o   NOTE - What context is transferred is TBD.    </a:t>
            </a:r>
            <a:endParaRPr lang="en-US" sz="1000" b="0" i="0" dirty="0">
              <a:solidFill>
                <a:srgbClr val="222222"/>
              </a:solidFill>
              <a:effectLst/>
              <a:highlight>
                <a:srgbClr val="FFFFFF"/>
              </a:highlight>
            </a:endParaRPr>
          </a:p>
          <a:p>
            <a:pPr algn="l"/>
            <a:r>
              <a:rPr lang="en-US" sz="1000" b="0" i="0" dirty="0">
                <a:solidFill>
                  <a:srgbClr val="222222"/>
                </a:solidFill>
                <a:effectLst/>
                <a:highlight>
                  <a:srgbClr val="FFFFFF"/>
                </a:highlight>
              </a:rPr>
              <a:t>Supporting list: [</a:t>
            </a:r>
            <a:r>
              <a:rPr lang="en-US" sz="1000" b="0" i="0" dirty="0">
                <a:solidFill>
                  <a:srgbClr val="1155CC"/>
                </a:solidFill>
                <a:effectLst/>
                <a:highlight>
                  <a:srgbClr val="FFFFFF"/>
                </a:highlight>
                <a:hlinkClick r:id="rId2"/>
              </a:rPr>
              <a:t>23/1971</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3"/>
              </a:rPr>
              <a:t>23/1996</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4"/>
              </a:rPr>
              <a:t>24/0052</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5"/>
              </a:rPr>
              <a:t>24/0083</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6"/>
              </a:rPr>
              <a:t>24/0101</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7"/>
              </a:rPr>
              <a:t>24/0396</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8"/>
              </a:rPr>
              <a:t>24/0412</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9"/>
              </a:rPr>
              <a:t>24/0679</a:t>
            </a:r>
            <a:r>
              <a:rPr lang="en-US" sz="1000" b="0" i="0" dirty="0">
                <a:solidFill>
                  <a:srgbClr val="222222"/>
                </a:solidFill>
                <a:effectLst/>
                <a:highlight>
                  <a:srgbClr val="FFFFFF"/>
                </a:highlight>
              </a:rPr>
              <a:t>]</a:t>
            </a:r>
          </a:p>
          <a:p>
            <a:pPr marL="0" indent="0" algn="just"/>
            <a:r>
              <a:rPr lang="en-US" sz="1100" b="1" i="0" dirty="0">
                <a:solidFill>
                  <a:srgbClr val="222222"/>
                </a:solidFill>
                <a:effectLst/>
                <a:highlight>
                  <a:srgbClr val="FFFFFF"/>
                </a:highlight>
              </a:rPr>
              <a:t>Straw Poll 3: Do you agree to include the following into the 11bn SFD?</a:t>
            </a:r>
            <a:endParaRPr lang="en-US" sz="1100" b="0" i="0" dirty="0">
              <a:solidFill>
                <a:srgbClr val="222222"/>
              </a:solidFill>
              <a:effectLst/>
              <a:highlight>
                <a:srgbClr val="FFFFFF"/>
              </a:highlight>
            </a:endParaRPr>
          </a:p>
          <a:p>
            <a:pPr indent="-285750" algn="just">
              <a:buFont typeface="Arial" panose="020B0604020202020204" pitchFamily="34" charset="0"/>
              <a:buChar char="•"/>
            </a:pPr>
            <a:r>
              <a:rPr lang="en-US" sz="1100" b="0" i="0" dirty="0">
                <a:solidFill>
                  <a:srgbClr val="222222"/>
                </a:solidFill>
                <a:effectLst/>
                <a:highlight>
                  <a:srgbClr val="FFFFFF"/>
                </a:highlight>
              </a:rPr>
              <a:t>11bn defines a mechanism to allow a non-AP STA to indicate a periodic unavailability in time to its associated AP</a:t>
            </a:r>
          </a:p>
          <a:p>
            <a:pPr algn="l"/>
            <a:r>
              <a:rPr lang="en-US" sz="1100" b="0" i="1" dirty="0">
                <a:solidFill>
                  <a:srgbClr val="222222"/>
                </a:solidFill>
                <a:effectLst/>
                <a:highlight>
                  <a:srgbClr val="FFFFFF"/>
                </a:highlight>
              </a:rPr>
              <a:t>Note: Some harmonization based on [</a:t>
            </a:r>
            <a:r>
              <a:rPr lang="en-US" sz="1100" b="0" i="1" dirty="0">
                <a:solidFill>
                  <a:srgbClr val="1155CC"/>
                </a:solidFill>
                <a:effectLst/>
                <a:highlight>
                  <a:srgbClr val="FFFFFF"/>
                </a:highlight>
                <a:hlinkClick r:id="rId10"/>
              </a:rPr>
              <a:t>23/2002</a:t>
            </a:r>
            <a:r>
              <a:rPr lang="en-US" sz="1100" b="0" i="1" dirty="0">
                <a:solidFill>
                  <a:srgbClr val="222222"/>
                </a:solidFill>
                <a:effectLst/>
                <a:highlight>
                  <a:srgbClr val="FFFFFF"/>
                </a:highlight>
              </a:rPr>
              <a:t>, 24/0831]</a:t>
            </a:r>
          </a:p>
          <a:p>
            <a:pPr marL="0" indent="0"/>
            <a:endParaRPr lang="en-US" sz="1100" b="0" dirty="0">
              <a:solidFill>
                <a:srgbClr val="FFC000"/>
              </a:solidFill>
            </a:endParaRPr>
          </a:p>
          <a:p>
            <a:pPr>
              <a:buFont typeface="Arial" panose="020B0604020202020204" pitchFamily="34" charset="0"/>
              <a:buChar char="•"/>
            </a:pPr>
            <a:endParaRPr lang="en-US" sz="1100" dirty="0"/>
          </a:p>
          <a:p>
            <a:pPr>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2273583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LDPC</a:t>
            </a:r>
          </a:p>
          <a:p>
            <a:pPr lvl="1">
              <a:buFont typeface="Arial" panose="020B0604020202020204" pitchFamily="34" charset="0"/>
              <a:buChar char="•"/>
            </a:pPr>
            <a:r>
              <a:rPr lang="en-US" sz="1200" dirty="0">
                <a:hlinkClick r:id="rId2"/>
              </a:rPr>
              <a:t>24/1054</a:t>
            </a:r>
            <a:r>
              <a:rPr lang="en-US" sz="1200" dirty="0"/>
              <a:t> On the over puncturing in LDPC				Xiaogang Chen</a:t>
            </a:r>
          </a:p>
          <a:p>
            <a:pPr lvl="1">
              <a:buFont typeface="Arial" panose="020B0604020202020204" pitchFamily="34" charset="0"/>
              <a:buChar char="•"/>
            </a:pPr>
            <a:r>
              <a:rPr lang="en-US" sz="1200" dirty="0">
                <a:hlinkClick r:id="rId3"/>
              </a:rPr>
              <a:t>24/1159</a:t>
            </a:r>
            <a:r>
              <a:rPr lang="en-US" sz="1200" dirty="0"/>
              <a:t> Investigation of LDPC Improvements				Rainer Strobel</a:t>
            </a:r>
          </a:p>
          <a:p>
            <a:pPr lvl="1">
              <a:buFont typeface="Arial" panose="020B0604020202020204" pitchFamily="34" charset="0"/>
              <a:buChar char="•"/>
            </a:pPr>
            <a:r>
              <a:rPr lang="en-US" sz="1200" b="0" i="0" u="none" strike="noStrike" dirty="0">
                <a:solidFill>
                  <a:srgbClr val="FF0000"/>
                </a:solidFill>
                <a:effectLst/>
                <a:hlinkClick r:id="rId4"/>
              </a:rPr>
              <a:t>24/1190</a:t>
            </a:r>
            <a:r>
              <a:rPr lang="en-US" sz="1200" dirty="0"/>
              <a:t> </a:t>
            </a:r>
            <a:r>
              <a:rPr lang="en-US" sz="1200" b="0" i="0" u="none" strike="noStrike" dirty="0">
                <a:solidFill>
                  <a:srgbClr val="000000"/>
                </a:solidFill>
                <a:effectLst/>
              </a:rPr>
              <a:t>Performance Evaluation of Longer LDPC for 11bn 		</a:t>
            </a:r>
            <a:r>
              <a:rPr lang="en-US" sz="1200" b="0" i="0" u="none" strike="noStrike" dirty="0" err="1">
                <a:solidFill>
                  <a:srgbClr val="000000"/>
                </a:solidFill>
                <a:effectLst/>
              </a:rPr>
              <a:t>Shengquan</a:t>
            </a:r>
            <a:r>
              <a:rPr lang="en-US" sz="1200" b="0" i="0" u="none" strike="noStrike" dirty="0">
                <a:solidFill>
                  <a:srgbClr val="000000"/>
                </a:solidFill>
                <a:effectLst/>
              </a:rPr>
              <a:t> Hu</a:t>
            </a:r>
            <a:r>
              <a:rPr lang="en-US" sz="1200" dirty="0"/>
              <a:t> </a:t>
            </a:r>
          </a:p>
          <a:p>
            <a:pPr lvl="1">
              <a:buFont typeface="Arial" panose="020B0604020202020204" pitchFamily="34" charset="0"/>
              <a:buChar char="•"/>
            </a:pPr>
            <a:r>
              <a:rPr lang="en-US" sz="1200" dirty="0">
                <a:solidFill>
                  <a:srgbClr val="FF0000"/>
                </a:solidFill>
                <a:hlinkClick r:id="rId5"/>
              </a:rPr>
              <a:t>24/1238</a:t>
            </a:r>
            <a:r>
              <a:rPr lang="en-US" sz="1200" dirty="0">
                <a:solidFill>
                  <a:srgbClr val="FF0000"/>
                </a:solidFill>
              </a:rPr>
              <a:t> </a:t>
            </a:r>
            <a:r>
              <a:rPr lang="en-US" sz="1200" dirty="0" err="1"/>
              <a:t>ldpc</a:t>
            </a:r>
            <a:r>
              <a:rPr lang="en-US" sz="1200" dirty="0"/>
              <a:t>-codes-performance-evaluation				Rong Zhang</a:t>
            </a:r>
          </a:p>
          <a:p>
            <a:pPr lvl="1">
              <a:buFont typeface="Arial" panose="020B0604020202020204" pitchFamily="34" charset="0"/>
              <a:buChar char="•"/>
            </a:pPr>
            <a:r>
              <a:rPr lang="en-US" sz="1200" b="0" i="0" u="none" strike="noStrike" dirty="0">
                <a:solidFill>
                  <a:srgbClr val="FF0000"/>
                </a:solidFill>
                <a:effectLst/>
                <a:hlinkClick r:id="rId6"/>
              </a:rPr>
              <a:t>24/1248</a:t>
            </a:r>
            <a:r>
              <a:rPr lang="en-US" sz="1200" dirty="0"/>
              <a:t> </a:t>
            </a:r>
            <a:r>
              <a:rPr lang="en-US" sz="1200" b="0" i="0" u="none" strike="noStrike" dirty="0">
                <a:solidFill>
                  <a:srgbClr val="000000"/>
                </a:solidFill>
                <a:effectLst/>
              </a:rPr>
              <a:t>2xLDPC performance</a:t>
            </a:r>
            <a:r>
              <a:rPr lang="en-US" sz="1200" dirty="0"/>
              <a:t> 						</a:t>
            </a:r>
            <a:r>
              <a:rPr lang="en-US" sz="1200" b="0" i="0" u="none" strike="noStrike" dirty="0">
                <a:solidFill>
                  <a:srgbClr val="000000"/>
                </a:solidFill>
                <a:effectLst/>
              </a:rPr>
              <a:t>Juan Fang</a:t>
            </a:r>
            <a:r>
              <a:rPr lang="en-US" sz="1200" dirty="0"/>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8994894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Submissions –Power Save Part 3</a:t>
            </a:r>
            <a:endParaRPr lang="en-US" sz="900" b="0" i="0" u="sng" strike="noStrike" dirty="0">
              <a:solidFill>
                <a:srgbClr val="0563C1"/>
              </a:solidFill>
              <a:effectLst/>
              <a:latin typeface="Times New Roman" panose="02020603050405020304" pitchFamily="18" charset="0"/>
              <a:hlinkClick r:id="rId2"/>
            </a:endParaRPr>
          </a:p>
          <a:p>
            <a:pPr lvl="1">
              <a:buFont typeface="Arial" panose="020B0604020202020204" pitchFamily="34" charset="0"/>
              <a:buChar char="•"/>
            </a:pPr>
            <a:r>
              <a:rPr lang="en-US" sz="1200" dirty="0"/>
              <a:t>Straw Polls (30 mins)</a:t>
            </a:r>
            <a:endParaRPr lang="en-US" sz="700" dirty="0"/>
          </a:p>
          <a:p>
            <a:pPr lvl="1">
              <a:buFont typeface="Arial" panose="020B0604020202020204" pitchFamily="34" charset="0"/>
              <a:buChar char="•"/>
            </a:pPr>
            <a:r>
              <a:rPr lang="en-US" sz="1200" b="0" i="0" u="none" strike="noStrike" dirty="0">
                <a:solidFill>
                  <a:srgbClr val="FF0000"/>
                </a:solidFill>
                <a:effectLst/>
                <a:hlinkClick r:id="rId3"/>
              </a:rPr>
              <a:t>24/1126</a:t>
            </a:r>
            <a:r>
              <a:rPr lang="en-US" sz="1200" dirty="0"/>
              <a:t> </a:t>
            </a:r>
            <a:r>
              <a:rPr lang="en-US" sz="1200" b="0" i="0" u="none" strike="noStrike" dirty="0">
                <a:solidFill>
                  <a:srgbClr val="000000"/>
                </a:solidFill>
                <a:effectLst/>
              </a:rPr>
              <a:t>ICF-ICR Discussion for DPS</a:t>
            </a:r>
            <a:r>
              <a:rPr lang="en-US" sz="1200" dirty="0"/>
              <a:t> 						</a:t>
            </a:r>
            <a:r>
              <a:rPr lang="en-US" sz="1200" b="0" i="0" u="none" strike="noStrike" dirty="0" err="1">
                <a:solidFill>
                  <a:srgbClr val="000000"/>
                </a:solidFill>
                <a:effectLst/>
              </a:rPr>
              <a:t>GeonHwan</a:t>
            </a:r>
            <a:r>
              <a:rPr lang="en-US" sz="1200" b="0" i="0" u="none" strike="noStrike" dirty="0">
                <a:solidFill>
                  <a:srgbClr val="000000"/>
                </a:solidFill>
                <a:effectLst/>
              </a:rPr>
              <a:t> Kim</a:t>
            </a:r>
            <a:endParaRPr lang="en-GB" sz="1200" dirty="0"/>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hlinkClick r:id="rId4"/>
              </a:rPr>
              <a:t>24/1129</a:t>
            </a:r>
            <a:r>
              <a:rPr lang="en-US" sz="1200" b="0" i="0" u="none" strike="noStrike" kern="1200" dirty="0">
                <a:solidFill>
                  <a:srgbClr val="FF0000"/>
                </a:solidFill>
                <a:effectLst/>
                <a:ea typeface="MS Gothic" panose="020B0609070205080204" pitchFamily="49" charset="-128"/>
              </a:rPr>
              <a:t> </a:t>
            </a:r>
            <a:r>
              <a:rPr lang="en-US" sz="1200" b="0" i="0" u="none" strike="noStrike" kern="1200" dirty="0">
                <a:solidFill>
                  <a:srgbClr val="000000"/>
                </a:solidFill>
                <a:effectLst/>
                <a:ea typeface="MS Gothic" panose="020B0609070205080204" pitchFamily="49" charset="-128"/>
              </a:rPr>
              <a:t>Discussion on Intermediate FCS Signaling 				</a:t>
            </a:r>
            <a:r>
              <a:rPr lang="en-US" sz="1200" b="0" i="0" u="none" strike="noStrike" kern="1200" dirty="0" err="1">
                <a:solidFill>
                  <a:srgbClr val="000000"/>
                </a:solidFill>
                <a:effectLst/>
                <a:ea typeface="MS Gothic" panose="020B0609070205080204" pitchFamily="49" charset="-128"/>
              </a:rPr>
              <a:t>SunHee</a:t>
            </a:r>
            <a:r>
              <a:rPr lang="en-US" sz="1200" b="0" i="0" u="none" strike="noStrike" kern="1200" dirty="0">
                <a:solidFill>
                  <a:srgbClr val="000000"/>
                </a:solidFill>
                <a:effectLst/>
                <a:ea typeface="MS Gothic" panose="020B0609070205080204" pitchFamily="49" charset="-128"/>
              </a:rPr>
              <a:t> Baek</a:t>
            </a:r>
            <a:endParaRPr lang="en-US" sz="1200" b="0" i="0" u="none" strike="noStrike" dirty="0">
              <a:effectLst/>
            </a:endParaRPr>
          </a:p>
          <a:p>
            <a:pPr lvl="1">
              <a:buFont typeface="Arial" panose="020B0604020202020204" pitchFamily="34" charset="0"/>
              <a:buChar char="•"/>
            </a:pPr>
            <a:r>
              <a:rPr lang="en-US" sz="1200" b="0" i="0" u="none" strike="noStrike" dirty="0">
                <a:solidFill>
                  <a:srgbClr val="FF0000"/>
                </a:solidFill>
                <a:effectLst/>
              </a:rPr>
              <a:t>24/1146</a:t>
            </a:r>
            <a:r>
              <a:rPr lang="en-US" sz="1200" dirty="0"/>
              <a:t> </a:t>
            </a:r>
            <a:r>
              <a:rPr lang="en-US" sz="1200" b="0" i="0" u="none" strike="noStrike" dirty="0">
                <a:solidFill>
                  <a:srgbClr val="000000"/>
                </a:solidFill>
                <a:effectLst/>
              </a:rPr>
              <a:t>Considerations on AP Power Save Mode</a:t>
            </a:r>
            <a:r>
              <a:rPr lang="en-US" sz="1200" dirty="0"/>
              <a:t> 				</a:t>
            </a:r>
            <a:r>
              <a:rPr lang="en-US" sz="1200" b="0" i="0" u="none" strike="noStrike" dirty="0">
                <a:solidFill>
                  <a:srgbClr val="000000"/>
                </a:solidFill>
                <a:effectLst/>
              </a:rPr>
              <a:t>Jerome Gu</a:t>
            </a:r>
            <a:r>
              <a:rPr lang="en-US" sz="1200" dirty="0"/>
              <a:t> </a:t>
            </a:r>
          </a:p>
          <a:p>
            <a:pPr lvl="1">
              <a:buFont typeface="Arial" panose="020B0604020202020204" pitchFamily="34" charset="0"/>
              <a:buChar char="•"/>
            </a:pPr>
            <a:r>
              <a:rPr lang="en-US" sz="1200" b="0" i="0" u="none" strike="noStrike" dirty="0">
                <a:solidFill>
                  <a:srgbClr val="FF0000"/>
                </a:solidFill>
                <a:effectLst/>
                <a:hlinkClick r:id="rId5"/>
              </a:rPr>
              <a:t>24/1166</a:t>
            </a:r>
            <a:r>
              <a:rPr lang="en-US" sz="1200" dirty="0"/>
              <a:t> </a:t>
            </a:r>
            <a:r>
              <a:rPr lang="en-US" sz="1200" b="0" i="0" u="none" strike="noStrike" dirty="0">
                <a:solidFill>
                  <a:srgbClr val="000000"/>
                </a:solidFill>
                <a:effectLst/>
              </a:rPr>
              <a:t>TWT-based Power Save with Enhanced Flexibility </a:t>
            </a:r>
            <a:r>
              <a:rPr lang="en-US" sz="1200" dirty="0"/>
              <a:t> 			</a:t>
            </a:r>
            <a:r>
              <a:rPr lang="en-US" sz="1200" b="0" i="0" u="none" strike="noStrike" dirty="0">
                <a:solidFill>
                  <a:srgbClr val="000000"/>
                </a:solidFill>
                <a:effectLst/>
              </a:rPr>
              <a:t>Qing Xia</a:t>
            </a:r>
            <a:r>
              <a:rPr lang="en-US" sz="1200" dirty="0"/>
              <a:t> </a:t>
            </a:r>
          </a:p>
          <a:p>
            <a:pPr lvl="1">
              <a:buFont typeface="Arial" panose="020B0604020202020204" pitchFamily="34" charset="0"/>
              <a:buChar char="•"/>
            </a:pPr>
            <a:r>
              <a:rPr lang="en-US" sz="1200" b="0" i="0" u="none" strike="noStrike" dirty="0">
                <a:solidFill>
                  <a:srgbClr val="FF0000"/>
                </a:solidFill>
                <a:effectLst/>
              </a:rPr>
              <a:t>24/1167</a:t>
            </a:r>
            <a:r>
              <a:rPr lang="en-US" sz="1200" dirty="0"/>
              <a:t> </a:t>
            </a:r>
            <a:r>
              <a:rPr lang="en-US" sz="1200" b="0" i="0" u="none" strike="noStrike" dirty="0">
                <a:solidFill>
                  <a:srgbClr val="000000"/>
                </a:solidFill>
                <a:effectLst/>
              </a:rPr>
              <a:t>EML(SR/MR) Based Dynamic Power Save Design </a:t>
            </a:r>
            <a:r>
              <a:rPr lang="en-US" sz="1200" dirty="0"/>
              <a:t> 			</a:t>
            </a:r>
            <a:r>
              <a:rPr lang="en-US" sz="1200" b="0" i="0" u="none" strike="noStrike" dirty="0">
                <a:solidFill>
                  <a:srgbClr val="000000"/>
                </a:solidFill>
                <a:effectLst/>
              </a:rPr>
              <a:t>Qing Xia</a:t>
            </a:r>
            <a:r>
              <a:rPr lang="en-US" sz="1200" dirty="0"/>
              <a:t> </a:t>
            </a:r>
          </a:p>
          <a:p>
            <a:pPr lvl="1">
              <a:buFont typeface="Arial" panose="020B0604020202020204" pitchFamily="34" charset="0"/>
              <a:buChar char="•"/>
            </a:pPr>
            <a:r>
              <a:rPr lang="en-US" sz="1200" b="0" i="0" u="none" strike="noStrike" dirty="0">
                <a:solidFill>
                  <a:srgbClr val="FF0000"/>
                </a:solidFill>
                <a:effectLst/>
                <a:hlinkClick r:id="rId6"/>
              </a:rPr>
              <a:t>24/1227</a:t>
            </a:r>
            <a:r>
              <a:rPr lang="en-US" sz="1200" dirty="0"/>
              <a:t> </a:t>
            </a:r>
            <a:r>
              <a:rPr lang="en-US" sz="1200" b="0" i="0" u="none" strike="noStrike" dirty="0">
                <a:solidFill>
                  <a:srgbClr val="000000"/>
                </a:solidFill>
                <a:effectLst/>
              </a:rPr>
              <a:t>Some usage of intermediate FCS</a:t>
            </a:r>
            <a:r>
              <a:rPr lang="en-US" sz="1200" dirty="0"/>
              <a:t> 					</a:t>
            </a:r>
            <a:r>
              <a:rPr lang="en-US" sz="1200" b="0" i="0" u="none" strike="noStrike" dirty="0">
                <a:solidFill>
                  <a:srgbClr val="000000"/>
                </a:solidFill>
                <a:effectLst/>
              </a:rPr>
              <a:t>Cariou, Laurent</a:t>
            </a:r>
            <a:r>
              <a:rPr lang="en-US" sz="1200" dirty="0"/>
              <a:t> </a:t>
            </a:r>
          </a:p>
          <a:p>
            <a:pPr lvl="1">
              <a:buFont typeface="Arial" panose="020B0604020202020204" pitchFamily="34" charset="0"/>
              <a:buChar char="•"/>
            </a:pPr>
            <a:r>
              <a:rPr lang="en-US" sz="1200" b="0" i="0" u="none" strike="noStrike" dirty="0">
                <a:solidFill>
                  <a:srgbClr val="FF0000"/>
                </a:solidFill>
                <a:effectLst/>
              </a:rPr>
              <a:t>24/1240</a:t>
            </a:r>
            <a:r>
              <a:rPr lang="en-US" sz="1200" dirty="0"/>
              <a:t> </a:t>
            </a:r>
            <a:r>
              <a:rPr lang="en-US" sz="1200" b="0" i="0" u="none" strike="noStrike" dirty="0">
                <a:solidFill>
                  <a:srgbClr val="000000"/>
                </a:solidFill>
                <a:effectLst/>
              </a:rPr>
              <a:t>Thoughts on AP Power Saving</a:t>
            </a:r>
            <a:r>
              <a:rPr lang="en-US" sz="1200" dirty="0"/>
              <a:t> 					</a:t>
            </a:r>
            <a:r>
              <a:rPr lang="en-US" sz="1200" b="0" i="0" u="none" strike="noStrike" dirty="0">
                <a:solidFill>
                  <a:srgbClr val="000000"/>
                </a:solidFill>
                <a:effectLst/>
              </a:rPr>
              <a:t>Rubayet Shafin</a:t>
            </a:r>
          </a:p>
          <a:p>
            <a:pPr lvl="1">
              <a:buFont typeface="Arial" panose="020B0604020202020204" pitchFamily="34" charset="0"/>
              <a:buChar char="•"/>
            </a:pPr>
            <a:r>
              <a:rPr lang="en-US" sz="1200" dirty="0">
                <a:solidFill>
                  <a:srgbClr val="FF0000"/>
                </a:solidFill>
              </a:rPr>
              <a:t>24/1246 </a:t>
            </a:r>
            <a:r>
              <a:rPr lang="en-US" sz="1200" dirty="0"/>
              <a:t>Low-power-listening-mode-for-clients-follow up			Ming Gan</a:t>
            </a:r>
          </a:p>
          <a:p>
            <a:pPr lvl="1">
              <a:buFont typeface="Arial" panose="020B0604020202020204" pitchFamily="34" charset="0"/>
              <a:buChar char="•"/>
            </a:pPr>
            <a:r>
              <a:rPr lang="en-US" sz="1200" b="0" i="0" u="none" strike="noStrike" dirty="0">
                <a:solidFill>
                  <a:srgbClr val="FF0000"/>
                </a:solidFill>
                <a:effectLst/>
              </a:rPr>
              <a:t>24/1256</a:t>
            </a:r>
            <a:r>
              <a:rPr lang="en-US" sz="1200" dirty="0"/>
              <a:t> </a:t>
            </a:r>
            <a:r>
              <a:rPr lang="en-US" sz="1200" b="0" i="0" u="none" strike="noStrike" dirty="0">
                <a:solidFill>
                  <a:srgbClr val="000000"/>
                </a:solidFill>
                <a:effectLst/>
              </a:rPr>
              <a:t>The padding after intermediate FCS</a:t>
            </a:r>
            <a:r>
              <a:rPr lang="en-US" sz="1200" dirty="0"/>
              <a:t> 					</a:t>
            </a:r>
            <a:r>
              <a:rPr lang="en-US" sz="1200" b="0" i="0" u="none" strike="noStrike" dirty="0">
                <a:solidFill>
                  <a:srgbClr val="000000"/>
                </a:solidFill>
                <a:effectLst/>
              </a:rPr>
              <a:t>Yunbo Li</a:t>
            </a:r>
          </a:p>
          <a:p>
            <a:pPr lvl="1">
              <a:buFont typeface="Arial" panose="020B0604020202020204" pitchFamily="34" charset="0"/>
              <a:buChar char="•"/>
            </a:pPr>
            <a:r>
              <a:rPr lang="en-US" sz="1200" b="0" i="0" u="none" strike="noStrike" dirty="0">
                <a:solidFill>
                  <a:srgbClr val="FF0000"/>
                </a:solidFill>
                <a:effectLst/>
              </a:rPr>
              <a:t>24/1261</a:t>
            </a:r>
            <a:r>
              <a:rPr lang="en-US" sz="1200" dirty="0"/>
              <a:t> </a:t>
            </a:r>
            <a:r>
              <a:rPr lang="en-US" sz="1200" b="0" i="0" u="none" strike="noStrike" dirty="0">
                <a:solidFill>
                  <a:srgbClr val="000000"/>
                </a:solidFill>
                <a:effectLst/>
              </a:rPr>
              <a:t>Considerations on Client Power Save for 11bn</a:t>
            </a:r>
            <a:r>
              <a:rPr lang="en-US" sz="1200" dirty="0"/>
              <a:t> 			</a:t>
            </a:r>
            <a:r>
              <a:rPr lang="en-US" sz="1200" b="0" i="0" u="none" strike="noStrike" dirty="0">
                <a:solidFill>
                  <a:srgbClr val="000000"/>
                </a:solidFill>
                <a:effectLst/>
              </a:rPr>
              <a:t>Liuming Lu</a:t>
            </a:r>
            <a:r>
              <a:rPr lang="en-US" sz="1200" dirty="0"/>
              <a:t> </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9446428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marL="0" marR="0" indent="0" algn="l">
              <a:spcBef>
                <a:spcPts val="0"/>
              </a:spcBef>
              <a:spcAft>
                <a:spcPts val="0"/>
              </a:spcAft>
            </a:pPr>
            <a:r>
              <a:rPr lang="en-US" sz="1400" b="1" i="0" dirty="0">
                <a:solidFill>
                  <a:srgbClr val="222222"/>
                </a:solidFill>
                <a:effectLst/>
                <a:highlight>
                  <a:srgbClr val="FFFFFF"/>
                </a:highlight>
              </a:rPr>
              <a:t>Straw Poll 1:</a:t>
            </a:r>
            <a:r>
              <a:rPr lang="en-US" sz="1400" b="0" i="0" dirty="0">
                <a:solidFill>
                  <a:srgbClr val="222222"/>
                </a:solidFill>
                <a:effectLst/>
                <a:highlight>
                  <a:srgbClr val="FFFFFF"/>
                </a:highlight>
              </a:rPr>
              <a:t> Do you support to define in 11bn that when a non-AP MLD is in the process of roaming from the current AP MLD to a target AP MLD, the context related to the non-AP MLD is transferred to the target AP MLD such that it preserves the data exchange context for the non-AP MLD?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Details of the context that can be transferred are TBD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How to transfer the context is TBD.</a:t>
            </a:r>
          </a:p>
          <a:p>
            <a:pPr marL="57150" indent="0">
              <a:spcBef>
                <a:spcPts val="0"/>
              </a:spcBef>
              <a:spcAft>
                <a:spcPts val="0"/>
              </a:spcAft>
            </a:pPr>
            <a:endParaRPr lang="en-US" sz="1400" b="0" i="0" dirty="0">
              <a:solidFill>
                <a:srgbClr val="222222"/>
              </a:solidFill>
              <a:effectLst/>
              <a:highlight>
                <a:srgbClr val="FFFFFF"/>
              </a:highlight>
            </a:endParaRPr>
          </a:p>
          <a:p>
            <a:pPr marL="0" marR="0" indent="0" algn="l">
              <a:spcBef>
                <a:spcPts val="0"/>
              </a:spcBef>
              <a:spcAft>
                <a:spcPts val="0"/>
              </a:spcAft>
            </a:pPr>
            <a:r>
              <a:rPr lang="en-US" sz="1400" b="1" i="0" dirty="0">
                <a:solidFill>
                  <a:srgbClr val="222222"/>
                </a:solidFill>
                <a:effectLst/>
                <a:highlight>
                  <a:srgbClr val="FFFFFF"/>
                </a:highlight>
              </a:rPr>
              <a:t>Straw Poll 2:</a:t>
            </a:r>
            <a:r>
              <a:rPr lang="en-US" sz="1400" b="0" i="0" dirty="0">
                <a:solidFill>
                  <a:srgbClr val="222222"/>
                </a:solidFill>
                <a:effectLst/>
                <a:highlight>
                  <a:srgbClr val="FFFFFF"/>
                </a:highlight>
              </a:rPr>
              <a:t> Do you agree that during roaming, after the request/response exchange that initiates notification of the DS mapping change from the current AP MLD to the target AP MLD,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The current AP MLD is able to deliver buffered DL data frames for a TBD period of time.</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The non-AP MLD may retrieve buffered DL data frames from the current AP MLD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TBD – The non-AP MLD shall not send UL data to current AP MLD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The non-AP MLD may send UL data to target AP MLD.</a:t>
            </a:r>
          </a:p>
          <a:p>
            <a:pPr indent="-285750">
              <a:spcBef>
                <a:spcPts val="0"/>
              </a:spcBef>
              <a:spcAft>
                <a:spcPts val="800"/>
              </a:spcAft>
              <a:buFont typeface="Courier New" panose="02070309020205020404" pitchFamily="49" charset="0"/>
              <a:buChar char="o"/>
            </a:pPr>
            <a:r>
              <a:rPr lang="en-US" sz="1400" b="0" i="0" dirty="0">
                <a:solidFill>
                  <a:srgbClr val="222222"/>
                </a:solidFill>
                <a:effectLst/>
                <a:highlight>
                  <a:srgbClr val="FFFFFF"/>
                </a:highlight>
              </a:rPr>
              <a:t>It is assumed that the target AP MLD is able to deliver data frames after the DS mapping change</a:t>
            </a:r>
          </a:p>
          <a:p>
            <a:pPr marL="57150" indent="0">
              <a:spcBef>
                <a:spcPts val="0"/>
              </a:spcBef>
              <a:spcAft>
                <a:spcPts val="800"/>
              </a:spcAft>
            </a:pPr>
            <a:r>
              <a:rPr lang="en-US" sz="1400" b="0" i="1" dirty="0">
                <a:solidFill>
                  <a:srgbClr val="222222"/>
                </a:solidFill>
                <a:effectLst/>
                <a:highlight>
                  <a:srgbClr val="FFFFFF"/>
                </a:highlight>
              </a:rPr>
              <a:t>Supporting list: [</a:t>
            </a:r>
            <a:r>
              <a:rPr lang="en-US" sz="1400" b="0" i="1" dirty="0">
                <a:solidFill>
                  <a:srgbClr val="1155CC"/>
                </a:solidFill>
                <a:effectLst/>
                <a:highlight>
                  <a:srgbClr val="FFFFFF"/>
                </a:highlight>
                <a:hlinkClick r:id="rId2"/>
              </a:rPr>
              <a:t>23/1971</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3"/>
              </a:rPr>
              <a:t>23/1996</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4"/>
              </a:rPr>
              <a:t>24/0052</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5"/>
              </a:rPr>
              <a:t>24/0083</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6"/>
              </a:rPr>
              <a:t>24/0101</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7"/>
              </a:rPr>
              <a:t>24/0396</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8"/>
              </a:rPr>
              <a:t>24/0412</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9"/>
              </a:rPr>
              <a:t>24/0679</a:t>
            </a:r>
            <a:r>
              <a:rPr lang="en-US" sz="1400" b="0" i="1" dirty="0">
                <a:solidFill>
                  <a:srgbClr val="222222"/>
                </a:solidFill>
                <a:effectLst/>
                <a:highlight>
                  <a:srgbClr val="FFFFFF"/>
                </a:highlight>
              </a:rPr>
              <a:t>]</a:t>
            </a:r>
          </a:p>
          <a:p>
            <a:pPr marL="57150" indent="0">
              <a:spcBef>
                <a:spcPts val="0"/>
              </a:spcBef>
              <a:spcAft>
                <a:spcPts val="800"/>
              </a:spcAft>
            </a:pPr>
            <a:r>
              <a:rPr lang="en-US" sz="1100" b="1" i="0" dirty="0">
                <a:solidFill>
                  <a:srgbClr val="222222"/>
                </a:solidFill>
                <a:effectLst/>
                <a:highlight>
                  <a:srgbClr val="FFFFFF"/>
                </a:highlight>
                <a:latin typeface="Arial" panose="020B0604020202020204" pitchFamily="34" charset="0"/>
              </a:rPr>
              <a:t>Straw Poll 3: Do you support to use M-STA BA for Initial Control Response frame (ICR) for DL and UL, at least when carrying feedbacks (i.e. unavailability feedback)?</a:t>
            </a:r>
            <a:endParaRPr lang="en-US" sz="1100" b="0" i="0" dirty="0">
              <a:solidFill>
                <a:srgbClr val="222222"/>
              </a:solidFill>
              <a:effectLst/>
              <a:highlight>
                <a:srgbClr val="FFFFFF"/>
              </a:highlight>
              <a:latin typeface="Arial" panose="020B0604020202020204" pitchFamily="34" charset="0"/>
            </a:endParaRPr>
          </a:p>
          <a:p>
            <a:pPr marL="57150" indent="0">
              <a:spcBef>
                <a:spcPts val="0"/>
              </a:spcBef>
              <a:spcAft>
                <a:spcPts val="800"/>
              </a:spcAft>
            </a:pPr>
            <a:r>
              <a:rPr lang="en-US" sz="1400" b="0" i="1" dirty="0">
                <a:solidFill>
                  <a:srgbClr val="222222"/>
                </a:solidFill>
                <a:highlight>
                  <a:srgbClr val="FFFFFF"/>
                </a:highlight>
              </a:rPr>
              <a:t>Supporting Doc: 11-24/857r1</a:t>
            </a:r>
            <a:endParaRPr lang="en-US" sz="1400" i="1" dirty="0"/>
          </a:p>
          <a:p>
            <a:pPr marL="57150" indent="0">
              <a:spcBef>
                <a:spcPts val="0"/>
              </a:spcBef>
              <a:spcAft>
                <a:spcPts val="800"/>
              </a:spcAft>
            </a:pPr>
            <a:endParaRPr lang="en-US" sz="1400" b="0" i="0" dirty="0">
              <a:solidFill>
                <a:srgbClr val="222222"/>
              </a:solidFill>
              <a:effectLst/>
              <a:highlight>
                <a:srgbClr val="FFFFFF"/>
              </a:highlight>
            </a:endParaRPr>
          </a:p>
          <a:p>
            <a:pPr>
              <a:buFont typeface="Arial" panose="020B0604020202020204" pitchFamily="34" charset="0"/>
              <a:buChar char="•"/>
            </a:pP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1400158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ELR + Miscellaneous Part 2</a:t>
            </a:r>
          </a:p>
          <a:p>
            <a:pPr lvl="1">
              <a:buFont typeface="Arial" panose="020B0604020202020204" pitchFamily="34" charset="0"/>
              <a:buChar char="•"/>
            </a:pPr>
            <a:r>
              <a:rPr lang="en-US" sz="1200" dirty="0">
                <a:solidFill>
                  <a:srgbClr val="FF0000"/>
                </a:solidFill>
              </a:rPr>
              <a:t>24/1184 </a:t>
            </a:r>
            <a:r>
              <a:rPr lang="en-US" sz="1200" dirty="0"/>
              <a:t>Considerations on ELR transmission				Dongguk Lim</a:t>
            </a:r>
          </a:p>
          <a:p>
            <a:pPr lvl="1">
              <a:buFont typeface="Arial" panose="020B0604020202020204" pitchFamily="34" charset="0"/>
              <a:buChar char="•"/>
            </a:pPr>
            <a:r>
              <a:rPr lang="en-US" sz="1200" dirty="0">
                <a:solidFill>
                  <a:srgbClr val="FF0000"/>
                </a:solidFill>
              </a:rPr>
              <a:t>24/1232 </a:t>
            </a:r>
            <a:r>
              <a:rPr lang="en-US" sz="1200" dirty="0"/>
              <a:t>Thoughts on Extended Long Range Transmission		Leonardo </a:t>
            </a:r>
            <a:r>
              <a:rPr lang="en-US" sz="1200" dirty="0" err="1"/>
              <a:t>Lanante</a:t>
            </a:r>
            <a:endParaRPr lang="en-US" sz="1200" dirty="0"/>
          </a:p>
          <a:p>
            <a:pPr lvl="1">
              <a:buFont typeface="Arial" panose="020B0604020202020204" pitchFamily="34" charset="0"/>
              <a:buChar char="•"/>
            </a:pPr>
            <a:r>
              <a:rPr lang="en-US" sz="1200" b="0" i="0" u="none" strike="noStrike" dirty="0">
                <a:solidFill>
                  <a:srgbClr val="FF0000"/>
                </a:solidFill>
                <a:effectLst/>
              </a:rPr>
              <a:t>24/1255</a:t>
            </a:r>
            <a:r>
              <a:rPr lang="en-US" sz="1200" dirty="0"/>
              <a:t> </a:t>
            </a:r>
            <a:r>
              <a:rPr lang="en-US" sz="1200" b="0" i="0" u="none" strike="noStrike" dirty="0">
                <a:solidFill>
                  <a:srgbClr val="000000"/>
                </a:solidFill>
                <a:effectLst/>
              </a:rPr>
              <a:t>Enhanced Long Range Frame Format</a:t>
            </a:r>
            <a:r>
              <a:rPr lang="en-US" sz="1200" dirty="0"/>
              <a:t> </a:t>
            </a:r>
            <a:r>
              <a:rPr lang="en-US" sz="1200" b="0" i="0" u="none" strike="noStrike" dirty="0">
                <a:solidFill>
                  <a:srgbClr val="000000"/>
                </a:solidFill>
                <a:effectLst/>
              </a:rPr>
              <a:t> 			Junghoon Suh</a:t>
            </a:r>
          </a:p>
          <a:p>
            <a:pPr lvl="1">
              <a:buFont typeface="Arial" panose="020B0604020202020204" pitchFamily="34" charset="0"/>
              <a:buChar char="•"/>
            </a:pPr>
            <a:r>
              <a:rPr lang="en-US" sz="1200" b="0" i="0" u="none" strike="noStrike" dirty="0">
                <a:solidFill>
                  <a:srgbClr val="000000"/>
                </a:solidFill>
                <a:effectLst/>
                <a:hlinkClick r:id="rId2"/>
              </a:rPr>
              <a:t>24/1264</a:t>
            </a:r>
            <a:r>
              <a:rPr lang="en-US" sz="1200" dirty="0"/>
              <a:t> </a:t>
            </a:r>
            <a:r>
              <a:rPr lang="en-US" sz="1200" b="0" i="0" u="none" strike="noStrike" dirty="0">
                <a:solidFill>
                  <a:srgbClr val="000000"/>
                </a:solidFill>
                <a:effectLst/>
              </a:rPr>
              <a:t>Supporting Rx Interference Mitigation in TGbn</a:t>
            </a:r>
            <a:r>
              <a:rPr lang="en-US" sz="1200" dirty="0"/>
              <a:t> 		</a:t>
            </a:r>
            <a:r>
              <a:rPr lang="en-US" sz="1200" b="0" i="0" u="none" strike="noStrike" dirty="0">
                <a:solidFill>
                  <a:srgbClr val="000000"/>
                </a:solidFill>
                <a:effectLst/>
              </a:rPr>
              <a:t>Shimi Shilo</a:t>
            </a:r>
            <a:r>
              <a:rPr lang="en-US" sz="1200" dirty="0"/>
              <a:t> </a:t>
            </a:r>
          </a:p>
          <a:p>
            <a:pPr lvl="1">
              <a:buFont typeface="Arial" panose="020B0604020202020204" pitchFamily="34" charset="0"/>
              <a:buChar char="•"/>
            </a:pPr>
            <a:r>
              <a:rPr lang="en-US" sz="1200" b="0" i="0" u="none" strike="noStrike" dirty="0">
                <a:solidFill>
                  <a:srgbClr val="000000"/>
                </a:solidFill>
                <a:effectLst/>
                <a:hlinkClick r:id="rId3"/>
              </a:rPr>
              <a:t>24/1265</a:t>
            </a:r>
            <a:r>
              <a:rPr lang="en-US" sz="1200" dirty="0"/>
              <a:t> </a:t>
            </a:r>
            <a:r>
              <a:rPr lang="en-US" sz="1200" b="0" i="0" u="none" strike="noStrike" dirty="0">
                <a:solidFill>
                  <a:srgbClr val="000000"/>
                </a:solidFill>
                <a:effectLst/>
              </a:rPr>
              <a:t>Triggered Beamforming in TGbn – More Insights</a:t>
            </a:r>
            <a:r>
              <a:rPr lang="en-US" sz="1200" dirty="0"/>
              <a:t> 		</a:t>
            </a:r>
            <a:r>
              <a:rPr lang="en-US" sz="1200" b="0" i="0" u="none" strike="noStrike" dirty="0">
                <a:solidFill>
                  <a:srgbClr val="000000"/>
                </a:solidFill>
                <a:effectLst/>
              </a:rPr>
              <a:t>Shimi Shilo</a:t>
            </a:r>
            <a:r>
              <a:rPr lang="en-US" sz="1200" dirty="0"/>
              <a:t> </a:t>
            </a:r>
          </a:p>
          <a:p>
            <a:pPr lvl="1">
              <a:buFont typeface="Arial" panose="020B0604020202020204" pitchFamily="34" charset="0"/>
              <a:buChar char="•"/>
            </a:pPr>
            <a:r>
              <a:rPr lang="en-US" sz="1200" b="0" i="0" u="none" strike="noStrike" dirty="0">
                <a:solidFill>
                  <a:srgbClr val="FF0000"/>
                </a:solidFill>
                <a:effectLst/>
              </a:rPr>
              <a:t>24/1267</a:t>
            </a:r>
            <a:r>
              <a:rPr lang="en-US" sz="1200" dirty="0"/>
              <a:t> </a:t>
            </a:r>
            <a:r>
              <a:rPr lang="en-US" sz="1200" b="0" i="0" u="none" strike="noStrike" dirty="0">
                <a:solidFill>
                  <a:srgbClr val="000000"/>
                </a:solidFill>
                <a:effectLst/>
              </a:rPr>
              <a:t>Further Considerations for UHR preamble</a:t>
            </a:r>
            <a:r>
              <a:rPr lang="en-US" sz="1200" dirty="0"/>
              <a:t> 			</a:t>
            </a:r>
            <a:r>
              <a:rPr lang="en-US" sz="1200" b="0" i="0" u="none" strike="noStrike" dirty="0">
                <a:solidFill>
                  <a:srgbClr val="000000"/>
                </a:solidFill>
                <a:effectLst/>
              </a:rPr>
              <a:t>Sigurd Schelstraete</a:t>
            </a:r>
            <a:r>
              <a:rPr lang="en-US" sz="1200" dirty="0"/>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71790106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Control +  Low Latency</a:t>
            </a:r>
          </a:p>
          <a:p>
            <a:pPr lvl="1">
              <a:buFont typeface="Arial" panose="020B0604020202020204" pitchFamily="34" charset="0"/>
              <a:buChar char="•"/>
            </a:pPr>
            <a:r>
              <a:rPr lang="en-US" sz="1400" dirty="0"/>
              <a:t>Straw Polls (30 mins)</a:t>
            </a:r>
            <a:endParaRPr lang="en-US" sz="800" dirty="0"/>
          </a:p>
          <a:p>
            <a:pPr lvl="1">
              <a:buFont typeface="Arial" panose="020B0604020202020204" pitchFamily="34" charset="0"/>
              <a:buChar char="•"/>
            </a:pPr>
            <a:r>
              <a:rPr lang="en-US" sz="1400" b="0" i="0" u="sng" strike="noStrike" dirty="0">
                <a:solidFill>
                  <a:srgbClr val="0563C1"/>
                </a:solidFill>
                <a:effectLst/>
                <a:hlinkClick r:id="rId2"/>
              </a:rPr>
              <a:t>24/0504</a:t>
            </a:r>
            <a:r>
              <a:rPr lang="en-US" sz="1400" dirty="0"/>
              <a:t> </a:t>
            </a:r>
            <a:r>
              <a:rPr lang="en-US" sz="1400" b="0" i="0" u="none" strike="noStrike" dirty="0">
                <a:solidFill>
                  <a:srgbClr val="000000"/>
                </a:solidFill>
                <a:effectLst/>
              </a:rPr>
              <a:t>Considerations of A Unified Initial Control Frame Design</a:t>
            </a:r>
            <a:r>
              <a:rPr lang="en-US" sz="1400" dirty="0"/>
              <a:t> 		</a:t>
            </a:r>
            <a:r>
              <a:rPr lang="en-US" sz="1400" b="0" i="0" u="none" strike="noStrike" dirty="0">
                <a:solidFill>
                  <a:srgbClr val="000000"/>
                </a:solidFill>
                <a:effectLst/>
              </a:rPr>
              <a:t>Hanqing Lou</a:t>
            </a:r>
            <a:r>
              <a:rPr lang="en-US" sz="1400" dirty="0"/>
              <a:t> </a:t>
            </a:r>
          </a:p>
          <a:p>
            <a:pPr lvl="1">
              <a:buFont typeface="Arial" panose="020B0604020202020204" pitchFamily="34" charset="0"/>
              <a:buChar char="•"/>
            </a:pPr>
            <a:r>
              <a:rPr lang="en-US" sz="1400" b="0" i="0" u="sng" strike="noStrike" dirty="0">
                <a:solidFill>
                  <a:srgbClr val="0563C1"/>
                </a:solidFill>
                <a:effectLst/>
                <a:hlinkClick r:id="rId3"/>
              </a:rPr>
              <a:t>24/0505</a:t>
            </a:r>
            <a:r>
              <a:rPr lang="en-US" sz="1400" dirty="0"/>
              <a:t> </a:t>
            </a:r>
            <a:r>
              <a:rPr lang="en-US" sz="1400" b="0" i="0" u="none" strike="noStrike" dirty="0">
                <a:solidFill>
                  <a:srgbClr val="000000"/>
                </a:solidFill>
                <a:effectLst/>
              </a:rPr>
              <a:t>Considerations of Transmissions of Initial Control Response frames</a:t>
            </a:r>
            <a:r>
              <a:rPr lang="en-US" sz="1400" dirty="0"/>
              <a:t> </a:t>
            </a:r>
            <a:r>
              <a:rPr lang="en-US" sz="1400" b="0" i="0" u="none" strike="noStrike" dirty="0">
                <a:solidFill>
                  <a:srgbClr val="000000"/>
                </a:solidFill>
                <a:effectLst/>
              </a:rPr>
              <a:t>Hanqing Lou</a:t>
            </a:r>
          </a:p>
          <a:p>
            <a:pPr lvl="1">
              <a:buFont typeface="Arial" panose="020B0604020202020204" pitchFamily="34" charset="0"/>
              <a:buChar char="•"/>
            </a:pPr>
            <a:r>
              <a:rPr lang="en-US" sz="1400" b="0" i="0" u="sng" strike="noStrike" dirty="0">
                <a:solidFill>
                  <a:srgbClr val="0563C1"/>
                </a:solidFill>
                <a:effectLst/>
                <a:hlinkClick r:id="rId4"/>
              </a:rPr>
              <a:t>24/0625</a:t>
            </a:r>
            <a:r>
              <a:rPr lang="en-US" sz="1400" dirty="0"/>
              <a:t> </a:t>
            </a:r>
            <a:r>
              <a:rPr lang="en-US" sz="1400" b="0" i="0" u="none" strike="noStrike" dirty="0">
                <a:solidFill>
                  <a:srgbClr val="000000"/>
                </a:solidFill>
                <a:effectLst/>
              </a:rPr>
              <a:t>Thoughts on low latency traffic transmission</a:t>
            </a:r>
            <a:r>
              <a:rPr lang="en-US" sz="1400" dirty="0"/>
              <a:t> 				</a:t>
            </a:r>
            <a:r>
              <a:rPr lang="en-US" sz="1400" b="0" i="0" u="none" strike="noStrike" dirty="0">
                <a:solidFill>
                  <a:srgbClr val="000000"/>
                </a:solidFill>
                <a:effectLst/>
              </a:rPr>
              <a:t>Ryota Yamada</a:t>
            </a:r>
            <a:r>
              <a:rPr lang="en-US" sz="1400" dirty="0"/>
              <a:t> </a:t>
            </a:r>
          </a:p>
          <a:p>
            <a:pPr lvl="1">
              <a:buFont typeface="Arial" panose="020B0604020202020204" pitchFamily="34" charset="0"/>
              <a:buChar char="•"/>
            </a:pPr>
            <a:r>
              <a:rPr lang="en-US" sz="1400" b="0" i="0" u="none" strike="noStrike" dirty="0">
                <a:solidFill>
                  <a:srgbClr val="FF0000"/>
                </a:solidFill>
                <a:effectLst/>
              </a:rPr>
              <a:t>24/0629</a:t>
            </a:r>
            <a:r>
              <a:rPr lang="en-US" sz="1400" dirty="0"/>
              <a:t> </a:t>
            </a:r>
            <a:r>
              <a:rPr lang="en-US" sz="1400" b="0" i="0" u="none" strike="noStrike" dirty="0">
                <a:solidFill>
                  <a:srgbClr val="000000"/>
                </a:solidFill>
                <a:effectLst/>
              </a:rPr>
              <a:t>UL Low Latency Traffic Indication</a:t>
            </a:r>
            <a:r>
              <a:rPr lang="en-US" sz="1400" dirty="0"/>
              <a:t> 						</a:t>
            </a:r>
            <a:r>
              <a:rPr lang="en-US" sz="1400" b="0" i="0" u="none" strike="noStrike" dirty="0">
                <a:solidFill>
                  <a:srgbClr val="000000"/>
                </a:solidFill>
                <a:effectLst/>
              </a:rPr>
              <a:t>Xiaofei Wang</a:t>
            </a:r>
          </a:p>
          <a:p>
            <a:pPr lvl="1">
              <a:buFont typeface="Arial" panose="020B0604020202020204" pitchFamily="34" charset="0"/>
              <a:buChar char="•"/>
            </a:pPr>
            <a:r>
              <a:rPr lang="en-US" sz="1400" b="0" i="0" u="none" strike="noStrike" dirty="0">
                <a:solidFill>
                  <a:srgbClr val="FF0000"/>
                </a:solidFill>
                <a:effectLst/>
              </a:rPr>
              <a:t>24/1156</a:t>
            </a:r>
            <a:r>
              <a:rPr lang="en-US" sz="1400" dirty="0"/>
              <a:t> </a:t>
            </a:r>
            <a:r>
              <a:rPr lang="en-US" sz="1400" b="0" i="0" u="none" strike="noStrike" dirty="0">
                <a:solidFill>
                  <a:srgbClr val="000000"/>
                </a:solidFill>
                <a:effectLst/>
              </a:rPr>
              <a:t>Initial Control Frame Exchange for Low Latency</a:t>
            </a:r>
            <a:r>
              <a:rPr lang="en-US" sz="1400" dirty="0"/>
              <a:t> 				</a:t>
            </a:r>
            <a:r>
              <a:rPr lang="en-US" sz="1400" b="0" i="0" u="none" strike="noStrike" dirty="0" err="1">
                <a:solidFill>
                  <a:srgbClr val="000000"/>
                </a:solidFill>
                <a:effectLst/>
              </a:rPr>
              <a:t>Sanghyun</a:t>
            </a:r>
            <a:r>
              <a:rPr lang="en-US" sz="1400" b="0" i="0" u="none" strike="noStrike" dirty="0">
                <a:solidFill>
                  <a:srgbClr val="000000"/>
                </a:solidFill>
                <a:effectLst/>
              </a:rPr>
              <a:t> Kim</a:t>
            </a:r>
          </a:p>
          <a:p>
            <a:pPr lvl="1">
              <a:buFont typeface="Arial" panose="020B0604020202020204" pitchFamily="34" charset="0"/>
              <a:buChar char="•"/>
            </a:pPr>
            <a:r>
              <a:rPr lang="fr-FR" sz="1400" dirty="0">
                <a:solidFill>
                  <a:srgbClr val="FF0000"/>
                </a:solidFill>
              </a:rPr>
              <a:t>24/1195</a:t>
            </a:r>
            <a:r>
              <a:rPr lang="fr-FR" sz="1400" dirty="0"/>
              <a:t>	Indication Techniques for Urgent Traffic					</a:t>
            </a:r>
            <a:r>
              <a:rPr lang="fr-FR" sz="1400" dirty="0" err="1"/>
              <a:t>Jinho</a:t>
            </a:r>
            <a:r>
              <a:rPr lang="fr-FR" sz="1400" dirty="0"/>
              <a:t> Choi</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US" sz="1600" dirty="0"/>
              <a:t>Adjourn</a:t>
            </a:r>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0472678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marL="0" indent="0"/>
            <a:r>
              <a:rPr lang="en-US" sz="1100" dirty="0"/>
              <a:t>Straw Poll 1: Do you agree 11bn should define a unified MAP coordination operation framework?</a:t>
            </a:r>
          </a:p>
          <a:p>
            <a:pPr>
              <a:buFont typeface="Arial" panose="020B0604020202020204" pitchFamily="34" charset="0"/>
              <a:buChar char="•"/>
            </a:pPr>
            <a:r>
              <a:rPr lang="en-US" sz="1100" b="0" dirty="0"/>
              <a:t>Note1: The coordination operation framework may include the procedures for discovery of other coordinating APs or AP MLDs, parameter negotiation for MAP co-ordinations, etc.</a:t>
            </a:r>
          </a:p>
          <a:p>
            <a:pPr>
              <a:buFont typeface="Arial" panose="020B0604020202020204" pitchFamily="34" charset="0"/>
              <a:buChar char="•"/>
            </a:pPr>
            <a:r>
              <a:rPr lang="en-US" sz="1100" b="0" dirty="0"/>
              <a:t>Note2: the mandatory or optional steps are TBD .</a:t>
            </a:r>
          </a:p>
          <a:p>
            <a:pPr marL="57150" indent="0"/>
            <a:r>
              <a:rPr lang="en-US" sz="1100" b="0" dirty="0"/>
              <a:t>Supporting contribution lists:  [24/453r0, 24/919r0, 23/1871r2, 22/1515r0,24/84r1,24/511r0]</a:t>
            </a:r>
          </a:p>
          <a:p>
            <a:pPr marL="0" indent="0"/>
            <a:r>
              <a:rPr lang="en-US" sz="1100" dirty="0"/>
              <a:t>Straw Poll 2: Do you support defining the following fields for unavailability indication in M-STA BA frames:</a:t>
            </a:r>
          </a:p>
          <a:p>
            <a:pPr>
              <a:buFont typeface="Arial" panose="020B0604020202020204" pitchFamily="34" charset="0"/>
              <a:buChar char="•"/>
            </a:pPr>
            <a:r>
              <a:rPr lang="en-US" sz="1100" b="0" dirty="0"/>
              <a:t>An Unavailability Target Start Time field defined as the TSF time at which the STA becomes unavailable (duration and resolution TBD, expectation is to use a portion of the TSF)</a:t>
            </a:r>
          </a:p>
          <a:p>
            <a:pPr>
              <a:buFont typeface="Arial" panose="020B0604020202020204" pitchFamily="34" charset="0"/>
              <a:buChar char="•"/>
            </a:pPr>
            <a:r>
              <a:rPr lang="en-US" sz="1100" b="0" dirty="0"/>
              <a:t>An Unavailability Duration field defined as the time during which the STA is unavailable (field may be not present or set to an unknown value)</a:t>
            </a:r>
          </a:p>
          <a:p>
            <a:pPr marL="0" indent="0"/>
            <a:r>
              <a:rPr lang="en-US" sz="1100" dirty="0"/>
              <a:t>Straw Poll 3:  Do you support to define a special Feedback Per AID TID Info field (name TBD) that carries control feedback in the M-BA frame?</a:t>
            </a:r>
          </a:p>
          <a:p>
            <a:pPr>
              <a:buFont typeface="Arial" panose="020B0604020202020204" pitchFamily="34" charset="0"/>
              <a:buChar char="•"/>
            </a:pPr>
            <a:r>
              <a:rPr lang="en-US" sz="1100" b="0" dirty="0"/>
              <a:t>The control feedback (i.e. unavailability indication) is carried instead of the BlockAck Bitmap in that Feedback Per AID TID Info field.</a:t>
            </a:r>
          </a:p>
          <a:p>
            <a:pPr>
              <a:buFont typeface="Arial" panose="020B0604020202020204" pitchFamily="34" charset="0"/>
              <a:buChar char="•"/>
            </a:pPr>
            <a:r>
              <a:rPr lang="en-US" sz="1100" b="0" dirty="0"/>
              <a:t>The Ack Type subfield of the Per AID TID Info field is set to 0 and the TID subfield of the Per AID TID Info field is set to a reserved value.</a:t>
            </a:r>
          </a:p>
          <a:p>
            <a:pPr>
              <a:buFont typeface="Arial" panose="020B0604020202020204" pitchFamily="34" charset="0"/>
              <a:buChar char="•"/>
            </a:pPr>
            <a:r>
              <a:rPr lang="en-US" sz="1100" b="0" dirty="0"/>
              <a:t>The AID11 subfield of this Per AID TID Info field is set to a reserved TBD value if the control feedback is addressed to all STAs or to the AID11 that identifies the intended recipient STA.</a:t>
            </a:r>
          </a:p>
          <a:p>
            <a:pPr>
              <a:buFont typeface="Arial" panose="020B0604020202020204" pitchFamily="34" charset="0"/>
              <a:buChar char="•"/>
            </a:pPr>
            <a:r>
              <a:rPr lang="en-US" sz="1100" b="0" dirty="0"/>
              <a:t>The Starting Sequence Number field of this Per AID TID Info field is reserved.</a:t>
            </a:r>
          </a:p>
          <a:p>
            <a:pPr>
              <a:buFont typeface="Arial" panose="020B0604020202020204" pitchFamily="34" charset="0"/>
              <a:buChar char="•"/>
            </a:pPr>
            <a:endParaRPr lang="en-US" sz="1100" dirty="0"/>
          </a:p>
          <a:p>
            <a:pPr>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601368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73859286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(Channel Access + Low Lat)</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chemeClr val="tx1"/>
                </a:solidFill>
              </a:rPr>
              <a:t>Straw Polls (30’)</a:t>
            </a:r>
          </a:p>
          <a:p>
            <a:pPr>
              <a:buFont typeface="Arial" panose="020B0604020202020204" pitchFamily="34" charset="0"/>
              <a:buChar char="•"/>
            </a:pPr>
            <a:r>
              <a:rPr lang="de-DE" sz="1400" b="0" i="0" u="sng" strike="noStrike" dirty="0">
                <a:solidFill>
                  <a:srgbClr val="0563C1"/>
                </a:solidFill>
                <a:effectLst/>
                <a:hlinkClick r:id="rId2"/>
              </a:rPr>
              <a:t>24/0772</a:t>
            </a:r>
            <a:r>
              <a:rPr lang="de-DE" sz="1400" dirty="0"/>
              <a:t> </a:t>
            </a:r>
            <a:r>
              <a:rPr lang="de-DE" sz="1400" b="0" i="0" u="none" strike="noStrike" dirty="0">
                <a:solidFill>
                  <a:srgbClr val="000000"/>
                </a:solidFill>
                <a:effectLst/>
              </a:rPr>
              <a:t>CSMA Collision analysis</a:t>
            </a:r>
            <a:r>
              <a:rPr lang="de-DE" sz="1400" dirty="0"/>
              <a:t> 							</a:t>
            </a:r>
            <a:r>
              <a:rPr lang="de-DE" sz="1400" b="0" i="0" u="none" strike="noStrike" dirty="0">
                <a:solidFill>
                  <a:srgbClr val="000000"/>
                </a:solidFill>
                <a:effectLst/>
              </a:rPr>
              <a:t>Sigurd Schelstraete</a:t>
            </a:r>
            <a:r>
              <a:rPr lang="de-DE" sz="1400" dirty="0"/>
              <a:t> </a:t>
            </a:r>
          </a:p>
          <a:p>
            <a:pPr>
              <a:buFont typeface="Arial" panose="020B0604020202020204" pitchFamily="34" charset="0"/>
              <a:buChar char="•"/>
            </a:pPr>
            <a:r>
              <a:rPr lang="en-US" sz="1400" b="0" i="0" u="sng" strike="noStrike" dirty="0">
                <a:solidFill>
                  <a:srgbClr val="0563C1"/>
                </a:solidFill>
                <a:effectLst/>
                <a:hlinkClick r:id="rId3"/>
              </a:rPr>
              <a:t>24/0773</a:t>
            </a:r>
            <a:r>
              <a:rPr lang="en-US" sz="1400" dirty="0"/>
              <a:t> </a:t>
            </a:r>
            <a:r>
              <a:rPr lang="en-US" sz="1400" b="0" i="0" u="none" strike="noStrike" dirty="0">
                <a:solidFill>
                  <a:srgbClr val="000000"/>
                </a:solidFill>
                <a:effectLst/>
              </a:rPr>
              <a:t>CSMA with enhanced Collision Avoidance				Sigurd Schelstraete</a:t>
            </a:r>
          </a:p>
          <a:p>
            <a:pPr>
              <a:buFont typeface="Arial" panose="020B0604020202020204" pitchFamily="34" charset="0"/>
              <a:buChar char="•"/>
            </a:pPr>
            <a:r>
              <a:rPr lang="en-US" sz="1400" b="0" dirty="0">
                <a:hlinkClick r:id="rId4"/>
              </a:rPr>
              <a:t>24/0840</a:t>
            </a:r>
            <a:r>
              <a:rPr lang="en-US" sz="1400" b="0" dirty="0"/>
              <a:t> hip-</a:t>
            </a:r>
            <a:r>
              <a:rPr lang="en-US" sz="1400" b="0" dirty="0" err="1"/>
              <a:t>edca</a:t>
            </a:r>
            <a:r>
              <a:rPr lang="en-US" sz="1400" b="0" dirty="0"/>
              <a:t>-proposal								Akhmetov, Dmitry </a:t>
            </a:r>
            <a:endParaRPr lang="en-US" sz="1400" b="0" i="0" u="none" strike="noStrike" dirty="0">
              <a:solidFill>
                <a:schemeClr val="tx1"/>
              </a:solidFill>
              <a:effectLst/>
            </a:endParaRPr>
          </a:p>
          <a:p>
            <a:pPr>
              <a:buFont typeface="Arial" panose="020B0604020202020204" pitchFamily="34" charset="0"/>
              <a:buChar char="•"/>
            </a:pPr>
            <a:r>
              <a:rPr lang="en-US" sz="1400" b="0" i="0" u="sng" strike="noStrike" dirty="0">
                <a:solidFill>
                  <a:srgbClr val="0563C1"/>
                </a:solidFill>
                <a:effectLst/>
                <a:hlinkClick r:id="rId5"/>
              </a:rPr>
              <a:t>24/1183</a:t>
            </a:r>
            <a:r>
              <a:rPr lang="en-US" sz="1400" dirty="0"/>
              <a:t> </a:t>
            </a:r>
            <a:r>
              <a:rPr lang="en-US" sz="1400" b="0" i="0" u="none" strike="noStrike" dirty="0">
                <a:solidFill>
                  <a:srgbClr val="000000"/>
                </a:solidFill>
                <a:effectLst/>
              </a:rPr>
              <a:t>Low latency, low collision, low power medium access--continued</a:t>
            </a:r>
            <a:r>
              <a:rPr lang="en-US" sz="1400" dirty="0"/>
              <a:t> 	</a:t>
            </a:r>
            <a:r>
              <a:rPr lang="en-US" sz="1400" b="0" i="0" u="none" strike="noStrike" dirty="0">
                <a:solidFill>
                  <a:srgbClr val="000000"/>
                </a:solidFill>
                <a:effectLst/>
              </a:rPr>
              <a:t>Sean Coffey</a:t>
            </a:r>
            <a:r>
              <a:rPr lang="en-US" sz="1400" dirty="0"/>
              <a:t> </a:t>
            </a:r>
          </a:p>
          <a:p>
            <a:pPr>
              <a:buFont typeface="Arial" panose="020B0604020202020204" pitchFamily="34" charset="0"/>
              <a:buChar char="•"/>
            </a:pPr>
            <a:r>
              <a:rPr lang="en-US" sz="1400" b="0" i="0" u="sng" strike="noStrike" dirty="0">
                <a:solidFill>
                  <a:srgbClr val="0563C1"/>
                </a:solidFill>
                <a:effectLst/>
                <a:hlinkClick r:id="rId6"/>
              </a:rPr>
              <a:t>24/0811</a:t>
            </a:r>
            <a:r>
              <a:rPr lang="en-US" sz="1400" dirty="0"/>
              <a:t> </a:t>
            </a:r>
            <a:r>
              <a:rPr lang="en-US" sz="1400" b="0" i="0" u="none" strike="noStrike" dirty="0">
                <a:solidFill>
                  <a:srgbClr val="000000"/>
                </a:solidFill>
                <a:effectLst/>
              </a:rPr>
              <a:t>Overlapped-indication-</a:t>
            </a:r>
            <a:r>
              <a:rPr lang="en-US" sz="1400" b="0" i="0" u="none" strike="noStrike" dirty="0" err="1">
                <a:solidFill>
                  <a:srgbClr val="000000"/>
                </a:solidFill>
                <a:effectLst/>
              </a:rPr>
              <a:t>for_aperiodic</a:t>
            </a:r>
            <a:r>
              <a:rPr lang="en-US" sz="1400" b="0" i="0" u="none" strike="noStrike" dirty="0">
                <a:solidFill>
                  <a:srgbClr val="000000"/>
                </a:solidFill>
                <a:effectLst/>
              </a:rPr>
              <a:t>-Low-latency-traffic</a:t>
            </a:r>
            <a:r>
              <a:rPr lang="en-US" sz="1400" dirty="0"/>
              <a:t> 		</a:t>
            </a:r>
            <a:r>
              <a:rPr lang="en-US" sz="1400" b="0" i="0" u="none" strike="noStrike" dirty="0">
                <a:solidFill>
                  <a:srgbClr val="000000"/>
                </a:solidFill>
                <a:effectLst/>
              </a:rPr>
              <a:t>Daniel </a:t>
            </a:r>
            <a:r>
              <a:rPr lang="en-US" sz="1400" b="0" i="0" u="none" strike="noStrike" dirty="0" err="1">
                <a:solidFill>
                  <a:srgbClr val="000000"/>
                </a:solidFill>
                <a:effectLst/>
              </a:rPr>
              <a:t>Verenzuela</a:t>
            </a:r>
            <a:r>
              <a:rPr lang="en-US" sz="1400" dirty="0"/>
              <a:t> </a:t>
            </a: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1917040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marL="0" indent="0"/>
            <a:r>
              <a:rPr lang="en-US" sz="1600" b="1" i="0" dirty="0">
                <a:solidFill>
                  <a:srgbClr val="222222"/>
                </a:solidFill>
                <a:effectLst/>
                <a:highlight>
                  <a:srgbClr val="FFFFFF"/>
                </a:highlight>
                <a:latin typeface="Arial" panose="020B0604020202020204" pitchFamily="34" charset="0"/>
              </a:rPr>
              <a:t>Straw Poll 1: Do you agree that a TXOP Sharing Group which may be a subset of a MAPC group should be established to coordinate the sharing of TXOPs?</a:t>
            </a:r>
          </a:p>
          <a:p>
            <a:pPr marL="0" indent="0"/>
            <a:r>
              <a:rPr lang="en-US" sz="1200" b="0" i="0" dirty="0">
                <a:solidFill>
                  <a:srgbClr val="222222"/>
                </a:solidFill>
                <a:effectLst/>
                <a:highlight>
                  <a:srgbClr val="FFFFFF"/>
                </a:highlight>
                <a:latin typeface="Arial" panose="020B0604020202020204" pitchFamily="34" charset="0"/>
              </a:rPr>
              <a:t>Supporting doc: 24/941r0</a:t>
            </a:r>
            <a:endParaRPr lang="en-US" sz="1600" b="0" dirty="0">
              <a:solidFill>
                <a:srgbClr val="FFC000"/>
              </a:solidFill>
            </a:endParaRPr>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32338617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September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0C735-A2BA-95B9-9AEB-C43D4F81E29F}"/>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EC143FC1-3506-5CAD-4A69-15E9FA1592A6}"/>
              </a:ext>
            </a:extLst>
          </p:cNvPr>
          <p:cNvSpPr>
            <a:spLocks noGrp="1"/>
          </p:cNvSpPr>
          <p:nvPr>
            <p:ph idx="1"/>
          </p:nvPr>
        </p:nvSpPr>
        <p:spPr>
          <a:xfrm>
            <a:off x="685800" y="1981200"/>
            <a:ext cx="7770813" cy="4113213"/>
          </a:xfrm>
        </p:spPr>
        <p:txBody>
          <a:bodyPr/>
          <a:lstStyle/>
          <a:p>
            <a:r>
              <a:rPr lang="en-US" sz="2000" dirty="0"/>
              <a:t>…</a:t>
            </a:r>
          </a:p>
          <a:p>
            <a:endParaRPr lang="en-US" sz="2000" dirty="0"/>
          </a:p>
        </p:txBody>
      </p:sp>
      <p:sp>
        <p:nvSpPr>
          <p:cNvPr id="4" name="Slide Number Placeholder 3">
            <a:extLst>
              <a:ext uri="{FF2B5EF4-FFF2-40B4-BE49-F238E27FC236}">
                <a16:creationId xmlns:a16="http://schemas.microsoft.com/office/drawing/2014/main" id="{8F539BE4-2084-BF94-8EB0-41C163851F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D45C03AB-AC35-05A9-855D-B5F2DB32BD47}"/>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D3FD34C-CC58-E071-9C7E-949C1661A8C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55314266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(Miscellaneous)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chemeClr val="tx1"/>
                </a:solidFill>
              </a:rPr>
              <a:t>Straw Polls (30’)</a:t>
            </a:r>
          </a:p>
          <a:p>
            <a:pPr>
              <a:buFont typeface="Arial" panose="020B0604020202020204" pitchFamily="34" charset="0"/>
              <a:buChar char="•"/>
            </a:pPr>
            <a:r>
              <a:rPr lang="en-US" sz="1400" b="0" i="0" u="none" strike="noStrike" dirty="0">
                <a:solidFill>
                  <a:srgbClr val="FF0000"/>
                </a:solidFill>
                <a:effectLst/>
              </a:rPr>
              <a:t>24/0848</a:t>
            </a:r>
            <a:r>
              <a:rPr lang="en-US" sz="1400" dirty="0"/>
              <a:t> </a:t>
            </a:r>
            <a:r>
              <a:rPr lang="en-US" sz="1400" b="0" i="0" u="none" strike="noStrike" dirty="0">
                <a:solidFill>
                  <a:srgbClr val="000000"/>
                </a:solidFill>
                <a:effectLst/>
              </a:rPr>
              <a:t>Adapted trigger-based uplink transmission follow up</a:t>
            </a:r>
            <a:r>
              <a:rPr lang="en-US" sz="1400" dirty="0"/>
              <a:t> 			</a:t>
            </a:r>
            <a:r>
              <a:rPr lang="en-US" sz="1400" b="0" i="0" u="none" strike="noStrike" dirty="0">
                <a:solidFill>
                  <a:srgbClr val="000000"/>
                </a:solidFill>
                <a:effectLst/>
              </a:rPr>
              <a:t>Ming Gan</a:t>
            </a:r>
            <a:r>
              <a:rPr lang="en-US" sz="1400" dirty="0"/>
              <a:t> </a:t>
            </a:r>
          </a:p>
          <a:p>
            <a:pPr>
              <a:buFont typeface="Arial" panose="020B0604020202020204" pitchFamily="34" charset="0"/>
              <a:buChar char="•"/>
            </a:pPr>
            <a:r>
              <a:rPr lang="en-US" sz="1400" b="0" i="0" u="sng" strike="noStrike" dirty="0">
                <a:solidFill>
                  <a:srgbClr val="0563C1"/>
                </a:solidFill>
                <a:effectLst/>
                <a:hlinkClick r:id="rId2"/>
              </a:rPr>
              <a:t>24/0880</a:t>
            </a:r>
            <a:r>
              <a:rPr lang="en-US" sz="1400" dirty="0"/>
              <a:t> </a:t>
            </a:r>
            <a:r>
              <a:rPr lang="en-US" sz="1400" b="0" i="0" u="none" strike="noStrike" dirty="0">
                <a:solidFill>
                  <a:srgbClr val="000000"/>
                </a:solidFill>
                <a:effectLst/>
              </a:rPr>
              <a:t>CBF Recap and Way Forward</a:t>
            </a:r>
            <a:r>
              <a:rPr lang="en-US" sz="1400" dirty="0"/>
              <a:t> 						</a:t>
            </a:r>
            <a:r>
              <a:rPr lang="en-US" sz="1400" b="0" i="0" u="none" strike="noStrike" dirty="0">
                <a:solidFill>
                  <a:srgbClr val="000000"/>
                </a:solidFill>
                <a:effectLst/>
              </a:rPr>
              <a:t>Okan </a:t>
            </a:r>
            <a:r>
              <a:rPr lang="en-US" sz="1400" b="0" i="0" u="none" strike="noStrike" dirty="0" err="1">
                <a:solidFill>
                  <a:srgbClr val="000000"/>
                </a:solidFill>
                <a:effectLst/>
              </a:rPr>
              <a:t>Mutgan</a:t>
            </a:r>
            <a:r>
              <a:rPr lang="en-US" sz="1400" dirty="0"/>
              <a:t> </a:t>
            </a: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15206442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solidFill>
                  <a:schemeClr val="tx1"/>
                </a:solidFill>
              </a:rPr>
              <a:t>24/171rX TGbn Motions List Part 1 </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600200"/>
            <a:ext cx="7770813" cy="4875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a:t>
            </a: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September 2024</a:t>
            </a:r>
          </a:p>
        </p:txBody>
      </p:sp>
      <p:sp>
        <p:nvSpPr>
          <p:cNvPr id="15" name="Content Placeholder 14">
            <a:extLst>
              <a:ext uri="{FF2B5EF4-FFF2-40B4-BE49-F238E27FC236}">
                <a16:creationId xmlns:a16="http://schemas.microsoft.com/office/drawing/2014/main" id="{B18EE843-0CAA-1A10-75C4-BF9B3D91385D}"/>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768268AB-4E8E-8E1A-D3A5-EF8F844ECB7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Dongguk Lim (</a:t>
            </a:r>
            <a:r>
              <a:rPr lang="en-GB" sz="1400" dirty="0">
                <a:hlinkClick r:id="rId6"/>
              </a:rPr>
              <a:t>dongguk.lim@lge.com</a:t>
            </a:r>
            <a:r>
              <a:rPr lang="en-GB" sz="1400" dirty="0"/>
              <a:t>), Sigurd Schelstraete (</a:t>
            </a:r>
            <a:r>
              <a:rPr lang="en-GB" sz="1400" dirty="0">
                <a:hlinkClick r:id="rId7"/>
              </a:rPr>
              <a:t>sschelstraete@maxlinear.com</a:t>
            </a:r>
            <a:r>
              <a:rPr lang="en-GB" sz="1400" dirty="0"/>
              <a:t>), Tianyu Wu (</a:t>
            </a:r>
            <a:r>
              <a:rPr lang="en-GB" sz="1400" dirty="0">
                <a:hlinkClick r:id="rId8"/>
              </a:rPr>
              <a:t>tianyu@apple.com</a:t>
            </a:r>
            <a:r>
              <a:rPr lang="en-GB" sz="1400" dirty="0"/>
              <a:t>), </a:t>
            </a:r>
          </a:p>
          <a:p>
            <a:pPr marL="800100" lvl="1">
              <a:buFont typeface="Arial" panose="020B0604020202020204" pitchFamily="34" charset="0"/>
              <a:buChar char="•"/>
            </a:pPr>
            <a:r>
              <a:rPr lang="en-GB" sz="1400" b="1" dirty="0"/>
              <a:t>MAC:</a:t>
            </a:r>
            <a:r>
              <a:rPr lang="en-GB" sz="1400" dirty="0"/>
              <a:t> Jeongki Kim (</a:t>
            </a:r>
            <a:r>
              <a:rPr lang="en-GB" sz="1400" dirty="0">
                <a:hlinkClick r:id="rId9"/>
              </a:rPr>
              <a:t>jeongki.kim.ieee@gmail.com</a:t>
            </a:r>
            <a:r>
              <a:rPr lang="en-GB" sz="1400" dirty="0"/>
              <a:t>), Xiaofei Wang (</a:t>
            </a:r>
            <a:r>
              <a:rPr lang="en-GB" sz="1400" dirty="0">
                <a:hlinkClick r:id="rId10"/>
              </a:rPr>
              <a:t>xiaofei.wang@interdigital.com</a:t>
            </a:r>
            <a:r>
              <a:rPr lang="en-GB" sz="1400" dirty="0"/>
              <a:t>), Srinivas Kandala (</a:t>
            </a:r>
            <a:r>
              <a:rPr lang="en-GB" sz="1400" dirty="0">
                <a:hlinkClick r:id="rId11"/>
              </a:rPr>
              <a:t>srini.k1@samsung.com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212380</TotalTime>
  <Words>9460</Words>
  <Application>Microsoft Office PowerPoint</Application>
  <PresentationFormat>On-screen Show (4:3)</PresentationFormat>
  <Paragraphs>2086</Paragraphs>
  <Slides>70</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70</vt:i4>
      </vt:variant>
    </vt:vector>
  </HeadingPairs>
  <TitlesOfParts>
    <vt:vector size="81" baseType="lpstr">
      <vt:lpstr>MS Gothic</vt:lpstr>
      <vt:lpstr>Arial</vt:lpstr>
      <vt:lpstr>Arial Black</vt:lpstr>
      <vt:lpstr>Arial Unicode MS</vt:lpstr>
      <vt:lpstr>Calibri</vt:lpstr>
      <vt:lpstr>Courier New</vt:lpstr>
      <vt:lpstr>Monotype Sorts</vt:lpstr>
      <vt:lpstr>Times New Roman</vt:lpstr>
      <vt:lpstr>Wingdings</vt:lpstr>
      <vt:lpstr>Office Theme</vt:lpstr>
      <vt:lpstr>Document</vt:lpstr>
      <vt:lpstr>TGbn July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 Pending SPs</vt:lpstr>
      <vt:lpstr>Monday PHY Agenda–AM1</vt:lpstr>
      <vt:lpstr>Monday MAC Agenda–AM1</vt:lpstr>
      <vt:lpstr>Monday Joint Agenda-PM1</vt:lpstr>
      <vt:lpstr>Announcements</vt:lpstr>
      <vt:lpstr>Summary from May 2024 meeting</vt:lpstr>
      <vt:lpstr>Approve TG Minutes</vt:lpstr>
      <vt:lpstr>Submissions (CSR+MAP)</vt:lpstr>
      <vt:lpstr>Straw Polls</vt:lpstr>
      <vt:lpstr>Monday PHY Agenda–PM2</vt:lpstr>
      <vt:lpstr>Monday MAC Agenda–PM2</vt:lpstr>
      <vt:lpstr>Straw Polls</vt:lpstr>
      <vt:lpstr>Tuesday PHY Agenda–PM1</vt:lpstr>
      <vt:lpstr>Tuesday MAC Agenda–PM1</vt:lpstr>
      <vt:lpstr>Straw Polls</vt:lpstr>
      <vt:lpstr>Wednesday PHY Agenda–AM1</vt:lpstr>
      <vt:lpstr>Wednesday MAC Agenda–AM1</vt:lpstr>
      <vt:lpstr>Straw Polls</vt:lpstr>
      <vt:lpstr>Wednesday PHY Agenda–AM2</vt:lpstr>
      <vt:lpstr>Wednesday MAC Agenda–AM2</vt:lpstr>
      <vt:lpstr>Straw Polls</vt:lpstr>
      <vt:lpstr>Thursday PHY Agenda–AM1</vt:lpstr>
      <vt:lpstr>Thursday MAC Agenda–AM1</vt:lpstr>
      <vt:lpstr>Straw Polls</vt:lpstr>
      <vt:lpstr>Thursday PHY Agenda–AM2</vt:lpstr>
      <vt:lpstr>Thursday MAC Agenda–AM2</vt:lpstr>
      <vt:lpstr>Straw Polls</vt:lpstr>
      <vt:lpstr>Thursday Joint Agenda-PM1</vt:lpstr>
      <vt:lpstr>Submissions (Channel Access + Low Lat)</vt:lpstr>
      <vt:lpstr>Straw Polls</vt:lpstr>
      <vt:lpstr>Thursday Joint Agenda-PM2</vt:lpstr>
      <vt:lpstr>Straw Polls</vt:lpstr>
      <vt:lpstr>Submissions (Miscellaneous)</vt:lpstr>
      <vt:lpstr>Motions</vt:lpstr>
      <vt:lpstr>Teleconference Plan</vt:lpstr>
      <vt:lpstr>Goals for September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1436</cp:revision>
  <cp:lastPrinted>1601-01-01T00:00:00Z</cp:lastPrinted>
  <dcterms:created xsi:type="dcterms:W3CDTF">2017-01-26T15:28:16Z</dcterms:created>
  <dcterms:modified xsi:type="dcterms:W3CDTF">2024-07-16T13:44:00Z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