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1091" r:id="rId26"/>
    <p:sldId id="1085" r:id="rId27"/>
    <p:sldId id="997" r:id="rId28"/>
    <p:sldId id="362" r:id="rId29"/>
    <p:sldId id="1014" r:id="rId30"/>
    <p:sldId id="981" r:id="rId31"/>
    <p:sldId id="1015" r:id="rId32"/>
    <p:sldId id="323"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A0EBD2-9BCE-4A33-B754-BF7078D246F8}" v="16" dt="2024-06-11T18:22:41.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212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AM1, Joint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solidFill>
                  <a:schemeClr val="tx1"/>
                </a:solidFill>
              </a:rPr>
              <a:t>Thursday</a:t>
            </a:r>
            <a:r>
              <a:rPr lang="en-US" altLang="en-US" sz="1400" dirty="0"/>
              <a:t>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84333964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30204580"/>
              </p:ext>
            </p:extLst>
          </p:nvPr>
        </p:nvGraphicFramePr>
        <p:xfrm>
          <a:off x="851217" y="1582301"/>
          <a:ext cx="7736268" cy="474717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a:lnSpc>
                <a:spcPct val="80000"/>
              </a:lnSpc>
              <a:buFont typeface="Arial" panose="020B0604020202020204" pitchFamily="34" charset="0"/>
              <a:buChar char="•"/>
            </a:pPr>
            <a:r>
              <a:rPr lang="en-US" altLang="en-US" sz="1400" dirty="0"/>
              <a:t>TGbe Editor’s Report: …</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dirty="0">
                <a:solidFill>
                  <a:schemeClr val="tx1"/>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rPr>
              <a:t>11-24/442rX</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800" dirty="0"/>
              <a:t>Since the May interim</a:t>
            </a:r>
          </a:p>
          <a:p>
            <a:pPr lvl="1">
              <a:buFont typeface="Arial" panose="020B0604020202020204" pitchFamily="34" charset="0"/>
              <a:buChar char="•"/>
            </a:pPr>
            <a:r>
              <a:rPr lang="en-US" sz="1600" dirty="0"/>
              <a:t>…</a:t>
            </a:r>
            <a:endParaRPr lang="en-US" sz="1800" dirty="0"/>
          </a:p>
          <a:p>
            <a:pPr>
              <a:buFont typeface="Arial" panose="020B0604020202020204" pitchFamily="34" charset="0"/>
              <a:buChar char="•"/>
            </a:pPr>
            <a:r>
              <a:rPr lang="en-US" sz="1800" dirty="0"/>
              <a:t>Targets for July plenary</a:t>
            </a:r>
          </a:p>
          <a:p>
            <a:pPr lvl="1">
              <a:buFont typeface="Arial" panose="020B0604020202020204" pitchFamily="34" charset="0"/>
              <a:buChar char="•"/>
            </a:pPr>
            <a:r>
              <a:rPr lang="en-US" sz="1600" dirty="0"/>
              <a:t>Approve minutes for May interim &amp; telcos</a:t>
            </a:r>
          </a:p>
          <a:p>
            <a:pPr lvl="1">
              <a:buFont typeface="Arial" panose="020B0604020202020204" pitchFamily="34" charset="0"/>
              <a:buChar char="•"/>
            </a:pPr>
            <a:r>
              <a:rPr lang="en-US" sz="1600" dirty="0"/>
              <a:t>Resolve all comments from recirc.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p>
          <a:p>
            <a:pPr lvl="1">
              <a:buFont typeface="Arial" panose="020B0604020202020204" pitchFamily="34" charset="0"/>
              <a:buChar char="•"/>
            </a:pPr>
            <a:r>
              <a:rPr lang="en-US" sz="1800" dirty="0">
                <a:solidFill>
                  <a:schemeClr val="tx1"/>
                </a:solidFill>
              </a:rPr>
              <a:t>Teleconferences May-July:</a:t>
            </a:r>
            <a:endParaRPr lang="en-US" dirty="0"/>
          </a:p>
          <a:p>
            <a:endParaRPr lang="en-US" sz="2000" dirty="0"/>
          </a:p>
          <a:p>
            <a:r>
              <a:rPr lang="en-US" sz="2000" dirty="0"/>
              <a:t>Move: 			Second:</a:t>
            </a:r>
          </a:p>
          <a:p>
            <a:r>
              <a:rPr lang="en-US" sz="2000" dirty="0"/>
              <a:t>Discussion: </a:t>
            </a:r>
          </a:p>
          <a:p>
            <a:r>
              <a:rPr lang="en-US" sz="20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Tuesday Joint Agenda-AM2</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dirty="0">
                <a:solidFill>
                  <a:schemeClr val="tx1"/>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rPr>
              <a:t>11-24/442rX</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Thursday Joint Agenda-AM1</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dirty="0">
                <a:solidFill>
                  <a:schemeClr val="tx1"/>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rPr>
              <a:t>11-24/442rX</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367234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Thursday Joint Agenda–PM1</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900" dirty="0"/>
              <a:t>…</a:t>
            </a:r>
          </a:p>
          <a:p>
            <a:pPr>
              <a:buFont typeface="Arial" panose="020B0604020202020204" pitchFamily="34" charset="0"/>
              <a:buChar char="•"/>
            </a:pPr>
            <a:r>
              <a:rPr lang="en-GB" sz="1400" dirty="0"/>
              <a:t>Motions: </a:t>
            </a:r>
            <a:r>
              <a:rPr lang="en-US" altLang="en-US" sz="1400" dirty="0">
                <a:solidFill>
                  <a:schemeClr val="tx1"/>
                </a:solidFill>
              </a:rPr>
              <a:t>11-24/442rX</a:t>
            </a: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177803</TotalTime>
  <Words>3061</Words>
  <Application>Microsoft Office PowerPoint</Application>
  <PresentationFormat>On-screen Show (4:3)</PresentationFormat>
  <Paragraphs>437</Paragraphs>
  <Slides>32</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Thursday Joint Agenda-AM1</vt:lpstr>
      <vt:lpstr>Thursday Joint Agenda–PM1</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2024-06-11T18:23:29Z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