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92" r:id="rId4"/>
    <p:sldId id="291" r:id="rId5"/>
    <p:sldId id="293" r:id="rId6"/>
    <p:sldId id="266" r:id="rId7"/>
    <p:sldId id="267" r:id="rId8"/>
    <p:sldId id="295" r:id="rId9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4" autoAdjust="0"/>
    <p:restoredTop sz="94660"/>
  </p:normalViewPr>
  <p:slideViewPr>
    <p:cSldViewPr>
      <p:cViewPr varScale="1">
        <p:scale>
          <a:sx n="91" d="100"/>
          <a:sy n="91" d="100"/>
        </p:scale>
        <p:origin x="67" y="115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5/13/2024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6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333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7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459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Name, Affiliation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‹Nr.›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Name, Affiliation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Name, Affiliation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Name, Affiliation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Name, Affiliation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Name, Affiliation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Name, Affiliation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Name, Affiliation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Month Year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Name, Affiliation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January 2024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err="1" smtClean="0"/>
              <a:t>Volkewr</a:t>
            </a:r>
            <a:r>
              <a:rPr lang="en-GB" dirty="0" smtClean="0"/>
              <a:t> Jungnickel, Fraunhofer HHI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‹Nr.›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802.11-24/0894r1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3/11-23-2016-01-immw-extend-immw-scope-to-include-optical-bands.pptx" TargetMode="External"/><Relationship Id="rId3" Type="http://schemas.openxmlformats.org/officeDocument/2006/relationships/hyperlink" Target="https://standards.ieee.org/ieee/802.11bb/10823/" TargetMode="External"/><Relationship Id="rId7" Type="http://schemas.openxmlformats.org/officeDocument/2006/relationships/hyperlink" Target="https://mentor.ieee.org/802.11/dcn/23/11-23-0221-01-0uhr-hybrid-lc-and-rf-in-uhr.pptx" TargetMode="External"/><Relationship Id="rId12" Type="http://schemas.openxmlformats.org/officeDocument/2006/relationships/hyperlink" Target="WNG%20Meeting%20Minutes%202023-Jan%20Baltimore%20meetin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3/11-23-1068-00-0wng-experiment-results-with-wi-fi-to-lc-offloading-in-an-office-environment.pptx" TargetMode="External"/><Relationship Id="rId11" Type="http://schemas.openxmlformats.org/officeDocument/2006/relationships/hyperlink" Target="https://mentor.ieee.org/802.11/dcn/24/11-24-0406-01-immw-unified-if-interface-for-mm-and-light-wave.pptx" TargetMode="External"/><Relationship Id="rId5" Type="http://schemas.openxmlformats.org/officeDocument/2006/relationships/hyperlink" Target="https://mentor.ieee.org/802.11/dcn/23/11-23-0091-00-0wng-light-communication-for-uhr.pptx" TargetMode="External"/><Relationship Id="rId10" Type="http://schemas.openxmlformats.org/officeDocument/2006/relationships/hyperlink" Target="https://mentor.ieee.org/802.11/dcn/24/11-24-0077-00-immw-numerology-to-include-optical-bands.pptx" TargetMode="External"/><Relationship Id="rId4" Type="http://schemas.openxmlformats.org/officeDocument/2006/relationships/hyperlink" Target="https://mentor.ieee.org/802.11/dcn/23/11-23-0277-01-0000-ieee-802-standards-on-light-communication.pdf" TargetMode="External"/><Relationship Id="rId9" Type="http://schemas.openxmlformats.org/officeDocument/2006/relationships/hyperlink" Target="https://mentor.ieee.org/802.11/dcn/24/11-24-0062-00-immw-channelization-to-include-optical-bands.pptx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04664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Quo </a:t>
            </a:r>
            <a:r>
              <a:rPr lang="en-GB" dirty="0" err="1" smtClean="0"/>
              <a:t>vadis</a:t>
            </a:r>
            <a:r>
              <a:rPr lang="en-GB" dirty="0" smtClean="0"/>
              <a:t>, LC in 802.11?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2024-05-14</a:t>
            </a:r>
            <a:endParaRPr lang="en-GB" sz="2000" b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May 2024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 smtClean="0"/>
              <a:t>Volker Jungnickel, Fraunhofer HHI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9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109599"/>
              </p:ext>
            </p:extLst>
          </p:nvPr>
        </p:nvGraphicFramePr>
        <p:xfrm>
          <a:off x="685800" y="2824162"/>
          <a:ext cx="10591800" cy="3269133"/>
        </p:xfrm>
        <a:graphic>
          <a:graphicData uri="http://schemas.openxmlformats.org/drawingml/2006/table">
            <a:tbl>
              <a:tblPr/>
              <a:tblGrid>
                <a:gridCol w="24548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3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47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60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421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701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Times New Roman"/>
                        </a:rPr>
                        <a:t>Name</a:t>
                      </a: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/>
                          <a:ea typeface="Times New Roman"/>
                        </a:rPr>
                        <a:t>Affiliations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/>
                          <a:ea typeface="Times New Roman"/>
                        </a:rPr>
                        <a:t>Address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/>
                          <a:ea typeface="Times New Roman"/>
                        </a:rPr>
                        <a:t>Phone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/>
                          <a:ea typeface="Times New Roman"/>
                        </a:rPr>
                        <a:t>email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01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Volker Jungnickel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  <a:latin typeface="Times New Roman"/>
                          <a:ea typeface="Times New Roman"/>
                        </a:rPr>
                        <a:t>Fraunhofer</a:t>
                      </a: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 HHI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/>
                      <a:r>
                        <a:rPr lang="nl-NL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 smtClean="0">
                          <a:effectLst/>
                          <a:latin typeface="Times New Roman"/>
                          <a:ea typeface="Times New Roman"/>
                        </a:rPr>
                        <a:t>volker.jungnickel@hhi.fraunhofer.de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01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Andreas Bluschke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self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andreas.bluschke@signify.com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959496"/>
                  </a:ext>
                </a:extLst>
              </a:tr>
              <a:tr h="46701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Matthias Wendt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Signify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matthias.wendt@signify.com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701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</a:rPr>
                        <a:t>Nikola Serafimovski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  <a:latin typeface="Times New Roman"/>
                          <a:ea typeface="Times New Roman"/>
                        </a:rPr>
                        <a:t>pureLiFi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nikola.serafimovski@purelifi.com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701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701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696" marR="60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 marL="0" indent="0" algn="just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 smtClean="0"/>
              <a:t>This contribution summarizes recent </a:t>
            </a:r>
            <a:r>
              <a:rPr lang="en-GB" dirty="0"/>
              <a:t>discussions in 802.11 on LC </a:t>
            </a:r>
            <a:r>
              <a:rPr lang="en-GB" dirty="0" smtClean="0"/>
              <a:t>evolution, taking market needs and recent developments into account. The proposal is to form a study group </a:t>
            </a:r>
            <a:r>
              <a:rPr lang="en-GB" dirty="0" smtClean="0"/>
              <a:t>and </a:t>
            </a:r>
            <a:r>
              <a:rPr lang="en-GB" dirty="0" smtClean="0"/>
              <a:t>define the PAR and CSD for Integrated Light Communication (ILC).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13" name="Footer Placeholder 4"/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 smtClean="0"/>
              <a:t>Volker Jungnickel, Fraunhofer HHI</a:t>
            </a:r>
            <a:endParaRPr lang="en-GB" dirty="0"/>
          </a:p>
        </p:txBody>
      </p:sp>
      <p:sp>
        <p:nvSpPr>
          <p:cNvPr id="8" name="Date Placeholder 3"/>
          <p:cNvSpPr>
            <a:spLocks noGrp="1"/>
          </p:cNvSpPr>
          <p:nvPr>
            <p:ph type="dt" idx="4294967295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May 2024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 txBox="1">
            <a:spLocks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5IRWYhMAAAAlAAAAZAAAAA0AAAAAAAAAAAAAAAAAAAAAAAAAAAAAAAAAAAAAAAAAAAEAAABQAAAAAAAAAAAA4D8AAAAAAADgPwAAAAAAAOA/AAAAAAAA4D8AAAAAAADgPwAAAAAAAOA/AAAAAAAA4D8AAAAAAADgPwAAAAAAAOA/AAAAAAAA4D8CAAAAjAAAAAAAAAAAAAAAmKKuDP///wgAAAAAAAAAAAAAAAAAAAAAAAAAAAAAAAAAAAAAZAAAAAEAAABAAAAAAAAAAAAAAAAAAAAAAAAAAAAAAAAAAAAAAAAAAAAAAAAAAAAAAAAAAAAAAAAAAAAAAAAAAAAAAAAAAAAAAAAAAAAAAAAAAAAAAAAAAAAAAAAAAAAAFAAAADwAAAAAAAAAAAAAABJBkQkUAAAAAQAAABQAAAAUAAAAFAAAAAEAAAAAAAAAZAAAAGQAAAAAAAAAZAAAAGQAAAAVAAAAYAAAAAAAAAAAAAAADwAAACADAAAAAAAAAAAAAAEAAACgMgAAVgcAAKr4//8BAAAAf39/AAEAAABkAAAAAAAAABQAAABAHwAAAAAAACYAAAAAAAAAwOD//wAAAAAmAAAAZAAAABYAAABMAAAAAAAAAAAAAAAEAAAAAAAAAAEAAABNV2YKAAAAACgAAAAoAAAAZAAAAGQAAAAAAAAAzMzMAAAAAABQAAAAUAAAAGQAAABkAAAAAAAAABcAAAAUAAAAAAAAAAAAAAD/fwAA/38AAAAAAAAJAAAABAAAAI0D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kgIAAMAHAACuNQAAWRwAABAAAAAmAAAACAAAAAAAAAAAAAAAMAAAABQAAAAAAAAAAAD//wAAAQAAAP//AAABAA=="/>
              </a:ext>
            </a:extLst>
          </p:cNvSpPr>
          <p:nvPr/>
        </p:nvSpPr>
        <p:spPr bwMode="auto">
          <a:xfrm>
            <a:off x="929217" y="2132856"/>
            <a:ext cx="10639391" cy="4135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10000"/>
              </a:lnSpc>
              <a:buFont typeface="Arial" panose="020B0604020202020204" pitchFamily="34" charset="0"/>
              <a:buChar char="•"/>
              <a:defRPr lang="en-us"/>
            </a:pPr>
            <a:r>
              <a:rPr lang="en-US" sz="2200" kern="0" dirty="0" smtClean="0"/>
              <a:t>Recent IEEE LC standards finished</a:t>
            </a:r>
          </a:p>
          <a:p>
            <a:pPr marL="651510" lvl="1">
              <a:lnSpc>
                <a:spcPct val="110000"/>
              </a:lnSpc>
              <a:buFont typeface="Symbol" panose="05050102010706020507" pitchFamily="18" charset="2"/>
              <a:buChar char="-"/>
              <a:defRPr lang="en-us"/>
            </a:pPr>
            <a:r>
              <a:rPr lang="en-US" sz="1800" kern="0" dirty="0" smtClean="0"/>
              <a:t>IEEE </a:t>
            </a:r>
            <a:r>
              <a:rPr lang="en-US" sz="1800" kern="0" dirty="0" err="1" smtClean="0"/>
              <a:t>Stds</a:t>
            </a:r>
            <a:r>
              <a:rPr lang="en-US" sz="1800" kern="0" dirty="0" smtClean="0"/>
              <a:t> 802.15.13-2023 and 802.11bb-2023 focusing on industrial applications and mass market [1, 2]</a:t>
            </a:r>
          </a:p>
          <a:p>
            <a:pPr marL="251460">
              <a:lnSpc>
                <a:spcPct val="110000"/>
              </a:lnSpc>
              <a:buFont typeface="Arial" panose="020B0604020202020204" pitchFamily="34" charset="0"/>
              <a:buChar char="•"/>
              <a:defRPr lang="en-us"/>
            </a:pPr>
            <a:r>
              <a:rPr lang="en-US" sz="2200" kern="0" dirty="0" smtClean="0"/>
              <a:t>LC gained traction in various niche markets, where light has unique selling points</a:t>
            </a:r>
          </a:p>
          <a:p>
            <a:pPr marL="651510" lvl="1">
              <a:lnSpc>
                <a:spcPct val="110000"/>
              </a:lnSpc>
              <a:buFont typeface="Symbol" panose="05050102010706020507" pitchFamily="18" charset="2"/>
              <a:buChar char="-"/>
              <a:defRPr lang="en-us"/>
            </a:pPr>
            <a:r>
              <a:rPr lang="en-US" sz="1800" kern="0" dirty="0" smtClean="0"/>
              <a:t>Military</a:t>
            </a:r>
            <a:r>
              <a:rPr lang="en-US" sz="1800" kern="0" dirty="0"/>
              <a:t>, secure conference rooms (governments, banks</a:t>
            </a:r>
            <a:r>
              <a:rPr lang="en-US" sz="1800" kern="0" dirty="0" smtClean="0"/>
              <a:t>): </a:t>
            </a:r>
            <a:r>
              <a:rPr lang="en-US" sz="1800" b="1" i="1" kern="0" dirty="0" smtClean="0"/>
              <a:t>LC cannot be wiretapped/jammed</a:t>
            </a:r>
          </a:p>
          <a:p>
            <a:pPr marL="651510" lvl="1">
              <a:lnSpc>
                <a:spcPct val="110000"/>
              </a:lnSpc>
              <a:buFont typeface="Symbol" panose="05050102010706020507" pitchFamily="18" charset="2"/>
              <a:buChar char="-"/>
              <a:defRPr lang="en-us"/>
            </a:pPr>
            <a:r>
              <a:rPr lang="en-US" sz="1800" kern="0" dirty="0" smtClean="0"/>
              <a:t>fixed wireless access: </a:t>
            </a:r>
            <a:r>
              <a:rPr lang="en-US" sz="1800" b="1" i="1" kern="0" dirty="0" smtClean="0"/>
              <a:t>LC goes through windows</a:t>
            </a:r>
            <a:r>
              <a:rPr lang="en-US" sz="1800" kern="0" dirty="0" smtClean="0"/>
              <a:t> (no outdoor </a:t>
            </a:r>
            <a:r>
              <a:rPr lang="en-US" sz="1800" kern="0" dirty="0"/>
              <a:t>unit), </a:t>
            </a:r>
            <a:r>
              <a:rPr lang="en-US" sz="1800" b="1" i="1" kern="0" dirty="0"/>
              <a:t>LC </a:t>
            </a:r>
            <a:r>
              <a:rPr lang="en-US" sz="1800" b="1" i="1" kern="0" dirty="0" smtClean="0"/>
              <a:t>can offload traffic from RF</a:t>
            </a:r>
            <a:endParaRPr lang="en-US" sz="1800" b="1" i="1" kern="0" dirty="0"/>
          </a:p>
          <a:p>
            <a:pPr marL="651510" lvl="1">
              <a:lnSpc>
                <a:spcPct val="110000"/>
              </a:lnSpc>
              <a:buFont typeface="Symbol" panose="05050102010706020507" pitchFamily="18" charset="2"/>
              <a:buChar char="-"/>
              <a:defRPr lang="en-us"/>
            </a:pPr>
            <a:r>
              <a:rPr lang="en-US" sz="1800" kern="0" dirty="0" smtClean="0"/>
              <a:t>platooning, train-to-train: </a:t>
            </a:r>
            <a:r>
              <a:rPr lang="en-US" sz="1800" b="1" i="1" kern="0" dirty="0" smtClean="0"/>
              <a:t>LC is not interfered by RF </a:t>
            </a:r>
            <a:r>
              <a:rPr lang="en-US" sz="1800" kern="0" dirty="0" smtClean="0"/>
              <a:t>(reliable channel access, suitable for wireless control) </a:t>
            </a:r>
          </a:p>
          <a:p>
            <a:pPr marL="251460">
              <a:lnSpc>
                <a:spcPct val="110000"/>
              </a:lnSpc>
              <a:buFont typeface="Arial" panose="020B0604020202020204" pitchFamily="34" charset="0"/>
              <a:buChar char="•"/>
              <a:defRPr lang="en-us"/>
            </a:pPr>
            <a:r>
              <a:rPr lang="en-US" sz="2200" kern="0" dirty="0" smtClean="0"/>
              <a:t>Chicken-and-egg problem (No chipset = No market / No market = No chipset)</a:t>
            </a:r>
            <a:endParaRPr lang="en-US" sz="2200" b="0" kern="0" dirty="0" smtClean="0"/>
          </a:p>
          <a:p>
            <a:pPr marL="651510" lvl="1">
              <a:lnSpc>
                <a:spcPct val="110000"/>
              </a:lnSpc>
              <a:buFont typeface="Symbol" panose="05050102010706020507" pitchFamily="18" charset="2"/>
              <a:buChar char="-"/>
              <a:defRPr lang="en-us"/>
            </a:pPr>
            <a:r>
              <a:rPr lang="en-US" sz="1800" kern="0" dirty="0" smtClean="0"/>
              <a:t>Both new IEEE </a:t>
            </a:r>
            <a:r>
              <a:rPr lang="en-US" sz="1800" kern="0" dirty="0"/>
              <a:t>LC standards compete with ITU-T Rec. G.9991 (legacy of G.hn)</a:t>
            </a:r>
          </a:p>
          <a:p>
            <a:pPr marL="1051560" lvl="2">
              <a:lnSpc>
                <a:spcPct val="110000"/>
              </a:lnSpc>
              <a:buFont typeface="Symbol" panose="05050102010706020507" pitchFamily="18" charset="2"/>
              <a:buChar char="-"/>
              <a:defRPr lang="en-us"/>
            </a:pPr>
            <a:r>
              <a:rPr lang="en-US" sz="1600" kern="0" dirty="0"/>
              <a:t>ITU-chipset allows </a:t>
            </a:r>
            <a:r>
              <a:rPr lang="en-US" sz="1600" kern="0" dirty="0" smtClean="0"/>
              <a:t>simpler </a:t>
            </a:r>
            <a:r>
              <a:rPr lang="en-US" sz="1600" kern="0" dirty="0"/>
              <a:t>integration with LC optical </a:t>
            </a:r>
            <a:r>
              <a:rPr lang="en-US" sz="1600" kern="0" dirty="0" smtClean="0"/>
              <a:t>frontends, 802.11bb needs costly </a:t>
            </a:r>
            <a:r>
              <a:rPr lang="en-US" sz="1600" kern="0" dirty="0"/>
              <a:t>up-down </a:t>
            </a:r>
            <a:r>
              <a:rPr lang="en-US" sz="1600" kern="0" dirty="0" smtClean="0"/>
              <a:t>conversion</a:t>
            </a:r>
          </a:p>
          <a:p>
            <a:pPr marL="1051560" lvl="2">
              <a:lnSpc>
                <a:spcPct val="110000"/>
              </a:lnSpc>
              <a:buFont typeface="Symbol" panose="05050102010706020507" pitchFamily="18" charset="2"/>
              <a:buChar char="-"/>
              <a:defRPr lang="en-us"/>
            </a:pPr>
            <a:r>
              <a:rPr lang="en-US" sz="1600" kern="0" dirty="0" smtClean="0"/>
              <a:t>802.11bb is likely to become single-vendor scenario. But standards should enable interoperability </a:t>
            </a:r>
          </a:p>
          <a:p>
            <a:pPr marL="251460">
              <a:lnSpc>
                <a:spcPct val="110000"/>
              </a:lnSpc>
              <a:buFont typeface="Arial" panose="020B0604020202020204" pitchFamily="34" charset="0"/>
              <a:buChar char="•"/>
              <a:defRPr lang="en-us"/>
            </a:pPr>
            <a:r>
              <a:rPr lang="en-US" sz="2200" kern="0" dirty="0" smtClean="0"/>
              <a:t>How to make IEEE LC standards more attractive for mass market adoption?</a:t>
            </a:r>
            <a:endParaRPr lang="en-US" sz="2200" kern="0" dirty="0"/>
          </a:p>
          <a:p>
            <a:pPr marL="651510" lvl="1">
              <a:lnSpc>
                <a:spcPct val="110000"/>
              </a:lnSpc>
              <a:buFont typeface="Symbol" panose="05050102010706020507" pitchFamily="18" charset="2"/>
              <a:buChar char="-"/>
              <a:defRPr lang="en-us"/>
            </a:pPr>
            <a:endParaRPr lang="en-US" sz="1800" kern="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LC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May 2024</a:t>
            </a:r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 smtClean="0"/>
              <a:t>Volker Jungnickel, Fraunhofer HHI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8498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 txBox="1">
            <a:spLocks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5IRWYhMAAAAlAAAAZAAAAA0AAAAAAAAAAAAAAAAAAAAAAAAAAAAAAAAAAAAAAAAAAAEAAABQAAAAAAAAAAAA4D8AAAAAAADgPwAAAAAAAOA/AAAAAAAA4D8AAAAAAADgPwAAAAAAAOA/AAAAAAAA4D8AAAAAAADgPwAAAAAAAOA/AAAAAAAA4D8CAAAAjAAAAAAAAAAAAAAAmKKuDP///wgAAAAAAAAAAAAAAAAAAAAAAAAAAAAAAAAAAAAAZAAAAAEAAABAAAAAAAAAAAAAAAAAAAAAAAAAAAAAAAAAAAAAAAAAAAAAAAAAAAAAAAAAAAAAAAAAAAAAAAAAAAAAAAAAAAAAAAAAAAAAAAAAAAAAAAAAAAAAAAAAAAAAFAAAADwAAAAAAAAAAAAAABJBkQkUAAAAAQAAABQAAAAUAAAAFAAAAAEAAAAAAAAAZAAAAGQAAAAAAAAAZAAAAGQAAAAVAAAAYAAAAAAAAAAAAAAADwAAACADAAAAAAAAAAAAAAEAAACgMgAAVgcAAKr4//8BAAAAf39/AAEAAABkAAAAAAAAABQAAABAHwAAAAAAACYAAAAAAAAAwOD//wAAAAAmAAAAZAAAABYAAABMAAAAAAAAAAAAAAAEAAAAAAAAAAEAAABNV2YKAAAAACgAAAAoAAAAZAAAAGQAAAAAAAAAzMzMAAAAAABQAAAAUAAAAGQAAABkAAAAAAAAABcAAAAUAAAAAAAAAAAAAAD/fwAA/38AAAAAAAAJAAAABAAAAI0D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kgIAAMAHAACuNQAAWRwAABAAAAAmAAAACAAAAAAAAAAAAAAAMAAAABQAAAAAAAAAAAD//wAAAQAAAP//AAABAA=="/>
              </a:ext>
            </a:extLst>
          </p:cNvSpPr>
          <p:nvPr/>
        </p:nvSpPr>
        <p:spPr bwMode="auto">
          <a:xfrm>
            <a:off x="929217" y="2132856"/>
            <a:ext cx="10639391" cy="4135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10000"/>
              </a:lnSpc>
              <a:buFont typeface="Arial" panose="020B0604020202020204" pitchFamily="34" charset="0"/>
              <a:buChar char="•"/>
              <a:defRPr lang="en-us"/>
            </a:pPr>
            <a:r>
              <a:rPr lang="en-US" sz="2200" kern="0" dirty="0" smtClean="0"/>
              <a:t>Recently proposed new features</a:t>
            </a:r>
          </a:p>
          <a:p>
            <a:pPr marL="651510" lvl="1">
              <a:lnSpc>
                <a:spcPct val="110000"/>
              </a:lnSpc>
              <a:buFont typeface="Symbol" panose="05050102010706020507" pitchFamily="18" charset="2"/>
              <a:buChar char="-"/>
              <a:defRPr lang="en-us"/>
            </a:pPr>
            <a:r>
              <a:rPr lang="en-US" sz="1800" kern="0" dirty="0" smtClean="0"/>
              <a:t>Distributed MIMO [3]</a:t>
            </a:r>
          </a:p>
          <a:p>
            <a:pPr marL="651510" lvl="1">
              <a:lnSpc>
                <a:spcPct val="110000"/>
              </a:lnSpc>
              <a:buFont typeface="Symbol" panose="05050102010706020507" pitchFamily="18" charset="2"/>
              <a:buChar char="-"/>
              <a:defRPr lang="en-us"/>
            </a:pPr>
            <a:r>
              <a:rPr lang="en-US" sz="1800" kern="0" dirty="0" smtClean="0"/>
              <a:t>Integration of LC and RF [4]</a:t>
            </a:r>
          </a:p>
          <a:p>
            <a:pPr marL="651510" lvl="1">
              <a:lnSpc>
                <a:spcPct val="110000"/>
              </a:lnSpc>
              <a:buFont typeface="Symbol" panose="05050102010706020507" pitchFamily="18" charset="2"/>
              <a:buChar char="-"/>
              <a:defRPr lang="en-us"/>
            </a:pPr>
            <a:r>
              <a:rPr lang="en-US" sz="1800" kern="0" dirty="0" smtClean="0"/>
              <a:t>Integration into MLO [5] and with mm-wave [6]</a:t>
            </a:r>
            <a:endParaRPr lang="en-US" sz="1800" kern="0" dirty="0"/>
          </a:p>
          <a:p>
            <a:pPr marL="651510" lvl="1">
              <a:lnSpc>
                <a:spcPct val="110000"/>
              </a:lnSpc>
              <a:buFont typeface="Symbol" panose="05050102010706020507" pitchFamily="18" charset="2"/>
              <a:buChar char="-"/>
              <a:defRPr lang="en-us"/>
            </a:pPr>
            <a:r>
              <a:rPr lang="en-US" sz="1800" kern="0" dirty="0" smtClean="0"/>
              <a:t>Higher bandwidth (320, 640, …MHz</a:t>
            </a:r>
            <a:r>
              <a:rPr lang="en-US" sz="1800" kern="0" dirty="0" smtClean="0"/>
              <a:t>), non-overlapping </a:t>
            </a:r>
            <a:r>
              <a:rPr lang="en-US" sz="1800" kern="0" dirty="0" smtClean="0"/>
              <a:t>channels [7]</a:t>
            </a:r>
          </a:p>
          <a:p>
            <a:pPr marL="651510" lvl="1">
              <a:lnSpc>
                <a:spcPct val="110000"/>
              </a:lnSpc>
              <a:buFont typeface="Symbol" panose="05050102010706020507" pitchFamily="18" charset="2"/>
              <a:buChar char="-"/>
              <a:defRPr lang="en-us"/>
            </a:pPr>
            <a:r>
              <a:rPr lang="en-US" sz="1800" kern="0" dirty="0" smtClean="0"/>
              <a:t>Reuse original BB for sub-7 GHz or up-clocked BB for mm-wave [8] </a:t>
            </a:r>
          </a:p>
          <a:p>
            <a:pPr marL="651510" lvl="1">
              <a:lnSpc>
                <a:spcPct val="110000"/>
              </a:lnSpc>
              <a:buFont typeface="Symbol" panose="05050102010706020507" pitchFamily="18" charset="2"/>
              <a:buChar char="-"/>
              <a:defRPr lang="en-us"/>
            </a:pPr>
            <a:r>
              <a:rPr lang="en-US" sz="1800" kern="0" dirty="0" smtClean="0"/>
              <a:t>Unified IF interface for LC and mm-wave [9], </a:t>
            </a:r>
            <a:r>
              <a:rPr lang="en-US" sz="1800" kern="0" dirty="0" smtClean="0"/>
              <a:t>wavelength range 1200 nm to 1550 nm for </a:t>
            </a:r>
            <a:r>
              <a:rPr lang="en-US" sz="1800" kern="0" dirty="0" smtClean="0"/>
              <a:t>LC [10]</a:t>
            </a:r>
          </a:p>
          <a:p>
            <a:pPr marL="251460">
              <a:lnSpc>
                <a:spcPct val="110000"/>
              </a:lnSpc>
              <a:buFont typeface="Arial" panose="020B0604020202020204" pitchFamily="34" charset="0"/>
              <a:buChar char="•"/>
              <a:defRPr lang="en-us"/>
            </a:pPr>
            <a:r>
              <a:rPr lang="en-US" sz="2200" kern="0" dirty="0" smtClean="0"/>
              <a:t>LC to continue as separate project</a:t>
            </a:r>
          </a:p>
          <a:p>
            <a:pPr marL="651510" lvl="1">
              <a:lnSpc>
                <a:spcPct val="110000"/>
              </a:lnSpc>
              <a:buFont typeface="Symbol" panose="05050102010706020507" pitchFamily="18" charset="2"/>
              <a:buChar char="-"/>
              <a:defRPr lang="en-us"/>
            </a:pPr>
            <a:r>
              <a:rPr lang="en-US" sz="1800" kern="0" dirty="0" smtClean="0"/>
              <a:t>IMMW supporters </a:t>
            </a:r>
            <a:r>
              <a:rPr lang="en-US" sz="1800" kern="0" dirty="0" smtClean="0"/>
              <a:t>wanted </a:t>
            </a:r>
            <a:r>
              <a:rPr lang="en-US" sz="1800" kern="0" dirty="0" smtClean="0"/>
              <a:t>to </a:t>
            </a:r>
            <a:r>
              <a:rPr lang="en-US" sz="1800" kern="0" dirty="0" smtClean="0"/>
              <a:t>keep the </a:t>
            </a:r>
            <a:r>
              <a:rPr lang="en-US" sz="1800" kern="0" dirty="0" smtClean="0"/>
              <a:t>scope that was backed up by a 802.11 WG Motion</a:t>
            </a:r>
          </a:p>
          <a:p>
            <a:pPr marL="251460">
              <a:lnSpc>
                <a:spcPct val="110000"/>
              </a:lnSpc>
              <a:buFont typeface="Arial" panose="020B0604020202020204" pitchFamily="34" charset="0"/>
              <a:buChar char="•"/>
              <a:defRPr lang="en-us"/>
            </a:pPr>
            <a:r>
              <a:rPr lang="en-US" sz="2200" kern="0" dirty="0" smtClean="0"/>
              <a:t>Issues to be regarded towards new LC study/task group</a:t>
            </a:r>
          </a:p>
          <a:p>
            <a:pPr marL="651510" lvl="1">
              <a:lnSpc>
                <a:spcPct val="110000"/>
              </a:lnSpc>
              <a:buFont typeface="Symbol" panose="05050102010706020507" pitchFamily="18" charset="2"/>
              <a:buChar char="-"/>
              <a:defRPr lang="en-us"/>
            </a:pPr>
            <a:r>
              <a:rPr lang="en-US" sz="1800" kern="0" dirty="0" smtClean="0"/>
              <a:t>will run in parallel to two mainstream projects (11bn, </a:t>
            </a:r>
            <a:r>
              <a:rPr lang="en-US" sz="1800" kern="0" dirty="0" err="1" smtClean="0"/>
              <a:t>immw</a:t>
            </a:r>
            <a:r>
              <a:rPr lang="en-US" sz="1800" kern="0" dirty="0" smtClean="0"/>
              <a:t>) </a:t>
            </a:r>
            <a:r>
              <a:rPr lang="en-US" sz="1800" kern="0" dirty="0" smtClean="0">
                <a:sym typeface="Wingdings" panose="05000000000000000000" pitchFamily="2" charset="2"/>
              </a:rPr>
              <a:t> offload contributions into teleconferences</a:t>
            </a:r>
            <a:endParaRPr lang="en-US" sz="1800" kern="0" dirty="0" smtClean="0"/>
          </a:p>
          <a:p>
            <a:pPr marL="251460">
              <a:lnSpc>
                <a:spcPct val="110000"/>
              </a:lnSpc>
              <a:buFont typeface="Symbol" panose="05050102010706020507" pitchFamily="18" charset="2"/>
              <a:buChar char="-"/>
              <a:defRPr lang="en-us"/>
            </a:pPr>
            <a:endParaRPr lang="de-DE" kern="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Previous</a:t>
            </a:r>
            <a:r>
              <a:rPr lang="de-DE" dirty="0" smtClean="0"/>
              <a:t> </a:t>
            </a:r>
            <a:r>
              <a:rPr lang="de-DE" dirty="0" err="1" smtClean="0"/>
              <a:t>developments</a:t>
            </a:r>
            <a:r>
              <a:rPr lang="de-DE" dirty="0" smtClean="0"/>
              <a:t> </a:t>
            </a:r>
            <a:r>
              <a:rPr lang="de-DE" dirty="0" err="1" smtClean="0"/>
              <a:t>related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LC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idx="15"/>
          </p:nvPr>
        </p:nvSpPr>
        <p:spPr>
          <a:xfrm>
            <a:off x="910155" y="333122"/>
            <a:ext cx="2499764" cy="273050"/>
          </a:xfrm>
        </p:spPr>
        <p:txBody>
          <a:bodyPr/>
          <a:lstStyle/>
          <a:p>
            <a:r>
              <a:rPr lang="en-US" dirty="0" smtClean="0"/>
              <a:t>May 2024</a:t>
            </a:r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 smtClean="0"/>
              <a:t>Volker Jungnickel, Fraunhofer HHI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4912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 txBox="1">
            <a:spLocks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5IRWYhMAAAAlAAAAZAAAAA0AAAAAAAAAAAAAAAAAAAAAAAAAAAAAAAAAAAAAAAAAAAEAAABQAAAAAAAAAAAA4D8AAAAAAADgPwAAAAAAAOA/AAAAAAAA4D8AAAAAAADgPwAAAAAAAOA/AAAAAAAA4D8AAAAAAADgPwAAAAAAAOA/AAAAAAAA4D8CAAAAjAAAAAAAAAAAAAAAmKKuDP///wgAAAAAAAAAAAAAAAAAAAAAAAAAAAAAAAAAAAAAZAAAAAEAAABAAAAAAAAAAAAAAAAAAAAAAAAAAAAAAAAAAAAAAAAAAAAAAAAAAAAAAAAAAAAAAAAAAAAAAAAAAAAAAAAAAAAAAAAAAAAAAAAAAAAAAAAAAAAAAAAAAAAAFAAAADwAAAAAAAAAAAAAABJBkQkUAAAAAQAAABQAAAAUAAAAFAAAAAEAAAAAAAAAZAAAAGQAAAAAAAAAZAAAAGQAAAAVAAAAYAAAAAAAAAAAAAAADwAAACADAAAAAAAAAAAAAAEAAACgMgAAVgcAAKr4//8BAAAAf39/AAEAAABkAAAAAAAAABQAAABAHwAAAAAAACYAAAAAAAAAwOD//wAAAAAmAAAAZAAAABYAAABMAAAAAAAAAAAAAAAEAAAAAAAAAAEAAABNV2YKAAAAACgAAAAoAAAAZAAAAGQAAAAAAAAAzMzMAAAAAABQAAAAUAAAAGQAAABkAAAAAAAAABcAAAAUAAAAAAAAAAAAAAD/fwAA/38AAAAAAAAJAAAABAAAAI0D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kgIAAMAHAACuNQAAWRwAABAAAAAmAAAACAAAAAAAAAAAAAAAMAAAABQAAAAAAAAAAAD//wAAAQAAAP//AAABAA=="/>
              </a:ext>
            </a:extLst>
          </p:cNvSpPr>
          <p:nvPr/>
        </p:nvSpPr>
        <p:spPr bwMode="auto">
          <a:xfrm>
            <a:off x="929217" y="1957508"/>
            <a:ext cx="10639391" cy="4135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10000"/>
              </a:lnSpc>
              <a:buFont typeface="Arial" panose="020B0604020202020204" pitchFamily="34" charset="0"/>
              <a:buChar char="•"/>
              <a:defRPr lang="en-us"/>
            </a:pPr>
            <a:r>
              <a:rPr lang="en-US" sz="2200" kern="0" dirty="0" smtClean="0"/>
              <a:t>Make LC more attractive for mass market adoption</a:t>
            </a:r>
          </a:p>
          <a:p>
            <a:pPr marL="708660" lvl="1" indent="-342900">
              <a:lnSpc>
                <a:spcPct val="110000"/>
              </a:lnSpc>
              <a:buFont typeface="+mj-lt"/>
              <a:buAutoNum type="arabicPeriod"/>
              <a:defRPr lang="en-us"/>
            </a:pPr>
            <a:r>
              <a:rPr lang="en-US" sz="1800" b="1" i="1" kern="0" dirty="0" smtClean="0"/>
              <a:t>Native support for LC </a:t>
            </a:r>
            <a:r>
              <a:rPr lang="en-US" sz="1800" i="1" kern="0" dirty="0" smtClean="0">
                <a:sym typeface="Wingdings" panose="05000000000000000000" pitchFamily="2" charset="2"/>
              </a:rPr>
              <a:t> </a:t>
            </a:r>
            <a:r>
              <a:rPr lang="en-US" sz="1800" i="1" kern="0" dirty="0">
                <a:sym typeface="Wingdings" panose="05000000000000000000" pitchFamily="2" charset="2"/>
              </a:rPr>
              <a:t>S</a:t>
            </a:r>
            <a:r>
              <a:rPr lang="en-US" sz="1800" i="1" kern="0" dirty="0" smtClean="0">
                <a:sym typeface="Wingdings" panose="05000000000000000000" pitchFamily="2" charset="2"/>
              </a:rPr>
              <a:t>olve chicken-and-egg problem</a:t>
            </a:r>
            <a:endParaRPr lang="en-US" sz="1800" i="1" kern="0" dirty="0" smtClean="0"/>
          </a:p>
          <a:p>
            <a:pPr marL="1108710" lvl="2" indent="-342900">
              <a:lnSpc>
                <a:spcPct val="110000"/>
              </a:lnSpc>
              <a:buFont typeface="Arial" panose="020B0604020202020204" pitchFamily="34" charset="0"/>
              <a:buChar char="•"/>
              <a:defRPr lang="en-us"/>
            </a:pPr>
            <a:r>
              <a:rPr lang="en-US" sz="1800" kern="0" dirty="0" smtClean="0">
                <a:sym typeface="Wingdings" panose="05000000000000000000" pitchFamily="2" charset="2"/>
              </a:rPr>
              <a:t>specify LC </a:t>
            </a:r>
            <a:r>
              <a:rPr lang="en-US" sz="1800" kern="0" dirty="0" smtClean="0">
                <a:sym typeface="Wingdings" panose="05000000000000000000" pitchFamily="2" charset="2"/>
              </a:rPr>
              <a:t>interface </a:t>
            </a:r>
            <a:r>
              <a:rPr lang="en-US" sz="1800" kern="0" dirty="0" smtClean="0">
                <a:sym typeface="Wingdings" panose="05000000000000000000" pitchFamily="2" charset="2"/>
              </a:rPr>
              <a:t>in more detail</a:t>
            </a:r>
          </a:p>
          <a:p>
            <a:pPr marL="1108710" lvl="2" indent="-342900">
              <a:lnSpc>
                <a:spcPct val="110000"/>
              </a:lnSpc>
              <a:buFont typeface="Arial" panose="020B0604020202020204" pitchFamily="34" charset="0"/>
              <a:buChar char="•"/>
              <a:defRPr lang="en-us"/>
            </a:pPr>
            <a:r>
              <a:rPr lang="en-US" sz="1800" kern="0" dirty="0" smtClean="0">
                <a:sym typeface="Wingdings" panose="05000000000000000000" pitchFamily="2" charset="2"/>
              </a:rPr>
              <a:t>interoperability of LC optical frontends with </a:t>
            </a:r>
            <a:r>
              <a:rPr lang="en-US" sz="1800" kern="0" dirty="0" smtClean="0">
                <a:sym typeface="Wingdings" panose="05000000000000000000" pitchFamily="2" charset="2"/>
              </a:rPr>
              <a:t>802.11 baseband </a:t>
            </a:r>
            <a:r>
              <a:rPr lang="en-US" sz="1800" kern="0" dirty="0" smtClean="0">
                <a:sym typeface="Wingdings" panose="05000000000000000000" pitchFamily="2" charset="2"/>
              </a:rPr>
              <a:t>(infrastructure and device side)</a:t>
            </a:r>
          </a:p>
          <a:p>
            <a:pPr marL="1108710" lvl="2" indent="-342900">
              <a:lnSpc>
                <a:spcPct val="110000"/>
              </a:lnSpc>
              <a:buFont typeface="Arial" panose="020B0604020202020204" pitchFamily="34" charset="0"/>
              <a:buChar char="•"/>
              <a:defRPr lang="en-us"/>
            </a:pPr>
            <a:r>
              <a:rPr lang="en-US" sz="1800" kern="0" dirty="0" smtClean="0">
                <a:sym typeface="Wingdings" panose="05000000000000000000" pitchFamily="2" charset="2"/>
              </a:rPr>
              <a:t>taking </a:t>
            </a:r>
            <a:r>
              <a:rPr lang="en-US" sz="1800" kern="0" dirty="0" smtClean="0">
                <a:sym typeface="Wingdings" panose="05000000000000000000" pitchFamily="2" charset="2"/>
              </a:rPr>
              <a:t>possible EMI </a:t>
            </a:r>
            <a:r>
              <a:rPr lang="en-US" sz="1800" kern="0" dirty="0" smtClean="0">
                <a:sym typeface="Wingdings" panose="05000000000000000000" pitchFamily="2" charset="2"/>
              </a:rPr>
              <a:t>concerns seriously into account</a:t>
            </a:r>
          </a:p>
          <a:p>
            <a:pPr marL="708660" lvl="1" indent="-342900">
              <a:lnSpc>
                <a:spcPct val="110000"/>
              </a:lnSpc>
              <a:buFont typeface="+mj-lt"/>
              <a:buAutoNum type="arabicPeriod"/>
              <a:defRPr lang="en-us"/>
            </a:pPr>
            <a:r>
              <a:rPr lang="en-US" sz="1800" b="1" i="1" kern="0" dirty="0" smtClean="0"/>
              <a:t>Enable new features in 11be and 11bn for LC</a:t>
            </a:r>
            <a:r>
              <a:rPr lang="en-US" sz="1800" i="1" kern="0" dirty="0" smtClean="0"/>
              <a:t> </a:t>
            </a:r>
            <a:r>
              <a:rPr lang="en-US" sz="1800" i="1" kern="0" dirty="0" smtClean="0">
                <a:sym typeface="Wingdings" panose="05000000000000000000" pitchFamily="2" charset="2"/>
              </a:rPr>
              <a:t> Integrate LC deeper with 802.11</a:t>
            </a:r>
            <a:endParaRPr lang="en-US" sz="1800" i="1" kern="0" dirty="0" smtClean="0"/>
          </a:p>
          <a:p>
            <a:pPr marL="1108710" lvl="2" indent="-342900">
              <a:lnSpc>
                <a:spcPct val="110000"/>
              </a:lnSpc>
              <a:buFont typeface="Arial" panose="020B0604020202020204" pitchFamily="34" charset="0"/>
              <a:buChar char="•"/>
              <a:defRPr lang="en-us"/>
            </a:pPr>
            <a:r>
              <a:rPr lang="en-US" sz="1800" kern="0" dirty="0" smtClean="0"/>
              <a:t>320 MHz (and possibly more), integration into MLO</a:t>
            </a:r>
            <a:r>
              <a:rPr lang="en-US" sz="1800" kern="0" dirty="0"/>
              <a:t>, coordinated </a:t>
            </a:r>
            <a:r>
              <a:rPr lang="en-US" sz="1800" kern="0" dirty="0" smtClean="0"/>
              <a:t>multi-AP</a:t>
            </a:r>
          </a:p>
          <a:p>
            <a:pPr marL="1108710" lvl="2" indent="-342900">
              <a:lnSpc>
                <a:spcPct val="110000"/>
              </a:lnSpc>
              <a:buFont typeface="Arial" panose="020B0604020202020204" pitchFamily="34" charset="0"/>
              <a:buChar char="•"/>
              <a:defRPr lang="en-us"/>
            </a:pPr>
            <a:r>
              <a:rPr lang="en-US" sz="1800" kern="0" dirty="0" smtClean="0">
                <a:sym typeface="Wingdings" panose="05000000000000000000" pitchFamily="2" charset="2"/>
              </a:rPr>
              <a:t>develop </a:t>
            </a:r>
            <a:r>
              <a:rPr lang="en-US" sz="1800" kern="0" dirty="0" smtClean="0">
                <a:sym typeface="Wingdings" panose="05000000000000000000" pitchFamily="2" charset="2"/>
              </a:rPr>
              <a:t>802.11bb further into generic LC spec.: transport </a:t>
            </a:r>
            <a:r>
              <a:rPr lang="en-US" sz="1800" kern="0" dirty="0">
                <a:sym typeface="Wingdings" panose="05000000000000000000" pitchFamily="2" charset="2"/>
              </a:rPr>
              <a:t>any </a:t>
            </a:r>
            <a:r>
              <a:rPr lang="en-US" sz="1800" kern="0" dirty="0" smtClean="0">
                <a:sym typeface="Wingdings" panose="05000000000000000000" pitchFamily="2" charset="2"/>
              </a:rPr>
              <a:t>802.11 version over light</a:t>
            </a:r>
            <a:endParaRPr lang="en-US" sz="1800" kern="0" dirty="0"/>
          </a:p>
          <a:p>
            <a:pPr marL="708660" lvl="1" indent="-342900">
              <a:lnSpc>
                <a:spcPct val="110000"/>
              </a:lnSpc>
              <a:buFont typeface="+mj-lt"/>
              <a:buAutoNum type="arabicPeriod"/>
              <a:defRPr lang="en-us"/>
            </a:pPr>
            <a:r>
              <a:rPr lang="en-US" sz="1800" b="1" i="1" kern="0" dirty="0" smtClean="0"/>
              <a:t>Support of distributed MIMO for LC </a:t>
            </a:r>
            <a:r>
              <a:rPr lang="en-US" sz="1800" i="1" kern="0" dirty="0">
                <a:sym typeface="Wingdings" panose="05000000000000000000" pitchFamily="2" charset="2"/>
              </a:rPr>
              <a:t> </a:t>
            </a:r>
            <a:r>
              <a:rPr lang="en-US" sz="1800" i="1" kern="0" dirty="0" smtClean="0">
                <a:sym typeface="Wingdings" panose="05000000000000000000" pitchFamily="2" charset="2"/>
              </a:rPr>
              <a:t>Improve reliability (LOS blockage), reduce latency</a:t>
            </a:r>
            <a:endParaRPr lang="en-US" sz="1800" i="1" kern="0" dirty="0">
              <a:sym typeface="Wingdings" panose="05000000000000000000" pitchFamily="2" charset="2"/>
            </a:endParaRPr>
          </a:p>
          <a:p>
            <a:pPr marL="1108710" lvl="2" indent="-342900">
              <a:lnSpc>
                <a:spcPct val="110000"/>
              </a:lnSpc>
              <a:buFont typeface="Arial" panose="020B0604020202020204" pitchFamily="34" charset="0"/>
              <a:buChar char="•"/>
              <a:defRPr lang="en-us"/>
            </a:pPr>
            <a:r>
              <a:rPr lang="en-US" sz="1800" kern="0" dirty="0">
                <a:sym typeface="Wingdings" panose="05000000000000000000" pitchFamily="2" charset="2"/>
              </a:rPr>
              <a:t>centralized infrastructure chipset based on 802.11, distributed optical frontends</a:t>
            </a:r>
          </a:p>
          <a:p>
            <a:pPr marL="1108710" lvl="2" indent="-342900">
              <a:lnSpc>
                <a:spcPct val="110000"/>
              </a:lnSpc>
              <a:buFont typeface="Arial" panose="020B0604020202020204" pitchFamily="34" charset="0"/>
              <a:buChar char="•"/>
              <a:defRPr lang="en-us"/>
            </a:pPr>
            <a:r>
              <a:rPr lang="en-US" sz="1800" kern="0" dirty="0">
                <a:sym typeface="Wingdings" panose="05000000000000000000" pitchFamily="2" charset="2"/>
              </a:rPr>
              <a:t>specify electrical/optical </a:t>
            </a:r>
            <a:r>
              <a:rPr lang="en-US" sz="1800" kern="0" dirty="0" err="1">
                <a:sym typeface="Wingdings" panose="05000000000000000000" pitchFamily="2" charset="2"/>
              </a:rPr>
              <a:t>fronthaul</a:t>
            </a:r>
            <a:r>
              <a:rPr lang="en-US" sz="1800" kern="0" dirty="0">
                <a:sym typeface="Wingdings" panose="05000000000000000000" pitchFamily="2" charset="2"/>
              </a:rPr>
              <a:t> interface over diverse media (</a:t>
            </a:r>
            <a:r>
              <a:rPr lang="en-US" sz="1800" kern="0" dirty="0" err="1">
                <a:sym typeface="Wingdings" panose="05000000000000000000" pitchFamily="2" charset="2"/>
              </a:rPr>
              <a:t>CATx</a:t>
            </a:r>
            <a:r>
              <a:rPr lang="en-US" sz="1800" kern="0" dirty="0">
                <a:sym typeface="Wingdings" panose="05000000000000000000" pitchFamily="2" charset="2"/>
              </a:rPr>
              <a:t>, POF, </a:t>
            </a:r>
            <a:r>
              <a:rPr lang="en-US" sz="1800" b="1" kern="0" dirty="0" smtClean="0">
                <a:sym typeface="Wingdings" panose="05000000000000000000" pitchFamily="2" charset="2"/>
              </a:rPr>
              <a:t>PLC, </a:t>
            </a:r>
            <a:r>
              <a:rPr lang="en-US" sz="1800" b="1" kern="0" dirty="0" err="1" smtClean="0">
                <a:sym typeface="Wingdings" panose="05000000000000000000" pitchFamily="2" charset="2"/>
              </a:rPr>
              <a:t>FttR</a:t>
            </a:r>
            <a:r>
              <a:rPr lang="en-US" sz="1800" kern="0" dirty="0" smtClean="0">
                <a:sym typeface="Wingdings" panose="05000000000000000000" pitchFamily="2" charset="2"/>
              </a:rPr>
              <a:t>)</a:t>
            </a:r>
            <a:endParaRPr lang="en-US" sz="1800" kern="0" dirty="0">
              <a:sym typeface="Wingdings" panose="05000000000000000000" pitchFamily="2" charset="2"/>
            </a:endParaRPr>
          </a:p>
          <a:p>
            <a:pPr marL="1108710" lvl="2" indent="-342900">
              <a:lnSpc>
                <a:spcPct val="110000"/>
              </a:lnSpc>
              <a:buFont typeface="Arial" panose="020B0604020202020204" pitchFamily="34" charset="0"/>
              <a:buChar char="•"/>
              <a:defRPr lang="en-us"/>
            </a:pPr>
            <a:r>
              <a:rPr lang="en-US" sz="1800" kern="0" dirty="0">
                <a:sym typeface="Wingdings" panose="05000000000000000000" pitchFamily="2" charset="2"/>
              </a:rPr>
              <a:t>consider amplify-and-forward vs. decode-and-forward approaches</a:t>
            </a:r>
          </a:p>
          <a:p>
            <a:pPr marL="708660" lvl="1" indent="-342900">
              <a:lnSpc>
                <a:spcPct val="110000"/>
              </a:lnSpc>
              <a:buFont typeface="+mj-lt"/>
              <a:buAutoNum type="arabicPeriod"/>
              <a:defRPr lang="en-us"/>
            </a:pPr>
            <a:endParaRPr lang="en-US" sz="1800" kern="0" dirty="0" smtClean="0"/>
          </a:p>
          <a:p>
            <a:pPr marL="251460">
              <a:lnSpc>
                <a:spcPct val="110000"/>
              </a:lnSpc>
              <a:buFont typeface="Symbol" panose="05050102010706020507" pitchFamily="18" charset="2"/>
              <a:buChar char="-"/>
              <a:defRPr lang="en-us"/>
            </a:pPr>
            <a:endParaRPr lang="de-DE" kern="0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Proposed</a:t>
            </a:r>
            <a:r>
              <a:rPr lang="de-DE" dirty="0" smtClean="0"/>
              <a:t> </a:t>
            </a:r>
            <a:r>
              <a:rPr lang="de-DE" dirty="0" err="1" smtClean="0"/>
              <a:t>scope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project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May 2024</a:t>
            </a:r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 smtClean="0"/>
              <a:t>Volker Jungnickel, Fraunhofer HHI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3702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914400" y="1988840"/>
            <a:ext cx="10510191" cy="4113213"/>
          </a:xfrm>
          <a:ln/>
        </p:spPr>
        <p:txBody>
          <a:bodyPr/>
          <a:lstStyle/>
          <a:p>
            <a:pPr marL="0" indent="0">
              <a:lnSpc>
                <a:spcPct val="150000"/>
              </a:lnSpc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/>
              <a:t>The evolution of LC in 802.11 should focus onto features which primarily make LC more attractive for mass market adoption.</a:t>
            </a:r>
          </a:p>
          <a:p>
            <a:pPr marL="0" indent="0">
              <a:lnSpc>
                <a:spcPct val="150000"/>
              </a:lnSpc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/>
              <a:t>This contribution has summarized previously proposed features and suggested priorities towards the above mentioned goal, which maybe further detailed in </a:t>
            </a:r>
            <a:r>
              <a:rPr lang="en-GB" sz="2000" dirty="0" smtClean="0"/>
              <a:t>a new </a:t>
            </a:r>
            <a:r>
              <a:rPr lang="en-GB" sz="2000" dirty="0" smtClean="0"/>
              <a:t>study group.</a:t>
            </a:r>
          </a:p>
          <a:p>
            <a:pPr marL="0" indent="0">
              <a:lnSpc>
                <a:spcPct val="150000"/>
              </a:lnSpc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 smtClean="0"/>
          </a:p>
          <a:p>
            <a:pPr>
              <a:lnSpc>
                <a:spcPct val="150000"/>
              </a:lnSpc>
              <a:buFont typeface="Symbol" panose="05050102010706020507" pitchFamily="18" charset="2"/>
              <a:buChar char="-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600" b="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6</a:t>
            </a:fld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idx="4294967295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May 2024</a:t>
            </a:r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 smtClean="0"/>
              <a:t>Volker Jungnickel, Fraunhofer HHI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71165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914400" y="1858983"/>
            <a:ext cx="10582199" cy="4113213"/>
          </a:xfrm>
          <a:ln/>
        </p:spPr>
        <p:txBody>
          <a:bodyPr/>
          <a:lstStyle/>
          <a:p>
            <a:pPr marL="0" indent="4763">
              <a:lnSpc>
                <a:spcPct val="150000"/>
              </a:lnSpc>
              <a:spcBef>
                <a:spcPts val="0"/>
              </a:spcBef>
              <a:tabLst>
                <a:tab pos="36036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600" b="0" dirty="0" smtClean="0"/>
              <a:t>[1]</a:t>
            </a:r>
            <a:r>
              <a:rPr lang="en-GB" sz="1600" b="0" dirty="0"/>
              <a:t>	</a:t>
            </a:r>
            <a:r>
              <a:rPr lang="en-GB" sz="1600" b="0" dirty="0">
                <a:solidFill>
                  <a:schemeClr val="tx1"/>
                </a:solidFill>
              </a:rPr>
              <a:t>IEEE </a:t>
            </a:r>
            <a:r>
              <a:rPr lang="en-GB" sz="1600" b="0" dirty="0" err="1">
                <a:solidFill>
                  <a:schemeClr val="tx1"/>
                </a:solidFill>
              </a:rPr>
              <a:t>Std</a:t>
            </a:r>
            <a:r>
              <a:rPr lang="en-GB" sz="1600" b="0" dirty="0">
                <a:solidFill>
                  <a:schemeClr val="tx1"/>
                </a:solidFill>
              </a:rPr>
              <a:t> 802.11bb-2023, </a:t>
            </a:r>
            <a:r>
              <a:rPr lang="en-GB" sz="1600" b="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GB" sz="1600" b="0" dirty="0" smtClean="0">
                <a:solidFill>
                  <a:schemeClr val="tx1"/>
                </a:solidFill>
                <a:hlinkClick r:id="rId3"/>
              </a:rPr>
              <a:t>standards.ieee.org/ieee/802.11bb/10823/</a:t>
            </a:r>
            <a:endParaRPr lang="en-GB" sz="1600" b="0" dirty="0" smtClean="0">
              <a:solidFill>
                <a:schemeClr val="tx1"/>
              </a:solidFill>
            </a:endParaRPr>
          </a:p>
          <a:p>
            <a:pPr marL="0" indent="4763">
              <a:lnSpc>
                <a:spcPct val="150000"/>
              </a:lnSpc>
              <a:spcBef>
                <a:spcPts val="0"/>
              </a:spcBef>
              <a:tabLst>
                <a:tab pos="36036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600" b="0" dirty="0" smtClean="0">
                <a:solidFill>
                  <a:schemeClr val="tx1"/>
                </a:solidFill>
              </a:rPr>
              <a:t>[2]</a:t>
            </a:r>
            <a:r>
              <a:rPr lang="en-GB" sz="1600" b="0" dirty="0">
                <a:solidFill>
                  <a:schemeClr val="tx1"/>
                </a:solidFill>
              </a:rPr>
              <a:t>	 </a:t>
            </a:r>
            <a:r>
              <a:rPr lang="en-GB" sz="1600" b="0" dirty="0">
                <a:solidFill>
                  <a:schemeClr val="tx1"/>
                </a:solidFill>
                <a:hlinkClick r:id="rId4"/>
              </a:rPr>
              <a:t>IEEE </a:t>
            </a:r>
            <a:r>
              <a:rPr lang="en-GB" sz="1600" b="0" dirty="0" smtClean="0">
                <a:solidFill>
                  <a:schemeClr val="tx1"/>
                </a:solidFill>
                <a:hlinkClick r:id="rId4"/>
              </a:rPr>
              <a:t>802.11-23/0277r1</a:t>
            </a:r>
            <a:r>
              <a:rPr lang="en-GB" sz="1600" b="0" dirty="0" smtClean="0">
                <a:solidFill>
                  <a:schemeClr val="tx1"/>
                </a:solidFill>
              </a:rPr>
              <a:t> IEEE </a:t>
            </a:r>
            <a:r>
              <a:rPr lang="en-GB" sz="1600" b="0" dirty="0">
                <a:solidFill>
                  <a:schemeClr val="tx1"/>
                </a:solidFill>
              </a:rPr>
              <a:t>802 Tutorial “</a:t>
            </a:r>
            <a:r>
              <a:rPr lang="en-US" sz="1600" b="0" dirty="0">
                <a:solidFill>
                  <a:schemeClr val="tx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0"/>
                  </a:ext>
                </a:extLst>
              </a:rPr>
              <a:t>IEEE 802 </a:t>
            </a:r>
            <a:r>
              <a:rPr lang="en-US" sz="1600" b="0" dirty="0">
                <a:solidFill>
                  <a:schemeClr val="tx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0"/>
                  </a:ext>
                </a:extLst>
              </a:rPr>
              <a:t>Standards on Light </a:t>
            </a:r>
            <a:r>
              <a:rPr lang="en-US" sz="1600" b="0" dirty="0">
                <a:solidFill>
                  <a:schemeClr val="tx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0"/>
                  </a:ext>
                </a:extLst>
              </a:rPr>
              <a:t>Communication”</a:t>
            </a:r>
            <a:r>
              <a:rPr lang="en-GB" sz="1600" b="0" dirty="0">
                <a:solidFill>
                  <a:schemeClr val="tx1"/>
                </a:solidFill>
              </a:rPr>
              <a:t> </a:t>
            </a:r>
            <a:r>
              <a:rPr lang="en-GB" sz="1600" b="0" dirty="0" smtClean="0">
                <a:solidFill>
                  <a:schemeClr val="tx1"/>
                </a:solidFill>
              </a:rPr>
              <a:t>March </a:t>
            </a:r>
            <a:r>
              <a:rPr lang="en-GB" sz="1600" b="0" dirty="0">
                <a:solidFill>
                  <a:schemeClr val="tx1"/>
                </a:solidFill>
              </a:rPr>
              <a:t>2023 Plenary </a:t>
            </a:r>
            <a:r>
              <a:rPr lang="en-GB" sz="1600" b="0" dirty="0" smtClean="0">
                <a:solidFill>
                  <a:schemeClr val="tx1"/>
                </a:solidFill>
              </a:rPr>
              <a:t>Meeting</a:t>
            </a:r>
            <a:endParaRPr lang="en-GB" sz="1600" b="0" dirty="0">
              <a:solidFill>
                <a:schemeClr val="tx1"/>
              </a:solidFill>
            </a:endParaRPr>
          </a:p>
          <a:p>
            <a:pPr marL="0" indent="4763">
              <a:lnSpc>
                <a:spcPct val="150000"/>
              </a:lnSpc>
              <a:spcBef>
                <a:spcPts val="0"/>
              </a:spcBef>
              <a:tabLst>
                <a:tab pos="36036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600" b="0" dirty="0" smtClean="0"/>
              <a:t>[3]</a:t>
            </a:r>
            <a:r>
              <a:rPr lang="en-GB" sz="1600" b="0" dirty="0"/>
              <a:t>	</a:t>
            </a:r>
            <a:r>
              <a:rPr lang="en-GB" sz="1600" b="0" dirty="0">
                <a:solidFill>
                  <a:schemeClr val="tx1"/>
                </a:solidFill>
              </a:rPr>
              <a:t> </a:t>
            </a:r>
            <a:r>
              <a:rPr lang="en-GB" sz="1600" b="0" dirty="0" smtClean="0">
                <a:solidFill>
                  <a:schemeClr val="tx1"/>
                </a:solidFill>
                <a:hlinkClick r:id="rId5"/>
              </a:rPr>
              <a:t>IEEE 802.11-23/0091r </a:t>
            </a:r>
            <a:r>
              <a:rPr lang="en-GB" sz="1600" b="0" dirty="0" smtClean="0">
                <a:solidFill>
                  <a:schemeClr val="tx1"/>
                </a:solidFill>
              </a:rPr>
              <a:t> </a:t>
            </a:r>
            <a:r>
              <a:rPr lang="en-GB" sz="1600" b="0" dirty="0" smtClean="0"/>
              <a:t>New </a:t>
            </a:r>
            <a:r>
              <a:rPr lang="en-GB" sz="1600" b="0" dirty="0"/>
              <a:t>Light Communication </a:t>
            </a:r>
            <a:r>
              <a:rPr lang="en-GB" sz="1600" b="0" dirty="0" smtClean="0"/>
              <a:t>Features</a:t>
            </a:r>
          </a:p>
          <a:p>
            <a:pPr marL="0" indent="4763">
              <a:lnSpc>
                <a:spcPct val="150000"/>
              </a:lnSpc>
              <a:spcBef>
                <a:spcPts val="0"/>
              </a:spcBef>
              <a:tabLst>
                <a:tab pos="36036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600" b="0" dirty="0" smtClean="0"/>
              <a:t>[4]	</a:t>
            </a:r>
            <a:r>
              <a:rPr lang="en-US" sz="1600" b="0" dirty="0"/>
              <a:t> </a:t>
            </a:r>
            <a:r>
              <a:rPr lang="en-US" sz="1600" b="0" dirty="0">
                <a:hlinkClick r:id="rId6"/>
              </a:rPr>
              <a:t>IEEE </a:t>
            </a:r>
            <a:r>
              <a:rPr lang="en-US" sz="1600" b="0" dirty="0" smtClean="0">
                <a:hlinkClick r:id="rId6"/>
              </a:rPr>
              <a:t>802.11-23/1068r0 </a:t>
            </a:r>
            <a:r>
              <a:rPr lang="en-US" sz="1600" b="0" dirty="0" smtClean="0"/>
              <a:t> Experiment </a:t>
            </a:r>
            <a:r>
              <a:rPr lang="en-US" sz="1600" b="0" dirty="0"/>
              <a:t>Results with Wi-Fi to Li-Fi </a:t>
            </a:r>
            <a:r>
              <a:rPr lang="en-US" sz="1600" b="0" dirty="0" smtClean="0"/>
              <a:t>Offloading </a:t>
            </a:r>
            <a:r>
              <a:rPr lang="en-US" sz="1600" b="0" dirty="0"/>
              <a:t>in an Office </a:t>
            </a:r>
            <a:r>
              <a:rPr lang="en-US" sz="1600" b="0" dirty="0" smtClean="0"/>
              <a:t>Environment, </a:t>
            </a:r>
            <a:endParaRPr lang="en-GB" sz="1600" b="0" dirty="0" smtClean="0"/>
          </a:p>
          <a:p>
            <a:pPr marL="0" indent="4763">
              <a:lnSpc>
                <a:spcPct val="150000"/>
              </a:lnSpc>
              <a:spcBef>
                <a:spcPts val="0"/>
              </a:spcBef>
              <a:tabLst>
                <a:tab pos="36036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600" b="0" dirty="0" smtClean="0"/>
              <a:t>[5]	 </a:t>
            </a:r>
            <a:r>
              <a:rPr lang="en-GB" sz="1600" b="0" dirty="0" smtClean="0">
                <a:hlinkClick r:id="rId7"/>
              </a:rPr>
              <a:t>IEEE </a:t>
            </a:r>
            <a:r>
              <a:rPr lang="en-US" sz="1600" b="0" dirty="0" smtClean="0">
                <a:hlinkClick r:id="rId7"/>
              </a:rPr>
              <a:t>802.11-23/0221r1</a:t>
            </a:r>
            <a:r>
              <a:rPr lang="en-GB" sz="1600" b="0" dirty="0" smtClean="0">
                <a:hlinkClick r:id="rId7"/>
              </a:rPr>
              <a:t> </a:t>
            </a:r>
            <a:r>
              <a:rPr lang="en-GB" sz="1600" b="0" dirty="0" smtClean="0"/>
              <a:t> </a:t>
            </a:r>
            <a:r>
              <a:rPr lang="en-US" sz="1600" b="0" dirty="0" smtClean="0"/>
              <a:t>Hybrid </a:t>
            </a:r>
            <a:r>
              <a:rPr lang="en-US" sz="1600" b="0" dirty="0"/>
              <a:t>LC and RF in </a:t>
            </a:r>
            <a:r>
              <a:rPr lang="en-US" sz="1600" b="0" dirty="0" smtClean="0"/>
              <a:t>UHR</a:t>
            </a:r>
          </a:p>
          <a:p>
            <a:pPr marL="0" indent="4763">
              <a:lnSpc>
                <a:spcPct val="150000"/>
              </a:lnSpc>
              <a:spcBef>
                <a:spcPts val="0"/>
              </a:spcBef>
              <a:tabLst>
                <a:tab pos="36036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600" b="0" dirty="0" smtClean="0"/>
              <a:t>[6]</a:t>
            </a:r>
            <a:r>
              <a:rPr lang="en-GB" sz="1600" b="0" dirty="0"/>
              <a:t>	</a:t>
            </a:r>
            <a:r>
              <a:rPr lang="en-US" sz="1600" b="0" dirty="0"/>
              <a:t> </a:t>
            </a:r>
            <a:r>
              <a:rPr lang="en-US" sz="1600" b="0" dirty="0" smtClean="0">
                <a:hlinkClick r:id="rId8"/>
              </a:rPr>
              <a:t>IEEE 802.11-23/2016r2 </a:t>
            </a:r>
            <a:r>
              <a:rPr lang="en-US" sz="1600" b="0" dirty="0" smtClean="0"/>
              <a:t> Extend </a:t>
            </a:r>
            <a:r>
              <a:rPr lang="en-US" sz="1600" b="0" dirty="0"/>
              <a:t>IMMW scope to include optical </a:t>
            </a:r>
            <a:r>
              <a:rPr lang="en-US" sz="1600" b="0" dirty="0" smtClean="0"/>
              <a:t>bands</a:t>
            </a:r>
          </a:p>
          <a:p>
            <a:pPr marL="0" indent="4763">
              <a:lnSpc>
                <a:spcPct val="150000"/>
              </a:lnSpc>
              <a:spcBef>
                <a:spcPts val="0"/>
              </a:spcBef>
              <a:tabLst>
                <a:tab pos="36036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600" b="0" dirty="0" smtClean="0"/>
              <a:t>[7]	 </a:t>
            </a:r>
            <a:r>
              <a:rPr lang="en-US" sz="1600" b="0" dirty="0" smtClean="0">
                <a:hlinkClick r:id="rId9"/>
              </a:rPr>
              <a:t>IEEE 802.11-24/0062r0 </a:t>
            </a:r>
            <a:r>
              <a:rPr lang="en-US" sz="1600" b="0" dirty="0" smtClean="0"/>
              <a:t> Channelization to include optical bands </a:t>
            </a:r>
          </a:p>
          <a:p>
            <a:pPr marL="0" indent="4763">
              <a:lnSpc>
                <a:spcPct val="150000"/>
              </a:lnSpc>
              <a:spcBef>
                <a:spcPts val="0"/>
              </a:spcBef>
              <a:tabLst>
                <a:tab pos="36036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600" b="0" dirty="0" smtClean="0"/>
              <a:t>[8]	 </a:t>
            </a:r>
            <a:r>
              <a:rPr lang="en-US" sz="1600" b="0" dirty="0" smtClean="0">
                <a:hlinkClick r:id="rId10"/>
              </a:rPr>
              <a:t>IEEE 802.11-24/0077r0 </a:t>
            </a:r>
            <a:r>
              <a:rPr lang="en-US" sz="1600" b="0" dirty="0" smtClean="0"/>
              <a:t> Numerology to include optical bands</a:t>
            </a:r>
          </a:p>
          <a:p>
            <a:pPr marL="0" indent="4763">
              <a:lnSpc>
                <a:spcPct val="150000"/>
              </a:lnSpc>
              <a:spcBef>
                <a:spcPts val="0"/>
              </a:spcBef>
              <a:tabLst>
                <a:tab pos="36036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600" b="0" dirty="0" smtClean="0"/>
              <a:t>[9]	 </a:t>
            </a:r>
            <a:r>
              <a:rPr lang="en-US" sz="1600" b="0" dirty="0" smtClean="0">
                <a:hlinkClick r:id="rId11"/>
              </a:rPr>
              <a:t>IEEE 802.11-24/0406r1</a:t>
            </a:r>
            <a:r>
              <a:rPr lang="en-US" sz="1600" b="0" dirty="0" smtClean="0"/>
              <a:t> Unified IF interface for mm- and light-wave</a:t>
            </a:r>
          </a:p>
          <a:p>
            <a:pPr marL="0" indent="4763">
              <a:lnSpc>
                <a:spcPct val="150000"/>
              </a:lnSpc>
              <a:spcBef>
                <a:spcPts val="0"/>
              </a:spcBef>
              <a:tabLst>
                <a:tab pos="36036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600" b="0" dirty="0" smtClean="0"/>
              <a:t>[10]	 </a:t>
            </a:r>
            <a:r>
              <a:rPr lang="en-US" sz="1600" b="0" dirty="0" smtClean="0">
                <a:hlinkClick r:id="rId4"/>
              </a:rPr>
              <a:t>IEEE 802.11-24/0571r0</a:t>
            </a:r>
            <a:r>
              <a:rPr lang="en-US" sz="1600" b="0" dirty="0" smtClean="0"/>
              <a:t> March 2024 LC proposal</a:t>
            </a:r>
          </a:p>
          <a:p>
            <a:pPr marL="0" indent="4763">
              <a:lnSpc>
                <a:spcPct val="150000"/>
              </a:lnSpc>
              <a:spcBef>
                <a:spcPts val="0"/>
              </a:spcBef>
              <a:tabLst>
                <a:tab pos="36036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600" b="0" dirty="0" smtClean="0"/>
              <a:t>[11]	 </a:t>
            </a:r>
            <a:r>
              <a:rPr lang="en-US" sz="1600" b="0" dirty="0" smtClean="0">
                <a:hlinkClick r:id="rId12" action="ppaction://hlinkfile"/>
              </a:rPr>
              <a:t>IEEE 802.11-23/0098r0</a:t>
            </a:r>
            <a:r>
              <a:rPr lang="en-US" sz="1600" b="0" dirty="0" smtClean="0"/>
              <a:t> </a:t>
            </a:r>
            <a:r>
              <a:rPr lang="en-US" sz="1600" b="0" dirty="0"/>
              <a:t>WNG Meeting Minutes 2023-Jan Baltimore meeting</a:t>
            </a:r>
            <a:endParaRPr lang="en-US" sz="1600" b="0" dirty="0" smtClean="0"/>
          </a:p>
          <a:p>
            <a:pPr marL="0" indent="4763">
              <a:lnSpc>
                <a:spcPct val="150000"/>
              </a:lnSpc>
              <a:spcBef>
                <a:spcPts val="0"/>
              </a:spcBef>
              <a:tabLst>
                <a:tab pos="36036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600" b="0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600" b="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 smtClean="0"/>
              <a:t>Volker Jungnickel, Fraunhofer HHI</a:t>
            </a:r>
            <a:endParaRPr lang="en-GB" dirty="0"/>
          </a:p>
        </p:txBody>
      </p:sp>
      <p:sp>
        <p:nvSpPr>
          <p:cNvPr id="9" name="Date Placeholder 3"/>
          <p:cNvSpPr>
            <a:spLocks noGrp="1"/>
          </p:cNvSpPr>
          <p:nvPr>
            <p:ph type="dt" idx="4294967295"/>
          </p:nvPr>
        </p:nvSpPr>
        <p:spPr>
          <a:xfrm>
            <a:off x="929217" y="333375"/>
            <a:ext cx="2499764" cy="2730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2231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Straw</a:t>
            </a:r>
            <a:r>
              <a:rPr lang="de-DE" dirty="0" smtClean="0"/>
              <a:t> </a:t>
            </a:r>
            <a:r>
              <a:rPr lang="de-DE" dirty="0" smtClean="0"/>
              <a:t>Poll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 i="1" dirty="0" smtClean="0"/>
              <a:t>Do </a:t>
            </a:r>
            <a:r>
              <a:rPr lang="de-DE" i="1" dirty="0" err="1" smtClean="0"/>
              <a:t>you</a:t>
            </a:r>
            <a:r>
              <a:rPr lang="de-DE" i="1" dirty="0" smtClean="0"/>
              <a:t> </a:t>
            </a:r>
            <a:r>
              <a:rPr lang="de-DE" i="1" dirty="0" err="1" smtClean="0"/>
              <a:t>support</a:t>
            </a:r>
            <a:r>
              <a:rPr lang="de-DE" i="1" dirty="0" smtClean="0"/>
              <a:t> </a:t>
            </a:r>
            <a:r>
              <a:rPr lang="de-DE" i="1" dirty="0" err="1" smtClean="0"/>
              <a:t>the</a:t>
            </a:r>
            <a:r>
              <a:rPr lang="de-DE" i="1" dirty="0" smtClean="0"/>
              <a:t> </a:t>
            </a:r>
            <a:r>
              <a:rPr lang="de-DE" i="1" dirty="0" err="1" smtClean="0"/>
              <a:t>creation</a:t>
            </a:r>
            <a:r>
              <a:rPr lang="de-DE" i="1" dirty="0" smtClean="0"/>
              <a:t> </a:t>
            </a:r>
            <a:r>
              <a:rPr lang="de-DE" i="1" dirty="0" err="1" smtClean="0"/>
              <a:t>of</a:t>
            </a:r>
            <a:r>
              <a:rPr lang="de-DE" i="1" dirty="0" smtClean="0"/>
              <a:t> an Integrated Light </a:t>
            </a:r>
            <a:r>
              <a:rPr lang="de-DE" i="1" dirty="0"/>
              <a:t>C</a:t>
            </a:r>
            <a:r>
              <a:rPr lang="de-DE" i="1" dirty="0" smtClean="0"/>
              <a:t>ommunication (ILC) </a:t>
            </a:r>
            <a:r>
              <a:rPr lang="de-DE" i="1" dirty="0" err="1" smtClean="0"/>
              <a:t>study</a:t>
            </a:r>
            <a:r>
              <a:rPr lang="de-DE" i="1" dirty="0" smtClean="0"/>
              <a:t> </a:t>
            </a:r>
            <a:r>
              <a:rPr lang="de-DE" i="1" dirty="0" err="1" smtClean="0"/>
              <a:t>group</a:t>
            </a:r>
            <a:r>
              <a:rPr lang="de-DE" i="1" dirty="0" smtClean="0"/>
              <a:t> </a:t>
            </a:r>
            <a:r>
              <a:rPr lang="de-DE" i="1" dirty="0" err="1" smtClean="0"/>
              <a:t>that</a:t>
            </a:r>
            <a:r>
              <a:rPr lang="de-DE" i="1" dirty="0" smtClean="0"/>
              <a:t> will </a:t>
            </a:r>
            <a:r>
              <a:rPr lang="en-US" i="1" dirty="0" smtClean="0">
                <a:ea typeface="Calibri" panose="020F0502020204030204" pitchFamily="34" charset="0"/>
              </a:rPr>
              <a:t>be </a:t>
            </a:r>
            <a:r>
              <a:rPr lang="en-US" i="1" dirty="0">
                <a:ea typeface="Calibri" panose="020F0502020204030204" pitchFamily="34" charset="0"/>
              </a:rPr>
              <a:t>tasked with the creation of a PAR and CSD for a standards project </a:t>
            </a:r>
            <a:r>
              <a:rPr lang="en-US" i="1" dirty="0" smtClean="0">
                <a:ea typeface="Calibri" panose="020F0502020204030204" pitchFamily="34" charset="0"/>
              </a:rPr>
              <a:t>to specify </a:t>
            </a:r>
            <a:r>
              <a:rPr lang="en-US" i="1" dirty="0" smtClean="0">
                <a:ea typeface="Calibri" panose="020F0502020204030204" pitchFamily="34" charset="0"/>
              </a:rPr>
              <a:t>operation </a:t>
            </a:r>
            <a:r>
              <a:rPr lang="en-US" i="1" dirty="0" smtClean="0">
                <a:ea typeface="Calibri" panose="020F0502020204030204" pitchFamily="34" charset="0"/>
              </a:rPr>
              <a:t>of 802.11 in </a:t>
            </a:r>
            <a:r>
              <a:rPr lang="en-US" i="1" dirty="0" smtClean="0">
                <a:ea typeface="Calibri" panose="020F0502020204030204" pitchFamily="34" charset="0"/>
              </a:rPr>
              <a:t>optical bands </a:t>
            </a:r>
            <a:r>
              <a:rPr lang="en-US" i="1" dirty="0" smtClean="0">
                <a:ea typeface="Calibri" panose="020F0502020204030204" pitchFamily="34" charset="0"/>
              </a:rPr>
              <a:t>between 800 nm and 1550 nm and, simplify the integration with </a:t>
            </a:r>
            <a:r>
              <a:rPr lang="en-US" i="1" dirty="0" smtClean="0">
                <a:ea typeface="Calibri" panose="020F0502020204030204" pitchFamily="34" charset="0"/>
              </a:rPr>
              <a:t>LC optical </a:t>
            </a:r>
            <a:r>
              <a:rPr lang="en-US" i="1" dirty="0" smtClean="0">
                <a:ea typeface="Calibri" panose="020F0502020204030204" pitchFamily="34" charset="0"/>
              </a:rPr>
              <a:t>frontends?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Y </a:t>
            </a:r>
            <a:r>
              <a:rPr lang="de-DE" dirty="0" smtClean="0"/>
              <a:t>/ N / A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Datumsplatzhalt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May 2024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7143757" y="6475414"/>
            <a:ext cx="4246027" cy="180975"/>
          </a:xfrm>
        </p:spPr>
        <p:txBody>
          <a:bodyPr/>
          <a:lstStyle/>
          <a:p>
            <a:r>
              <a:rPr lang="en-GB" dirty="0" smtClean="0"/>
              <a:t>Volker Jungnickel, Fraunhofer HHI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3229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.potx" id="{39B8279D-3729-4704-AB80-54F0A287AE33}" vid="{CABC245B-FFD7-4563-8595-2F43F99F393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0</TotalTime>
  <Words>906</Words>
  <Application>Microsoft Office PowerPoint</Application>
  <PresentationFormat>Breitbild</PresentationFormat>
  <Paragraphs>125</Paragraphs>
  <Slides>8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6" baseType="lpstr">
      <vt:lpstr>MS Gothic</vt:lpstr>
      <vt:lpstr>Arial</vt:lpstr>
      <vt:lpstr>Arial Unicode MS</vt:lpstr>
      <vt:lpstr>Calibri</vt:lpstr>
      <vt:lpstr>Symbol</vt:lpstr>
      <vt:lpstr>Times New Roman</vt:lpstr>
      <vt:lpstr>Wingdings</vt:lpstr>
      <vt:lpstr>Office</vt:lpstr>
      <vt:lpstr>Quo vadis, LC in 802.11?</vt:lpstr>
      <vt:lpstr>Abstract</vt:lpstr>
      <vt:lpstr>Current status of LC</vt:lpstr>
      <vt:lpstr>Previous developments related to LC</vt:lpstr>
      <vt:lpstr>Proposed scope of new project</vt:lpstr>
      <vt:lpstr>Summary</vt:lpstr>
      <vt:lpstr>References</vt:lpstr>
      <vt:lpstr>Straw Poll</vt:lpstr>
    </vt:vector>
  </TitlesOfParts>
  <Company>Fraunhofer-Institut für Nachrichtentechnik, HHI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Jungnickel, Volker</dc:creator>
  <cp:keywords/>
  <cp:lastModifiedBy>Jungnickel, Volker</cp:lastModifiedBy>
  <cp:revision>470</cp:revision>
  <cp:lastPrinted>1601-01-01T00:00:00Z</cp:lastPrinted>
  <dcterms:created xsi:type="dcterms:W3CDTF">2023-11-10T08:30:45Z</dcterms:created>
  <dcterms:modified xsi:type="dcterms:W3CDTF">2024-05-13T18:25:27Z</dcterms:modified>
  <cp:category>Name, Affiliation</cp:category>
</cp:coreProperties>
</file>