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1244" r:id="rId2"/>
    <p:sldId id="1330" r:id="rId3"/>
    <p:sldId id="1331" r:id="rId4"/>
    <p:sldId id="1332" r:id="rId5"/>
    <p:sldId id="1349" r:id="rId6"/>
    <p:sldId id="1336" r:id="rId7"/>
    <p:sldId id="1334" r:id="rId8"/>
    <p:sldId id="1342" r:id="rId9"/>
    <p:sldId id="1335" r:id="rId10"/>
    <p:sldId id="1337" r:id="rId11"/>
    <p:sldId id="1338" r:id="rId12"/>
    <p:sldId id="1346" r:id="rId13"/>
    <p:sldId id="1347" r:id="rId14"/>
    <p:sldId id="1350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  <p:cmAuthor id="2" name="GeonHwan Kim/IoT Connectivity Standard Task(geonhwan.kim@lge.com)" initials="GKCST" lastIdx="35" clrIdx="1">
    <p:extLst>
      <p:ext uri="{19B8F6BF-5375-455C-9EA6-DF929625EA0E}">
        <p15:presenceInfo xmlns:p15="http://schemas.microsoft.com/office/powerpoint/2012/main" userId="S-1-5-21-2543426832-1914326140-3112152631-26524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00FF"/>
    <a:srgbClr val="CC3300"/>
    <a:srgbClr val="FF9900"/>
    <a:srgbClr val="00CC99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6" autoAdjust="0"/>
    <p:restoredTop sz="95836" autoAdjust="0"/>
  </p:normalViewPr>
  <p:slideViewPr>
    <p:cSldViewPr>
      <p:cViewPr varScale="1">
        <p:scale>
          <a:sx n="247" d="100"/>
          <a:sy n="247" d="100"/>
        </p:scale>
        <p:origin x="306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77" d="100"/>
          <a:sy n="177" d="100"/>
        </p:scale>
        <p:origin x="192" y="200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="0" u="none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4491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1801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103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b="0" u="none" dirty="0">
              <a:solidFill>
                <a:srgbClr val="00B05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634608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b="0" u="none" dirty="0">
              <a:solidFill>
                <a:srgbClr val="00B05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817725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b="0" u="none" dirty="0">
              <a:solidFill>
                <a:srgbClr val="00B05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6057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89293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53949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6114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u="none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4167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7259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00841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25798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56240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08349" y="6475413"/>
            <a:ext cx="2335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solidFill>
                  <a:schemeClr val="tx1"/>
                </a:solidFill>
                <a:cs typeface="Arial" charset="0"/>
              </a:rPr>
              <a:t>802.11-24/0842r0</a:t>
            </a:r>
            <a:endParaRPr kumimoji="0" lang="en-US" altLang="ko-KR" sz="18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42566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July 2024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Multi-AP set Configuration for C-TDMA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2024-07-15</a:t>
            </a:r>
            <a:endParaRPr kumimoji="0" lang="en-US" altLang="ko-KR" sz="2000" b="0" kern="0" dirty="0">
              <a:ea typeface="굴림" panose="020B0600000101010101" pitchFamily="50" charset="-127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5800" y="2209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652137"/>
              </p:ext>
            </p:extLst>
          </p:nvPr>
        </p:nvGraphicFramePr>
        <p:xfrm>
          <a:off x="685800" y="2743200"/>
          <a:ext cx="7620000" cy="352716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602867654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3856192264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915429874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1256021185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983055396"/>
                    </a:ext>
                  </a:extLst>
                </a:gridCol>
              </a:tblGrid>
              <a:tr h="2400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4283036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573807"/>
                  </a:ext>
                </a:extLst>
              </a:tr>
              <a:tr h="3627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8210422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hongwon.lee@lge.com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61475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5541593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Baek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3312126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Yelin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yl.yoon@lge.com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8712645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656658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355498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Treena St, San Diego CA 92131 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1084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72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Summary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800" dirty="0" smtClean="0"/>
              <a:t>In </a:t>
            </a:r>
            <a:r>
              <a:rPr lang="en-US" altLang="ko-KR" sz="1800" dirty="0"/>
              <a:t>this contribution, we introduced the details of the </a:t>
            </a:r>
            <a:r>
              <a:rPr lang="en-US" altLang="ko-KR" sz="1800" dirty="0" smtClean="0"/>
              <a:t>Multi-AP </a:t>
            </a:r>
            <a:r>
              <a:rPr lang="en-US" altLang="ko-KR" sz="1800" dirty="0"/>
              <a:t>set configuration procedure for </a:t>
            </a:r>
            <a:r>
              <a:rPr lang="en-US" altLang="ko-KR" sz="1800" dirty="0" smtClean="0"/>
              <a:t>C-TDMA and other MAPC-based </a:t>
            </a:r>
            <a:r>
              <a:rPr lang="en-US" altLang="ko-KR" sz="1800" dirty="0"/>
              <a:t>transmission</a:t>
            </a:r>
            <a:r>
              <a:rPr lang="en-US" altLang="ko-KR" sz="1800" dirty="0" smtClean="0"/>
              <a:t>.</a:t>
            </a:r>
          </a:p>
          <a:p>
            <a:endParaRPr lang="en-US" altLang="ko-KR" sz="1600" dirty="0"/>
          </a:p>
          <a:p>
            <a:pPr>
              <a:buFont typeface="+mj-lt"/>
              <a:buAutoNum type="arabicParenR"/>
            </a:pPr>
            <a:r>
              <a:rPr lang="en-US" altLang="ko-KR" sz="1800" dirty="0" smtClean="0"/>
              <a:t>Discovery: AP </a:t>
            </a:r>
            <a:r>
              <a:rPr lang="en-US" altLang="ko-KR" sz="1800" dirty="0"/>
              <a:t>that receives </a:t>
            </a:r>
            <a:r>
              <a:rPr lang="en-US" altLang="ko-KR" sz="1800" dirty="0" smtClean="0"/>
              <a:t>beacon frame from </a:t>
            </a:r>
            <a:r>
              <a:rPr lang="en-US" altLang="ko-KR" sz="1800" dirty="0"/>
              <a:t>its neighboring AP(s) can decide to initiate a Multi-AP set configuration procedure</a:t>
            </a:r>
            <a:r>
              <a:rPr lang="en-US" altLang="ko-KR" sz="1800" dirty="0" smtClean="0"/>
              <a:t>.</a:t>
            </a:r>
          </a:p>
          <a:p>
            <a:pPr>
              <a:buFont typeface="+mj-lt"/>
              <a:buAutoNum type="arabicParenR"/>
            </a:pPr>
            <a:r>
              <a:rPr lang="en-US" altLang="ko-KR" sz="1800" dirty="0" smtClean="0"/>
              <a:t>Negotiation: </a:t>
            </a:r>
            <a:r>
              <a:rPr lang="en-US" altLang="ko-KR" sz="1800" dirty="0"/>
              <a:t>The AP transmits a coordination request frame to neighboring APs that have indicated </a:t>
            </a:r>
            <a:r>
              <a:rPr lang="en-US" altLang="ko-KR" sz="1800" dirty="0" smtClean="0"/>
              <a:t>MAPC </a:t>
            </a:r>
            <a:r>
              <a:rPr lang="en-US" altLang="ko-KR" sz="1800" dirty="0"/>
              <a:t>capability</a:t>
            </a:r>
            <a:r>
              <a:rPr lang="en-US" altLang="ko-KR" sz="1800" dirty="0" smtClean="0"/>
              <a:t>.</a:t>
            </a:r>
          </a:p>
          <a:p>
            <a:pPr lvl="1"/>
            <a:r>
              <a:rPr lang="en-US" altLang="ko-KR" sz="1600" dirty="0"/>
              <a:t>The receiving AP responds to the sending AP with a coordination response </a:t>
            </a:r>
            <a:r>
              <a:rPr lang="en-US" altLang="ko-KR" sz="1600" dirty="0" smtClean="0"/>
              <a:t>frame.</a:t>
            </a:r>
          </a:p>
          <a:p>
            <a:pPr lvl="1"/>
            <a:r>
              <a:rPr lang="en-US" altLang="ko-KR" sz="1600" dirty="0"/>
              <a:t>The coordination </a:t>
            </a:r>
            <a:r>
              <a:rPr lang="en-US" altLang="ko-KR" sz="1600" dirty="0" smtClean="0"/>
              <a:t>req./resp. </a:t>
            </a:r>
            <a:r>
              <a:rPr lang="en-US" altLang="ko-KR" sz="1600" dirty="0"/>
              <a:t>frame may include common information for </a:t>
            </a:r>
            <a:r>
              <a:rPr lang="en-US" altLang="ko-KR" sz="1600" dirty="0" smtClean="0"/>
              <a:t>MAPC </a:t>
            </a:r>
            <a:r>
              <a:rPr lang="en-US" altLang="ko-KR" sz="1600" dirty="0"/>
              <a:t>and MAPC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scheme-specific information. </a:t>
            </a:r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en-US" altLang="ko-KR" sz="1800" dirty="0" smtClean="0"/>
              <a:t>Finally, each AP locally configures a Multi-AP set based on one or more MAPC schemes, depending on its MAPC capabilities.</a:t>
            </a:r>
          </a:p>
          <a:p>
            <a:pPr lvl="1"/>
            <a:r>
              <a:rPr lang="en-US" altLang="ko-KR" sz="1600" dirty="0" smtClean="0"/>
              <a:t>Therefore</a:t>
            </a:r>
            <a:r>
              <a:rPr lang="en-US" altLang="ko-KR" sz="1600" dirty="0"/>
              <a:t>, each AP can perform various Multi-AP </a:t>
            </a:r>
            <a:r>
              <a:rPr lang="en-US" altLang="ko-KR" sz="1600" dirty="0" smtClean="0"/>
              <a:t>coordination based </a:t>
            </a:r>
            <a:r>
              <a:rPr lang="en-US" altLang="ko-KR" sz="1600" dirty="0"/>
              <a:t>transmissions </a:t>
            </a:r>
            <a:r>
              <a:rPr lang="en-US" altLang="ko-KR" sz="1600" dirty="0" smtClean="0"/>
              <a:t>using </a:t>
            </a:r>
            <a:r>
              <a:rPr lang="en-US" altLang="ko-KR" sz="1600" dirty="0"/>
              <a:t>an individually </a:t>
            </a:r>
            <a:r>
              <a:rPr lang="en-US" altLang="ko-KR" sz="1600" dirty="0" smtClean="0"/>
              <a:t>configured </a:t>
            </a:r>
            <a:r>
              <a:rPr lang="en-US" altLang="ko-KR" sz="1600" dirty="0"/>
              <a:t>Multi-AP set.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191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References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600" dirty="0" smtClean="0">
                <a:ea typeface="굴림" panose="020B0600000101010101" pitchFamily="50" charset="-127"/>
              </a:rPr>
              <a:t>[1] </a:t>
            </a:r>
            <a:r>
              <a:rPr lang="en-US" altLang="zh-CN" sz="1600" dirty="0"/>
              <a:t>23/1912r1, “Coordinated TDMA Procedure</a:t>
            </a:r>
            <a:r>
              <a:rPr lang="en-US" altLang="zh-CN" sz="1600" dirty="0" smtClean="0"/>
              <a:t>”</a:t>
            </a:r>
          </a:p>
          <a:p>
            <a:pPr marL="0" indent="0">
              <a:buNone/>
            </a:pPr>
            <a:r>
              <a:rPr lang="en-US" altLang="zh-CN" sz="1600" dirty="0" smtClean="0"/>
              <a:t>[2] 23/1871r2, “M-AP Coordinated Transmission framework”</a:t>
            </a:r>
          </a:p>
          <a:p>
            <a:pPr marL="0" indent="0">
              <a:buNone/>
            </a:pPr>
            <a:r>
              <a:rPr lang="en-US" altLang="zh-CN" sz="1600" dirty="0" smtClean="0"/>
              <a:t>[3] 22/1895r0, “Thoughts on M-AP Coordination Principles”</a:t>
            </a:r>
          </a:p>
          <a:p>
            <a:pPr marL="0" indent="0">
              <a:buNone/>
            </a:pPr>
            <a:r>
              <a:rPr lang="en-US" altLang="zh-CN" sz="1600" dirty="0" smtClean="0"/>
              <a:t>[4] 23/1917r0, “Coordinated Spatial </a:t>
            </a:r>
            <a:r>
              <a:rPr lang="en-US" altLang="zh-CN" sz="1600" smtClean="0"/>
              <a:t>Reuse”</a:t>
            </a:r>
            <a:endParaRPr lang="en-US" altLang="zh-CN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5742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Straw Poll </a:t>
            </a:r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  <a:endParaRPr lang="en-US" altLang="ko-KR" dirty="0"/>
          </a:p>
          <a:p>
            <a:pPr lvl="1"/>
            <a:r>
              <a:rPr lang="en-US" altLang="ko-KR" dirty="0" smtClean="0"/>
              <a:t>An AP that intends to participate in multi-AP coordination with at least one AP can advertise its capabilities regarding multi-AP coordination via management frame.</a:t>
            </a:r>
          </a:p>
          <a:p>
            <a:pPr lvl="2"/>
            <a:r>
              <a:rPr lang="en-US" altLang="ko-KR" dirty="0"/>
              <a:t>The detail of capabilities for multi-AP coordination is </a:t>
            </a:r>
            <a:r>
              <a:rPr lang="en-US" altLang="ko-KR" dirty="0" smtClean="0"/>
              <a:t>TBD.</a:t>
            </a:r>
            <a:endParaRPr lang="en-US" altLang="ko-KR" dirty="0"/>
          </a:p>
          <a:p>
            <a:pPr lvl="2"/>
            <a:r>
              <a:rPr lang="en-US" altLang="ko-KR" dirty="0" smtClean="0"/>
              <a:t>Management frame is TBD.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48895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Straw Poll </a:t>
            </a:r>
            <a:r>
              <a:rPr lang="en-US" altLang="ko-KR" dirty="0" smtClean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  <a:endParaRPr lang="en-US" altLang="ko-KR" dirty="0"/>
          </a:p>
          <a:p>
            <a:pPr lvl="1"/>
            <a:r>
              <a:rPr lang="en-US" altLang="ko-KR" dirty="0" smtClean="0"/>
              <a:t>TGbn </a:t>
            </a:r>
            <a:r>
              <a:rPr lang="en-US" altLang="ko-KR" dirty="0"/>
              <a:t>shall define a mechanism where an AP capable of multi-AP coordination can negotiate capabilities and operating </a:t>
            </a:r>
            <a:r>
              <a:rPr lang="en-US" altLang="ko-KR" dirty="0" smtClean="0"/>
              <a:t>parameters to agree on coordinated AP feature(s) with </a:t>
            </a:r>
            <a:r>
              <a:rPr lang="en-US" altLang="ko-KR" dirty="0"/>
              <a:t>another AP capable of multi-AP coordination by exchanging individually addressed management </a:t>
            </a:r>
            <a:r>
              <a:rPr lang="en-US" altLang="ko-KR" dirty="0" smtClean="0"/>
              <a:t>frames.</a:t>
            </a:r>
          </a:p>
          <a:p>
            <a:pPr lvl="2"/>
            <a:r>
              <a:rPr lang="en-US" altLang="ko-KR" dirty="0" smtClean="0"/>
              <a:t>The detail of capabilities and operating parameters for multi-AP coordination is TBD.</a:t>
            </a:r>
          </a:p>
          <a:p>
            <a:pPr lvl="2"/>
            <a:r>
              <a:rPr lang="en-US" altLang="ko-KR" dirty="0" smtClean="0"/>
              <a:t>The individually addressed management frame is TBD.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352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Straw Poll </a:t>
            </a:r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  <a:endParaRPr lang="en-US" altLang="ko-KR" dirty="0"/>
          </a:p>
          <a:p>
            <a:pPr lvl="1"/>
            <a:r>
              <a:rPr lang="en-US" altLang="ko-KR" dirty="0" smtClean="0"/>
              <a:t>During multi-AP coordination negotiation between APs, an AP that requests the negotiation assigns an ID to the corresponding AP.</a:t>
            </a:r>
          </a:p>
          <a:p>
            <a:pPr lvl="2"/>
            <a:r>
              <a:rPr lang="en-US" altLang="ko-KR" dirty="0" smtClean="0"/>
              <a:t>Details of ID is TBD.</a:t>
            </a:r>
          </a:p>
          <a:p>
            <a:pPr lvl="2"/>
            <a:r>
              <a:rPr lang="en-US" altLang="ko-KR" dirty="0" smtClean="0"/>
              <a:t>NOTE: As an example, the assigned ID is expected to be used in the AID12 field of the Trigger frame.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31317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Introduction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800" dirty="0" smtClean="0"/>
              <a:t>In our previous contribution, we introduced the overall C-TDMA procedure designed for Multi-AP coordination (MAPC) operation [1].</a:t>
            </a:r>
          </a:p>
          <a:p>
            <a:pPr lvl="1"/>
            <a:r>
              <a:rPr lang="en-US" altLang="ko-KR" sz="1600" dirty="0" smtClean="0"/>
              <a:t>The overall procedure of C-TDMA may included (1) Multi-AP set configuration, (2) Multi-AP selection, (3) TXOP sharing, and (4) C-TDMA based transmission.</a:t>
            </a:r>
          </a:p>
          <a:p>
            <a:endParaRPr lang="en-US" altLang="ko-KR" sz="1800" dirty="0"/>
          </a:p>
          <a:p>
            <a:r>
              <a:rPr lang="en-US" altLang="ko-KR" sz="1800" dirty="0" smtClean="0"/>
              <a:t>Basically, Multi-AP set configuration means a negotiation process between neighboring APs to coordinate as an Multi-AP environment.</a:t>
            </a:r>
          </a:p>
          <a:p>
            <a:pPr lvl="1"/>
            <a:r>
              <a:rPr lang="en-US" altLang="ko-KR" sz="1600" dirty="0" smtClean="0"/>
              <a:t>For each AP to internally configure a Multi-AP set, it is necessary to exchange the information required to maintain MAPC or specific information for each MAPC scheme.</a:t>
            </a:r>
          </a:p>
          <a:p>
            <a:pPr lvl="1"/>
            <a:r>
              <a:rPr lang="en-US" altLang="ko-KR" sz="1600" dirty="0" smtClean="0"/>
              <a:t>i.e., this procedure may be commonly required for other </a:t>
            </a:r>
            <a:r>
              <a:rPr lang="en-US" altLang="ko-KR" sz="1600" dirty="0"/>
              <a:t>MAPC</a:t>
            </a:r>
            <a:r>
              <a:rPr lang="en-US" altLang="ko-KR" sz="1600" dirty="0" smtClean="0"/>
              <a:t> schemes (e.g., C-SR/BF) [2].</a:t>
            </a:r>
          </a:p>
          <a:p>
            <a:endParaRPr lang="en-US" altLang="ko-KR" sz="1800" dirty="0"/>
          </a:p>
          <a:p>
            <a:r>
              <a:rPr lang="en-US" altLang="ko-KR" sz="1800" dirty="0" smtClean="0"/>
              <a:t>In this contribution, we discuss in detail the Multi-AP set configuration procedure that focuses mainly on C-TDMA but also considers other </a:t>
            </a:r>
            <a:r>
              <a:rPr lang="en-US" altLang="ko-KR" sz="1800" dirty="0"/>
              <a:t>MAPC</a:t>
            </a:r>
            <a:r>
              <a:rPr lang="en-US" altLang="ko-KR" sz="1800" dirty="0" smtClean="0"/>
              <a:t> schemes together.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510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Recap: Overall C-TDMA Procedure [1]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600" u="sng" dirty="0"/>
              <a:t>Multi-AP set c</a:t>
            </a:r>
            <a:r>
              <a:rPr lang="en-US" altLang="ko-KR" sz="1600" u="sng" dirty="0" smtClean="0"/>
              <a:t>onfiguration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is </a:t>
            </a:r>
            <a:r>
              <a:rPr lang="en-US" altLang="ko-KR" sz="1600" dirty="0" smtClean="0"/>
              <a:t>required to initiate coordination between neighboring APs, </a:t>
            </a:r>
            <a:r>
              <a:rPr lang="en-US" altLang="ko-KR" sz="1600" dirty="0"/>
              <a:t>and the negotiated information can be used and updated </a:t>
            </a:r>
            <a:r>
              <a:rPr lang="en-US" altLang="ko-KR" sz="1600" u="sng" dirty="0"/>
              <a:t>over a long period of time</a:t>
            </a:r>
            <a:r>
              <a:rPr lang="en-US" altLang="ko-KR" sz="1600" dirty="0" smtClean="0"/>
              <a:t>.</a:t>
            </a:r>
          </a:p>
          <a:p>
            <a:r>
              <a:rPr lang="en-US" altLang="ko-KR" sz="1600" dirty="0"/>
              <a:t>After the </a:t>
            </a:r>
            <a:r>
              <a:rPr lang="en-US" altLang="ko-KR" sz="1600" dirty="0" smtClean="0"/>
              <a:t>Multi-AP set configuration, </a:t>
            </a:r>
            <a:r>
              <a:rPr lang="en-US" altLang="ko-KR" sz="1600" dirty="0"/>
              <a:t>a </a:t>
            </a:r>
            <a:r>
              <a:rPr lang="en-US" altLang="ko-KR" sz="1600" u="sng" dirty="0"/>
              <a:t>Multi-AP set</a:t>
            </a:r>
            <a:r>
              <a:rPr lang="en-US" altLang="ko-KR" sz="1600" dirty="0"/>
              <a:t> is </a:t>
            </a:r>
            <a:r>
              <a:rPr lang="en-US" altLang="ko-KR" sz="1600" dirty="0" smtClean="0"/>
              <a:t>configured locally for each </a:t>
            </a:r>
            <a:r>
              <a:rPr lang="en-US" altLang="ko-KR" sz="1600" dirty="0"/>
              <a:t>AP</a:t>
            </a:r>
            <a:r>
              <a:rPr lang="en-US" altLang="ko-KR" sz="1600" dirty="0" smtClean="0"/>
              <a:t>.</a:t>
            </a:r>
            <a:endParaRPr lang="en-US" altLang="ko-KR" sz="1600" dirty="0"/>
          </a:p>
          <a:p>
            <a:pPr lvl="1"/>
            <a:r>
              <a:rPr lang="en-US" altLang="ko-KR" sz="1400" dirty="0"/>
              <a:t>That is, each participating AP can create a Multi-AP coordination </a:t>
            </a:r>
            <a:r>
              <a:rPr lang="en-US" altLang="ko-KR" sz="1400" dirty="0" smtClean="0"/>
              <a:t>table/set (internally) </a:t>
            </a:r>
            <a:r>
              <a:rPr lang="en-US" altLang="ko-KR" sz="1400" dirty="0"/>
              <a:t>including the successfully </a:t>
            </a:r>
            <a:r>
              <a:rPr lang="en-US" altLang="ko-KR" sz="1400" dirty="0" smtClean="0"/>
              <a:t>negotiated neighboring </a:t>
            </a:r>
            <a:r>
              <a:rPr lang="en-US" altLang="ko-KR" sz="1400" dirty="0"/>
              <a:t>AP(s</a:t>
            </a:r>
            <a:r>
              <a:rPr lang="en-US" altLang="ko-KR" sz="1400" dirty="0" smtClean="0"/>
              <a:t>).</a:t>
            </a:r>
          </a:p>
          <a:p>
            <a:pPr lvl="1"/>
            <a:endParaRPr lang="en-US" altLang="ko-KR" sz="700" dirty="0" smtClean="0"/>
          </a:p>
          <a:p>
            <a:r>
              <a:rPr lang="en-US" altLang="ko-KR" sz="1600" dirty="0"/>
              <a:t>The AP that obtains TXOP and initiates MAPC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becomes a sharing </a:t>
            </a:r>
            <a:r>
              <a:rPr lang="en-US" altLang="ko-KR" sz="1600" dirty="0" smtClean="0"/>
              <a:t>AP (or coordinator AP).</a:t>
            </a:r>
            <a:endParaRPr lang="en-US" altLang="ko-KR" sz="1600" dirty="0"/>
          </a:p>
          <a:p>
            <a:pPr lvl="1"/>
            <a:r>
              <a:rPr lang="en-US" altLang="ko-KR" sz="1400" dirty="0" smtClean="0"/>
              <a:t>The coordinator AP can then announce to the potential shared AP(s) within the </a:t>
            </a:r>
            <a:r>
              <a:rPr lang="en-US" altLang="ko-KR" sz="1400" u="sng" dirty="0" smtClean="0"/>
              <a:t>configured Multi-AP set</a:t>
            </a:r>
            <a:r>
              <a:rPr lang="en-US" altLang="ko-KR" sz="1400" dirty="0" smtClean="0"/>
              <a:t> about the initiation of </a:t>
            </a:r>
            <a:r>
              <a:rPr lang="en-US" altLang="ko-KR" sz="1400" dirty="0"/>
              <a:t>MAPC</a:t>
            </a:r>
            <a:r>
              <a:rPr lang="en-US" altLang="ko-KR" sz="1400" dirty="0" smtClean="0"/>
              <a:t>. </a:t>
            </a:r>
            <a:r>
              <a:rPr lang="en-US" altLang="ko-KR" sz="1400" dirty="0" smtClean="0">
                <a:sym typeface="Wingdings" panose="05000000000000000000" pitchFamily="2" charset="2"/>
              </a:rPr>
              <a:t> </a:t>
            </a:r>
            <a:r>
              <a:rPr lang="en-US" altLang="ko-KR" sz="1400" i="1" dirty="0" smtClean="0">
                <a:sym typeface="Wingdings" panose="05000000000000000000" pitchFamily="2" charset="2"/>
              </a:rPr>
              <a:t>Coordination Announcement</a:t>
            </a:r>
            <a:endParaRPr lang="en-US" altLang="ko-KR" sz="1400" i="1" dirty="0" smtClean="0"/>
          </a:p>
          <a:p>
            <a:r>
              <a:rPr lang="en-US" altLang="ko-KR" sz="1600" b="1" dirty="0" smtClean="0">
                <a:ea typeface="+mn-ea"/>
                <a:cs typeface="+mn-cs"/>
              </a:rPr>
              <a:t>Finally, MAPC scheme (e.g., C-TDMA, C-SR, C-BF, ..) based transmission can be performed according to the MAPC scheme-specific sequences/methods (TBD).</a:t>
            </a:r>
            <a:endParaRPr lang="en-US" altLang="ko-KR" sz="1600" b="1" dirty="0">
              <a:ea typeface="+mn-ea"/>
              <a:cs typeface="+mn-cs"/>
            </a:endParaRPr>
          </a:p>
          <a:p>
            <a:endParaRPr lang="en-US" altLang="ko-KR" sz="1800" dirty="0"/>
          </a:p>
          <a:p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027" y="4495800"/>
            <a:ext cx="7473946" cy="202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53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Discovery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599"/>
            <a:ext cx="8549640" cy="4722813"/>
          </a:xfrm>
        </p:spPr>
        <p:txBody>
          <a:bodyPr/>
          <a:lstStyle/>
          <a:p>
            <a:r>
              <a:rPr lang="en-US" altLang="ko-KR" sz="1800" dirty="0" smtClean="0"/>
              <a:t>Basically, each AP may require MAPC in the following situations:</a:t>
            </a:r>
          </a:p>
          <a:p>
            <a:pPr lvl="1"/>
            <a:r>
              <a:rPr lang="en-US" altLang="ko-KR" sz="1600" dirty="0" smtClean="0"/>
              <a:t>Dense network or a lot of nearby APs</a:t>
            </a:r>
          </a:p>
          <a:p>
            <a:pPr lvl="1"/>
            <a:r>
              <a:rPr lang="en-US" altLang="ko-KR" sz="1600" dirty="0"/>
              <a:t>A</a:t>
            </a:r>
            <a:r>
              <a:rPr lang="en-US" altLang="ko-KR" sz="1600" dirty="0" smtClean="0"/>
              <a:t> lot of associated STAs</a:t>
            </a:r>
          </a:p>
          <a:p>
            <a:pPr lvl="1"/>
            <a:r>
              <a:rPr lang="en-US" altLang="ko-KR" sz="1600" dirty="0" smtClean="0"/>
              <a:t>Requirements for burst traffic or periodic LL traffic</a:t>
            </a:r>
          </a:p>
          <a:p>
            <a:pPr lvl="1"/>
            <a:endParaRPr lang="en-US" altLang="ko-KR" sz="1000" dirty="0" smtClean="0"/>
          </a:p>
          <a:p>
            <a:r>
              <a:rPr lang="en-US" altLang="ko-KR" sz="1800" dirty="0" smtClean="0"/>
              <a:t>An AP that wants to perform negotiations for </a:t>
            </a:r>
            <a:r>
              <a:rPr lang="en-US" altLang="ko-KR" sz="1800" dirty="0"/>
              <a:t>MAPC</a:t>
            </a:r>
            <a:r>
              <a:rPr lang="en-US" altLang="ko-KR" sz="1800" dirty="0" smtClean="0"/>
              <a:t> can transmit a beacon frame indicating </a:t>
            </a:r>
            <a:r>
              <a:rPr lang="en-US" altLang="ko-KR" sz="1800" dirty="0"/>
              <a:t>MAPC</a:t>
            </a:r>
            <a:r>
              <a:rPr lang="en-US" altLang="ko-KR" sz="1800" dirty="0" smtClean="0"/>
              <a:t> capabilities including information below:</a:t>
            </a:r>
          </a:p>
          <a:p>
            <a:pPr lvl="1"/>
            <a:r>
              <a:rPr lang="en-US" altLang="ko-KR" sz="1600" b="1" dirty="0" smtClean="0"/>
              <a:t>Multi-AP capability:</a:t>
            </a:r>
            <a:r>
              <a:rPr lang="en-US" altLang="ko-KR" sz="1600" dirty="0" smtClean="0"/>
              <a:t> Whether it supports Multi-AP coordination.</a:t>
            </a:r>
          </a:p>
          <a:p>
            <a:pPr lvl="2"/>
            <a:r>
              <a:rPr lang="en-US" altLang="ko-KR" sz="1400" dirty="0" smtClean="0"/>
              <a:t>Reserved bit located at the beginning of the beacon frame may be used (e.g., </a:t>
            </a:r>
            <a:r>
              <a:rPr lang="en-US" altLang="ko-KR" sz="1400" i="1" dirty="0" err="1" smtClean="0"/>
              <a:t>Capa</a:t>
            </a:r>
            <a:r>
              <a:rPr lang="en-US" altLang="ko-KR" sz="1400" i="1" dirty="0" smtClean="0"/>
              <a:t>. </a:t>
            </a:r>
            <a:r>
              <a:rPr lang="en-US" altLang="ko-KR" sz="1400" i="1" dirty="0" err="1" smtClean="0"/>
              <a:t>Infor</a:t>
            </a:r>
            <a:r>
              <a:rPr lang="en-US" altLang="ko-KR" sz="1400" i="1" dirty="0" smtClean="0"/>
              <a:t>.</a:t>
            </a:r>
            <a:r>
              <a:rPr lang="en-US" altLang="ko-KR" sz="1400" dirty="0" smtClean="0"/>
              <a:t>, </a:t>
            </a:r>
            <a:r>
              <a:rPr lang="en-US" altLang="ko-KR" sz="1400" i="1" dirty="0" smtClean="0"/>
              <a:t>Ext. </a:t>
            </a:r>
            <a:r>
              <a:rPr lang="en-US" altLang="ko-KR" sz="1400" i="1" dirty="0" err="1" smtClean="0"/>
              <a:t>Capa</a:t>
            </a:r>
            <a:r>
              <a:rPr lang="en-US" altLang="ko-KR" sz="1400" i="1" dirty="0" smtClean="0"/>
              <a:t>.</a:t>
            </a:r>
            <a:r>
              <a:rPr lang="en-US" altLang="ko-KR" sz="1400" dirty="0" smtClean="0"/>
              <a:t>)</a:t>
            </a:r>
          </a:p>
          <a:p>
            <a:pPr lvl="1"/>
            <a:r>
              <a:rPr lang="en-US" altLang="ko-KR" sz="1600" b="1" dirty="0" smtClean="0"/>
              <a:t>Multi-AP scheme capability:</a:t>
            </a:r>
            <a:r>
              <a:rPr lang="en-US" altLang="ko-KR" sz="1600" dirty="0" smtClean="0"/>
              <a:t> Indicates what types of schemes are supported.</a:t>
            </a:r>
          </a:p>
          <a:p>
            <a:pPr lvl="2"/>
            <a:r>
              <a:rPr lang="en-US" altLang="ko-KR" sz="1400" dirty="0" smtClean="0"/>
              <a:t>e.g., use a bitmap to indicate the supported </a:t>
            </a:r>
            <a:r>
              <a:rPr lang="en-US" altLang="ko-KR" sz="1400" dirty="0"/>
              <a:t>MAPC</a:t>
            </a:r>
            <a:r>
              <a:rPr lang="en-US" altLang="ko-KR" sz="1400" dirty="0" smtClean="0"/>
              <a:t> schemes (001: C-TDMA, 010: C-SR, ..).</a:t>
            </a:r>
          </a:p>
          <a:p>
            <a:endParaRPr lang="en-US" altLang="ko-KR" sz="1000" dirty="0" smtClean="0"/>
          </a:p>
          <a:p>
            <a:r>
              <a:rPr lang="en-US" altLang="ko-KR" sz="1800" dirty="0"/>
              <a:t>Therefore, an AP that </a:t>
            </a:r>
            <a:r>
              <a:rPr lang="en-US" altLang="ko-KR" sz="1800" dirty="0" smtClean="0"/>
              <a:t>receives beacon </a:t>
            </a:r>
            <a:r>
              <a:rPr lang="en-US" altLang="ko-KR" sz="1800" dirty="0"/>
              <a:t>frame </a:t>
            </a:r>
            <a:r>
              <a:rPr lang="en-US" altLang="ko-KR" sz="1800" dirty="0" smtClean="0"/>
              <a:t>from its </a:t>
            </a:r>
            <a:r>
              <a:rPr lang="en-US" altLang="ko-KR" sz="1800" dirty="0"/>
              <a:t>neighboring AP(s</a:t>
            </a:r>
            <a:r>
              <a:rPr lang="en-US" altLang="ko-KR" sz="1800" dirty="0" smtClean="0"/>
              <a:t>) capable of MAPC </a:t>
            </a:r>
            <a:r>
              <a:rPr lang="en-US" altLang="ko-KR" sz="1800" dirty="0"/>
              <a:t>can </a:t>
            </a:r>
            <a:r>
              <a:rPr lang="en-US" altLang="ko-KR" sz="1800" dirty="0" smtClean="0"/>
              <a:t>decide to initiate a </a:t>
            </a:r>
            <a:r>
              <a:rPr lang="en-US" altLang="ko-KR" sz="1800" dirty="0"/>
              <a:t>Multi-AP set configuration </a:t>
            </a:r>
            <a:r>
              <a:rPr lang="en-US" altLang="ko-KR" sz="1800" dirty="0" smtClean="0"/>
              <a:t>procedure [2, 3].</a:t>
            </a:r>
            <a:endParaRPr lang="en-GB" altLang="ko-KR" sz="1800" dirty="0" smtClean="0"/>
          </a:p>
          <a:p>
            <a:pPr lvl="1"/>
            <a:r>
              <a:rPr lang="en-US" altLang="ko-KR" sz="1600" dirty="0" smtClean="0"/>
              <a:t>Also, some other information related to MAPC may be included in the beacon frame;</a:t>
            </a:r>
          </a:p>
          <a:p>
            <a:pPr lvl="2"/>
            <a:r>
              <a:rPr lang="en-US" altLang="ko-KR" sz="1400" dirty="0" smtClean="0"/>
              <a:t>AP may initiate negotiation by referencing this information, which may be included following MAPC related capabilities.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6033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Negotiation</a:t>
            </a:r>
            <a:endParaRPr lang="ko-KR" altLang="en-US" u="sng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600" dirty="0" smtClean="0"/>
              <a:t>Based on the presence of neighboring AP(s) that has advertised the MAPC capabilities, the AP transmits </a:t>
            </a:r>
            <a:r>
              <a:rPr lang="en-US" altLang="ko-KR" sz="1600" u="sng" dirty="0" smtClean="0"/>
              <a:t>a coordination/negotiation request frame</a:t>
            </a:r>
            <a:r>
              <a:rPr lang="en-US" altLang="ko-KR" sz="1600" dirty="0" smtClean="0"/>
              <a:t> to the corresponding AP.</a:t>
            </a:r>
          </a:p>
          <a:p>
            <a:endParaRPr lang="en-US" altLang="ko-KR" sz="800" dirty="0" smtClean="0"/>
          </a:p>
          <a:p>
            <a:r>
              <a:rPr lang="en-US" altLang="ko-KR" sz="1600" dirty="0" smtClean="0"/>
              <a:t>The neighboring AP responds to the sending AP with a </a:t>
            </a:r>
            <a:r>
              <a:rPr lang="en-US" altLang="ko-KR" sz="1600" u="sng" dirty="0" smtClean="0"/>
              <a:t>coordination response frame</a:t>
            </a:r>
            <a:r>
              <a:rPr lang="en-US" altLang="ko-KR" sz="1600" dirty="0" smtClean="0"/>
              <a:t>.</a:t>
            </a:r>
          </a:p>
          <a:p>
            <a:pPr lvl="1"/>
            <a:r>
              <a:rPr lang="en-US" altLang="ko-KR" sz="1400" dirty="0" smtClean="0"/>
              <a:t>This frame </a:t>
            </a:r>
            <a:r>
              <a:rPr lang="en-US" altLang="ko-KR" sz="1400" u="sng" dirty="0" smtClean="0"/>
              <a:t>may contain a </a:t>
            </a:r>
            <a:r>
              <a:rPr lang="en-US" altLang="ko-KR" sz="1400" i="1" u="sng" dirty="0" smtClean="0"/>
              <a:t>Status Code</a:t>
            </a:r>
            <a:r>
              <a:rPr lang="en-US" altLang="ko-KR" sz="1400" dirty="0" smtClean="0"/>
              <a:t> or </a:t>
            </a:r>
            <a:r>
              <a:rPr lang="en-US" altLang="ko-KR" sz="1400" u="sng" dirty="0" smtClean="0"/>
              <a:t>set some fields to the same or different values as the req. frame</a:t>
            </a:r>
            <a:r>
              <a:rPr lang="en-US" altLang="ko-KR" sz="1400" dirty="0" smtClean="0"/>
              <a:t>.</a:t>
            </a:r>
          </a:p>
          <a:p>
            <a:pPr lvl="2"/>
            <a:r>
              <a:rPr lang="en-US" altLang="ko-KR" sz="1200" dirty="0"/>
              <a:t>T</a:t>
            </a:r>
            <a:r>
              <a:rPr lang="en-US" altLang="ko-KR" sz="1200" dirty="0" smtClean="0"/>
              <a:t>o indicate </a:t>
            </a:r>
            <a:r>
              <a:rPr lang="en-US" altLang="ko-KR" sz="1200" i="1" dirty="0" smtClean="0"/>
              <a:t>Accept</a:t>
            </a:r>
            <a:r>
              <a:rPr lang="en-US" altLang="ko-KR" sz="1200" dirty="0" smtClean="0"/>
              <a:t>, set all values related to the MAPC to be the same except for parameters dependent on each AP.</a:t>
            </a:r>
          </a:p>
          <a:p>
            <a:pPr lvl="2"/>
            <a:r>
              <a:rPr lang="en-US" altLang="ko-KR" sz="1200" dirty="0" smtClean="0"/>
              <a:t>To indicate </a:t>
            </a:r>
            <a:r>
              <a:rPr lang="en-US" altLang="ko-KR" sz="1200" i="1" dirty="0" smtClean="0"/>
              <a:t>Reject</a:t>
            </a:r>
            <a:r>
              <a:rPr lang="en-US" altLang="ko-KR" sz="1200" dirty="0" smtClean="0"/>
              <a:t>, set all values related to the MAPC to a single value (e.g., all 0s or all 1s).</a:t>
            </a:r>
            <a:endParaRPr lang="en-US" altLang="ko-KR" sz="1000" dirty="0" smtClean="0"/>
          </a:p>
          <a:p>
            <a:pPr lvl="1"/>
            <a:r>
              <a:rPr lang="en-US" altLang="ko-KR" sz="1400" dirty="0" smtClean="0"/>
              <a:t>When </a:t>
            </a:r>
            <a:r>
              <a:rPr lang="en-US" altLang="ko-KR" sz="1400" dirty="0"/>
              <a:t>the AP receives a </a:t>
            </a:r>
            <a:r>
              <a:rPr lang="en-US" altLang="ko-KR" sz="1400" dirty="0" smtClean="0"/>
              <a:t>response </a:t>
            </a:r>
            <a:r>
              <a:rPr lang="en-US" altLang="ko-KR" sz="1400" dirty="0"/>
              <a:t>frame containing a </a:t>
            </a:r>
            <a:r>
              <a:rPr lang="en-US" altLang="ko-KR" sz="1400" i="1" dirty="0"/>
              <a:t>Reject</a:t>
            </a:r>
            <a:r>
              <a:rPr lang="en-US" altLang="ko-KR" sz="1400" dirty="0"/>
              <a:t> or </a:t>
            </a:r>
            <a:r>
              <a:rPr lang="en-US" altLang="ko-KR" sz="1400" i="1" dirty="0"/>
              <a:t>Recommendation</a:t>
            </a:r>
            <a:r>
              <a:rPr lang="en-US" altLang="ko-KR" sz="1400" dirty="0"/>
              <a:t>, it can </a:t>
            </a:r>
            <a:r>
              <a:rPr lang="en-US" altLang="ko-KR" sz="1400" dirty="0" smtClean="0"/>
              <a:t>re-transmit </a:t>
            </a:r>
            <a:r>
              <a:rPr lang="en-US" altLang="ko-KR" sz="1400" dirty="0"/>
              <a:t>the </a:t>
            </a:r>
            <a:r>
              <a:rPr lang="en-US" altLang="ko-KR" sz="1400" dirty="0" smtClean="0"/>
              <a:t>request </a:t>
            </a:r>
            <a:r>
              <a:rPr lang="en-US" altLang="ko-KR" sz="1400" dirty="0"/>
              <a:t>frame to that AP or negotiate with another neighboring AP</a:t>
            </a:r>
            <a:r>
              <a:rPr lang="en-US" altLang="ko-KR" sz="1400" dirty="0" smtClean="0"/>
              <a:t>.</a:t>
            </a:r>
          </a:p>
          <a:p>
            <a:endParaRPr lang="en-US" altLang="ko-KR" sz="800" dirty="0">
              <a:solidFill>
                <a:srgbClr val="0000FF"/>
              </a:solidFill>
            </a:endParaRPr>
          </a:p>
          <a:p>
            <a:r>
              <a:rPr lang="en-US" altLang="ko-KR" sz="1600" dirty="0" smtClean="0"/>
              <a:t>Ultimately, </a:t>
            </a:r>
            <a:r>
              <a:rPr lang="en-US" altLang="ko-KR" sz="1600" u="sng" dirty="0" smtClean="0"/>
              <a:t>the 2-way negotiation procedure is performed bidirectionally</a:t>
            </a:r>
            <a:r>
              <a:rPr lang="en-US" altLang="ko-KR" sz="1600" dirty="0" smtClean="0"/>
              <a:t>, and if both APs accept each other, the multi-AP negotiation between them can be considered successful.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0773" y="4577158"/>
            <a:ext cx="5062455" cy="189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28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Contents in Multi-AP set Configuration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297180" y="1752599"/>
                <a:ext cx="8549640" cy="4722813"/>
              </a:xfrm>
            </p:spPr>
            <p:txBody>
              <a:bodyPr/>
              <a:lstStyle/>
              <a:p>
                <a:r>
                  <a:rPr lang="en-US" altLang="ko-KR" sz="1800" dirty="0" smtClean="0"/>
                  <a:t>During the negotiation procedure between APs, the req./resp. frame for MAPC operation may include the following information:</a:t>
                </a:r>
              </a:p>
              <a:p>
                <a:pPr lvl="1"/>
                <a:r>
                  <a:rPr lang="en-US" altLang="ko-KR" sz="1600" b="1" dirty="0" smtClean="0"/>
                  <a:t>Multi-AP ID:</a:t>
                </a:r>
                <a:r>
                  <a:rPr lang="en-US" altLang="ko-KR" sz="1600" dirty="0" smtClean="0"/>
                  <a:t> Each AP assigns an ID locally to distinguish one or more negotiated APs.</a:t>
                </a:r>
              </a:p>
              <a:p>
                <a:pPr lvl="2"/>
                <a:r>
                  <a:rPr lang="en-US" altLang="ko-KR" sz="1400" dirty="0" smtClean="0">
                    <a:solidFill>
                      <a:schemeClr val="tx1"/>
                    </a:solidFill>
                  </a:rPr>
                  <a:t>The </a:t>
                </a:r>
                <a:r>
                  <a:rPr lang="en-US" altLang="ko-KR" sz="1400" dirty="0">
                    <a:solidFill>
                      <a:schemeClr val="tx1"/>
                    </a:solidFill>
                  </a:rPr>
                  <a:t>AP identifies </a:t>
                </a:r>
                <a:r>
                  <a:rPr lang="en-US" altLang="ko-KR" sz="1400" dirty="0" smtClean="0">
                    <a:solidFill>
                      <a:schemeClr val="tx1"/>
                    </a:solidFill>
                  </a:rPr>
                  <a:t>negotiated </a:t>
                </a:r>
                <a:r>
                  <a:rPr lang="en-US" altLang="ko-KR" sz="1400" dirty="0">
                    <a:solidFill>
                      <a:schemeClr val="tx1"/>
                    </a:solidFill>
                  </a:rPr>
                  <a:t>APs by putting the Multi-AP ID </a:t>
                </a:r>
                <a:r>
                  <a:rPr lang="en-US" altLang="ko-KR" sz="1400" dirty="0" smtClean="0">
                    <a:solidFill>
                      <a:schemeClr val="tx1"/>
                    </a:solidFill>
                  </a:rPr>
                  <a:t>in </a:t>
                </a:r>
                <a:r>
                  <a:rPr lang="en-US" altLang="ko-KR" sz="1400" dirty="0">
                    <a:solidFill>
                      <a:schemeClr val="tx1"/>
                    </a:solidFill>
                  </a:rPr>
                  <a:t>the </a:t>
                </a:r>
                <a:r>
                  <a:rPr lang="en-US" altLang="ko-KR" sz="1400" i="1" dirty="0">
                    <a:solidFill>
                      <a:schemeClr val="tx1"/>
                    </a:solidFill>
                  </a:rPr>
                  <a:t>AID12 field</a:t>
                </a:r>
                <a:r>
                  <a:rPr lang="en-US" altLang="ko-KR" sz="1400" dirty="0">
                    <a:solidFill>
                      <a:schemeClr val="tx1"/>
                    </a:solidFill>
                  </a:rPr>
                  <a:t> (e.g., 2047</a:t>
                </a:r>
                <a14:m>
                  <m:oMath xmlns:m="http://schemas.openxmlformats.org/officeDocument/2006/math">
                    <m:r>
                      <a:rPr lang="en-US" altLang="ko-KR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altLang="ko-KR" sz="1400" dirty="0">
                    <a:solidFill>
                      <a:schemeClr val="tx1"/>
                    </a:solidFill>
                  </a:rPr>
                  <a:t>4094 or 2008</a:t>
                </a:r>
                <a14:m>
                  <m:oMath xmlns:m="http://schemas.openxmlformats.org/officeDocument/2006/math">
                    <m:r>
                      <a:rPr lang="en-US" altLang="ko-KR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altLang="ko-KR" sz="1400" dirty="0">
                    <a:solidFill>
                      <a:schemeClr val="tx1"/>
                    </a:solidFill>
                  </a:rPr>
                  <a:t>2044).</a:t>
                </a:r>
              </a:p>
              <a:p>
                <a:pPr lvl="3"/>
                <a:r>
                  <a:rPr lang="en-US" altLang="ko-KR" sz="1200" dirty="0" smtClean="0">
                    <a:solidFill>
                      <a:schemeClr val="tx1"/>
                    </a:solidFill>
                  </a:rPr>
                  <a:t>e.g., Set MSB to 1 and use 4 bits (16 APs) for Multi-AP ID.</a:t>
                </a:r>
              </a:p>
              <a:p>
                <a:pPr lvl="1"/>
                <a:r>
                  <a:rPr lang="en-US" altLang="ko-KR" sz="1600" b="1" dirty="0" smtClean="0">
                    <a:solidFill>
                      <a:schemeClr val="tx1"/>
                    </a:solidFill>
                  </a:rPr>
                  <a:t>Multi-AP scheme capability</a:t>
                </a:r>
                <a:r>
                  <a:rPr lang="en-US" altLang="ko-KR" sz="1600" dirty="0" smtClean="0">
                    <a:solidFill>
                      <a:schemeClr val="tx1"/>
                    </a:solidFill>
                  </a:rPr>
                  <a:t> (e.g., C-TDMA, C-SR, C-BF, ...).</a:t>
                </a:r>
                <a:endParaRPr lang="en-US" altLang="ko-KR" sz="1600" dirty="0">
                  <a:solidFill>
                    <a:schemeClr val="tx1"/>
                  </a:solidFill>
                </a:endParaRPr>
              </a:p>
              <a:p>
                <a:pPr lvl="2"/>
                <a:r>
                  <a:rPr lang="en-US" altLang="ko-KR" sz="1400" dirty="0" smtClean="0"/>
                  <a:t>An AP, which has acquired the MAPC scheme capability of the neighboring AP through the beacon, may inform at least one of </a:t>
                </a:r>
                <a:r>
                  <a:rPr lang="en-US" altLang="ko-KR" sz="1400" dirty="0"/>
                  <a:t>the MAPC </a:t>
                </a:r>
                <a:r>
                  <a:rPr lang="en-US" altLang="ko-KR" sz="1400" dirty="0" smtClean="0"/>
                  <a:t>scheme capability it supports.</a:t>
                </a:r>
              </a:p>
              <a:p>
                <a:pPr lvl="1"/>
                <a:r>
                  <a:rPr lang="en-US" altLang="ko-KR" sz="1600" b="1" dirty="0" smtClean="0">
                    <a:solidFill>
                      <a:schemeClr val="tx1"/>
                    </a:solidFill>
                  </a:rPr>
                  <a:t>MAPC common </a:t>
                </a:r>
                <a:r>
                  <a:rPr lang="en-US" altLang="ko-KR" sz="1600" b="1" dirty="0"/>
                  <a:t>o</a:t>
                </a:r>
                <a:r>
                  <a:rPr lang="en-US" altLang="ko-KR" sz="1600" b="1" dirty="0" smtClean="0">
                    <a:solidFill>
                      <a:schemeClr val="tx1"/>
                    </a:solidFill>
                  </a:rPr>
                  <a:t>perating parameters</a:t>
                </a:r>
              </a:p>
              <a:p>
                <a:pPr lvl="2"/>
                <a:r>
                  <a:rPr lang="en-US" altLang="ko-KR" sz="1400" dirty="0">
                    <a:solidFill>
                      <a:schemeClr val="tx1"/>
                    </a:solidFill>
                  </a:rPr>
                  <a:t>Information about BW (max. BW) or CH (PCH, overlapped CHs, punctured CHs</a:t>
                </a:r>
                <a:r>
                  <a:rPr lang="en-US" altLang="ko-KR" sz="1400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lvl="1"/>
                <a:r>
                  <a:rPr lang="en-US" altLang="ko-KR" sz="1600" b="1" dirty="0"/>
                  <a:t>MAPC</a:t>
                </a:r>
                <a:r>
                  <a:rPr lang="en-US" altLang="ko-KR" sz="1600" b="1" dirty="0" smtClean="0"/>
                  <a:t> scheme-specific </a:t>
                </a:r>
                <a:r>
                  <a:rPr lang="en-US" altLang="ko-KR" sz="1600" b="1" dirty="0"/>
                  <a:t>o</a:t>
                </a:r>
                <a:r>
                  <a:rPr lang="en-US" altLang="ko-KR" sz="1600" b="1" dirty="0" smtClean="0"/>
                  <a:t>perating parameters</a:t>
                </a:r>
              </a:p>
              <a:p>
                <a:pPr lvl="2"/>
                <a:r>
                  <a:rPr lang="en-US" altLang="ko-KR" sz="1400" dirty="0" smtClean="0"/>
                  <a:t>For example, for measurement phase in C-SR/BF, the associated </a:t>
                </a:r>
                <a:r>
                  <a:rPr lang="en-US" altLang="ko-KR" sz="1400" dirty="0"/>
                  <a:t>STA's ID, </a:t>
                </a:r>
                <a:r>
                  <a:rPr lang="en-US" altLang="ko-KR" sz="1400" dirty="0" smtClean="0"/>
                  <a:t>RF/MIMO </a:t>
                </a:r>
                <a:r>
                  <a:rPr lang="en-US" altLang="ko-KR" sz="1400" dirty="0" err="1" smtClean="0"/>
                  <a:t>capa</a:t>
                </a:r>
                <a:r>
                  <a:rPr lang="en-US" altLang="ko-KR" sz="1400" dirty="0" smtClean="0"/>
                  <a:t>., </a:t>
                </a:r>
                <a:r>
                  <a:rPr lang="en-US" altLang="ko-KR" sz="1400" dirty="0"/>
                  <a:t>and buffer status </a:t>
                </a:r>
                <a:r>
                  <a:rPr lang="en-US" altLang="ko-KR" sz="1400" dirty="0" smtClean="0"/>
                  <a:t>may </a:t>
                </a:r>
                <a:r>
                  <a:rPr lang="en-US" altLang="ko-KR" sz="1400" dirty="0"/>
                  <a:t>be </a:t>
                </a:r>
                <a:r>
                  <a:rPr lang="en-US" altLang="ko-KR" sz="1400" dirty="0" smtClean="0"/>
                  <a:t>included.  </a:t>
                </a:r>
              </a:p>
              <a:p>
                <a:pPr lvl="1"/>
                <a:r>
                  <a:rPr lang="en-US" altLang="ko-KR" sz="1600" b="1" dirty="0" smtClean="0">
                    <a:solidFill>
                      <a:schemeClr val="tx1"/>
                    </a:solidFill>
                  </a:rPr>
                  <a:t>Status code</a:t>
                </a:r>
                <a:r>
                  <a:rPr lang="en-US" altLang="ko-KR" sz="1600" dirty="0" smtClean="0">
                    <a:solidFill>
                      <a:schemeClr val="tx1"/>
                    </a:solidFill>
                  </a:rPr>
                  <a:t> (in response frame)</a:t>
                </a:r>
              </a:p>
              <a:p>
                <a:pPr lvl="2"/>
                <a:r>
                  <a:rPr lang="en-US" altLang="ko-KR" sz="1400" dirty="0" smtClean="0">
                    <a:solidFill>
                      <a:schemeClr val="tx1"/>
                    </a:solidFill>
                  </a:rPr>
                  <a:t>Accept</a:t>
                </a:r>
              </a:p>
              <a:p>
                <a:pPr lvl="2"/>
                <a:r>
                  <a:rPr lang="en-US" altLang="ko-KR" sz="1400" dirty="0" smtClean="0">
                    <a:solidFill>
                      <a:schemeClr val="tx1"/>
                    </a:solidFill>
                  </a:rPr>
                  <a:t>Reject / Reject including recommendation</a:t>
                </a:r>
                <a:endParaRPr lang="en-US" altLang="ko-KR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7180" y="1752599"/>
                <a:ext cx="8549640" cy="4722813"/>
              </a:xfrm>
              <a:blipFill>
                <a:blip r:embed="rId3"/>
                <a:stretch>
                  <a:fillRect l="-499" t="-64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5746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Configuring a Multi-AP set (1/2)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599"/>
            <a:ext cx="8549640" cy="4722813"/>
          </a:xfrm>
        </p:spPr>
        <p:txBody>
          <a:bodyPr/>
          <a:lstStyle/>
          <a:p>
            <a:r>
              <a:rPr lang="en-US" altLang="ko-KR" sz="1800" dirty="0" smtClean="0"/>
              <a:t>How to configure a Multi-AP set may be an implementation dependent.</a:t>
            </a:r>
          </a:p>
          <a:p>
            <a:pPr lvl="1"/>
            <a:r>
              <a:rPr lang="en-US" altLang="ko-KR" sz="1600" dirty="0" smtClean="0"/>
              <a:t>We provide an example of a Multi-AP set configuration for a unified MAPC that we assume.</a:t>
            </a:r>
          </a:p>
          <a:p>
            <a:pPr lvl="1"/>
            <a:r>
              <a:rPr lang="en-US" altLang="ko-KR" sz="1600" dirty="0" smtClean="0"/>
              <a:t>Assumptions for a Multi-AP set configuration are as follows:</a:t>
            </a:r>
          </a:p>
          <a:p>
            <a:pPr lvl="2"/>
            <a:r>
              <a:rPr lang="en-US" altLang="ko-KR" sz="1600" dirty="0" smtClean="0"/>
              <a:t>AP 1 and AP 4 support(or have a capability for) all types of MAPC schemes.</a:t>
            </a:r>
          </a:p>
          <a:p>
            <a:pPr lvl="2"/>
            <a:r>
              <a:rPr lang="en-US" altLang="ko-KR" sz="1600" dirty="0" smtClean="0"/>
              <a:t>AP 2 and AP 3 support only C-TDMA.</a:t>
            </a:r>
          </a:p>
          <a:p>
            <a:pPr lvl="2"/>
            <a:r>
              <a:rPr lang="en-US" altLang="ko-KR" sz="1600" dirty="0" smtClean="0"/>
              <a:t>AP 5 supports C-SR and C-BF.</a:t>
            </a:r>
          </a:p>
          <a:p>
            <a:pPr lvl="2"/>
            <a:r>
              <a:rPr lang="en-US" altLang="ko-KR" sz="1600" dirty="0" smtClean="0"/>
              <a:t>AP 6 supports only C-BF.</a:t>
            </a:r>
          </a:p>
          <a:p>
            <a:endParaRPr lang="en-US" altLang="ko-KR" sz="1000" dirty="0" smtClean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1198" y="3886200"/>
            <a:ext cx="5321605" cy="254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37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Configuring a Multi-AP set </a:t>
            </a:r>
            <a:r>
              <a:rPr lang="en-US" altLang="ko-KR" dirty="0" smtClean="0">
                <a:solidFill>
                  <a:schemeClr val="tx1"/>
                </a:solidFill>
              </a:rPr>
              <a:t>(2/2)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381000"/>
          </a:xfrm>
        </p:spPr>
        <p:txBody>
          <a:bodyPr/>
          <a:lstStyle/>
          <a:p>
            <a:r>
              <a:rPr lang="en-US" altLang="ko-KR" sz="1800" dirty="0" smtClean="0"/>
              <a:t>Multi-AP set configuration based on multiple MAPC schemes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7181" y="2251296"/>
            <a:ext cx="5048434" cy="4060771"/>
          </a:xfrm>
          <a:prstGeom prst="rect">
            <a:avLst/>
          </a:prstGeom>
        </p:spPr>
      </p:pic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152400" y="2133600"/>
            <a:ext cx="4049985" cy="4296163"/>
          </a:xfrm>
          <a:prstGeom prst="rect">
            <a:avLst/>
          </a:prstGeom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540000" lvl="1"/>
            <a:r>
              <a:rPr lang="en-US" altLang="ko-KR" sz="1200" dirty="0" smtClean="0">
                <a:latin typeface="+mn-ea"/>
                <a:ea typeface="+mn-ea"/>
                <a:cs typeface="Times New Roman" panose="02020603050405020304" pitchFamily="18" charset="0"/>
              </a:rPr>
              <a:t>Each </a:t>
            </a:r>
            <a:r>
              <a:rPr lang="en-US" altLang="ko-KR" sz="1200" dirty="0">
                <a:latin typeface="+mn-ea"/>
                <a:ea typeface="+mn-ea"/>
                <a:cs typeface="Times New Roman" panose="02020603050405020304" pitchFamily="18" charset="0"/>
              </a:rPr>
              <a:t>AP </a:t>
            </a:r>
            <a:r>
              <a:rPr lang="en-US" altLang="ko-KR" sz="1200" dirty="0" smtClean="0">
                <a:latin typeface="+mn-ea"/>
                <a:ea typeface="+mn-ea"/>
                <a:cs typeface="Times New Roman" panose="02020603050405020304" pitchFamily="18" charset="0"/>
              </a:rPr>
              <a:t>locally </a:t>
            </a:r>
            <a:r>
              <a:rPr lang="en-US" altLang="ko-KR" sz="1200" dirty="0">
                <a:latin typeface="+mn-ea"/>
                <a:ea typeface="+mn-ea"/>
                <a:cs typeface="Times New Roman" panose="02020603050405020304" pitchFamily="18" charset="0"/>
              </a:rPr>
              <a:t>assigns a </a:t>
            </a:r>
            <a:r>
              <a:rPr lang="en-US" altLang="ko-KR" sz="1200" u="sng" dirty="0">
                <a:latin typeface="+mn-ea"/>
                <a:ea typeface="+mn-ea"/>
                <a:cs typeface="Times New Roman" panose="02020603050405020304" pitchFamily="18" charset="0"/>
              </a:rPr>
              <a:t>Multi-AP ID</a:t>
            </a:r>
            <a:r>
              <a:rPr lang="en-US" altLang="ko-KR" sz="1200" dirty="0">
                <a:latin typeface="+mn-ea"/>
                <a:ea typeface="+mn-ea"/>
                <a:cs typeface="Times New Roman" panose="02020603050405020304" pitchFamily="18" charset="0"/>
              </a:rPr>
              <a:t> to </a:t>
            </a:r>
            <a:r>
              <a:rPr lang="en-US" altLang="ko-KR" sz="1200" dirty="0" smtClean="0">
                <a:latin typeface="+mn-ea"/>
                <a:ea typeface="+mn-ea"/>
                <a:cs typeface="Times New Roman" panose="02020603050405020304" pitchFamily="18" charset="0"/>
              </a:rPr>
              <a:t>negotiating </a:t>
            </a:r>
            <a:r>
              <a:rPr lang="en-US" altLang="ko-KR" sz="1200" dirty="0">
                <a:latin typeface="+mn-ea"/>
                <a:ea typeface="+mn-ea"/>
                <a:cs typeface="Times New Roman" panose="02020603050405020304" pitchFamily="18" charset="0"/>
              </a:rPr>
              <a:t>APs and can deliver </a:t>
            </a:r>
            <a:r>
              <a:rPr lang="en-US" altLang="ko-KR" sz="1200" dirty="0" smtClean="0">
                <a:latin typeface="+mn-ea"/>
                <a:ea typeface="+mn-ea"/>
                <a:cs typeface="Times New Roman" panose="02020603050405020304" pitchFamily="18" charset="0"/>
              </a:rPr>
              <a:t>this ID </a:t>
            </a:r>
            <a:r>
              <a:rPr lang="en-US" altLang="ko-KR" sz="1200" dirty="0">
                <a:latin typeface="+mn-ea"/>
                <a:ea typeface="+mn-ea"/>
                <a:cs typeface="Times New Roman" panose="02020603050405020304" pitchFamily="18" charset="0"/>
              </a:rPr>
              <a:t>during the negotiation </a:t>
            </a:r>
            <a:r>
              <a:rPr lang="en-US" altLang="ko-KR" sz="1200" dirty="0" smtClean="0">
                <a:latin typeface="+mn-ea"/>
                <a:ea typeface="+mn-ea"/>
                <a:cs typeface="Times New Roman" panose="02020603050405020304" pitchFamily="18" charset="0"/>
              </a:rPr>
              <a:t>procedure.</a:t>
            </a:r>
          </a:p>
          <a:p>
            <a:pPr marL="648000" lvl="2"/>
            <a:r>
              <a:rPr lang="en-US" altLang="ko-KR" dirty="0" smtClean="0">
                <a:latin typeface="+mn-ea"/>
                <a:cs typeface="Times New Roman" panose="02020603050405020304" pitchFamily="18" charset="0"/>
              </a:rPr>
              <a:t>Later, the Multi-AP ID is included in the </a:t>
            </a:r>
            <a:r>
              <a:rPr lang="en-US" altLang="ko-KR" i="1" dirty="0" smtClean="0">
                <a:latin typeface="+mn-ea"/>
                <a:cs typeface="Times New Roman" panose="02020603050405020304" pitchFamily="18" charset="0"/>
              </a:rPr>
              <a:t>AID12 field</a:t>
            </a:r>
            <a:r>
              <a:rPr lang="en-US" altLang="ko-KR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ko-KR" dirty="0" smtClean="0">
                <a:latin typeface="+mn-ea"/>
                <a:cs typeface="Times New Roman" panose="02020603050405020304" pitchFamily="18" charset="0"/>
              </a:rPr>
              <a:t>to identify negotiated APs.</a:t>
            </a:r>
          </a:p>
          <a:p>
            <a:pPr marL="882900" lvl="2"/>
            <a:r>
              <a:rPr lang="en-US" altLang="ko-KR" sz="1000" dirty="0">
                <a:latin typeface="+mn-ea"/>
                <a:cs typeface="Times New Roman" panose="02020603050405020304" pitchFamily="18" charset="0"/>
              </a:rPr>
              <a:t>e.g., Put Multi-AP IDs </a:t>
            </a:r>
            <a:r>
              <a:rPr lang="en-US" altLang="ko-KR" sz="1000" dirty="0" smtClean="0">
                <a:latin typeface="+mn-ea"/>
                <a:cs typeface="Times New Roman" panose="02020603050405020304" pitchFamily="18" charset="0"/>
              </a:rPr>
              <a:t>in </a:t>
            </a:r>
            <a:r>
              <a:rPr lang="en-US" altLang="ko-KR" sz="1000" dirty="0">
                <a:latin typeface="+mn-ea"/>
                <a:cs typeface="Times New Roman" panose="02020603050405020304" pitchFamily="18" charset="0"/>
              </a:rPr>
              <a:t>2047−4094 or Put Multi-AP IDs </a:t>
            </a:r>
            <a:r>
              <a:rPr lang="en-US" altLang="ko-KR" sz="1000" dirty="0" smtClean="0">
                <a:latin typeface="+mn-ea"/>
                <a:cs typeface="Times New Roman" panose="02020603050405020304" pitchFamily="18" charset="0"/>
              </a:rPr>
              <a:t>in </a:t>
            </a:r>
            <a:r>
              <a:rPr lang="en-US" altLang="ko-KR" sz="1000" dirty="0">
                <a:latin typeface="+mn-ea"/>
                <a:cs typeface="Times New Roman" panose="02020603050405020304" pitchFamily="18" charset="0"/>
              </a:rPr>
              <a:t>2008−2044.</a:t>
            </a:r>
          </a:p>
          <a:p>
            <a:pPr marL="254250" lvl="1" indent="0">
              <a:buNone/>
            </a:pPr>
            <a:endParaRPr lang="en-US" altLang="ko-KR" sz="800" dirty="0" smtClean="0">
              <a:latin typeface="+mn-ea"/>
              <a:ea typeface="+mn-ea"/>
              <a:cs typeface="Times New Roman" panose="02020603050405020304" pitchFamily="18" charset="0"/>
            </a:endParaRPr>
          </a:p>
          <a:p>
            <a:pPr marL="540000" lvl="1"/>
            <a:r>
              <a:rPr lang="en-US" altLang="ko-KR" sz="1200" dirty="0">
                <a:latin typeface="+mn-ea"/>
                <a:ea typeface="+mn-ea"/>
                <a:cs typeface="Times New Roman" panose="02020603050405020304" pitchFamily="18" charset="0"/>
              </a:rPr>
              <a:t>Therefore, through the negotiation procedure, each AP participating in </a:t>
            </a:r>
            <a:r>
              <a:rPr lang="en-US" altLang="ko-KR" sz="1200" dirty="0" smtClean="0">
                <a:latin typeface="+mn-ea"/>
                <a:ea typeface="+mn-ea"/>
                <a:cs typeface="Times New Roman" panose="02020603050405020304" pitchFamily="18" charset="0"/>
              </a:rPr>
              <a:t>MAPC </a:t>
            </a:r>
            <a:r>
              <a:rPr lang="en-US" altLang="ko-KR" sz="1200" dirty="0">
                <a:latin typeface="+mn-ea"/>
                <a:ea typeface="+mn-ea"/>
                <a:cs typeface="Times New Roman" panose="02020603050405020304" pitchFamily="18" charset="0"/>
              </a:rPr>
              <a:t>can </a:t>
            </a:r>
            <a:r>
              <a:rPr lang="en-US" altLang="ko-KR" sz="1200" dirty="0" smtClean="0">
                <a:latin typeface="+mn-ea"/>
                <a:ea typeface="+mn-ea"/>
                <a:cs typeface="Times New Roman" panose="02020603050405020304" pitchFamily="18" charset="0"/>
              </a:rPr>
              <a:t>internally </a:t>
            </a:r>
            <a:r>
              <a:rPr lang="en-US" altLang="ko-KR" sz="1200" dirty="0">
                <a:latin typeface="+mn-ea"/>
                <a:ea typeface="+mn-ea"/>
                <a:cs typeface="Times New Roman" panose="02020603050405020304" pitchFamily="18" charset="0"/>
              </a:rPr>
              <a:t>create and manage the </a:t>
            </a:r>
            <a:r>
              <a:rPr lang="en-US" altLang="ko-KR" sz="1200" dirty="0" smtClean="0">
                <a:latin typeface="+mn-ea"/>
                <a:ea typeface="+mn-ea"/>
                <a:cs typeface="Times New Roman" panose="02020603050405020304" pitchFamily="18" charset="0"/>
              </a:rPr>
              <a:t>Multi-AP set.</a:t>
            </a:r>
          </a:p>
          <a:p>
            <a:pPr marL="648000" lvl="2"/>
            <a:r>
              <a:rPr lang="en-US" altLang="ko-KR" dirty="0" smtClean="0">
                <a:latin typeface="+mn-ea"/>
                <a:ea typeface="+mn-ea"/>
                <a:cs typeface="Times New Roman" panose="02020603050405020304" pitchFamily="18" charset="0"/>
              </a:rPr>
              <a:t>The figure shows an example of a Multi-AP set for APs 1, 4, and 6.</a:t>
            </a:r>
            <a:endParaRPr lang="en-US" altLang="ko-KR" dirty="0">
              <a:latin typeface="+mn-ea"/>
              <a:ea typeface="+mn-ea"/>
              <a:cs typeface="Times New Roman" panose="02020603050405020304" pitchFamily="18" charset="0"/>
            </a:endParaRPr>
          </a:p>
          <a:p>
            <a:pPr marL="254250" lvl="1" indent="0">
              <a:buNone/>
            </a:pPr>
            <a:endParaRPr lang="en-US" altLang="ko-KR" sz="800" dirty="0">
              <a:latin typeface="+mn-ea"/>
              <a:ea typeface="+mn-ea"/>
              <a:cs typeface="Times New Roman" panose="02020603050405020304" pitchFamily="18" charset="0"/>
            </a:endParaRPr>
          </a:p>
          <a:p>
            <a:pPr marL="540000" lvl="1"/>
            <a:r>
              <a:rPr lang="en-US" altLang="ko-KR" sz="1200" dirty="0">
                <a:latin typeface="+mn-ea"/>
                <a:ea typeface="+mn-ea"/>
                <a:cs typeface="Times New Roman" panose="02020603050405020304" pitchFamily="18" charset="0"/>
              </a:rPr>
              <a:t>When performing the </a:t>
            </a:r>
            <a:r>
              <a:rPr lang="en-US" altLang="ko-KR" sz="1200" dirty="0" smtClean="0">
                <a:latin typeface="+mn-ea"/>
                <a:ea typeface="+mn-ea"/>
                <a:cs typeface="Times New Roman" panose="02020603050405020304" pitchFamily="18" charset="0"/>
              </a:rPr>
              <a:t>sharing/coordinator AP’s </a:t>
            </a:r>
            <a:r>
              <a:rPr lang="en-US" altLang="ko-KR" sz="1200" dirty="0">
                <a:latin typeface="+mn-ea"/>
                <a:ea typeface="+mn-ea"/>
                <a:cs typeface="Times New Roman" panose="02020603050405020304" pitchFamily="18" charset="0"/>
              </a:rPr>
              <a:t>role, </a:t>
            </a:r>
            <a:r>
              <a:rPr lang="en-US" altLang="ko-KR" sz="1200" dirty="0" smtClean="0">
                <a:latin typeface="+mn-ea"/>
                <a:ea typeface="+mn-ea"/>
                <a:cs typeface="Times New Roman" panose="02020603050405020304" pitchFamily="18" charset="0"/>
              </a:rPr>
              <a:t>a Coordination Announcement procedure </a:t>
            </a:r>
            <a:r>
              <a:rPr lang="en-US" altLang="ko-KR" sz="1200" dirty="0">
                <a:latin typeface="+mn-ea"/>
                <a:ea typeface="+mn-ea"/>
                <a:cs typeface="Times New Roman" panose="02020603050405020304" pitchFamily="18" charset="0"/>
              </a:rPr>
              <a:t>may be initiated for one or more APs </a:t>
            </a:r>
            <a:r>
              <a:rPr lang="en-US" altLang="ko-KR" sz="1200" u="sng" dirty="0">
                <a:latin typeface="+mn-ea"/>
                <a:ea typeface="+mn-ea"/>
                <a:cs typeface="Times New Roman" panose="02020603050405020304" pitchFamily="18" charset="0"/>
              </a:rPr>
              <a:t>belonging to the </a:t>
            </a:r>
            <a:r>
              <a:rPr lang="en-US" altLang="ko-KR" sz="1200" u="sng" dirty="0" smtClean="0">
                <a:latin typeface="+mn-ea"/>
                <a:ea typeface="+mn-ea"/>
                <a:cs typeface="Times New Roman" panose="02020603050405020304" pitchFamily="18" charset="0"/>
              </a:rPr>
              <a:t>MAPC scheme subset </a:t>
            </a:r>
            <a:r>
              <a:rPr lang="en-US" altLang="ko-KR" sz="1200" u="sng" dirty="0">
                <a:latin typeface="+mn-ea"/>
                <a:ea typeface="+mn-ea"/>
                <a:cs typeface="Times New Roman" panose="02020603050405020304" pitchFamily="18" charset="0"/>
              </a:rPr>
              <a:t>in the </a:t>
            </a:r>
            <a:r>
              <a:rPr lang="en-US" altLang="ko-KR" sz="1200" u="sng" dirty="0" smtClean="0">
                <a:latin typeface="+mn-ea"/>
                <a:ea typeface="+mn-ea"/>
                <a:cs typeface="Times New Roman" panose="02020603050405020304" pitchFamily="18" charset="0"/>
              </a:rPr>
              <a:t>Multi-AP set</a:t>
            </a:r>
            <a:r>
              <a:rPr lang="en-US" altLang="ko-KR" sz="1200" dirty="0" smtClean="0">
                <a:latin typeface="+mn-ea"/>
                <a:ea typeface="+mn-ea"/>
                <a:cs typeface="Times New Roman" panose="02020603050405020304" pitchFamily="18" charset="0"/>
              </a:rPr>
              <a:t>, </a:t>
            </a:r>
            <a:r>
              <a:rPr lang="en-US" altLang="ko-KR" sz="1200" dirty="0">
                <a:latin typeface="+mn-ea"/>
                <a:ea typeface="+mn-ea"/>
                <a:cs typeface="Times New Roman" panose="02020603050405020304" pitchFamily="18" charset="0"/>
              </a:rPr>
              <a:t>depending on the intended </a:t>
            </a:r>
            <a:r>
              <a:rPr lang="en-US" altLang="ko-KR" sz="1200" dirty="0" smtClean="0">
                <a:latin typeface="+mn-ea"/>
                <a:ea typeface="+mn-ea"/>
                <a:cs typeface="Times New Roman" panose="02020603050405020304" pitchFamily="18" charset="0"/>
              </a:rPr>
              <a:t>MAPC scheme.</a:t>
            </a:r>
          </a:p>
          <a:p>
            <a:pPr marL="882900" lvl="2"/>
            <a:r>
              <a:rPr lang="en-US" altLang="ko-KR" dirty="0" smtClean="0">
                <a:latin typeface="+mn-ea"/>
                <a:ea typeface="+mn-ea"/>
                <a:cs typeface="Times New Roman" panose="02020603050405020304" pitchFamily="18" charset="0"/>
              </a:rPr>
              <a:t>e.g., AP 1 announces its intention for C-TDMA operation to members of the C-TDMA subset (AP 2, AP 3).</a:t>
            </a:r>
            <a:endParaRPr lang="en-US" altLang="ko-KR" dirty="0">
              <a:latin typeface="+mn-ea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5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Overall MAPC Procedure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599"/>
            <a:ext cx="8549640" cy="4722813"/>
          </a:xfrm>
        </p:spPr>
        <p:txBody>
          <a:bodyPr/>
          <a:lstStyle/>
          <a:p>
            <a:r>
              <a:rPr lang="en-US" altLang="ko-KR" sz="1600" dirty="0" smtClean="0"/>
              <a:t>According to the Multi-AP set configuration, each AP has its own </a:t>
            </a:r>
            <a:r>
              <a:rPr lang="en-US" altLang="ko-KR" sz="1600" u="sng" dirty="0" smtClean="0"/>
              <a:t>Multi-AP set</a:t>
            </a:r>
            <a:r>
              <a:rPr lang="en-US" altLang="ko-KR" sz="1600" dirty="0" smtClean="0"/>
              <a:t>.</a:t>
            </a:r>
          </a:p>
          <a:p>
            <a:pPr lvl="1"/>
            <a:r>
              <a:rPr lang="en-US" altLang="ko-KR" sz="1400" dirty="0" smtClean="0"/>
              <a:t>Based on this, AP 1 can coordinate with AP 2 or AP 3 using C-TDMA, or with AP 4 using C-SR.</a:t>
            </a:r>
          </a:p>
          <a:p>
            <a:pPr lvl="1"/>
            <a:r>
              <a:rPr lang="en-US" altLang="ko-KR" sz="1400" dirty="0"/>
              <a:t>AP 4 can coordinate with AP 1 or AP 5 based on C-SR/BF, or with AP 1 or AP 3 based on C-TDMA</a:t>
            </a:r>
            <a:r>
              <a:rPr lang="en-US" altLang="ko-KR" sz="1400" dirty="0" smtClean="0"/>
              <a:t>.</a:t>
            </a:r>
          </a:p>
          <a:p>
            <a:pPr lvl="1"/>
            <a:endParaRPr lang="en-US" altLang="ko-KR" sz="700" dirty="0"/>
          </a:p>
          <a:p>
            <a:r>
              <a:rPr lang="en-US" altLang="ko-KR" sz="1600" dirty="0" smtClean="0"/>
              <a:t>AP 1, which has obtained TXOP, asks the C-SR capable subset (i.e., AP 4) whether to participate in order to transmit based on C-SR.</a:t>
            </a:r>
          </a:p>
          <a:p>
            <a:pPr lvl="1"/>
            <a:r>
              <a:rPr lang="en-US" altLang="ko-KR" sz="1400" dirty="0" smtClean="0"/>
              <a:t>If the interference measurement phase is completed in advance and AP 4 sends a response frame during the coordination announcement phase, AP 1 can operate as a C-SR with AP 4.</a:t>
            </a:r>
          </a:p>
          <a:p>
            <a:pPr lvl="1"/>
            <a:endParaRPr lang="en-US" altLang="ko-KR" sz="700" dirty="0" smtClean="0"/>
          </a:p>
          <a:p>
            <a:r>
              <a:rPr lang="en-US" altLang="ko-KR" sz="1600" dirty="0" smtClean="0"/>
              <a:t>If AP 4 wants to operate as C-TDMA, it can announce its intention to AP 1 and AP 3.</a:t>
            </a:r>
          </a:p>
          <a:p>
            <a:pPr lvl="1"/>
            <a:r>
              <a:rPr lang="en-US" altLang="ko-KR" sz="1400" dirty="0" smtClean="0"/>
              <a:t>Based on the response frames, AP 4 allocates time to specific AP.</a:t>
            </a:r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598" y="4390601"/>
            <a:ext cx="7642805" cy="205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31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310996</TotalTime>
  <Words>2027</Words>
  <Application>Microsoft Office PowerPoint</Application>
  <PresentationFormat>화면 슬라이드 쇼(4:3)</PresentationFormat>
  <Paragraphs>229</Paragraphs>
  <Slides>14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1" baseType="lpstr">
      <vt:lpstr>굴림</vt:lpstr>
      <vt:lpstr>맑은 고딕</vt:lpstr>
      <vt:lpstr>Arial</vt:lpstr>
      <vt:lpstr>Cambria Math</vt:lpstr>
      <vt:lpstr>Times New Roman</vt:lpstr>
      <vt:lpstr>Wingdings</vt:lpstr>
      <vt:lpstr>802-11-Submission</vt:lpstr>
      <vt:lpstr>Multi-AP set Configuration for C-TDMA</vt:lpstr>
      <vt:lpstr>Introduction</vt:lpstr>
      <vt:lpstr>Recap: Overall C-TDMA Procedure [1]</vt:lpstr>
      <vt:lpstr>Discovery</vt:lpstr>
      <vt:lpstr>Negotiation</vt:lpstr>
      <vt:lpstr>Contents in Multi-AP set Configuration</vt:lpstr>
      <vt:lpstr>Configuring a Multi-AP set (1/2)</vt:lpstr>
      <vt:lpstr>Configuring a Multi-AP set (2/2)</vt:lpstr>
      <vt:lpstr>Overall MAPC Procedure</vt:lpstr>
      <vt:lpstr>Summary</vt:lpstr>
      <vt:lpstr>References</vt:lpstr>
      <vt:lpstr>Straw Poll 1</vt:lpstr>
      <vt:lpstr>Straw Poll 2</vt:lpstr>
      <vt:lpstr>Straw Poll 3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GeonHwan Kim/IoT Connectivity Standard Task(geonhwan.kim@lge.com)</cp:lastModifiedBy>
  <cp:revision>17649</cp:revision>
  <cp:lastPrinted>2018-10-31T23:27:01Z</cp:lastPrinted>
  <dcterms:created xsi:type="dcterms:W3CDTF">2007-05-21T21:00:37Z</dcterms:created>
  <dcterms:modified xsi:type="dcterms:W3CDTF">2024-09-06T06:30:14Z</dcterms:modified>
</cp:coreProperties>
</file>