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8"/>
  </p:notesMasterIdLst>
  <p:handoutMasterIdLst>
    <p:handoutMasterId r:id="rId19"/>
  </p:handoutMasterIdLst>
  <p:sldIdLst>
    <p:sldId id="256" r:id="rId5"/>
    <p:sldId id="334" r:id="rId6"/>
    <p:sldId id="2147473567" r:id="rId7"/>
    <p:sldId id="2147473568" r:id="rId8"/>
    <p:sldId id="2147473537" r:id="rId9"/>
    <p:sldId id="2147473565" r:id="rId10"/>
    <p:sldId id="2147473570" r:id="rId11"/>
    <p:sldId id="343" r:id="rId12"/>
    <p:sldId id="2147473571" r:id="rId13"/>
    <p:sldId id="273" r:id="rId14"/>
    <p:sldId id="2147473540" r:id="rId15"/>
    <p:sldId id="2147473569" r:id="rId16"/>
    <p:sldId id="2147473555"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78" autoAdjust="0"/>
    <p:restoredTop sz="96261" autoAdjust="0"/>
  </p:normalViewPr>
  <p:slideViewPr>
    <p:cSldViewPr>
      <p:cViewPr varScale="1">
        <p:scale>
          <a:sx n="67" d="100"/>
          <a:sy n="67" d="100"/>
        </p:scale>
        <p:origin x="676" y="5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io, Kosuke (SEC)" userId="4ca0a952-a8c3-4ae4-877b-7a498285cc83" providerId="ADAL" clId="{612138AA-D31C-4C54-AD54-8B8B79D49D53}"/>
    <pc:docChg chg="modSld modMainMaster">
      <pc:chgData name="Aio, Kosuke (SEC)" userId="4ca0a952-a8c3-4ae4-877b-7a498285cc83" providerId="ADAL" clId="{612138AA-D31C-4C54-AD54-8B8B79D49D53}" dt="2024-11-25T08:23:54.863" v="47" actId="20577"/>
      <pc:docMkLst>
        <pc:docMk/>
      </pc:docMkLst>
      <pc:sldChg chg="modSp mod">
        <pc:chgData name="Aio, Kosuke (SEC)" userId="4ca0a952-a8c3-4ae4-877b-7a498285cc83" providerId="ADAL" clId="{612138AA-D31C-4C54-AD54-8B8B79D49D53}" dt="2024-11-25T08:21:30.817" v="39" actId="20577"/>
        <pc:sldMkLst>
          <pc:docMk/>
          <pc:sldMk cId="1744388495" sldId="2147473540"/>
        </pc:sldMkLst>
        <pc:spChg chg="mod">
          <ac:chgData name="Aio, Kosuke (SEC)" userId="4ca0a952-a8c3-4ae4-877b-7a498285cc83" providerId="ADAL" clId="{612138AA-D31C-4C54-AD54-8B8B79D49D53}" dt="2024-11-25T08:21:30.817" v="39" actId="20577"/>
          <ac:spMkLst>
            <pc:docMk/>
            <pc:sldMk cId="1744388495" sldId="2147473540"/>
            <ac:spMk id="3" creationId="{00000000-0000-0000-0000-000000000000}"/>
          </ac:spMkLst>
        </pc:spChg>
      </pc:sldChg>
      <pc:sldChg chg="modSp mod">
        <pc:chgData name="Aio, Kosuke (SEC)" userId="4ca0a952-a8c3-4ae4-877b-7a498285cc83" providerId="ADAL" clId="{612138AA-D31C-4C54-AD54-8B8B79D49D53}" dt="2024-11-25T08:23:40.442" v="45" actId="20577"/>
        <pc:sldMkLst>
          <pc:docMk/>
          <pc:sldMk cId="2751212194" sldId="2147473571"/>
        </pc:sldMkLst>
        <pc:spChg chg="mod">
          <ac:chgData name="Aio, Kosuke (SEC)" userId="4ca0a952-a8c3-4ae4-877b-7a498285cc83" providerId="ADAL" clId="{612138AA-D31C-4C54-AD54-8B8B79D49D53}" dt="2024-11-25T08:23:40.442" v="45" actId="20577"/>
          <ac:spMkLst>
            <pc:docMk/>
            <pc:sldMk cId="2751212194" sldId="2147473571"/>
            <ac:spMk id="3" creationId="{68E63551-2142-AFEF-621D-BCD9B8AB6207}"/>
          </ac:spMkLst>
        </pc:spChg>
      </pc:sldChg>
      <pc:sldMasterChg chg="modSp mod">
        <pc:chgData name="Aio, Kosuke (SEC)" userId="4ca0a952-a8c3-4ae4-877b-7a498285cc83" providerId="ADAL" clId="{612138AA-D31C-4C54-AD54-8B8B79D49D53}" dt="2024-11-25T08:23:54.863" v="47" actId="20577"/>
        <pc:sldMasterMkLst>
          <pc:docMk/>
          <pc:sldMasterMk cId="0" sldId="2147483648"/>
        </pc:sldMasterMkLst>
        <pc:spChg chg="mod">
          <ac:chgData name="Aio, Kosuke (SEC)" userId="4ca0a952-a8c3-4ae4-877b-7a498285cc83" providerId="ADAL" clId="{612138AA-D31C-4C54-AD54-8B8B79D49D53}" dt="2024-11-25T08:23:54.863" v="47" actId="20577"/>
          <ac:spMkLst>
            <pc:docMk/>
            <pc:sldMasterMk cId="0" sldId="2147483648"/>
            <ac:spMk id="10" creationId="{00000000-0000-0000-0000-000000000000}"/>
          </ac:spMkLst>
        </pc:spChg>
      </pc:sldMasterChg>
    </pc:docChg>
  </pc:docChgLst>
  <pc:docChgLst>
    <pc:chgData name="Aio, Kosuke (SEC)" userId="4ca0a952-a8c3-4ae4-877b-7a498285cc83" providerId="ADAL" clId="{ADE5AEA9-0CDF-479F-A99D-9B0129A1C51D}"/>
    <pc:docChg chg="undo custSel addSld modSld">
      <pc:chgData name="Aio, Kosuke (SEC)" userId="4ca0a952-a8c3-4ae4-877b-7a498285cc83" providerId="ADAL" clId="{ADE5AEA9-0CDF-479F-A99D-9B0129A1C51D}" dt="2024-09-09T03:43:19.034" v="568" actId="20577"/>
      <pc:docMkLst>
        <pc:docMk/>
      </pc:docMkLst>
      <pc:sldChg chg="modSp mod">
        <pc:chgData name="Aio, Kosuke (SEC)" userId="4ca0a952-a8c3-4ae4-877b-7a498285cc83" providerId="ADAL" clId="{ADE5AEA9-0CDF-479F-A99D-9B0129A1C51D}" dt="2024-09-09T03:43:19.034" v="568" actId="20577"/>
        <pc:sldMkLst>
          <pc:docMk/>
          <pc:sldMk cId="1744388495" sldId="2147473540"/>
        </pc:sldMkLst>
        <pc:spChg chg="mod">
          <ac:chgData name="Aio, Kosuke (SEC)" userId="4ca0a952-a8c3-4ae4-877b-7a498285cc83" providerId="ADAL" clId="{ADE5AEA9-0CDF-479F-A99D-9B0129A1C51D}" dt="2024-09-09T03:43:19.034" v="568" actId="20577"/>
          <ac:spMkLst>
            <pc:docMk/>
            <pc:sldMk cId="1744388495" sldId="2147473540"/>
            <ac:spMk id="3" creationId="{00000000-0000-0000-0000-000000000000}"/>
          </ac:spMkLst>
        </pc:spChg>
      </pc:sldChg>
      <pc:sldChg chg="modSp mod">
        <pc:chgData name="Aio, Kosuke (SEC)" userId="4ca0a952-a8c3-4ae4-877b-7a498285cc83" providerId="ADAL" clId="{ADE5AEA9-0CDF-479F-A99D-9B0129A1C51D}" dt="2024-09-06T00:50:12.098" v="523" actId="20577"/>
        <pc:sldMkLst>
          <pc:docMk/>
          <pc:sldMk cId="3751040329" sldId="2147473555"/>
        </pc:sldMkLst>
        <pc:spChg chg="mod">
          <ac:chgData name="Aio, Kosuke (SEC)" userId="4ca0a952-a8c3-4ae4-877b-7a498285cc83" providerId="ADAL" clId="{ADE5AEA9-0CDF-479F-A99D-9B0129A1C51D}" dt="2024-09-06T00:50:12.098" v="523" actId="20577"/>
          <ac:spMkLst>
            <pc:docMk/>
            <pc:sldMk cId="3751040329" sldId="2147473555"/>
            <ac:spMk id="3" creationId="{00000000-0000-0000-0000-000000000000}"/>
          </ac:spMkLst>
        </pc:spChg>
      </pc:sldChg>
      <pc:sldChg chg="modSp mod">
        <pc:chgData name="Aio, Kosuke (SEC)" userId="4ca0a952-a8c3-4ae4-877b-7a498285cc83" providerId="ADAL" clId="{ADE5AEA9-0CDF-479F-A99D-9B0129A1C51D}" dt="2024-09-06T00:50:59.788" v="531" actId="20577"/>
        <pc:sldMkLst>
          <pc:docMk/>
          <pc:sldMk cId="1116515431" sldId="2147473569"/>
        </pc:sldMkLst>
        <pc:spChg chg="mod">
          <ac:chgData name="Aio, Kosuke (SEC)" userId="4ca0a952-a8c3-4ae4-877b-7a498285cc83" providerId="ADAL" clId="{ADE5AEA9-0CDF-479F-A99D-9B0129A1C51D}" dt="2024-09-06T00:50:59.788" v="531" actId="20577"/>
          <ac:spMkLst>
            <pc:docMk/>
            <pc:sldMk cId="1116515431" sldId="2147473569"/>
            <ac:spMk id="3" creationId="{00000000-0000-0000-0000-000000000000}"/>
          </ac:spMkLst>
        </pc:spChg>
      </pc:sldChg>
      <pc:sldChg chg="modSp add mod">
        <pc:chgData name="Aio, Kosuke (SEC)" userId="4ca0a952-a8c3-4ae4-877b-7a498285cc83" providerId="ADAL" clId="{ADE5AEA9-0CDF-479F-A99D-9B0129A1C51D}" dt="2024-09-06T01:05:33.772" v="565" actId="20577"/>
        <pc:sldMkLst>
          <pc:docMk/>
          <pc:sldMk cId="2751212194" sldId="2147473571"/>
        </pc:sldMkLst>
        <pc:spChg chg="mod">
          <ac:chgData name="Aio, Kosuke (SEC)" userId="4ca0a952-a8c3-4ae4-877b-7a498285cc83" providerId="ADAL" clId="{ADE5AEA9-0CDF-479F-A99D-9B0129A1C51D}" dt="2024-09-06T00:35:47.151" v="53" actId="20577"/>
          <ac:spMkLst>
            <pc:docMk/>
            <pc:sldMk cId="2751212194" sldId="2147473571"/>
            <ac:spMk id="2" creationId="{5AC8DD5E-AA28-8342-8C5F-E821EAB436AC}"/>
          </ac:spMkLst>
        </pc:spChg>
        <pc:spChg chg="mod">
          <ac:chgData name="Aio, Kosuke (SEC)" userId="4ca0a952-a8c3-4ae4-877b-7a498285cc83" providerId="ADAL" clId="{ADE5AEA9-0CDF-479F-A99D-9B0129A1C51D}" dt="2024-09-06T01:05:33.772" v="565" actId="20577"/>
          <ac:spMkLst>
            <pc:docMk/>
            <pc:sldMk cId="2751212194" sldId="2147473571"/>
            <ac:spMk id="3" creationId="{68E63551-2142-AFEF-621D-BCD9B8AB6207}"/>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ja-JP"/>
              <a:t>May 2024</a:t>
            </a:r>
            <a:endParaRPr lang="en-GB" dirty="0"/>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Kosuke Aio (Sony), et al.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ltLang="ja-JP"/>
              <a:t>May 2024</a:t>
            </a:r>
            <a:endParaRPr lang="en-GB"/>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ja-JP"/>
              <a:t>May 2024</a:t>
            </a:r>
            <a:endParaRPr lang="en-GB"/>
          </a:p>
        </p:txBody>
      </p:sp>
      <p:sp>
        <p:nvSpPr>
          <p:cNvPr id="6" name="Footer Placeholder 5"/>
          <p:cNvSpPr>
            <a:spLocks noGrp="1"/>
          </p:cNvSpPr>
          <p:nvPr>
            <p:ph type="ftr" idx="11"/>
          </p:nvPr>
        </p:nvSpPr>
        <p:spPr/>
        <p:txBody>
          <a:bodyPr/>
          <a:lstStyle>
            <a:lvl1pPr>
              <a:defRPr/>
            </a:lvl1pPr>
          </a:lstStyle>
          <a:p>
            <a:r>
              <a:rPr lang="it-IT"/>
              <a:t>Kosuke Aio (Sony),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ltLang="ja-JP"/>
              <a:t>May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it-IT"/>
              <a:t>Kosuke Aio (Sony),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ja-JP"/>
              <a:t>May 2024</a:t>
            </a:r>
            <a:endParaRPr lang="en-GB"/>
          </a:p>
        </p:txBody>
      </p:sp>
      <p:sp>
        <p:nvSpPr>
          <p:cNvPr id="4" name="Footer Placeholder 3"/>
          <p:cNvSpPr>
            <a:spLocks noGrp="1"/>
          </p:cNvSpPr>
          <p:nvPr>
            <p:ph type="ftr" idx="11"/>
          </p:nvPr>
        </p:nvSpPr>
        <p:spPr/>
        <p:txBody>
          <a:bodyPr/>
          <a:lstStyle>
            <a:lvl1pPr>
              <a:defRPr/>
            </a:lvl1pPr>
          </a:lstStyle>
          <a:p>
            <a:r>
              <a:rPr lang="it-IT"/>
              <a:t>Kosuke Aio (Sony),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a:t>May 2024</a:t>
            </a:r>
            <a:endParaRPr lang="en-GB"/>
          </a:p>
        </p:txBody>
      </p:sp>
      <p:sp>
        <p:nvSpPr>
          <p:cNvPr id="3" name="Footer Placeholder 2"/>
          <p:cNvSpPr>
            <a:spLocks noGrp="1"/>
          </p:cNvSpPr>
          <p:nvPr>
            <p:ph type="ftr" idx="11"/>
          </p:nvPr>
        </p:nvSpPr>
        <p:spPr/>
        <p:txBody>
          <a:bodyPr/>
          <a:lstStyle>
            <a:lvl1pPr>
              <a:defRPr/>
            </a:lvl1pPr>
          </a:lstStyle>
          <a:p>
            <a:r>
              <a:rPr lang="it-IT"/>
              <a:t>Kosuke Aio (Sony),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ja-JP"/>
              <a:t>May 2024</a:t>
            </a:r>
            <a:endParaRPr lang="en-GB"/>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ja-JP"/>
              <a:t>May 2024</a:t>
            </a:r>
            <a:endParaRPr lang="en-GB"/>
          </a:p>
        </p:txBody>
      </p:sp>
      <p:sp>
        <p:nvSpPr>
          <p:cNvPr id="5" name="Footer Placeholder 4"/>
          <p:cNvSpPr>
            <a:spLocks noGrp="1"/>
          </p:cNvSpPr>
          <p:nvPr>
            <p:ph type="ftr" idx="11"/>
          </p:nvPr>
        </p:nvSpPr>
        <p:spPr/>
        <p:txBody>
          <a:bodyPr/>
          <a:lstStyle>
            <a:lvl1pPr>
              <a:defRPr/>
            </a:lvl1pPr>
          </a:lstStyle>
          <a:p>
            <a:r>
              <a:rPr lang="it-IT"/>
              <a:t>Kosuke Aio (Sony),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a:t>May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it-IT"/>
              <a:t>Kosuke Aio (Sony), et al.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802.11-24/0838r1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subTitle" idx="1"/>
          </p:nvPr>
        </p:nvSpPr>
        <p:spPr>
          <a:xfrm>
            <a:off x="1828800" y="1667533"/>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2024-05-12</a:t>
            </a:r>
          </a:p>
        </p:txBody>
      </p:sp>
      <p:sp>
        <p:nvSpPr>
          <p:cNvPr id="7" name="Footer Placeholder 4"/>
          <p:cNvSpPr>
            <a:spLocks noGrp="1"/>
          </p:cNvSpPr>
          <p:nvPr>
            <p:ph type="ftr" idx="11"/>
          </p:nvPr>
        </p:nvSpPr>
        <p:spPr/>
        <p:txBody>
          <a:bodyPr/>
          <a:lstStyle/>
          <a:p>
            <a:r>
              <a:rPr lang="it-IT"/>
              <a:t>Kosuke Aio (Sony),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4" name="Rectangle 1">
            <a:extLst>
              <a:ext uri="{FF2B5EF4-FFF2-40B4-BE49-F238E27FC236}">
                <a16:creationId xmlns:a16="http://schemas.microsoft.com/office/drawing/2014/main" id="{0F88BBFA-7354-6131-639E-A6B94149F8E5}"/>
              </a:ext>
            </a:extLst>
          </p:cNvPr>
          <p:cNvSpPr txBox="1">
            <a:spLocks noChangeArrowheads="1"/>
          </p:cNvSpPr>
          <p:nvPr/>
        </p:nvSpPr>
        <p:spPr bwMode="auto">
          <a:xfrm>
            <a:off x="914400" y="790291"/>
            <a:ext cx="10363200" cy="899905"/>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dirty="0"/>
              <a:t>Backhaul Design and Channel Setting for Multi-AP</a:t>
            </a:r>
            <a:endParaRPr lang="en-GB" kern="0" dirty="0"/>
          </a:p>
        </p:txBody>
      </p:sp>
      <p:sp>
        <p:nvSpPr>
          <p:cNvPr id="5" name="Date Placeholder 3">
            <a:extLst>
              <a:ext uri="{FF2B5EF4-FFF2-40B4-BE49-F238E27FC236}">
                <a16:creationId xmlns:a16="http://schemas.microsoft.com/office/drawing/2014/main" id="{A506EC37-AF25-D226-8530-859C03595855}"/>
              </a:ext>
            </a:extLst>
          </p:cNvPr>
          <p:cNvSpPr>
            <a:spLocks noGrp="1"/>
          </p:cNvSpPr>
          <p:nvPr>
            <p:ph type="dt" idx="10"/>
          </p:nvPr>
        </p:nvSpPr>
        <p:spPr>
          <a:xfrm>
            <a:off x="929217" y="333375"/>
            <a:ext cx="2499764" cy="273050"/>
          </a:xfrm>
        </p:spPr>
        <p:txBody>
          <a:bodyPr/>
          <a:lstStyle/>
          <a:p>
            <a:r>
              <a:rPr lang="en-US" altLang="ja-JP"/>
              <a:t>May 2024</a:t>
            </a:r>
            <a:endParaRPr lang="en-GB" dirty="0"/>
          </a:p>
        </p:txBody>
      </p:sp>
      <p:graphicFrame>
        <p:nvGraphicFramePr>
          <p:cNvPr id="2" name="Object 3">
            <a:extLst>
              <a:ext uri="{FF2B5EF4-FFF2-40B4-BE49-F238E27FC236}">
                <a16:creationId xmlns:a16="http://schemas.microsoft.com/office/drawing/2014/main" id="{E6CFBF8A-45D2-D48D-3358-32A2B51EB4AC}"/>
              </a:ext>
            </a:extLst>
          </p:cNvPr>
          <p:cNvGraphicFramePr>
            <a:graphicFrameLocks noChangeAspect="1"/>
          </p:cNvGraphicFramePr>
          <p:nvPr>
            <p:extLst>
              <p:ext uri="{D42A27DB-BD31-4B8C-83A1-F6EECF244321}">
                <p14:modId xmlns:p14="http://schemas.microsoft.com/office/powerpoint/2010/main" val="1343493806"/>
              </p:ext>
            </p:extLst>
          </p:nvPr>
        </p:nvGraphicFramePr>
        <p:xfrm>
          <a:off x="1447801" y="2416176"/>
          <a:ext cx="9982200" cy="4259298"/>
        </p:xfrm>
        <a:graphic>
          <a:graphicData uri="http://schemas.openxmlformats.org/presentationml/2006/ole">
            <mc:AlternateContent xmlns:mc="http://schemas.openxmlformats.org/markup-compatibility/2006">
              <mc:Choice xmlns:v="urn:schemas-microsoft-com:vml" Requires="v">
                <p:oleObj name="Document" r:id="rId3" imgW="10457133" imgH="4460962" progId="Word.Document.8">
                  <p:embed/>
                </p:oleObj>
              </mc:Choice>
              <mc:Fallback>
                <p:oleObj name="Document" r:id="rId3" imgW="10457133" imgH="4460962" progId="Word.Document.8">
                  <p:embed/>
                  <p:pic>
                    <p:nvPicPr>
                      <p:cNvPr id="2" name="Object 3">
                        <a:extLst>
                          <a:ext uri="{FF2B5EF4-FFF2-40B4-BE49-F238E27FC236}">
                            <a16:creationId xmlns:a16="http://schemas.microsoft.com/office/drawing/2014/main" id="{E6CFBF8A-45D2-D48D-3358-32A2B51EB4AC}"/>
                          </a:ext>
                        </a:extLst>
                      </p:cNvPr>
                      <p:cNvPicPr>
                        <a:picLocks noChangeAspect="1" noChangeArrowheads="1"/>
                      </p:cNvPicPr>
                      <p:nvPr/>
                    </p:nvPicPr>
                    <p:blipFill>
                      <a:blip r:embed="rId4"/>
                      <a:srcRect/>
                      <a:stretch>
                        <a:fillRect/>
                      </a:stretch>
                    </p:blipFill>
                    <p:spPr bwMode="auto">
                      <a:xfrm>
                        <a:off x="1447801" y="2416176"/>
                        <a:ext cx="9982200" cy="4259298"/>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903515" y="1600200"/>
            <a:ext cx="10361084" cy="4113213"/>
          </a:xfrm>
        </p:spPr>
        <p:txBody>
          <a:bodyPr>
            <a:normAutofit/>
          </a:bodyPr>
          <a:lstStyle/>
          <a:p>
            <a:r>
              <a:rPr lang="en-US" sz="1800" b="0" dirty="0"/>
              <a:t>[1] 2023/1884r2, “Seamless Roaming,” Duncan Ho (Qualcomm Technologies, Inc.)</a:t>
            </a:r>
          </a:p>
          <a:p>
            <a:r>
              <a:rPr lang="en-US" sz="1800" b="0" dirty="0"/>
              <a:t>[2] 2023/2022r1, “r-TWT for multi-AP follow up,” Laurent Cariou (Intel)</a:t>
            </a:r>
          </a:p>
          <a:p>
            <a:r>
              <a:rPr lang="en-US" sz="1800" b="0" dirty="0"/>
              <a:t>[3] </a:t>
            </a:r>
            <a:r>
              <a:rPr lang="it-IT" sz="1800" b="0" dirty="0"/>
              <a:t>2023/1895r2, </a:t>
            </a:r>
            <a:r>
              <a:rPr lang="en-US" altLang="ja-JP" sz="1800" b="0" dirty="0"/>
              <a:t>”</a:t>
            </a:r>
            <a:r>
              <a:rPr lang="it-IT" sz="1800" b="0" dirty="0"/>
              <a:t>C-TDMA frame sequence,</a:t>
            </a:r>
            <a:r>
              <a:rPr lang="en-US" altLang="ja-JP" sz="1800" b="0" dirty="0"/>
              <a:t> ”</a:t>
            </a:r>
            <a:r>
              <a:rPr lang="it-IT" sz="1800" b="0" dirty="0"/>
              <a:t> Abhishek Patil (Qualcomm)</a:t>
            </a:r>
          </a:p>
          <a:p>
            <a:r>
              <a:rPr lang="it-IT" sz="1800" b="0" dirty="0"/>
              <a:t>[4] </a:t>
            </a:r>
            <a:r>
              <a:rPr lang="en-US" sz="1800" b="0" dirty="0"/>
              <a:t>2023/1868r2, “Coordinated-Spatial-Reuse-Design,” Jason Yuchen Guo (Huawei)</a:t>
            </a:r>
          </a:p>
          <a:p>
            <a:r>
              <a:rPr lang="en-US" sz="1800" b="0" dirty="0"/>
              <a:t>[5] 2024/0011r0, “Coordinated Spatial Nulling (C-SN) Concept,” </a:t>
            </a:r>
            <a:r>
              <a:rPr lang="en-US" sz="1800" b="0" dirty="0" err="1"/>
              <a:t>MaxLinear</a:t>
            </a:r>
            <a:endParaRPr lang="en-US" sz="1800" b="0" dirty="0"/>
          </a:p>
          <a:p>
            <a:r>
              <a:rPr lang="en-US" sz="1800" b="0" dirty="0"/>
              <a:t>[6] 2020/0560r0, “Multi-AP Configuration and Resource Allocation,” Po-Kai Huang (Intel)</a:t>
            </a:r>
          </a:p>
          <a:p>
            <a:endParaRPr lang="en-US" sz="1800" b="0" dirty="0"/>
          </a:p>
          <a:p>
            <a:endParaRPr lang="it-IT" sz="1800" b="0" dirty="0"/>
          </a:p>
          <a:p>
            <a:endParaRPr lang="en-US" sz="1800" b="0" u="sng"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p:txBody>
          <a:bodyPr anchor="ctr"/>
          <a:lstStyle/>
          <a:p>
            <a:r>
              <a:rPr lang="en-US" altLang="ja-JP"/>
              <a:t>May 2024</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1605831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a:t>
            </a:r>
          </a:p>
        </p:txBody>
      </p:sp>
      <p:sp>
        <p:nvSpPr>
          <p:cNvPr id="3" name="Content Placeholder 2"/>
          <p:cNvSpPr>
            <a:spLocks noGrp="1"/>
          </p:cNvSpPr>
          <p:nvPr>
            <p:ph idx="1"/>
          </p:nvPr>
        </p:nvSpPr>
        <p:spPr>
          <a:xfrm>
            <a:off x="903515" y="1600200"/>
            <a:ext cx="10361084" cy="4113213"/>
          </a:xfrm>
        </p:spPr>
        <p:txBody>
          <a:bodyPr>
            <a:normAutofit/>
          </a:bodyPr>
          <a:lstStyle/>
          <a:p>
            <a:pPr marL="0" indent="0">
              <a:tabLst>
                <a:tab pos="0" algn="l"/>
              </a:tabLst>
            </a:pPr>
            <a:r>
              <a:rPr lang="en-US" b="0" dirty="0"/>
              <a:t>Do you agree that 11bn supports the information exchange between AP MLDs in both wireless backhaul and wired backhaul?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p:txBody>
          <a:bodyPr/>
          <a:lstStyle/>
          <a:p>
            <a:r>
              <a:rPr lang="en-US" altLang="ja-JP"/>
              <a:t>May 2024</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1744388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#2</a:t>
            </a:r>
          </a:p>
        </p:txBody>
      </p:sp>
      <p:sp>
        <p:nvSpPr>
          <p:cNvPr id="3" name="Content Placeholder 2"/>
          <p:cNvSpPr>
            <a:spLocks noGrp="1"/>
          </p:cNvSpPr>
          <p:nvPr>
            <p:ph idx="1"/>
          </p:nvPr>
        </p:nvSpPr>
        <p:spPr>
          <a:xfrm>
            <a:off x="903515" y="1600200"/>
            <a:ext cx="10361084" cy="4113213"/>
          </a:xfrm>
        </p:spPr>
        <p:txBody>
          <a:bodyPr>
            <a:normAutofit/>
          </a:bodyPr>
          <a:lstStyle/>
          <a:p>
            <a:pPr marL="0" indent="0">
              <a:tabLst>
                <a:tab pos="0" algn="l"/>
              </a:tabLst>
            </a:pPr>
            <a:r>
              <a:rPr lang="en-US" b="0" dirty="0"/>
              <a:t>Do you agree that 11bn defines a new Payload Type for </a:t>
            </a:r>
            <a:r>
              <a:rPr lang="en-US" b="0" dirty="0" err="1"/>
              <a:t>Ethertype</a:t>
            </a:r>
            <a:r>
              <a:rPr lang="en-US" b="0" dirty="0"/>
              <a:t> 89-0d frame body so that Ether LAN can carry the newly defined frames in 802.11bn for exchanging information between multiple AP MLDs?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p:txBody>
          <a:bodyPr/>
          <a:lstStyle/>
          <a:p>
            <a:r>
              <a:rPr lang="en-US" altLang="ja-JP"/>
              <a:t>May 2024</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11165154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#3</a:t>
            </a:r>
          </a:p>
        </p:txBody>
      </p:sp>
      <p:sp>
        <p:nvSpPr>
          <p:cNvPr id="3" name="Content Placeholder 2"/>
          <p:cNvSpPr>
            <a:spLocks noGrp="1"/>
          </p:cNvSpPr>
          <p:nvPr>
            <p:ph idx="1"/>
          </p:nvPr>
        </p:nvSpPr>
        <p:spPr>
          <a:xfrm>
            <a:off x="903515" y="1600200"/>
            <a:ext cx="10361084" cy="4113213"/>
          </a:xfrm>
        </p:spPr>
        <p:txBody>
          <a:bodyPr>
            <a:normAutofit/>
          </a:bodyPr>
          <a:lstStyle/>
          <a:p>
            <a:pPr marL="0" indent="0">
              <a:tabLst>
                <a:tab pos="0" algn="l"/>
              </a:tabLst>
            </a:pPr>
            <a:r>
              <a:rPr lang="en-US" b="0" dirty="0"/>
              <a:t>Do you agree the following conditions for Multi-AP channel settings in 11bn:</a:t>
            </a:r>
          </a:p>
          <a:p>
            <a:pPr lvl="1" indent="-342900">
              <a:buFontTx/>
              <a:buChar char="-"/>
              <a:tabLst>
                <a:tab pos="0" algn="l"/>
              </a:tabLst>
            </a:pPr>
            <a:r>
              <a:rPr lang="en-US" sz="2400" dirty="0"/>
              <a:t>AP can set </a:t>
            </a:r>
            <a:r>
              <a:rPr lang="en-US" altLang="ja-JP" sz="2400" b="0" dirty="0"/>
              <a:t>a different primary channel than other AP(s) in Multi-AP coordination.</a:t>
            </a:r>
            <a:endParaRPr lang="en-US" sz="2400" dirty="0"/>
          </a:p>
          <a:p>
            <a:pPr lvl="1" indent="-342900">
              <a:buFontTx/>
              <a:buChar char="-"/>
              <a:tabLst>
                <a:tab pos="0" algn="l"/>
              </a:tabLst>
            </a:pPr>
            <a:r>
              <a:rPr lang="en-US" sz="2400" dirty="0"/>
              <a:t>AP</a:t>
            </a:r>
            <a:r>
              <a:rPr lang="en-US" sz="2400" b="0" dirty="0"/>
              <a:t> should at least set the primary channel within the BSS operating channel of other AP(s) in Multi-AP coordination.</a:t>
            </a:r>
          </a:p>
          <a:p>
            <a:pPr lvl="2" indent="-342900">
              <a:buFontTx/>
              <a:buChar char="-"/>
              <a:tabLst>
                <a:tab pos="0" algn="l"/>
              </a:tabLst>
            </a:pPr>
            <a:r>
              <a:rPr lang="en-US" sz="2200" dirty="0"/>
              <a:t>Multi-AP coordination means at least Coordinate SR and Coordinated BF. Other modes are TBD.</a:t>
            </a:r>
            <a:endParaRPr lang="en-US" sz="22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p:cNvSpPr>
            <a:spLocks noGrp="1"/>
          </p:cNvSpPr>
          <p:nvPr>
            <p:ph type="dt" idx="15"/>
          </p:nvPr>
        </p:nvSpPr>
        <p:spPr/>
        <p:txBody>
          <a:bodyPr/>
          <a:lstStyle/>
          <a:p>
            <a:r>
              <a:rPr lang="en-US" altLang="ja-JP"/>
              <a:t>May 2024</a:t>
            </a:r>
            <a:endParaRPr lang="en-GB" dirty="0"/>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3751040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03112" y="1514803"/>
            <a:ext cx="10639392" cy="4960611"/>
          </a:xfrm>
        </p:spPr>
        <p:txBody>
          <a:bodyPr/>
          <a:lstStyle/>
          <a:p>
            <a:pPr>
              <a:buFont typeface="Arial" panose="020B0604020202020204" pitchFamily="34" charset="0"/>
              <a:buChar char="•"/>
            </a:pPr>
            <a:r>
              <a:rPr lang="en-US" sz="2000" dirty="0"/>
              <a:t>There are lot of contributions/discussion about Multi-AP in </a:t>
            </a:r>
            <a:r>
              <a:rPr lang="en-US" sz="2000" dirty="0" err="1"/>
              <a:t>TGbn</a:t>
            </a:r>
            <a:r>
              <a:rPr lang="en-US" sz="2000" dirty="0"/>
              <a:t>, such as Seamless Roaming [1], Coordinated R-TWT </a:t>
            </a:r>
            <a:r>
              <a:rPr lang="en-US" altLang="ja-JP" sz="2000" dirty="0"/>
              <a:t>[2]</a:t>
            </a:r>
            <a:r>
              <a:rPr lang="en-US" sz="2000" dirty="0"/>
              <a:t>, Coordinated TDMA [3], Coordinated Spatial Reuse [4], Coordinated BF [5], and so on.</a:t>
            </a:r>
          </a:p>
          <a:p>
            <a:pPr>
              <a:buFont typeface="Arial" panose="020B0604020202020204" pitchFamily="34" charset="0"/>
              <a:buChar char="•"/>
            </a:pPr>
            <a:endParaRPr lang="en-US" sz="2000" dirty="0"/>
          </a:p>
          <a:p>
            <a:pPr>
              <a:buFont typeface="Arial" panose="020B0604020202020204" pitchFamily="34" charset="0"/>
              <a:buChar char="•"/>
            </a:pPr>
            <a:r>
              <a:rPr lang="en-US" sz="2000" dirty="0"/>
              <a:t>These features assume an environment with multiple non-collocated AP MLDs, but there are differences among proposals as to what configurations are assumed. For example,..</a:t>
            </a:r>
          </a:p>
          <a:p>
            <a:pPr lvl="1">
              <a:buFont typeface="Arial" panose="020B0604020202020204" pitchFamily="34" charset="0"/>
              <a:buChar char="•"/>
            </a:pPr>
            <a:r>
              <a:rPr lang="en-US" sz="1600" b="1" dirty="0"/>
              <a:t>Backhaul Design</a:t>
            </a:r>
            <a:r>
              <a:rPr lang="en-US" sz="1600" dirty="0"/>
              <a:t>: How to design backhaul between multiple AP MLDs.</a:t>
            </a:r>
          </a:p>
          <a:p>
            <a:pPr lvl="1">
              <a:buFont typeface="Arial" panose="020B0604020202020204" pitchFamily="34" charset="0"/>
              <a:buChar char="•"/>
            </a:pPr>
            <a:r>
              <a:rPr lang="en-US" sz="1600" b="1" dirty="0"/>
              <a:t>Primary Channel Setting: </a:t>
            </a:r>
            <a:r>
              <a:rPr lang="en-US" sz="1600" dirty="0"/>
              <a:t>How to set the channel for multiple AP MLDs.</a:t>
            </a:r>
          </a:p>
          <a:p>
            <a:pPr>
              <a:buFont typeface="Arial" panose="020B0604020202020204" pitchFamily="34" charset="0"/>
              <a:buChar char="•"/>
            </a:pPr>
            <a:endParaRPr lang="en-US" sz="2000" dirty="0"/>
          </a:p>
          <a:p>
            <a:pPr>
              <a:buFont typeface="Arial" panose="020B0604020202020204" pitchFamily="34" charset="0"/>
              <a:buChar char="•"/>
            </a:pPr>
            <a:r>
              <a:rPr lang="en-US" sz="2000" dirty="0"/>
              <a:t>In this contribution, we propose a direction (idea) of backhaul design and channel setting for Multi-AP.</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marL="0" indent="0"/>
            <a:endParaRPr lang="en-US" sz="2000" dirty="0"/>
          </a:p>
          <a:p>
            <a:pPr marL="800100" lvl="1" indent="-342900">
              <a:buFont typeface="Arial" panose="020B0604020202020204" pitchFamily="34" charset="0"/>
              <a:buChar char="•"/>
            </a:pPr>
            <a:endParaRPr lang="en-US" b="1" dirty="0">
              <a:cs typeface="+mn-cs"/>
            </a:endParaRPr>
          </a:p>
          <a:p>
            <a:pPr marL="800100" lvl="1" indent="-342900">
              <a:buFont typeface="Arial" panose="020B0604020202020204" pitchFamily="34" charset="0"/>
              <a:buChar char="•"/>
            </a:pPr>
            <a:endParaRPr lang="en-US" b="1" dirty="0">
              <a:cs typeface="+mn-cs"/>
            </a:endParaRPr>
          </a:p>
          <a:p>
            <a:pPr marL="800100" lvl="1" indent="-342900">
              <a:buFont typeface="Arial" panose="020B0604020202020204" pitchFamily="34" charset="0"/>
              <a:buChar char="•"/>
            </a:pPr>
            <a:endParaRPr lang="en-US" b="1" dirty="0">
              <a:cs typeface="+mn-cs"/>
            </a:endParaRPr>
          </a:p>
          <a:p>
            <a:pPr marL="800100" lvl="1" indent="-342900">
              <a:buFont typeface="Arial" panose="020B0604020202020204" pitchFamily="34" charset="0"/>
              <a:buChar char="•"/>
            </a:pPr>
            <a:endParaRPr lang="en-US" b="1" dirty="0">
              <a:cs typeface="+mn-cs"/>
            </a:endParaRPr>
          </a:p>
          <a:p>
            <a:pPr marL="800100" lvl="1" indent="-342900">
              <a:buFont typeface="Arial" panose="020B0604020202020204" pitchFamily="34" charset="0"/>
              <a:buChar char="•"/>
            </a:pPr>
            <a:endParaRPr lang="en-US" b="1" dirty="0">
              <a:cs typeface="+mn-cs"/>
            </a:endParaRPr>
          </a:p>
          <a:p>
            <a:pPr marL="800100" lvl="1" indent="-342900">
              <a:buFont typeface="Arial" panose="020B0604020202020204" pitchFamily="34" charset="0"/>
              <a:buChar char="•"/>
            </a:pPr>
            <a:endParaRPr lang="en-US" b="1" dirty="0">
              <a:cs typeface="+mn-cs"/>
            </a:endParaRPr>
          </a:p>
          <a:p>
            <a:pPr marL="800100" lvl="1" indent="-342900">
              <a:buFont typeface="Arial" panose="020B0604020202020204" pitchFamily="34" charset="0"/>
              <a:buChar char="•"/>
            </a:pPr>
            <a:endParaRPr lang="en-US" b="1" dirty="0">
              <a:cs typeface="+mn-cs"/>
            </a:endParaRPr>
          </a:p>
          <a:p>
            <a:endParaRPr lang="en-US" sz="2000" dirty="0"/>
          </a:p>
          <a:p>
            <a:endParaRPr lang="en-US" sz="2000" dirty="0"/>
          </a:p>
          <a:p>
            <a:pPr lvl="1"/>
            <a:endParaRPr lang="en-US" dirty="0"/>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May 2024</a:t>
            </a:r>
            <a:endParaRPr lang="en-GB" dirty="0"/>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551391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May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b="1" kern="0" dirty="0"/>
              <a:t>Discussion Point 1: Backhaul Design (1/3)</a:t>
            </a:r>
            <a:endParaRPr lang="ja-JP" altLang="en-US" dirty="0"/>
          </a:p>
        </p:txBody>
      </p:sp>
      <p:sp>
        <p:nvSpPr>
          <p:cNvPr id="5" name="Content Placeholder 2">
            <a:extLst>
              <a:ext uri="{FF2B5EF4-FFF2-40B4-BE49-F238E27FC236}">
                <a16:creationId xmlns:a16="http://schemas.microsoft.com/office/drawing/2014/main" id="{8BD58028-5D55-130A-908E-C364549C096F}"/>
              </a:ext>
            </a:extLst>
          </p:cNvPr>
          <p:cNvSpPr txBox="1">
            <a:spLocks/>
          </p:cNvSpPr>
          <p:nvPr/>
        </p:nvSpPr>
        <p:spPr bwMode="auto">
          <a:xfrm>
            <a:off x="929217" y="1575092"/>
            <a:ext cx="11034183" cy="269832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ja-JP" sz="1800" kern="0" dirty="0"/>
              <a:t>Currently, there are two existing configurations for interfaces between AP MLDs in 11spec. </a:t>
            </a:r>
          </a:p>
          <a:p>
            <a:pPr marL="800100" lvl="1" indent="-342900">
              <a:buFont typeface="+mj-lt"/>
              <a:buAutoNum type="arabicPeriod"/>
            </a:pPr>
            <a:r>
              <a:rPr lang="en-US" altLang="ja-JP" sz="1600" b="1" kern="0" dirty="0"/>
              <a:t>Over-the-Air</a:t>
            </a:r>
          </a:p>
          <a:p>
            <a:pPr marL="1200150" lvl="2" indent="-342900">
              <a:buFont typeface="Arial" panose="020B0604020202020204" pitchFamily="34" charset="0"/>
              <a:buChar char="•"/>
            </a:pPr>
            <a:r>
              <a:rPr lang="en-US" altLang="ja-JP" sz="1600" kern="0" dirty="0"/>
              <a:t>Communicate with other AP MLDs over the air by Wi-Fi signal.</a:t>
            </a:r>
          </a:p>
          <a:p>
            <a:pPr marL="800100" lvl="1" indent="-342900">
              <a:buFont typeface="+mj-lt"/>
              <a:buAutoNum type="arabicPeriod"/>
            </a:pPr>
            <a:r>
              <a:rPr lang="en-US" altLang="ja-JP" sz="1600" b="1" kern="0" dirty="0"/>
              <a:t>Over-the-DS</a:t>
            </a:r>
          </a:p>
          <a:p>
            <a:pPr marL="1200150" lvl="2" indent="-342900">
              <a:buFont typeface="Arial" panose="020B0604020202020204" pitchFamily="34" charset="0"/>
              <a:buChar char="•"/>
            </a:pPr>
            <a:r>
              <a:rPr lang="en-US" altLang="ja-JP" sz="1600" kern="0" dirty="0"/>
              <a:t>Communicate with other AP MLDs over Distributed System (DS) via wired cable.</a:t>
            </a:r>
          </a:p>
          <a:p>
            <a:pPr marL="400050">
              <a:buFont typeface="Arial" panose="020B0604020202020204" pitchFamily="34" charset="0"/>
              <a:buChar char="•"/>
            </a:pPr>
            <a:endParaRPr lang="en-US" altLang="ja-JP" sz="1050" kern="0" dirty="0"/>
          </a:p>
          <a:p>
            <a:pPr marL="400050">
              <a:buFont typeface="Arial" panose="020B0604020202020204" pitchFamily="34" charset="0"/>
              <a:buChar char="•"/>
            </a:pPr>
            <a:r>
              <a:rPr lang="en-US" altLang="ja-JP" sz="1800" kern="0" dirty="0"/>
              <a:t>In the future, it may be necessary to consider the new interface currently under discussion related to Seamless Roaming (This is out of scope in this document).</a:t>
            </a:r>
          </a:p>
        </p:txBody>
      </p:sp>
      <p:sp>
        <p:nvSpPr>
          <p:cNvPr id="3" name="正方形/長方形 2">
            <a:extLst>
              <a:ext uri="{FF2B5EF4-FFF2-40B4-BE49-F238E27FC236}">
                <a16:creationId xmlns:a16="http://schemas.microsoft.com/office/drawing/2014/main" id="{32465EEB-5728-2FA5-74EF-C467CC211973}"/>
              </a:ext>
            </a:extLst>
          </p:cNvPr>
          <p:cNvSpPr/>
          <p:nvPr/>
        </p:nvSpPr>
        <p:spPr>
          <a:xfrm>
            <a:off x="4748071" y="5717890"/>
            <a:ext cx="648072" cy="504056"/>
          </a:xfrm>
          <a:prstGeom prst="rect">
            <a:avLst/>
          </a:prstGeom>
          <a:solidFill>
            <a:schemeClr val="bg1">
              <a:alpha val="2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latin typeface="Trebuchet MS" panose="020B0603020202020204" pitchFamily="34" charset="0"/>
              </a:rPr>
              <a:t>AP</a:t>
            </a:r>
          </a:p>
          <a:p>
            <a:pPr algn="ctr"/>
            <a:r>
              <a:rPr kumimoji="1" lang="en-US" altLang="ja-JP" sz="1400" dirty="0">
                <a:solidFill>
                  <a:schemeClr val="tx1"/>
                </a:solidFill>
                <a:latin typeface="Trebuchet MS" panose="020B0603020202020204" pitchFamily="34" charset="0"/>
              </a:rPr>
              <a:t>MLD1</a:t>
            </a:r>
            <a:endParaRPr kumimoji="1" lang="ja-JP" altLang="en-US" sz="1400" dirty="0">
              <a:solidFill>
                <a:schemeClr val="tx1"/>
              </a:solidFill>
              <a:latin typeface="Trebuchet MS" panose="020B0603020202020204" pitchFamily="34" charset="0"/>
            </a:endParaRPr>
          </a:p>
        </p:txBody>
      </p:sp>
      <p:sp>
        <p:nvSpPr>
          <p:cNvPr id="7" name="正方形/長方形 6">
            <a:extLst>
              <a:ext uri="{FF2B5EF4-FFF2-40B4-BE49-F238E27FC236}">
                <a16:creationId xmlns:a16="http://schemas.microsoft.com/office/drawing/2014/main" id="{434E2E7D-6A58-2D4E-0FE1-33E0240B850B}"/>
              </a:ext>
            </a:extLst>
          </p:cNvPr>
          <p:cNvSpPr/>
          <p:nvPr/>
        </p:nvSpPr>
        <p:spPr>
          <a:xfrm>
            <a:off x="5627364" y="5717890"/>
            <a:ext cx="648072" cy="504056"/>
          </a:xfrm>
          <a:prstGeom prst="rect">
            <a:avLst/>
          </a:prstGeom>
          <a:solidFill>
            <a:schemeClr val="bg1">
              <a:alpha val="2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latin typeface="Trebuchet MS" panose="020B0603020202020204" pitchFamily="34" charset="0"/>
              </a:rPr>
              <a:t>AP</a:t>
            </a:r>
          </a:p>
          <a:p>
            <a:pPr algn="ctr"/>
            <a:r>
              <a:rPr kumimoji="1" lang="en-US" altLang="ja-JP" sz="1400" dirty="0">
                <a:solidFill>
                  <a:schemeClr val="tx1"/>
                </a:solidFill>
                <a:latin typeface="Trebuchet MS" panose="020B0603020202020204" pitchFamily="34" charset="0"/>
              </a:rPr>
              <a:t>MLD2</a:t>
            </a:r>
            <a:endParaRPr kumimoji="1" lang="ja-JP" altLang="en-US" sz="1400" dirty="0">
              <a:solidFill>
                <a:schemeClr val="tx1"/>
              </a:solidFill>
              <a:latin typeface="Trebuchet MS" panose="020B0603020202020204" pitchFamily="34" charset="0"/>
            </a:endParaRPr>
          </a:p>
        </p:txBody>
      </p:sp>
      <p:sp>
        <p:nvSpPr>
          <p:cNvPr id="10" name="正方形/長方形 9">
            <a:extLst>
              <a:ext uri="{FF2B5EF4-FFF2-40B4-BE49-F238E27FC236}">
                <a16:creationId xmlns:a16="http://schemas.microsoft.com/office/drawing/2014/main" id="{079A92D0-0527-2972-C3CE-D70526E93FB0}"/>
              </a:ext>
            </a:extLst>
          </p:cNvPr>
          <p:cNvSpPr/>
          <p:nvPr/>
        </p:nvSpPr>
        <p:spPr>
          <a:xfrm>
            <a:off x="6476263" y="5717890"/>
            <a:ext cx="648072" cy="504056"/>
          </a:xfrm>
          <a:prstGeom prst="rect">
            <a:avLst/>
          </a:prstGeom>
          <a:solidFill>
            <a:schemeClr val="bg1">
              <a:alpha val="2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latin typeface="Trebuchet MS" panose="020B0603020202020204" pitchFamily="34" charset="0"/>
              </a:rPr>
              <a:t>AP</a:t>
            </a:r>
          </a:p>
          <a:p>
            <a:pPr algn="ctr"/>
            <a:r>
              <a:rPr kumimoji="1" lang="en-US" altLang="ja-JP" sz="1400" dirty="0">
                <a:solidFill>
                  <a:schemeClr val="tx1"/>
                </a:solidFill>
                <a:latin typeface="Trebuchet MS" panose="020B0603020202020204" pitchFamily="34" charset="0"/>
              </a:rPr>
              <a:t>MLD3</a:t>
            </a:r>
            <a:endParaRPr kumimoji="1" lang="ja-JP" altLang="en-US" sz="1400" dirty="0">
              <a:solidFill>
                <a:schemeClr val="tx1"/>
              </a:solidFill>
              <a:latin typeface="Trebuchet MS" panose="020B0603020202020204" pitchFamily="34" charset="0"/>
            </a:endParaRPr>
          </a:p>
        </p:txBody>
      </p:sp>
      <p:sp>
        <p:nvSpPr>
          <p:cNvPr id="12" name="フローチャート: 代替処理 11">
            <a:extLst>
              <a:ext uri="{FF2B5EF4-FFF2-40B4-BE49-F238E27FC236}">
                <a16:creationId xmlns:a16="http://schemas.microsoft.com/office/drawing/2014/main" id="{15B90524-A62A-C3B9-2004-3ECC48EC5287}"/>
              </a:ext>
            </a:extLst>
          </p:cNvPr>
          <p:cNvSpPr/>
          <p:nvPr/>
        </p:nvSpPr>
        <p:spPr>
          <a:xfrm>
            <a:off x="4511400" y="4805174"/>
            <a:ext cx="2880000" cy="288032"/>
          </a:xfrm>
          <a:prstGeom prst="flowChartAlternateProcess">
            <a:avLst/>
          </a:prstGeom>
          <a:solidFill>
            <a:schemeClr val="tx1">
              <a:lumMod val="95000"/>
              <a:lumOff val="5000"/>
              <a:alpha val="2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latin typeface="Trebuchet MS" panose="020B0603020202020204" pitchFamily="34" charset="0"/>
              </a:rPr>
              <a:t>Distribution</a:t>
            </a:r>
            <a:r>
              <a:rPr kumimoji="1" lang="en-US" altLang="ja-JP" sz="1400" dirty="0">
                <a:latin typeface="Trebuchet MS" panose="020B0603020202020204" pitchFamily="34" charset="0"/>
              </a:rPr>
              <a:t> </a:t>
            </a:r>
            <a:r>
              <a:rPr kumimoji="1" lang="en-US" altLang="ja-JP" sz="1400" dirty="0">
                <a:solidFill>
                  <a:schemeClr val="tx1"/>
                </a:solidFill>
                <a:latin typeface="Trebuchet MS" panose="020B0603020202020204" pitchFamily="34" charset="0"/>
              </a:rPr>
              <a:t>System (DS)</a:t>
            </a:r>
            <a:endParaRPr kumimoji="1" lang="ja-JP" altLang="en-US" sz="1400" dirty="0">
              <a:solidFill>
                <a:schemeClr val="tx1"/>
              </a:solidFill>
              <a:latin typeface="Trebuchet MS" panose="020B0603020202020204" pitchFamily="34" charset="0"/>
            </a:endParaRPr>
          </a:p>
        </p:txBody>
      </p:sp>
      <p:cxnSp>
        <p:nvCxnSpPr>
          <p:cNvPr id="16" name="直線コネクタ 15">
            <a:extLst>
              <a:ext uri="{FF2B5EF4-FFF2-40B4-BE49-F238E27FC236}">
                <a16:creationId xmlns:a16="http://schemas.microsoft.com/office/drawing/2014/main" id="{606CF66A-8523-7F7B-CFA7-838DABFB8ED9}"/>
              </a:ext>
            </a:extLst>
          </p:cNvPr>
          <p:cNvCxnSpPr>
            <a:cxnSpLocks/>
            <a:endCxn id="3" idx="0"/>
          </p:cNvCxnSpPr>
          <p:nvPr/>
        </p:nvCxnSpPr>
        <p:spPr>
          <a:xfrm>
            <a:off x="5072107" y="5104470"/>
            <a:ext cx="0" cy="61342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F3137F94-ED62-C20B-6296-10F75AD2DD56}"/>
              </a:ext>
            </a:extLst>
          </p:cNvPr>
          <p:cNvCxnSpPr>
            <a:cxnSpLocks/>
            <a:stCxn id="12" idx="2"/>
            <a:endCxn id="7" idx="0"/>
          </p:cNvCxnSpPr>
          <p:nvPr/>
        </p:nvCxnSpPr>
        <p:spPr>
          <a:xfrm>
            <a:off x="5951400" y="5093206"/>
            <a:ext cx="0" cy="62468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55E11A79-C3C4-CC19-BAE5-396AE4FA9405}"/>
              </a:ext>
            </a:extLst>
          </p:cNvPr>
          <p:cNvCxnSpPr>
            <a:cxnSpLocks/>
            <a:endCxn id="10" idx="0"/>
          </p:cNvCxnSpPr>
          <p:nvPr/>
        </p:nvCxnSpPr>
        <p:spPr>
          <a:xfrm>
            <a:off x="6800299" y="5104470"/>
            <a:ext cx="0" cy="61342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9" name="正方形/長方形 18">
            <a:extLst>
              <a:ext uri="{FF2B5EF4-FFF2-40B4-BE49-F238E27FC236}">
                <a16:creationId xmlns:a16="http://schemas.microsoft.com/office/drawing/2014/main" id="{78BBB859-BB56-F054-474F-55941830053B}"/>
              </a:ext>
            </a:extLst>
          </p:cNvPr>
          <p:cNvSpPr/>
          <p:nvPr/>
        </p:nvSpPr>
        <p:spPr>
          <a:xfrm>
            <a:off x="1143000" y="5426214"/>
            <a:ext cx="648072" cy="504056"/>
          </a:xfrm>
          <a:prstGeom prst="rect">
            <a:avLst/>
          </a:prstGeom>
          <a:solidFill>
            <a:schemeClr val="bg1">
              <a:alpha val="2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latin typeface="Trebuchet MS" panose="020B0603020202020204" pitchFamily="34" charset="0"/>
              </a:rPr>
              <a:t>AP</a:t>
            </a:r>
          </a:p>
          <a:p>
            <a:pPr algn="ctr"/>
            <a:r>
              <a:rPr kumimoji="1" lang="en-US" altLang="ja-JP" sz="1400" dirty="0">
                <a:solidFill>
                  <a:schemeClr val="tx1"/>
                </a:solidFill>
                <a:latin typeface="Trebuchet MS" panose="020B0603020202020204" pitchFamily="34" charset="0"/>
              </a:rPr>
              <a:t>MLD1</a:t>
            </a:r>
            <a:endParaRPr kumimoji="1" lang="ja-JP" altLang="en-US" sz="1400" dirty="0">
              <a:solidFill>
                <a:schemeClr val="tx1"/>
              </a:solidFill>
              <a:latin typeface="Trebuchet MS" panose="020B0603020202020204" pitchFamily="34" charset="0"/>
            </a:endParaRPr>
          </a:p>
        </p:txBody>
      </p:sp>
      <p:sp>
        <p:nvSpPr>
          <p:cNvPr id="20" name="正方形/長方形 19">
            <a:extLst>
              <a:ext uri="{FF2B5EF4-FFF2-40B4-BE49-F238E27FC236}">
                <a16:creationId xmlns:a16="http://schemas.microsoft.com/office/drawing/2014/main" id="{910C00C0-8959-0553-96C9-4353A8A4DAEF}"/>
              </a:ext>
            </a:extLst>
          </p:cNvPr>
          <p:cNvSpPr/>
          <p:nvPr/>
        </p:nvSpPr>
        <p:spPr>
          <a:xfrm>
            <a:off x="2558719" y="4852442"/>
            <a:ext cx="648072" cy="504056"/>
          </a:xfrm>
          <a:prstGeom prst="rect">
            <a:avLst/>
          </a:prstGeom>
          <a:solidFill>
            <a:schemeClr val="bg1">
              <a:alpha val="2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latin typeface="Trebuchet MS" panose="020B0603020202020204" pitchFamily="34" charset="0"/>
              </a:rPr>
              <a:t>AP</a:t>
            </a:r>
          </a:p>
          <a:p>
            <a:pPr algn="ctr"/>
            <a:r>
              <a:rPr kumimoji="1" lang="en-US" altLang="ja-JP" sz="1400" dirty="0">
                <a:solidFill>
                  <a:schemeClr val="tx1"/>
                </a:solidFill>
                <a:latin typeface="Trebuchet MS" panose="020B0603020202020204" pitchFamily="34" charset="0"/>
              </a:rPr>
              <a:t>MLD2</a:t>
            </a:r>
            <a:endParaRPr kumimoji="1" lang="ja-JP" altLang="en-US" sz="1400" dirty="0">
              <a:solidFill>
                <a:schemeClr val="tx1"/>
              </a:solidFill>
              <a:latin typeface="Trebuchet MS" panose="020B0603020202020204" pitchFamily="34" charset="0"/>
            </a:endParaRPr>
          </a:p>
        </p:txBody>
      </p:sp>
      <p:sp>
        <p:nvSpPr>
          <p:cNvPr id="21" name="正方形/長方形 20">
            <a:extLst>
              <a:ext uri="{FF2B5EF4-FFF2-40B4-BE49-F238E27FC236}">
                <a16:creationId xmlns:a16="http://schemas.microsoft.com/office/drawing/2014/main" id="{066C23D3-891E-0D21-27FA-218D98476172}"/>
              </a:ext>
            </a:extLst>
          </p:cNvPr>
          <p:cNvSpPr/>
          <p:nvPr/>
        </p:nvSpPr>
        <p:spPr>
          <a:xfrm>
            <a:off x="2912778" y="5789340"/>
            <a:ext cx="648072" cy="504056"/>
          </a:xfrm>
          <a:prstGeom prst="rect">
            <a:avLst/>
          </a:prstGeom>
          <a:solidFill>
            <a:schemeClr val="bg1">
              <a:alpha val="2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latin typeface="Trebuchet MS" panose="020B0603020202020204" pitchFamily="34" charset="0"/>
              </a:rPr>
              <a:t>AP</a:t>
            </a:r>
          </a:p>
          <a:p>
            <a:pPr algn="ctr"/>
            <a:r>
              <a:rPr kumimoji="1" lang="en-US" altLang="ja-JP" sz="1400" dirty="0">
                <a:solidFill>
                  <a:schemeClr val="tx1"/>
                </a:solidFill>
                <a:latin typeface="Trebuchet MS" panose="020B0603020202020204" pitchFamily="34" charset="0"/>
              </a:rPr>
              <a:t>MLD3</a:t>
            </a:r>
            <a:endParaRPr kumimoji="1" lang="ja-JP" altLang="en-US" sz="1400" dirty="0">
              <a:solidFill>
                <a:schemeClr val="tx1"/>
              </a:solidFill>
              <a:latin typeface="Trebuchet MS" panose="020B0603020202020204" pitchFamily="34" charset="0"/>
            </a:endParaRPr>
          </a:p>
        </p:txBody>
      </p:sp>
      <p:sp>
        <p:nvSpPr>
          <p:cNvPr id="22" name="正方形/長方形 21">
            <a:extLst>
              <a:ext uri="{FF2B5EF4-FFF2-40B4-BE49-F238E27FC236}">
                <a16:creationId xmlns:a16="http://schemas.microsoft.com/office/drawing/2014/main" id="{8A61791A-D017-A185-1A68-C6AF40CA6221}"/>
              </a:ext>
            </a:extLst>
          </p:cNvPr>
          <p:cNvSpPr/>
          <p:nvPr/>
        </p:nvSpPr>
        <p:spPr>
          <a:xfrm>
            <a:off x="8457707" y="5811779"/>
            <a:ext cx="648072" cy="504056"/>
          </a:xfrm>
          <a:prstGeom prst="rect">
            <a:avLst/>
          </a:prstGeom>
          <a:solidFill>
            <a:schemeClr val="bg1">
              <a:alpha val="2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latin typeface="Trebuchet MS" panose="020B0603020202020204" pitchFamily="34" charset="0"/>
              </a:rPr>
              <a:t>AP</a:t>
            </a:r>
          </a:p>
          <a:p>
            <a:pPr algn="ctr"/>
            <a:r>
              <a:rPr kumimoji="1" lang="en-US" altLang="ja-JP" sz="1400" dirty="0">
                <a:solidFill>
                  <a:schemeClr val="tx1"/>
                </a:solidFill>
                <a:latin typeface="Trebuchet MS" panose="020B0603020202020204" pitchFamily="34" charset="0"/>
              </a:rPr>
              <a:t>MLD1</a:t>
            </a:r>
            <a:endParaRPr kumimoji="1" lang="ja-JP" altLang="en-US" sz="1400" dirty="0">
              <a:solidFill>
                <a:schemeClr val="tx1"/>
              </a:solidFill>
              <a:latin typeface="Trebuchet MS" panose="020B0603020202020204" pitchFamily="34" charset="0"/>
            </a:endParaRPr>
          </a:p>
        </p:txBody>
      </p:sp>
      <p:sp>
        <p:nvSpPr>
          <p:cNvPr id="23" name="正方形/長方形 22">
            <a:extLst>
              <a:ext uri="{FF2B5EF4-FFF2-40B4-BE49-F238E27FC236}">
                <a16:creationId xmlns:a16="http://schemas.microsoft.com/office/drawing/2014/main" id="{FA646F30-9F75-C888-050A-7BEA978A1E3F}"/>
              </a:ext>
            </a:extLst>
          </p:cNvPr>
          <p:cNvSpPr/>
          <p:nvPr/>
        </p:nvSpPr>
        <p:spPr>
          <a:xfrm>
            <a:off x="9511449" y="5811779"/>
            <a:ext cx="648072" cy="504056"/>
          </a:xfrm>
          <a:prstGeom prst="rect">
            <a:avLst/>
          </a:prstGeom>
          <a:solidFill>
            <a:schemeClr val="bg1">
              <a:alpha val="2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latin typeface="Trebuchet MS" panose="020B0603020202020204" pitchFamily="34" charset="0"/>
              </a:rPr>
              <a:t>AP</a:t>
            </a:r>
          </a:p>
          <a:p>
            <a:pPr algn="ctr"/>
            <a:r>
              <a:rPr kumimoji="1" lang="en-US" altLang="ja-JP" sz="1400" dirty="0">
                <a:solidFill>
                  <a:schemeClr val="tx1"/>
                </a:solidFill>
                <a:latin typeface="Trebuchet MS" panose="020B0603020202020204" pitchFamily="34" charset="0"/>
              </a:rPr>
              <a:t>MLD2</a:t>
            </a:r>
            <a:endParaRPr kumimoji="1" lang="ja-JP" altLang="en-US" sz="1400" dirty="0">
              <a:solidFill>
                <a:schemeClr val="tx1"/>
              </a:solidFill>
              <a:latin typeface="Trebuchet MS" panose="020B0603020202020204" pitchFamily="34" charset="0"/>
            </a:endParaRPr>
          </a:p>
        </p:txBody>
      </p:sp>
      <p:sp>
        <p:nvSpPr>
          <p:cNvPr id="24" name="正方形/長方形 23">
            <a:extLst>
              <a:ext uri="{FF2B5EF4-FFF2-40B4-BE49-F238E27FC236}">
                <a16:creationId xmlns:a16="http://schemas.microsoft.com/office/drawing/2014/main" id="{251C55C2-6A38-FC49-3B4A-579230D5506D}"/>
              </a:ext>
            </a:extLst>
          </p:cNvPr>
          <p:cNvSpPr/>
          <p:nvPr/>
        </p:nvSpPr>
        <p:spPr>
          <a:xfrm>
            <a:off x="10599585" y="5811779"/>
            <a:ext cx="648072" cy="504056"/>
          </a:xfrm>
          <a:prstGeom prst="rect">
            <a:avLst/>
          </a:prstGeom>
          <a:solidFill>
            <a:schemeClr val="bg1">
              <a:alpha val="2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latin typeface="Trebuchet MS" panose="020B0603020202020204" pitchFamily="34" charset="0"/>
              </a:rPr>
              <a:t>AP</a:t>
            </a:r>
          </a:p>
          <a:p>
            <a:pPr algn="ctr"/>
            <a:r>
              <a:rPr kumimoji="1" lang="en-US" altLang="ja-JP" sz="1400" dirty="0">
                <a:solidFill>
                  <a:schemeClr val="tx1"/>
                </a:solidFill>
                <a:latin typeface="Trebuchet MS" panose="020B0603020202020204" pitchFamily="34" charset="0"/>
              </a:rPr>
              <a:t>MLD3</a:t>
            </a:r>
            <a:endParaRPr kumimoji="1" lang="ja-JP" altLang="en-US" sz="1400" dirty="0">
              <a:solidFill>
                <a:schemeClr val="tx1"/>
              </a:solidFill>
              <a:latin typeface="Trebuchet MS" panose="020B0603020202020204" pitchFamily="34" charset="0"/>
            </a:endParaRPr>
          </a:p>
        </p:txBody>
      </p:sp>
      <p:cxnSp>
        <p:nvCxnSpPr>
          <p:cNvPr id="25" name="直線コネクタ 24">
            <a:extLst>
              <a:ext uri="{FF2B5EF4-FFF2-40B4-BE49-F238E27FC236}">
                <a16:creationId xmlns:a16="http://schemas.microsoft.com/office/drawing/2014/main" id="{262F4559-8607-D9EB-CAFB-E108F749D792}"/>
              </a:ext>
            </a:extLst>
          </p:cNvPr>
          <p:cNvCxnSpPr>
            <a:cxnSpLocks/>
            <a:stCxn id="19" idx="3"/>
            <a:endCxn id="21" idx="1"/>
          </p:cNvCxnSpPr>
          <p:nvPr/>
        </p:nvCxnSpPr>
        <p:spPr>
          <a:xfrm>
            <a:off x="1791072" y="5678242"/>
            <a:ext cx="1121706" cy="363126"/>
          </a:xfrm>
          <a:prstGeom prst="line">
            <a:avLst/>
          </a:prstGeom>
          <a:ln w="28575">
            <a:solidFill>
              <a:srgbClr val="FF0000"/>
            </a:solidFill>
            <a:prstDash val="dash"/>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8BFF81C4-ED60-8FC1-2897-3E851638B26D}"/>
              </a:ext>
            </a:extLst>
          </p:cNvPr>
          <p:cNvCxnSpPr>
            <a:cxnSpLocks/>
            <a:endCxn id="22" idx="0"/>
          </p:cNvCxnSpPr>
          <p:nvPr/>
        </p:nvCxnSpPr>
        <p:spPr>
          <a:xfrm flipH="1">
            <a:off x="8781743" y="5532106"/>
            <a:ext cx="562875" cy="279673"/>
          </a:xfrm>
          <a:prstGeom prst="line">
            <a:avLst/>
          </a:prstGeom>
          <a:ln w="19050">
            <a:solidFill>
              <a:srgbClr val="FF000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530A7FC2-96EC-1AF5-BBED-AADFEDDB7E7C}"/>
              </a:ext>
            </a:extLst>
          </p:cNvPr>
          <p:cNvCxnSpPr>
            <a:cxnSpLocks/>
            <a:stCxn id="31" idx="2"/>
            <a:endCxn id="28" idx="0"/>
          </p:cNvCxnSpPr>
          <p:nvPr/>
        </p:nvCxnSpPr>
        <p:spPr>
          <a:xfrm>
            <a:off x="9835485" y="5054343"/>
            <a:ext cx="2611" cy="15712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正方形/長方形 27">
            <a:extLst>
              <a:ext uri="{FF2B5EF4-FFF2-40B4-BE49-F238E27FC236}">
                <a16:creationId xmlns:a16="http://schemas.microsoft.com/office/drawing/2014/main" id="{411499DF-7C3D-25B8-9763-59A6D48BAD20}"/>
              </a:ext>
            </a:extLst>
          </p:cNvPr>
          <p:cNvSpPr/>
          <p:nvPr/>
        </p:nvSpPr>
        <p:spPr>
          <a:xfrm>
            <a:off x="8817398" y="5211465"/>
            <a:ext cx="2041396" cy="302530"/>
          </a:xfrm>
          <a:prstGeom prst="rect">
            <a:avLst/>
          </a:prstGeom>
          <a:solidFill>
            <a:schemeClr val="bg1">
              <a:alpha val="2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latin typeface="Trebuchet MS" panose="020B0603020202020204" pitchFamily="34" charset="0"/>
              </a:rPr>
              <a:t>Virtual MLD</a:t>
            </a:r>
            <a:endParaRPr kumimoji="1" lang="ja-JP" altLang="en-US" sz="1400" dirty="0">
              <a:solidFill>
                <a:schemeClr val="tx1"/>
              </a:solidFill>
              <a:latin typeface="Trebuchet MS" panose="020B0603020202020204" pitchFamily="34" charset="0"/>
            </a:endParaRPr>
          </a:p>
        </p:txBody>
      </p:sp>
      <p:cxnSp>
        <p:nvCxnSpPr>
          <p:cNvPr id="29" name="直線コネクタ 28">
            <a:extLst>
              <a:ext uri="{FF2B5EF4-FFF2-40B4-BE49-F238E27FC236}">
                <a16:creationId xmlns:a16="http://schemas.microsoft.com/office/drawing/2014/main" id="{4EB66C60-476F-0539-379B-A7719235C8F9}"/>
              </a:ext>
            </a:extLst>
          </p:cNvPr>
          <p:cNvCxnSpPr>
            <a:cxnSpLocks/>
            <a:stCxn id="28" idx="2"/>
            <a:endCxn id="23" idx="0"/>
          </p:cNvCxnSpPr>
          <p:nvPr/>
        </p:nvCxnSpPr>
        <p:spPr>
          <a:xfrm flipH="1">
            <a:off x="9835485" y="5513995"/>
            <a:ext cx="2611" cy="297784"/>
          </a:xfrm>
          <a:prstGeom prst="line">
            <a:avLst/>
          </a:prstGeom>
          <a:ln w="19050">
            <a:solidFill>
              <a:srgbClr val="FF000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9239A318-0918-2D83-EF8B-479D95599220}"/>
              </a:ext>
            </a:extLst>
          </p:cNvPr>
          <p:cNvCxnSpPr>
            <a:cxnSpLocks/>
            <a:endCxn id="24" idx="0"/>
          </p:cNvCxnSpPr>
          <p:nvPr/>
        </p:nvCxnSpPr>
        <p:spPr>
          <a:xfrm>
            <a:off x="10483557" y="5509249"/>
            <a:ext cx="440064" cy="302530"/>
          </a:xfrm>
          <a:prstGeom prst="line">
            <a:avLst/>
          </a:prstGeom>
          <a:ln w="19050">
            <a:solidFill>
              <a:srgbClr val="FF0000"/>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31" name="フローチャート: 代替処理 30">
            <a:extLst>
              <a:ext uri="{FF2B5EF4-FFF2-40B4-BE49-F238E27FC236}">
                <a16:creationId xmlns:a16="http://schemas.microsoft.com/office/drawing/2014/main" id="{CD781BF9-8BA4-0CC1-30BE-92BCD85B9DAE}"/>
              </a:ext>
            </a:extLst>
          </p:cNvPr>
          <p:cNvSpPr/>
          <p:nvPr/>
        </p:nvSpPr>
        <p:spPr>
          <a:xfrm>
            <a:off x="8395485" y="4766311"/>
            <a:ext cx="2880000" cy="288032"/>
          </a:xfrm>
          <a:prstGeom prst="flowChartAlternateProcess">
            <a:avLst/>
          </a:prstGeom>
          <a:solidFill>
            <a:schemeClr val="tx1">
              <a:lumMod val="95000"/>
              <a:lumOff val="5000"/>
              <a:alpha val="2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latin typeface="Trebuchet MS" panose="020B0603020202020204" pitchFamily="34" charset="0"/>
              </a:rPr>
              <a:t>Distribution</a:t>
            </a:r>
            <a:r>
              <a:rPr kumimoji="1" lang="en-US" altLang="ja-JP" sz="1400" dirty="0">
                <a:latin typeface="Trebuchet MS" panose="020B0603020202020204" pitchFamily="34" charset="0"/>
              </a:rPr>
              <a:t> </a:t>
            </a:r>
            <a:r>
              <a:rPr kumimoji="1" lang="en-US" altLang="ja-JP" sz="1400" dirty="0">
                <a:solidFill>
                  <a:schemeClr val="tx1"/>
                </a:solidFill>
                <a:latin typeface="Trebuchet MS" panose="020B0603020202020204" pitchFamily="34" charset="0"/>
              </a:rPr>
              <a:t>System (DS)</a:t>
            </a:r>
            <a:endParaRPr kumimoji="1" lang="ja-JP" altLang="en-US" sz="1400" dirty="0">
              <a:solidFill>
                <a:schemeClr val="tx1"/>
              </a:solidFill>
              <a:latin typeface="Trebuchet MS" panose="020B0603020202020204" pitchFamily="34" charset="0"/>
            </a:endParaRPr>
          </a:p>
        </p:txBody>
      </p:sp>
      <p:cxnSp>
        <p:nvCxnSpPr>
          <p:cNvPr id="32" name="直線コネクタ 31">
            <a:extLst>
              <a:ext uri="{FF2B5EF4-FFF2-40B4-BE49-F238E27FC236}">
                <a16:creationId xmlns:a16="http://schemas.microsoft.com/office/drawing/2014/main" id="{44749BA7-44D4-E9BD-102B-622165453064}"/>
              </a:ext>
            </a:extLst>
          </p:cNvPr>
          <p:cNvCxnSpPr>
            <a:cxnSpLocks/>
            <a:stCxn id="20" idx="2"/>
            <a:endCxn id="21" idx="0"/>
          </p:cNvCxnSpPr>
          <p:nvPr/>
        </p:nvCxnSpPr>
        <p:spPr>
          <a:xfrm>
            <a:off x="2882755" y="5356498"/>
            <a:ext cx="354059" cy="432842"/>
          </a:xfrm>
          <a:prstGeom prst="line">
            <a:avLst/>
          </a:prstGeom>
          <a:ln w="28575">
            <a:solidFill>
              <a:srgbClr val="FF0000"/>
            </a:solidFill>
            <a:prstDash val="dash"/>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FE8C4EA8-5B29-6480-5DF8-0CAF29EA3DB9}"/>
              </a:ext>
            </a:extLst>
          </p:cNvPr>
          <p:cNvCxnSpPr>
            <a:cxnSpLocks/>
            <a:stCxn id="20" idx="1"/>
            <a:endCxn id="19" idx="0"/>
          </p:cNvCxnSpPr>
          <p:nvPr/>
        </p:nvCxnSpPr>
        <p:spPr>
          <a:xfrm flipH="1">
            <a:off x="1467036" y="5104470"/>
            <a:ext cx="1091683" cy="321744"/>
          </a:xfrm>
          <a:prstGeom prst="line">
            <a:avLst/>
          </a:prstGeom>
          <a:ln w="28575">
            <a:solidFill>
              <a:srgbClr val="FF0000"/>
            </a:solidFill>
            <a:prstDash val="dash"/>
            <a:headEnd type="arrow" w="med" len="med"/>
            <a:tailEnd type="arrow" w="med" len="med"/>
          </a:ln>
        </p:spPr>
        <p:style>
          <a:lnRef idx="1">
            <a:schemeClr val="accent1"/>
          </a:lnRef>
          <a:fillRef idx="0">
            <a:schemeClr val="accent1"/>
          </a:fillRef>
          <a:effectRef idx="0">
            <a:schemeClr val="accent1"/>
          </a:effectRef>
          <a:fontRef idx="minor">
            <a:schemeClr val="tx1"/>
          </a:fontRef>
        </p:style>
      </p:cxnSp>
      <p:sp>
        <p:nvSpPr>
          <p:cNvPr id="34" name="テキスト ボックス 33">
            <a:extLst>
              <a:ext uri="{FF2B5EF4-FFF2-40B4-BE49-F238E27FC236}">
                <a16:creationId xmlns:a16="http://schemas.microsoft.com/office/drawing/2014/main" id="{A6A66AB2-EB2A-A230-D073-B788A461449D}"/>
              </a:ext>
            </a:extLst>
          </p:cNvPr>
          <p:cNvSpPr txBox="1"/>
          <p:nvPr/>
        </p:nvSpPr>
        <p:spPr>
          <a:xfrm>
            <a:off x="1633123" y="4466620"/>
            <a:ext cx="1331198" cy="338554"/>
          </a:xfrm>
          <a:prstGeom prst="rect">
            <a:avLst/>
          </a:prstGeom>
          <a:noFill/>
        </p:spPr>
        <p:txBody>
          <a:bodyPr wrap="none" rtlCol="0">
            <a:spAutoFit/>
          </a:bodyPr>
          <a:lstStyle/>
          <a:p>
            <a:r>
              <a:rPr kumimoji="1" lang="en-US" altLang="ja-JP" sz="1600" b="1" u="sng" dirty="0">
                <a:solidFill>
                  <a:schemeClr val="tx1"/>
                </a:solidFill>
              </a:rPr>
              <a:t>Over-the-Air</a:t>
            </a:r>
            <a:endParaRPr kumimoji="1" lang="ja-JP" altLang="en-US" sz="1600" b="1" u="sng" dirty="0">
              <a:solidFill>
                <a:schemeClr val="tx1"/>
              </a:solidFill>
            </a:endParaRPr>
          </a:p>
        </p:txBody>
      </p:sp>
      <p:sp>
        <p:nvSpPr>
          <p:cNvPr id="35" name="テキスト ボックス 34">
            <a:extLst>
              <a:ext uri="{FF2B5EF4-FFF2-40B4-BE49-F238E27FC236}">
                <a16:creationId xmlns:a16="http://schemas.microsoft.com/office/drawing/2014/main" id="{8DFADAA8-87CC-6AC3-D795-9070919A70EA}"/>
              </a:ext>
            </a:extLst>
          </p:cNvPr>
          <p:cNvSpPr txBox="1"/>
          <p:nvPr/>
        </p:nvSpPr>
        <p:spPr>
          <a:xfrm>
            <a:off x="5311186" y="4427757"/>
            <a:ext cx="1295932" cy="338554"/>
          </a:xfrm>
          <a:prstGeom prst="rect">
            <a:avLst/>
          </a:prstGeom>
          <a:noFill/>
        </p:spPr>
        <p:txBody>
          <a:bodyPr wrap="none" rtlCol="0">
            <a:spAutoFit/>
          </a:bodyPr>
          <a:lstStyle/>
          <a:p>
            <a:r>
              <a:rPr kumimoji="1" lang="en-US" altLang="ja-JP" sz="1600" b="1" u="sng" dirty="0">
                <a:solidFill>
                  <a:schemeClr val="tx1"/>
                </a:solidFill>
              </a:rPr>
              <a:t>Over-the-DS</a:t>
            </a:r>
            <a:endParaRPr kumimoji="1" lang="ja-JP" altLang="en-US" sz="1600" b="1" u="sng" dirty="0">
              <a:solidFill>
                <a:schemeClr val="tx1"/>
              </a:solidFill>
            </a:endParaRPr>
          </a:p>
        </p:txBody>
      </p:sp>
      <p:sp>
        <p:nvSpPr>
          <p:cNvPr id="40" name="正方形/長方形 39">
            <a:extLst>
              <a:ext uri="{FF2B5EF4-FFF2-40B4-BE49-F238E27FC236}">
                <a16:creationId xmlns:a16="http://schemas.microsoft.com/office/drawing/2014/main" id="{9D67A040-FA7F-C053-4A48-F6BE29FDE847}"/>
              </a:ext>
            </a:extLst>
          </p:cNvPr>
          <p:cNvSpPr/>
          <p:nvPr/>
        </p:nvSpPr>
        <p:spPr bwMode="auto">
          <a:xfrm>
            <a:off x="914399" y="4427756"/>
            <a:ext cx="6779189" cy="1973043"/>
          </a:xfrm>
          <a:prstGeom prst="rect">
            <a:avLst/>
          </a:prstGeom>
          <a:noFill/>
          <a:ln w="19050" cap="flat" cmpd="sng" algn="ctr">
            <a:solidFill>
              <a:srgbClr val="FF000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13" name="テキスト ボックス 12">
            <a:extLst>
              <a:ext uri="{FF2B5EF4-FFF2-40B4-BE49-F238E27FC236}">
                <a16:creationId xmlns:a16="http://schemas.microsoft.com/office/drawing/2014/main" id="{4D5BEE43-A7E5-AA0A-8FF9-37DEBFDCAE85}"/>
              </a:ext>
            </a:extLst>
          </p:cNvPr>
          <p:cNvSpPr txBox="1"/>
          <p:nvPr/>
        </p:nvSpPr>
        <p:spPr>
          <a:xfrm>
            <a:off x="3340076" y="4128066"/>
            <a:ext cx="1755609" cy="338554"/>
          </a:xfrm>
          <a:prstGeom prst="rect">
            <a:avLst/>
          </a:prstGeom>
          <a:noFill/>
        </p:spPr>
        <p:txBody>
          <a:bodyPr wrap="none" rtlCol="0">
            <a:spAutoFit/>
          </a:bodyPr>
          <a:lstStyle/>
          <a:p>
            <a:r>
              <a:rPr kumimoji="1" lang="en-US" altLang="ja-JP" sz="1600" b="1" dirty="0">
                <a:solidFill>
                  <a:schemeClr val="tx1"/>
                </a:solidFill>
              </a:rPr>
              <a:t>Existing Interface</a:t>
            </a:r>
            <a:endParaRPr kumimoji="1" lang="ja-JP" altLang="en-US" sz="1600" b="1" dirty="0">
              <a:solidFill>
                <a:schemeClr val="tx1"/>
              </a:solidFill>
            </a:endParaRPr>
          </a:p>
        </p:txBody>
      </p:sp>
      <p:sp>
        <p:nvSpPr>
          <p:cNvPr id="14" name="テキスト ボックス 13">
            <a:extLst>
              <a:ext uri="{FF2B5EF4-FFF2-40B4-BE49-F238E27FC236}">
                <a16:creationId xmlns:a16="http://schemas.microsoft.com/office/drawing/2014/main" id="{0B29F5FB-76C8-6A14-9BF6-66256E4FF4FE}"/>
              </a:ext>
            </a:extLst>
          </p:cNvPr>
          <p:cNvSpPr txBox="1"/>
          <p:nvPr/>
        </p:nvSpPr>
        <p:spPr>
          <a:xfrm>
            <a:off x="9122906" y="4328538"/>
            <a:ext cx="1422184" cy="338554"/>
          </a:xfrm>
          <a:prstGeom prst="rect">
            <a:avLst/>
          </a:prstGeom>
          <a:noFill/>
        </p:spPr>
        <p:txBody>
          <a:bodyPr wrap="none" rtlCol="0">
            <a:spAutoFit/>
          </a:bodyPr>
          <a:lstStyle/>
          <a:p>
            <a:r>
              <a:rPr kumimoji="1" lang="en-US" altLang="ja-JP" sz="1600" b="1" dirty="0">
                <a:solidFill>
                  <a:schemeClr val="tx1"/>
                </a:solidFill>
              </a:rPr>
              <a:t>New Interface</a:t>
            </a:r>
            <a:endParaRPr kumimoji="1" lang="ja-JP" altLang="en-US" sz="1600" b="1" dirty="0">
              <a:solidFill>
                <a:schemeClr val="tx1"/>
              </a:solidFill>
            </a:endParaRPr>
          </a:p>
        </p:txBody>
      </p:sp>
    </p:spTree>
    <p:extLst>
      <p:ext uri="{BB962C8B-B14F-4D97-AF65-F5344CB8AC3E}">
        <p14:creationId xmlns:p14="http://schemas.microsoft.com/office/powerpoint/2010/main" val="3445890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May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b="1" kern="0" dirty="0"/>
              <a:t>Discussion Point 1: Backhaul Design (2/3)</a:t>
            </a:r>
            <a:endParaRPr lang="ja-JP" altLang="en-US" dirty="0"/>
          </a:p>
        </p:txBody>
      </p:sp>
      <p:sp>
        <p:nvSpPr>
          <p:cNvPr id="5" name="Content Placeholder 2">
            <a:extLst>
              <a:ext uri="{FF2B5EF4-FFF2-40B4-BE49-F238E27FC236}">
                <a16:creationId xmlns:a16="http://schemas.microsoft.com/office/drawing/2014/main" id="{8BD58028-5D55-130A-908E-C364549C096F}"/>
              </a:ext>
            </a:extLst>
          </p:cNvPr>
          <p:cNvSpPr txBox="1">
            <a:spLocks/>
          </p:cNvSpPr>
          <p:nvPr/>
        </p:nvSpPr>
        <p:spPr bwMode="auto">
          <a:xfrm>
            <a:off x="921162" y="1555917"/>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ja-JP" sz="1800" kern="0" dirty="0"/>
              <a:t>If multiple AP MLDs can communicate via DS, it is desirable from an overhead perspective that some information be exchanged over the DS. For example..</a:t>
            </a:r>
          </a:p>
          <a:p>
            <a:pPr lvl="1">
              <a:buFont typeface="Arial" panose="020B0604020202020204" pitchFamily="34" charset="0"/>
              <a:buChar char="•"/>
            </a:pPr>
            <a:r>
              <a:rPr lang="en-US" altLang="ja-JP" sz="1600" kern="0" dirty="0"/>
              <a:t>Context(SN/PN, </a:t>
            </a:r>
            <a:r>
              <a:rPr lang="en-US" altLang="ja-JP" sz="1600" kern="0" dirty="0" err="1"/>
              <a:t>etc</a:t>
            </a:r>
            <a:r>
              <a:rPr lang="en-US" altLang="ja-JP" sz="1600" kern="0" dirty="0"/>
              <a:t>) for Seamless Roaming</a:t>
            </a:r>
          </a:p>
          <a:p>
            <a:pPr lvl="1">
              <a:buFont typeface="Arial" panose="020B0604020202020204" pitchFamily="34" charset="0"/>
              <a:buChar char="•"/>
            </a:pPr>
            <a:r>
              <a:rPr lang="en-US" altLang="ja-JP" sz="1600" kern="0" dirty="0"/>
              <a:t>R-TWT Scheduling Information for SP-based coordination</a:t>
            </a:r>
          </a:p>
          <a:p>
            <a:pPr lvl="1">
              <a:buFont typeface="Arial" panose="020B0604020202020204" pitchFamily="34" charset="0"/>
              <a:buChar char="•"/>
            </a:pPr>
            <a:r>
              <a:rPr lang="en-US" altLang="ja-JP" sz="1600" kern="0" dirty="0"/>
              <a:t>Resource Information for TXOP-based coordination</a:t>
            </a:r>
          </a:p>
          <a:p>
            <a:pPr lvl="1">
              <a:buFont typeface="Arial" panose="020B0604020202020204" pitchFamily="34" charset="0"/>
              <a:buChar char="•"/>
            </a:pPr>
            <a:endParaRPr lang="en-US" altLang="ja-JP" sz="1600" kern="0" dirty="0"/>
          </a:p>
          <a:p>
            <a:pPr>
              <a:buFont typeface="Arial" panose="020B0604020202020204" pitchFamily="34" charset="0"/>
              <a:buChar char="•"/>
            </a:pPr>
            <a:r>
              <a:rPr lang="en-US" altLang="ja-JP" sz="1800" kern="0" dirty="0"/>
              <a:t>However, it may be preferable (or even necessary) to transmit signals over the air instead of DS in the following cases</a:t>
            </a:r>
          </a:p>
          <a:p>
            <a:pPr lvl="1">
              <a:buFont typeface="Arial" panose="020B0604020202020204" pitchFamily="34" charset="0"/>
              <a:buChar char="•"/>
            </a:pPr>
            <a:r>
              <a:rPr lang="en-US" altLang="ja-JP" sz="1600" kern="0" dirty="0"/>
              <a:t>Need to set NAV for surrounding STA MLDs by some signal (such as Trigger frame).</a:t>
            </a:r>
          </a:p>
          <a:p>
            <a:pPr lvl="1">
              <a:buFont typeface="Arial" panose="020B0604020202020204" pitchFamily="34" charset="0"/>
              <a:buChar char="•"/>
            </a:pPr>
            <a:r>
              <a:rPr lang="en-US" altLang="ja-JP" sz="1600" kern="0" dirty="0"/>
              <a:t>Need to synchronize at RF/PHY level for simultaneous transmission (such as Coordinated SR/BF)</a:t>
            </a:r>
          </a:p>
          <a:p>
            <a:pPr lvl="1">
              <a:buFont typeface="Arial" panose="020B0604020202020204" pitchFamily="34" charset="0"/>
              <a:buChar char="•"/>
            </a:pPr>
            <a:r>
              <a:rPr lang="en-US" altLang="ja-JP" sz="1600" kern="0" dirty="0"/>
              <a:t>Use case where AP MLDs are configured like a mesh network.</a:t>
            </a:r>
          </a:p>
          <a:p>
            <a:pPr lvl="1">
              <a:buFont typeface="Arial" panose="020B0604020202020204" pitchFamily="34" charset="0"/>
              <a:buChar char="•"/>
            </a:pPr>
            <a:endParaRPr lang="en-US" altLang="ja-JP" sz="1600" kern="0" dirty="0"/>
          </a:p>
          <a:p>
            <a:pPr>
              <a:buFont typeface="Arial" panose="020B0604020202020204" pitchFamily="34" charset="0"/>
              <a:buChar char="•"/>
            </a:pPr>
            <a:r>
              <a:rPr lang="en-US" altLang="ja-JP" sz="1800" kern="0" dirty="0"/>
              <a:t>We propose </a:t>
            </a:r>
            <a:r>
              <a:rPr lang="en-US" altLang="ja-JP" sz="1800" kern="0" dirty="0">
                <a:solidFill>
                  <a:srgbClr val="FF0000"/>
                </a:solidFill>
              </a:rPr>
              <a:t>11bn should support the information exchange between AP MLDs in both “over-the-DS” and “over-the air” cases.</a:t>
            </a:r>
            <a:endParaRPr lang="en-US" altLang="ja-JP" sz="1800" kern="0" dirty="0"/>
          </a:p>
        </p:txBody>
      </p:sp>
    </p:spTree>
    <p:extLst>
      <p:ext uri="{BB962C8B-B14F-4D97-AF65-F5344CB8AC3E}">
        <p14:creationId xmlns:p14="http://schemas.microsoft.com/office/powerpoint/2010/main" val="1376512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May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b="1" kern="0" dirty="0"/>
              <a:t>Discussion Point 1: Backhaul Design (3/3)</a:t>
            </a:r>
            <a:endParaRPr lang="ja-JP" altLang="en-US" dirty="0"/>
          </a:p>
        </p:txBody>
      </p:sp>
      <p:sp>
        <p:nvSpPr>
          <p:cNvPr id="5" name="Content Placeholder 2">
            <a:extLst>
              <a:ext uri="{FF2B5EF4-FFF2-40B4-BE49-F238E27FC236}">
                <a16:creationId xmlns:a16="http://schemas.microsoft.com/office/drawing/2014/main" id="{8BD58028-5D55-130A-908E-C364549C096F}"/>
              </a:ext>
            </a:extLst>
          </p:cNvPr>
          <p:cNvSpPr txBox="1">
            <a:spLocks/>
          </p:cNvSpPr>
          <p:nvPr/>
        </p:nvSpPr>
        <p:spPr bwMode="auto">
          <a:xfrm>
            <a:off x="921162" y="1555917"/>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ja-JP" sz="1800" kern="0" dirty="0"/>
              <a:t>Regarding the "over-the-DS", some existing functions (TDLS and FST) can transmit frames defined in 802.11 as Ether frame.</a:t>
            </a:r>
          </a:p>
          <a:p>
            <a:pPr lvl="1">
              <a:buFont typeface="Arial" panose="020B0604020202020204" pitchFamily="34" charset="0"/>
              <a:buChar char="•"/>
            </a:pPr>
            <a:r>
              <a:rPr lang="en-US" altLang="ja-JP" sz="1600" kern="0" dirty="0"/>
              <a:t>An </a:t>
            </a:r>
            <a:r>
              <a:rPr lang="en-US" altLang="ja-JP" sz="1600" kern="0" dirty="0" err="1"/>
              <a:t>Ethertype</a:t>
            </a:r>
            <a:r>
              <a:rPr lang="en-US" altLang="ja-JP" sz="1600" kern="0" dirty="0"/>
              <a:t> 89-0d has been assigned for IEE802.11 specification.</a:t>
            </a:r>
          </a:p>
          <a:p>
            <a:pPr lvl="1">
              <a:buFont typeface="Arial" panose="020B0604020202020204" pitchFamily="34" charset="0"/>
              <a:buChar char="•"/>
            </a:pPr>
            <a:r>
              <a:rPr lang="en-US" altLang="ja-JP" sz="1600" kern="0" dirty="0"/>
              <a:t>With such an assignment, 802.11spec can define that control information/data are to be transferred over the DS.</a:t>
            </a:r>
            <a:br>
              <a:rPr lang="en-US" altLang="ja-JP" sz="1600" kern="0" dirty="0"/>
            </a:br>
            <a:endParaRPr lang="en-US" altLang="ja-JP" sz="1600" kern="0" dirty="0"/>
          </a:p>
          <a:p>
            <a:pPr>
              <a:buFont typeface="Arial" panose="020B0604020202020204" pitchFamily="34" charset="0"/>
              <a:buChar char="•"/>
            </a:pPr>
            <a:r>
              <a:rPr lang="en-US" altLang="ja-JP" sz="1800" kern="0" dirty="0"/>
              <a:t>We propose to </a:t>
            </a:r>
            <a:r>
              <a:rPr lang="en-US" altLang="ja-JP" sz="1800" kern="0" dirty="0">
                <a:solidFill>
                  <a:srgbClr val="FF0000"/>
                </a:solidFill>
              </a:rPr>
              <a:t>define a new payload type in </a:t>
            </a:r>
            <a:r>
              <a:rPr lang="en-US" altLang="ja-JP" sz="1800" kern="0" dirty="0" err="1">
                <a:solidFill>
                  <a:srgbClr val="FF0000"/>
                </a:solidFill>
              </a:rPr>
              <a:t>Ethertype</a:t>
            </a:r>
            <a:r>
              <a:rPr lang="en-US" altLang="ja-JP" sz="1800" kern="0" dirty="0">
                <a:solidFill>
                  <a:srgbClr val="FF0000"/>
                </a:solidFill>
              </a:rPr>
              <a:t> 89-0d with 11bn </a:t>
            </a:r>
            <a:r>
              <a:rPr lang="en-US" altLang="ja-JP" sz="1800" kern="0" dirty="0"/>
              <a:t>so that information exchanged between APs required for AP coordination can be transmitted as Ether frame.</a:t>
            </a:r>
            <a:endParaRPr lang="en-US" altLang="ja-JP" sz="1600" kern="0" dirty="0"/>
          </a:p>
          <a:p>
            <a:pPr lvl="1">
              <a:buFont typeface="Arial" panose="020B0604020202020204" pitchFamily="34" charset="0"/>
              <a:buChar char="•"/>
            </a:pPr>
            <a:endParaRPr lang="en-US" altLang="ja-JP" sz="1600" kern="0" dirty="0"/>
          </a:p>
        </p:txBody>
      </p:sp>
      <p:pic>
        <p:nvPicPr>
          <p:cNvPr id="11" name="図 10">
            <a:extLst>
              <a:ext uri="{FF2B5EF4-FFF2-40B4-BE49-F238E27FC236}">
                <a16:creationId xmlns:a16="http://schemas.microsoft.com/office/drawing/2014/main" id="{652A6BEA-A73A-8C6A-0AEE-4CC9AEE3A1EC}"/>
              </a:ext>
            </a:extLst>
          </p:cNvPr>
          <p:cNvPicPr>
            <a:picLocks noChangeAspect="1"/>
          </p:cNvPicPr>
          <p:nvPr/>
        </p:nvPicPr>
        <p:blipFill>
          <a:blip r:embed="rId2"/>
          <a:stretch>
            <a:fillRect/>
          </a:stretch>
        </p:blipFill>
        <p:spPr>
          <a:xfrm>
            <a:off x="1447800" y="4830165"/>
            <a:ext cx="4552950" cy="988180"/>
          </a:xfrm>
          <a:prstGeom prst="rect">
            <a:avLst/>
          </a:prstGeom>
        </p:spPr>
      </p:pic>
      <p:pic>
        <p:nvPicPr>
          <p:cNvPr id="13" name="図 12">
            <a:extLst>
              <a:ext uri="{FF2B5EF4-FFF2-40B4-BE49-F238E27FC236}">
                <a16:creationId xmlns:a16="http://schemas.microsoft.com/office/drawing/2014/main" id="{3504A625-DD45-4BE4-EF36-2EBF5A3871AE}"/>
              </a:ext>
            </a:extLst>
          </p:cNvPr>
          <p:cNvPicPr>
            <a:picLocks noChangeAspect="1"/>
          </p:cNvPicPr>
          <p:nvPr/>
        </p:nvPicPr>
        <p:blipFill>
          <a:blip r:embed="rId3"/>
          <a:stretch>
            <a:fillRect/>
          </a:stretch>
        </p:blipFill>
        <p:spPr>
          <a:xfrm>
            <a:off x="5943600" y="4148554"/>
            <a:ext cx="4800600" cy="2069824"/>
          </a:xfrm>
          <a:prstGeom prst="rect">
            <a:avLst/>
          </a:prstGeom>
        </p:spPr>
      </p:pic>
      <p:sp>
        <p:nvSpPr>
          <p:cNvPr id="14" name="テキスト ボックス 13">
            <a:extLst>
              <a:ext uri="{FF2B5EF4-FFF2-40B4-BE49-F238E27FC236}">
                <a16:creationId xmlns:a16="http://schemas.microsoft.com/office/drawing/2014/main" id="{6B54B831-A244-1AEE-A109-F3A1140190F3}"/>
              </a:ext>
            </a:extLst>
          </p:cNvPr>
          <p:cNvSpPr txBox="1"/>
          <p:nvPr/>
        </p:nvSpPr>
        <p:spPr>
          <a:xfrm>
            <a:off x="4828444" y="3810000"/>
            <a:ext cx="2964658" cy="338554"/>
          </a:xfrm>
          <a:prstGeom prst="rect">
            <a:avLst/>
          </a:prstGeom>
          <a:noFill/>
        </p:spPr>
        <p:txBody>
          <a:bodyPr wrap="none" rtlCol="0">
            <a:spAutoFit/>
          </a:bodyPr>
          <a:lstStyle/>
          <a:p>
            <a:r>
              <a:rPr kumimoji="1" lang="en-US" altLang="ja-JP" sz="1600" u="sng" dirty="0" err="1">
                <a:solidFill>
                  <a:schemeClr val="tx1"/>
                </a:solidFill>
              </a:rPr>
              <a:t>Annex.H</a:t>
            </a:r>
            <a:r>
              <a:rPr kumimoji="1" lang="en-US" altLang="ja-JP" sz="1600" u="sng" dirty="0">
                <a:solidFill>
                  <a:schemeClr val="tx1"/>
                </a:solidFill>
              </a:rPr>
              <a:t> in IEEE802.11-2020 [7]</a:t>
            </a:r>
            <a:endParaRPr kumimoji="1" lang="ja-JP" altLang="en-US" sz="1600" u="sng" dirty="0">
              <a:solidFill>
                <a:schemeClr val="tx1"/>
              </a:solidFill>
            </a:endParaRPr>
          </a:p>
        </p:txBody>
      </p:sp>
      <p:sp>
        <p:nvSpPr>
          <p:cNvPr id="15" name="楕円 14">
            <a:extLst>
              <a:ext uri="{FF2B5EF4-FFF2-40B4-BE49-F238E27FC236}">
                <a16:creationId xmlns:a16="http://schemas.microsoft.com/office/drawing/2014/main" id="{8BBE542F-D67E-0BC7-264B-990A5CB44C2F}"/>
              </a:ext>
            </a:extLst>
          </p:cNvPr>
          <p:cNvSpPr/>
          <p:nvPr/>
        </p:nvSpPr>
        <p:spPr bwMode="auto">
          <a:xfrm>
            <a:off x="3962401" y="4878666"/>
            <a:ext cx="990600" cy="609600"/>
          </a:xfrm>
          <a:prstGeom prst="ellipse">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dirty="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517204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May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b="1" kern="0" dirty="0"/>
              <a:t>Discussion Point 2: Primary Channel Setting (1/2)</a:t>
            </a:r>
            <a:endParaRPr lang="ja-JP" altLang="en-US" dirty="0"/>
          </a:p>
        </p:txBody>
      </p:sp>
      <p:sp>
        <p:nvSpPr>
          <p:cNvPr id="5" name="Content Placeholder 2">
            <a:extLst>
              <a:ext uri="{FF2B5EF4-FFF2-40B4-BE49-F238E27FC236}">
                <a16:creationId xmlns:a16="http://schemas.microsoft.com/office/drawing/2014/main" id="{8BD58028-5D55-130A-908E-C364549C096F}"/>
              </a:ext>
            </a:extLst>
          </p:cNvPr>
          <p:cNvSpPr txBox="1">
            <a:spLocks/>
          </p:cNvSpPr>
          <p:nvPr/>
        </p:nvSpPr>
        <p:spPr bwMode="auto">
          <a:xfrm>
            <a:off x="921162" y="1555916"/>
            <a:ext cx="10813637" cy="484488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ja-JP" sz="1800" kern="0" dirty="0"/>
              <a:t>AP coordination is used when multiple APs share the same channel resource.</a:t>
            </a:r>
          </a:p>
          <a:p>
            <a:pPr>
              <a:buFont typeface="Arial" panose="020B0604020202020204" pitchFamily="34" charset="0"/>
              <a:buChar char="•"/>
            </a:pPr>
            <a:endParaRPr lang="en-US" altLang="ja-JP" sz="1100" kern="0" dirty="0"/>
          </a:p>
          <a:p>
            <a:pPr>
              <a:buFont typeface="Arial" panose="020B0604020202020204" pitchFamily="34" charset="0"/>
              <a:buChar char="•"/>
            </a:pPr>
            <a:r>
              <a:rPr lang="en-US" altLang="ja-JP" sz="1800" kern="0" dirty="0"/>
              <a:t>Basically, multiple AP MLDs should be able to set up different primary channels [6]</a:t>
            </a:r>
          </a:p>
          <a:p>
            <a:pPr lvl="1">
              <a:buFont typeface="Arial" panose="020B0604020202020204" pitchFamily="34" charset="0"/>
              <a:buChar char="•"/>
            </a:pPr>
            <a:r>
              <a:rPr lang="en-US" altLang="ja-JP" sz="1600" kern="0" dirty="0"/>
              <a:t>An AP MLD can set a different primary channel than other AP MLD when the other AP MLDs’ primary channel is within its own operating BSS channel.</a:t>
            </a:r>
          </a:p>
          <a:p>
            <a:pPr lvl="1">
              <a:buFont typeface="Arial" panose="020B0604020202020204" pitchFamily="34" charset="0"/>
              <a:buChar char="•"/>
            </a:pPr>
            <a:r>
              <a:rPr lang="en-US" altLang="ja-JP" sz="1600" kern="0" dirty="0"/>
              <a:t>This configuration method is superior in performance to configuring the same primary channel because there is no mutual contention for TXOP on the primary channel.</a:t>
            </a:r>
          </a:p>
          <a:p>
            <a:pPr lvl="2">
              <a:buFont typeface="Arial" panose="020B0604020202020204" pitchFamily="34" charset="0"/>
              <a:buChar char="•"/>
            </a:pPr>
            <a:r>
              <a:rPr lang="en-US" altLang="ja-JP" sz="1600" kern="0" dirty="0"/>
              <a:t>If AP MLD has low latency (LL) traffic and doesn’t require transmission over wide-band (e.g., 80/160MHz), the AP MLD can transmit over a narrow bandwidth(e.g., 20MHz) without coordination with other AP MLDs.</a:t>
            </a:r>
          </a:p>
          <a:p>
            <a:pPr lvl="2">
              <a:buFont typeface="Arial" panose="020B0604020202020204" pitchFamily="34" charset="0"/>
              <a:buChar char="•"/>
            </a:pPr>
            <a:r>
              <a:rPr lang="en-US" altLang="ja-JP" sz="1600" kern="0" dirty="0"/>
              <a:t>If AP MLD has heavy traffic and requires transmission over wide-band (e.g., 80/160MHz), the AP MLD will attempt the cooperation with the other AP MLDs whose primary overlap with the transmitted signal.</a:t>
            </a:r>
          </a:p>
        </p:txBody>
      </p:sp>
    </p:spTree>
    <p:extLst>
      <p:ext uri="{BB962C8B-B14F-4D97-AF65-F5344CB8AC3E}">
        <p14:creationId xmlns:p14="http://schemas.microsoft.com/office/powerpoint/2010/main" val="3651214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ltLang="ja-JP"/>
              <a:t>May 2024</a:t>
            </a:r>
            <a:endParaRPr lang="en-GB" dirty="0"/>
          </a:p>
        </p:txBody>
      </p:sp>
      <p:sp>
        <p:nvSpPr>
          <p:cNvPr id="8" name="Footer Placeholder 4">
            <a:extLst>
              <a:ext uri="{FF2B5EF4-FFF2-40B4-BE49-F238E27FC236}">
                <a16:creationId xmlns:a16="http://schemas.microsoft.com/office/drawing/2014/main" id="{C51ED49B-55F2-D5F3-CBAF-B6B6D42EB4FD}"/>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
        <p:nvSpPr>
          <p:cNvPr id="9" name="タイトル 8">
            <a:extLst>
              <a:ext uri="{FF2B5EF4-FFF2-40B4-BE49-F238E27FC236}">
                <a16:creationId xmlns:a16="http://schemas.microsoft.com/office/drawing/2014/main" id="{A83FC01D-1DF7-3436-77AD-48B610C08032}"/>
              </a:ext>
            </a:extLst>
          </p:cNvPr>
          <p:cNvSpPr>
            <a:spLocks noGrp="1"/>
          </p:cNvSpPr>
          <p:nvPr>
            <p:ph type="title"/>
          </p:nvPr>
        </p:nvSpPr>
        <p:spPr/>
        <p:txBody>
          <a:bodyPr/>
          <a:lstStyle/>
          <a:p>
            <a:r>
              <a:rPr lang="en-US" altLang="ja-JP" b="1" kern="0" dirty="0"/>
              <a:t>Discussion Point 2: Primary Channel Setting (2/2)</a:t>
            </a:r>
            <a:endParaRPr lang="ja-JP" altLang="en-US" dirty="0"/>
          </a:p>
        </p:txBody>
      </p:sp>
      <p:sp>
        <p:nvSpPr>
          <p:cNvPr id="5" name="Content Placeholder 2">
            <a:extLst>
              <a:ext uri="{FF2B5EF4-FFF2-40B4-BE49-F238E27FC236}">
                <a16:creationId xmlns:a16="http://schemas.microsoft.com/office/drawing/2014/main" id="{8BD58028-5D55-130A-908E-C364549C096F}"/>
              </a:ext>
            </a:extLst>
          </p:cNvPr>
          <p:cNvSpPr txBox="1">
            <a:spLocks/>
          </p:cNvSpPr>
          <p:nvPr/>
        </p:nvSpPr>
        <p:spPr bwMode="auto">
          <a:xfrm>
            <a:off x="921162" y="1555916"/>
            <a:ext cx="10813637" cy="484488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ja-JP" sz="1800" kern="0" dirty="0"/>
              <a:t>On the other hand, depending on the distance between AP MLDs and the frequency of handover, it may be better to set up the same primary channel</a:t>
            </a:r>
          </a:p>
          <a:p>
            <a:pPr lvl="1">
              <a:buFont typeface="Arial" panose="020B0604020202020204" pitchFamily="34" charset="0"/>
              <a:buChar char="•"/>
            </a:pPr>
            <a:r>
              <a:rPr lang="en-US" altLang="ja-JP" sz="1800" kern="0" dirty="0"/>
              <a:t>Over-the-air information exchange between AP MLDs should be covered in multiple primary channels. It may shorten the transmission distance because signals must be transmitted over a wide bandwidth.</a:t>
            </a:r>
          </a:p>
          <a:p>
            <a:pPr lvl="1">
              <a:buFont typeface="Arial" panose="020B0604020202020204" pitchFamily="34" charset="0"/>
              <a:buChar char="•"/>
            </a:pPr>
            <a:r>
              <a:rPr lang="en-US" altLang="ja-JP" sz="1800" kern="0" dirty="0"/>
              <a:t>As for Seamless Roaming, difficult to set “Dual Link” because STA MLD cannot scan multiple primary channel at the same time.</a:t>
            </a:r>
          </a:p>
          <a:p>
            <a:pPr>
              <a:buFont typeface="Arial" panose="020B0604020202020204" pitchFamily="34" charset="0"/>
              <a:buChar char="•"/>
            </a:pPr>
            <a:endParaRPr lang="en-US" altLang="ja-JP" sz="2200" kern="0" dirty="0"/>
          </a:p>
          <a:p>
            <a:pPr>
              <a:buFont typeface="Arial" panose="020B0604020202020204" pitchFamily="34" charset="0"/>
              <a:buChar char="•"/>
            </a:pPr>
            <a:r>
              <a:rPr lang="en-US" altLang="ja-JP" sz="1800" kern="0" dirty="0"/>
              <a:t>We propose </a:t>
            </a:r>
            <a:r>
              <a:rPr lang="en-US" altLang="ja-JP" sz="1800" kern="0" dirty="0">
                <a:solidFill>
                  <a:srgbClr val="FF0000"/>
                </a:solidFill>
              </a:rPr>
              <a:t>the following condition for AP coordination channel settings in 11bn</a:t>
            </a:r>
            <a:r>
              <a:rPr lang="en-US" altLang="ja-JP" sz="1800" kern="0" dirty="0"/>
              <a:t>:</a:t>
            </a:r>
          </a:p>
          <a:p>
            <a:pPr lvl="1">
              <a:buFont typeface="Arial" panose="020B0604020202020204" pitchFamily="34" charset="0"/>
              <a:buChar char="•"/>
            </a:pPr>
            <a:r>
              <a:rPr lang="en-US" altLang="ja-JP" sz="1800" kern="0" dirty="0"/>
              <a:t>AP MLD should at least set up the primary channel within the BSS Operating Channel of other AP MLD(s) with which it may cooperate.</a:t>
            </a:r>
          </a:p>
          <a:p>
            <a:pPr lvl="2">
              <a:buFont typeface="Arial" panose="020B0604020202020204" pitchFamily="34" charset="0"/>
              <a:buChar char="•"/>
            </a:pPr>
            <a:r>
              <a:rPr lang="en-US" altLang="ja-JP" sz="1600" kern="0" dirty="0"/>
              <a:t>Whether or not to align the primary channel can be determined by some situations, such as distance between APs.</a:t>
            </a:r>
            <a:endParaRPr lang="en-US" altLang="ja-JP" sz="1400" kern="0" dirty="0"/>
          </a:p>
        </p:txBody>
      </p:sp>
    </p:spTree>
    <p:extLst>
      <p:ext uri="{BB962C8B-B14F-4D97-AF65-F5344CB8AC3E}">
        <p14:creationId xmlns:p14="http://schemas.microsoft.com/office/powerpoint/2010/main" val="22357945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dirty="0"/>
              <a:t>Summary </a:t>
            </a:r>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43636"/>
            <a:ext cx="10783407" cy="4528563"/>
          </a:xfrm>
        </p:spPr>
        <p:txBody>
          <a:bodyPr/>
          <a:lstStyle/>
          <a:p>
            <a:pPr>
              <a:buFont typeface="Arial" panose="020B0604020202020204" pitchFamily="34" charset="0"/>
              <a:buChar char="•"/>
            </a:pPr>
            <a:r>
              <a:rPr lang="en-US" altLang="ja-JP" sz="2000" dirty="0"/>
              <a:t>We proposed the direction (idea) of backhaul design and channel setting for Multi-AP.</a:t>
            </a:r>
            <a:endParaRPr lang="en-US" sz="1800" dirty="0"/>
          </a:p>
          <a:p>
            <a:pPr lvl="1">
              <a:buFont typeface="Arial" panose="020B0604020202020204" pitchFamily="34" charset="0"/>
              <a:buChar char="•"/>
            </a:pPr>
            <a:r>
              <a:rPr lang="en-US" sz="1800" b="1" dirty="0"/>
              <a:t>Backhaul Design</a:t>
            </a:r>
          </a:p>
          <a:p>
            <a:pPr lvl="2">
              <a:buFont typeface="Arial" panose="020B0604020202020204" pitchFamily="34" charset="0"/>
              <a:buChar char="•"/>
            </a:pPr>
            <a:r>
              <a:rPr lang="en-US" dirty="0"/>
              <a:t>Information exchange between AP MLDs should support both “over-the-air” and “over-the-DS”.</a:t>
            </a:r>
          </a:p>
          <a:p>
            <a:pPr lvl="2">
              <a:buFont typeface="Arial" panose="020B0604020202020204" pitchFamily="34" charset="0"/>
              <a:buChar char="•"/>
            </a:pPr>
            <a:r>
              <a:rPr lang="en-US" dirty="0"/>
              <a:t>New Payload Type should be defined so that frames defined in the 802.11 spec for AP coordination can be transmitted over Ether LAN.</a:t>
            </a:r>
          </a:p>
          <a:p>
            <a:pPr lvl="1">
              <a:buFont typeface="Arial" panose="020B0604020202020204" pitchFamily="34" charset="0"/>
              <a:buChar char="•"/>
            </a:pPr>
            <a:r>
              <a:rPr lang="en-US" sz="1800" b="1" dirty="0"/>
              <a:t>Primary Channel Setting</a:t>
            </a:r>
          </a:p>
          <a:p>
            <a:pPr lvl="2">
              <a:buFont typeface="Arial" panose="020B0604020202020204" pitchFamily="34" charset="0"/>
              <a:buChar char="•"/>
            </a:pPr>
            <a:r>
              <a:rPr lang="en-US" dirty="0"/>
              <a:t>AP should at least set up the primary channel within the BSS Operating Channel of other AP(s) with which it may cooperate.</a:t>
            </a:r>
          </a:p>
          <a:p>
            <a:pPr lvl="2">
              <a:buFont typeface="Arial" panose="020B0604020202020204" pitchFamily="34" charset="0"/>
              <a:buChar char="•"/>
            </a:pPr>
            <a:r>
              <a:rPr lang="en-US" dirty="0"/>
              <a:t>APs are using the same primary channel and APs are using different primary channel.</a:t>
            </a:r>
          </a:p>
          <a:p>
            <a:pPr lvl="3">
              <a:buFont typeface="Arial" panose="020B0604020202020204" pitchFamily="34" charset="0"/>
              <a:buChar char="•"/>
            </a:pPr>
            <a:r>
              <a:rPr lang="en-US" dirty="0"/>
              <a:t>If the distance between APs is large or frequent hand-over occurs, the same primary channel is desirable.</a:t>
            </a:r>
          </a:p>
          <a:p>
            <a:pPr lvl="3">
              <a:buFont typeface="Arial" panose="020B0604020202020204" pitchFamily="34" charset="0"/>
              <a:buChar char="•"/>
            </a:pPr>
            <a:r>
              <a:rPr lang="en-US" dirty="0"/>
              <a:t>If the distance between APs is narrow and handover does not occur frequently, different primary channel is preferred</a:t>
            </a:r>
          </a:p>
          <a:p>
            <a:pPr lvl="2">
              <a:buFont typeface="Arial" panose="020B0604020202020204" pitchFamily="34" charset="0"/>
              <a:buChar char="•"/>
            </a:pPr>
            <a:endParaRPr lang="en-US" sz="1600" dirty="0"/>
          </a:p>
          <a:p>
            <a:pPr lvl="2">
              <a:buFont typeface="Arial" panose="020B0604020202020204" pitchFamily="34" charset="0"/>
              <a:buChar char="•"/>
            </a:pPr>
            <a:endParaRPr lang="en-US" sz="1600" dirty="0"/>
          </a:p>
          <a:p>
            <a:endParaRPr lang="en-US" sz="2000" dirty="0"/>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a:t>May 2024</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1315213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dirty="0"/>
              <a:t>Update from r0 to r1</a:t>
            </a:r>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43636"/>
            <a:ext cx="10783407" cy="4528563"/>
          </a:xfrm>
        </p:spPr>
        <p:txBody>
          <a:bodyPr/>
          <a:lstStyle/>
          <a:p>
            <a:pPr>
              <a:buFont typeface="Arial" panose="020B0604020202020204" pitchFamily="34" charset="0"/>
              <a:buChar char="•"/>
            </a:pPr>
            <a:r>
              <a:rPr lang="en-US" altLang="ja-JP" sz="1800" dirty="0"/>
              <a:t>SP1: Minor change</a:t>
            </a:r>
          </a:p>
          <a:p>
            <a:pPr>
              <a:buFont typeface="Arial" panose="020B0604020202020204" pitchFamily="34" charset="0"/>
              <a:buChar char="•"/>
            </a:pPr>
            <a:endParaRPr lang="en-US" altLang="ja-JP" sz="1800" dirty="0"/>
          </a:p>
          <a:p>
            <a:pPr>
              <a:buFont typeface="Arial" panose="020B0604020202020204" pitchFamily="34" charset="0"/>
              <a:buChar char="•"/>
            </a:pPr>
            <a:r>
              <a:rPr lang="en-US" altLang="ja-JP" sz="1800" dirty="0"/>
              <a:t>SP2: Minor change</a:t>
            </a:r>
          </a:p>
          <a:p>
            <a:pPr>
              <a:buFont typeface="Arial" panose="020B0604020202020204" pitchFamily="34" charset="0"/>
              <a:buChar char="•"/>
            </a:pPr>
            <a:endParaRPr lang="en-US" altLang="ja-JP" sz="1800" dirty="0"/>
          </a:p>
          <a:p>
            <a:pPr>
              <a:buFont typeface="Arial" panose="020B0604020202020204" pitchFamily="34" charset="0"/>
              <a:buChar char="•"/>
            </a:pPr>
            <a:r>
              <a:rPr lang="en-US" altLang="ja-JP" sz="1800" dirty="0"/>
              <a:t>SP3: channel setting rule added limitation to at least Coordinated SR/BF (other multi-ap coordination modes are TBD)</a:t>
            </a:r>
          </a:p>
          <a:p>
            <a:pPr lvl="1">
              <a:buFont typeface="Arial" panose="020B0604020202020204" pitchFamily="34" charset="0"/>
              <a:buChar char="•"/>
            </a:pPr>
            <a:r>
              <a:rPr lang="en-US" altLang="ja-JP" sz="1800" dirty="0"/>
              <a:t>After some offline discussion, many members said that in the case of Roaming, APs should also operate on a completely separate primary channel (i.e., outside the BSS operating channel). </a:t>
            </a:r>
          </a:p>
          <a:p>
            <a:pPr lvl="1">
              <a:buFont typeface="Arial" panose="020B0604020202020204" pitchFamily="34" charset="0"/>
              <a:buChar char="•"/>
            </a:pPr>
            <a:r>
              <a:rPr lang="en-US" altLang="ja-JP" sz="1800" dirty="0"/>
              <a:t>Since other coordination schemes (especially Coordinated SR/BF with Motion Pass) are based on the assumption that the same frequency resources are used, the condition is to transmit on the same channel during wideband transmission, even if the primary channel is different.</a:t>
            </a:r>
            <a:endParaRPr lang="en-US" sz="2400" dirty="0"/>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ltLang="ja-JP"/>
              <a:t>May 2024</a:t>
            </a:r>
            <a:endParaRPr lang="en-GB" dirty="0"/>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it-IT"/>
              <a:t>Kosuke Aio (Sony), et al.</a:t>
            </a:r>
            <a:endParaRPr lang="en-GB" dirty="0"/>
          </a:p>
        </p:txBody>
      </p:sp>
    </p:spTree>
    <p:extLst>
      <p:ext uri="{BB962C8B-B14F-4D97-AF65-F5344CB8AC3E}">
        <p14:creationId xmlns:p14="http://schemas.microsoft.com/office/powerpoint/2010/main" val="275121219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a0d49aa3-abcf-4f66-a606-a172d777dd3c">
      <Terms xmlns="http://schemas.microsoft.com/office/infopath/2007/PartnerControls"/>
    </lcf76f155ced4ddcb4097134ff3c332f>
    <TaxCatchAll xmlns="3ab3c9f3-2821-458d-94d3-602868cca312"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C7A93DC6C3B1645A7D53BF4D49F267F" ma:contentTypeVersion="13" ma:contentTypeDescription="Create a new document." ma:contentTypeScope="" ma:versionID="9a460bf1214bee54ff01e08715e302fb">
  <xsd:schema xmlns:xsd="http://www.w3.org/2001/XMLSchema" xmlns:xs="http://www.w3.org/2001/XMLSchema" xmlns:p="http://schemas.microsoft.com/office/2006/metadata/properties" xmlns:ns2="3ab3c9f3-2821-458d-94d3-602868cca312" xmlns:ns3="a0d49aa3-abcf-4f66-a606-a172d777dd3c" targetNamespace="http://schemas.microsoft.com/office/2006/metadata/properties" ma:root="true" ma:fieldsID="311e64031cf29185d9bd158be5d7ab15" ns2:_="" ns3:_="">
    <xsd:import namespace="3ab3c9f3-2821-458d-94d3-602868cca312"/>
    <xsd:import namespace="a0d49aa3-abcf-4f66-a606-a172d777dd3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lcf76f155ced4ddcb4097134ff3c332f" minOccurs="0"/>
                <xsd:element ref="ns2:TaxCatchAll" minOccurs="0"/>
                <xsd:element ref="ns3:MediaServiceGenerationTime" minOccurs="0"/>
                <xsd:element ref="ns3:MediaServiceEventHashCode" minOccurs="0"/>
                <xsd:element ref="ns3:MediaServiceObjectDetectorVersion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b3c9f3-2821-458d-94d3-602868cca31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40f828c1-b10b-4200-846f-a7961388c356}" ma:internalName="TaxCatchAll" ma:showField="CatchAllData" ma:web="3ab3c9f3-2821-458d-94d3-602868cca31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0d49aa3-abcf-4f66-a606-a172d777dd3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3cb9d403-1823-4ec6-b2f2-250b7876d07b"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D33D2B5-7ABE-4F55-822A-4E7E7BC83B81}">
  <ds:schemaRefs>
    <ds:schemaRef ds:uri="a0d49aa3-abcf-4f66-a606-a172d777dd3c"/>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3ab3c9f3-2821-458d-94d3-602868cca312"/>
    <ds:schemaRef ds:uri="http://www.w3.org/XML/1998/namespace"/>
    <ds:schemaRef ds:uri="http://purl.org/dc/dcmitype/"/>
  </ds:schemaRefs>
</ds:datastoreItem>
</file>

<file path=customXml/itemProps2.xml><?xml version="1.0" encoding="utf-8"?>
<ds:datastoreItem xmlns:ds="http://schemas.openxmlformats.org/officeDocument/2006/customXml" ds:itemID="{A8B27957-ED63-40A1-8CAB-763F6AD0E31C}">
  <ds:schemaRefs>
    <ds:schemaRef ds:uri="http://schemas.microsoft.com/sharepoint/v3/contenttype/forms"/>
  </ds:schemaRefs>
</ds:datastoreItem>
</file>

<file path=customXml/itemProps3.xml><?xml version="1.0" encoding="utf-8"?>
<ds:datastoreItem xmlns:ds="http://schemas.openxmlformats.org/officeDocument/2006/customXml" ds:itemID="{B89A7C0C-AE6D-4131-8250-05D90EB8C1E3}">
  <ds:schemaRefs>
    <ds:schemaRef ds:uri="3ab3c9f3-2821-458d-94d3-602868cca312"/>
    <ds:schemaRef ds:uri="a0d49aa3-abcf-4f66-a606-a172d777dd3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clbl:label id="{1f8e20e6-048a-4bad-a26b-318dd1cd4d47}" enabled="1" method="Privileged" siteId="{66c65d8a-9158-4521-a2d8-664963db48e4}" removed="0"/>
</clbl:labelList>
</file>

<file path=docProps/app.xml><?xml version="1.0" encoding="utf-8"?>
<Properties xmlns="http://schemas.openxmlformats.org/officeDocument/2006/extended-properties" xmlns:vt="http://schemas.openxmlformats.org/officeDocument/2006/docPropsVTypes">
  <Template>802-11-submission</Template>
  <TotalTime>31812</TotalTime>
  <Words>1489</Words>
  <Application>Microsoft Office PowerPoint</Application>
  <PresentationFormat>ワイド画面</PresentationFormat>
  <Paragraphs>169</Paragraphs>
  <Slides>13</Slides>
  <Notes>1</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13</vt:i4>
      </vt:variant>
    </vt:vector>
  </HeadingPairs>
  <TitlesOfParts>
    <vt:vector size="19" baseType="lpstr">
      <vt:lpstr>Arial Unicode MS</vt:lpstr>
      <vt:lpstr>Arial</vt:lpstr>
      <vt:lpstr>Times New Roman</vt:lpstr>
      <vt:lpstr>Trebuchet MS</vt:lpstr>
      <vt:lpstr>Office Theme</vt:lpstr>
      <vt:lpstr>Document</vt:lpstr>
      <vt:lpstr>PowerPoint プレゼンテーション</vt:lpstr>
      <vt:lpstr>Introduction</vt:lpstr>
      <vt:lpstr>Discussion Point 1: Backhaul Design (1/3)</vt:lpstr>
      <vt:lpstr>Discussion Point 1: Backhaul Design (2/3)</vt:lpstr>
      <vt:lpstr>Discussion Point 1: Backhaul Design (3/3)</vt:lpstr>
      <vt:lpstr>Discussion Point 2: Primary Channel Setting (1/2)</vt:lpstr>
      <vt:lpstr>Discussion Point 2: Primary Channel Setting (2/2)</vt:lpstr>
      <vt:lpstr>Summary </vt:lpstr>
      <vt:lpstr>Update from r0 to r1</vt:lpstr>
      <vt:lpstr>References</vt:lpstr>
      <vt:lpstr>SP #1</vt:lpstr>
      <vt:lpstr>SP #2</vt:lpstr>
      <vt:lpstr>SP #3</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Aio Kosuke</dc:creator>
  <cp:keywords/>
  <cp:lastModifiedBy>Aio, Kosuke (SEC)</cp:lastModifiedBy>
  <cp:revision>84</cp:revision>
  <cp:lastPrinted>1601-01-01T00:00:00Z</cp:lastPrinted>
  <dcterms:created xsi:type="dcterms:W3CDTF">2024-01-02T17:53:44Z</dcterms:created>
  <dcterms:modified xsi:type="dcterms:W3CDTF">2024-11-25T08:23:57Z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0x0101007C7A93DC6C3B1645A7D53BF4D49F267F</vt:lpwstr>
  </property>
  <property fmtid="{D5CDD505-2E9C-101B-9397-08002B2CF9AE}" pid="3" name="MediaServiceImageTags">
    <vt:lpwstr/>
  </property>
  <property fmtid="{D5CDD505-2E9C-101B-9397-08002B2CF9AE}" pid="4" name="MSIP_Label_1f8e20e6-048a-4bad-a26b-318dd1cd4d47_Enabled">
    <vt:lpwstr>true</vt:lpwstr>
  </property>
  <property fmtid="{D5CDD505-2E9C-101B-9397-08002B2CF9AE}" pid="5" name="MSIP_Label_1f8e20e6-048a-4bad-a26b-318dd1cd4d47_SetDate">
    <vt:lpwstr>2024-01-24T08:11:05Z</vt:lpwstr>
  </property>
  <property fmtid="{D5CDD505-2E9C-101B-9397-08002B2CF9AE}" pid="6" name="MSIP_Label_1f8e20e6-048a-4bad-a26b-318dd1cd4d47_Method">
    <vt:lpwstr>Privileged</vt:lpwstr>
  </property>
  <property fmtid="{D5CDD505-2E9C-101B-9397-08002B2CF9AE}" pid="7" name="MSIP_Label_1f8e20e6-048a-4bad-a26b-318dd1cd4d47_Name">
    <vt:lpwstr>1f8e20e6-048a-4bad-a26b-318dd1cd4d47</vt:lpwstr>
  </property>
  <property fmtid="{D5CDD505-2E9C-101B-9397-08002B2CF9AE}" pid="8" name="MSIP_Label_1f8e20e6-048a-4bad-a26b-318dd1cd4d47_SiteId">
    <vt:lpwstr>66c65d8a-9158-4521-a2d8-664963db48e4</vt:lpwstr>
  </property>
  <property fmtid="{D5CDD505-2E9C-101B-9397-08002B2CF9AE}" pid="9" name="MSIP_Label_1f8e20e6-048a-4bad-a26b-318dd1cd4d47_ActionId">
    <vt:lpwstr>7cf36057-5a08-42a0-8596-400be9587bfc</vt:lpwstr>
  </property>
  <property fmtid="{D5CDD505-2E9C-101B-9397-08002B2CF9AE}" pid="10" name="MSIP_Label_1f8e20e6-048a-4bad-a26b-318dd1cd4d47_ContentBits">
    <vt:lpwstr>0</vt:lpwstr>
  </property>
</Properties>
</file>