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sdx" ContentType="application/vnd.ms-visio.drawing"/>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304" r:id="rId3"/>
    <p:sldId id="561" r:id="rId4"/>
    <p:sldId id="573" r:id="rId5"/>
    <p:sldId id="571" r:id="rId6"/>
    <p:sldId id="565" r:id="rId7"/>
    <p:sldId id="566" r:id="rId8"/>
    <p:sldId id="575" r:id="rId9"/>
    <p:sldId id="574" r:id="rId1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548" autoAdjust="0"/>
    <p:restoredTop sz="91677" autoAdjust="0"/>
  </p:normalViewPr>
  <p:slideViewPr>
    <p:cSldViewPr>
      <p:cViewPr varScale="1">
        <p:scale>
          <a:sx n="89" d="100"/>
          <a:sy n="89" d="100"/>
        </p:scale>
        <p:origin x="302" y="8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3" d="100"/>
          <a:sy n="63" d="100"/>
        </p:scale>
        <p:origin x="3120"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802.11-21/xxxxr0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A8B9CF26-8FC1-4244-A4C2-7BD575204F1F}" type="datetime1">
              <a:rPr lang="en-US" smtClean="0"/>
              <a:t>5/13/2025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Samsung Research America</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802.11-21/xxxxr0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fld id="{5AF21B2E-59E6-4ABB-B398-2F7D4E268706}" type="datetime1">
              <a:rPr lang="en-US" smtClean="0"/>
              <a:t>5/13/2025</a:t>
            </a:fld>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Samsung Research America</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hdr="0" dt="0"/>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B96029-D741-4663-A410-2D62E41593D3}" type="slidenum">
              <a:rPr lang="en-US" smtClean="0"/>
              <a:t>2</a:t>
            </a:fld>
            <a:endParaRPr lang="en-US"/>
          </a:p>
        </p:txBody>
      </p:sp>
    </p:spTree>
    <p:extLst>
      <p:ext uri="{BB962C8B-B14F-4D97-AF65-F5344CB8AC3E}">
        <p14:creationId xmlns:p14="http://schemas.microsoft.com/office/powerpoint/2010/main" val="6430430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B96029-D741-4663-A410-2D62E41593D3}" type="slidenum">
              <a:rPr lang="en-US" smtClean="0"/>
              <a:t>3</a:t>
            </a:fld>
            <a:endParaRPr lang="en-US"/>
          </a:p>
        </p:txBody>
      </p:sp>
    </p:spTree>
    <p:extLst>
      <p:ext uri="{BB962C8B-B14F-4D97-AF65-F5344CB8AC3E}">
        <p14:creationId xmlns:p14="http://schemas.microsoft.com/office/powerpoint/2010/main" val="18278210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B96029-D741-4663-A410-2D62E41593D3}" type="slidenum">
              <a:rPr lang="en-US" smtClean="0"/>
              <a:t>4</a:t>
            </a:fld>
            <a:endParaRPr lang="en-US"/>
          </a:p>
        </p:txBody>
      </p:sp>
    </p:spTree>
    <p:extLst>
      <p:ext uri="{BB962C8B-B14F-4D97-AF65-F5344CB8AC3E}">
        <p14:creationId xmlns:p14="http://schemas.microsoft.com/office/powerpoint/2010/main" val="29098621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B96029-D741-4663-A410-2D62E41593D3}" type="slidenum">
              <a:rPr lang="en-US" smtClean="0"/>
              <a:t>5</a:t>
            </a:fld>
            <a:endParaRPr lang="en-US"/>
          </a:p>
        </p:txBody>
      </p:sp>
    </p:spTree>
    <p:extLst>
      <p:ext uri="{BB962C8B-B14F-4D97-AF65-F5344CB8AC3E}">
        <p14:creationId xmlns:p14="http://schemas.microsoft.com/office/powerpoint/2010/main" val="34635011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B96029-D741-4663-A410-2D62E41593D3}" type="slidenum">
              <a:rPr lang="en-US" smtClean="0"/>
              <a:t>6</a:t>
            </a:fld>
            <a:endParaRPr lang="en-US"/>
          </a:p>
        </p:txBody>
      </p:sp>
    </p:spTree>
    <p:extLst>
      <p:ext uri="{BB962C8B-B14F-4D97-AF65-F5344CB8AC3E}">
        <p14:creationId xmlns:p14="http://schemas.microsoft.com/office/powerpoint/2010/main" val="15213730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B96029-D741-4663-A410-2D62E41593D3}" type="slidenum">
              <a:rPr lang="en-US" smtClean="0"/>
              <a:t>7</a:t>
            </a:fld>
            <a:endParaRPr lang="en-US"/>
          </a:p>
        </p:txBody>
      </p:sp>
    </p:spTree>
    <p:extLst>
      <p:ext uri="{BB962C8B-B14F-4D97-AF65-F5344CB8AC3E}">
        <p14:creationId xmlns:p14="http://schemas.microsoft.com/office/powerpoint/2010/main" val="35629793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B96029-D741-4663-A410-2D62E41593D3}" type="slidenum">
              <a:rPr lang="en-US" smtClean="0"/>
              <a:t>8</a:t>
            </a:fld>
            <a:endParaRPr lang="en-US"/>
          </a:p>
        </p:txBody>
      </p:sp>
    </p:spTree>
    <p:extLst>
      <p:ext uri="{BB962C8B-B14F-4D97-AF65-F5344CB8AC3E}">
        <p14:creationId xmlns:p14="http://schemas.microsoft.com/office/powerpoint/2010/main" val="33287649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2024</a:t>
            </a:r>
            <a:endParaRPr lang="en-GB" dirty="0"/>
          </a:p>
        </p:txBody>
      </p:sp>
      <p:sp>
        <p:nvSpPr>
          <p:cNvPr id="5" name="Footer Placeholder 4"/>
          <p:cNvSpPr>
            <a:spLocks noGrp="1"/>
          </p:cNvSpPr>
          <p:nvPr>
            <p:ph type="ftr" idx="11"/>
          </p:nvPr>
        </p:nvSpPr>
        <p:spPr>
          <a:xfrm>
            <a:off x="7162800" y="6494673"/>
            <a:ext cx="4246027" cy="240878"/>
          </a:xfrm>
        </p:spPr>
        <p:txBody>
          <a:bodyPr/>
          <a:lstStyle>
            <a:lvl1pPr>
              <a:defRPr/>
            </a:lvl1pPr>
          </a:lstStyle>
          <a:p>
            <a:r>
              <a:rPr lang="en-US"/>
              <a:t>Rubayet Shafin, Samsung Electronics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Rubayet Shafin, Samsung Electronics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July 2024</a:t>
            </a:r>
            <a:endParaRPr lang="en-GB" dirty="0"/>
          </a:p>
        </p:txBody>
      </p:sp>
      <p:sp>
        <p:nvSpPr>
          <p:cNvPr id="5" name="Footer Placeholder 4"/>
          <p:cNvSpPr>
            <a:spLocks noGrp="1"/>
          </p:cNvSpPr>
          <p:nvPr>
            <p:ph type="ftr" idx="11"/>
          </p:nvPr>
        </p:nvSpPr>
        <p:spPr/>
        <p:txBody>
          <a:bodyPr/>
          <a:lstStyle>
            <a:lvl1pPr>
              <a:defRPr/>
            </a:lvl1pPr>
          </a:lstStyle>
          <a:p>
            <a:r>
              <a:rPr lang="en-US"/>
              <a:t>Rubayet Shafin, Samsung Electronics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2024</a:t>
            </a:r>
            <a:endParaRPr lang="en-GB" dirty="0"/>
          </a:p>
        </p:txBody>
      </p:sp>
      <p:sp>
        <p:nvSpPr>
          <p:cNvPr id="6" name="Footer Placeholder 5"/>
          <p:cNvSpPr>
            <a:spLocks noGrp="1"/>
          </p:cNvSpPr>
          <p:nvPr>
            <p:ph type="ftr" idx="11"/>
          </p:nvPr>
        </p:nvSpPr>
        <p:spPr/>
        <p:txBody>
          <a:bodyPr/>
          <a:lstStyle>
            <a:lvl1pPr>
              <a:defRPr/>
            </a:lvl1pPr>
          </a:lstStyle>
          <a:p>
            <a:r>
              <a:rPr lang="en-US"/>
              <a:t>Rubayet Shafin, Samsung Electronics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2024</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US"/>
              <a:t>Rubayet Shafin, Samsung Electronics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2024</a:t>
            </a:r>
            <a:endParaRPr lang="en-GB" dirty="0"/>
          </a:p>
        </p:txBody>
      </p:sp>
      <p:sp>
        <p:nvSpPr>
          <p:cNvPr id="4" name="Footer Placeholder 3"/>
          <p:cNvSpPr>
            <a:spLocks noGrp="1"/>
          </p:cNvSpPr>
          <p:nvPr>
            <p:ph type="ftr" idx="11"/>
          </p:nvPr>
        </p:nvSpPr>
        <p:spPr/>
        <p:txBody>
          <a:bodyPr/>
          <a:lstStyle>
            <a:lvl1pPr>
              <a:defRPr/>
            </a:lvl1pPr>
          </a:lstStyle>
          <a:p>
            <a:r>
              <a:rPr lang="en-US"/>
              <a:t>Rubayet Shafin, Samsung Electronics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2024</a:t>
            </a:r>
            <a:endParaRPr lang="en-GB" dirty="0"/>
          </a:p>
        </p:txBody>
      </p:sp>
      <p:sp>
        <p:nvSpPr>
          <p:cNvPr id="3" name="Footer Placeholder 2"/>
          <p:cNvSpPr>
            <a:spLocks noGrp="1"/>
          </p:cNvSpPr>
          <p:nvPr>
            <p:ph type="ftr" idx="11"/>
          </p:nvPr>
        </p:nvSpPr>
        <p:spPr/>
        <p:txBody>
          <a:bodyPr/>
          <a:lstStyle>
            <a:lvl1pPr>
              <a:defRPr/>
            </a:lvl1pPr>
          </a:lstStyle>
          <a:p>
            <a:r>
              <a:rPr lang="en-US"/>
              <a:t>Rubayet Shafin, Samsung Electronics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2024</a:t>
            </a:r>
            <a:endParaRPr lang="en-GB" dirty="0"/>
          </a:p>
        </p:txBody>
      </p:sp>
      <p:sp>
        <p:nvSpPr>
          <p:cNvPr id="5" name="Footer Placeholder 4"/>
          <p:cNvSpPr>
            <a:spLocks noGrp="1"/>
          </p:cNvSpPr>
          <p:nvPr>
            <p:ph type="ftr" idx="11"/>
          </p:nvPr>
        </p:nvSpPr>
        <p:spPr/>
        <p:txBody>
          <a:bodyPr/>
          <a:lstStyle>
            <a:lvl1pPr>
              <a:defRPr/>
            </a:lvl1pPr>
          </a:lstStyle>
          <a:p>
            <a:r>
              <a:rPr lang="en-US"/>
              <a:t>Rubayet Shafin, Samsung Electronics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2024</a:t>
            </a:r>
            <a:endParaRPr lang="en-GB" dirty="0"/>
          </a:p>
        </p:txBody>
      </p:sp>
      <p:sp>
        <p:nvSpPr>
          <p:cNvPr id="5" name="Footer Placeholder 4"/>
          <p:cNvSpPr>
            <a:spLocks noGrp="1"/>
          </p:cNvSpPr>
          <p:nvPr>
            <p:ph type="ftr" idx="11"/>
          </p:nvPr>
        </p:nvSpPr>
        <p:spPr/>
        <p:txBody>
          <a:bodyPr/>
          <a:lstStyle>
            <a:lvl1pPr>
              <a:defRPr/>
            </a:lvl1pPr>
          </a:lstStyle>
          <a:p>
            <a:r>
              <a:rPr lang="en-US"/>
              <a:t>Rubayet Shafin, Samsung Electronics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2024</a:t>
            </a:r>
            <a:endParaRPr lang="en-GB" dirty="0"/>
          </a:p>
        </p:txBody>
      </p:sp>
      <p:sp>
        <p:nvSpPr>
          <p:cNvPr id="1028" name="Rectangle 4"/>
          <p:cNvSpPr>
            <a:spLocks noGrp="1" noChangeArrowheads="1"/>
          </p:cNvSpPr>
          <p:nvPr>
            <p:ph type="ftr"/>
          </p:nvPr>
        </p:nvSpPr>
        <p:spPr bwMode="auto">
          <a:xfrm>
            <a:off x="7143757" y="6505622"/>
            <a:ext cx="4246027" cy="21898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Rubayet Shafin, Samsung Electronics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599493" y="333375"/>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802.11-24/0825r0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package" Target="../embeddings/Microsoft_Visio_Drawing.vsdx"/></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3.emf"/><Relationship Id="rId4" Type="http://schemas.openxmlformats.org/officeDocument/2006/relationships/package" Target="../embeddings/Microsoft_Visio_Drawing1.vsdx"/></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606425"/>
            <a:ext cx="10415016" cy="1333500"/>
          </a:xfrm>
          <a:ln/>
        </p:spPr>
        <p:txBody>
          <a:bodyPr/>
          <a:lstStyle/>
          <a:p>
            <a:r>
              <a:rPr lang="en-US" dirty="0"/>
              <a:t>Dynamic SCS</a:t>
            </a:r>
          </a:p>
        </p:txBody>
      </p:sp>
      <p:sp>
        <p:nvSpPr>
          <p:cNvPr id="3074" name="Rectangle 2"/>
          <p:cNvSpPr>
            <a:spLocks noGrp="1" noChangeArrowheads="1"/>
          </p:cNvSpPr>
          <p:nvPr>
            <p:ph type="subTitle" idx="1"/>
          </p:nvPr>
        </p:nvSpPr>
        <p:spPr>
          <a:xfrm>
            <a:off x="1828800" y="1656807"/>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12-11-2024</a:t>
            </a:r>
          </a:p>
        </p:txBody>
      </p:sp>
      <p:sp>
        <p:nvSpPr>
          <p:cNvPr id="6" name="Date Placeholder 3"/>
          <p:cNvSpPr>
            <a:spLocks noGrp="1"/>
          </p:cNvSpPr>
          <p:nvPr>
            <p:ph type="dt" idx="10"/>
          </p:nvPr>
        </p:nvSpPr>
        <p:spPr/>
        <p:txBody>
          <a:bodyPr/>
          <a:lstStyle/>
          <a:p>
            <a:r>
              <a:rPr lang="en-US"/>
              <a:t>July 2024</a:t>
            </a:r>
            <a:endParaRPr lang="en-GB" dirty="0"/>
          </a:p>
        </p:txBody>
      </p:sp>
      <p:sp>
        <p:nvSpPr>
          <p:cNvPr id="7" name="Footer Placeholder 4"/>
          <p:cNvSpPr>
            <a:spLocks noGrp="1"/>
          </p:cNvSpPr>
          <p:nvPr>
            <p:ph type="ftr" idx="11"/>
          </p:nvPr>
        </p:nvSpPr>
        <p:spPr/>
        <p:txBody>
          <a:bodyPr/>
          <a:lstStyle/>
          <a:p>
            <a:r>
              <a:rPr lang="en-US" dirty="0"/>
              <a:t>Rubayet Shafin, Samsung Electronics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918798627"/>
              </p:ext>
            </p:extLst>
          </p:nvPr>
        </p:nvGraphicFramePr>
        <p:xfrm>
          <a:off x="846138" y="2393950"/>
          <a:ext cx="11191875" cy="3054350"/>
        </p:xfrm>
        <a:graphic>
          <a:graphicData uri="http://schemas.openxmlformats.org/presentationml/2006/ole">
            <mc:AlternateContent xmlns:mc="http://schemas.openxmlformats.org/markup-compatibility/2006">
              <mc:Choice xmlns:v="urn:schemas-microsoft-com:vml" Requires="v">
                <p:oleObj spid="_x0000_s3377" name="Document" r:id="rId4" imgW="10830624" imgH="2963443" progId="Word.Document.8">
                  <p:embed/>
                </p:oleObj>
              </mc:Choice>
              <mc:Fallback>
                <p:oleObj name="Document" r:id="rId4" imgW="10830624" imgH="2963443" progId="Word.Document.8">
                  <p:embed/>
                  <p:pic>
                    <p:nvPicPr>
                      <p:cNvPr id="0" name="Picture 3"/>
                      <p:cNvPicPr>
                        <a:picLocks noChangeAspect="1" noChangeArrowheads="1"/>
                      </p:cNvPicPr>
                      <p:nvPr/>
                    </p:nvPicPr>
                    <p:blipFill>
                      <a:blip r:embed="rId5"/>
                      <a:srcRect/>
                      <a:stretch>
                        <a:fillRect/>
                      </a:stretch>
                    </p:blipFill>
                    <p:spPr bwMode="auto">
                      <a:xfrm>
                        <a:off x="846138" y="2393950"/>
                        <a:ext cx="11191875" cy="30543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914400"/>
            <a:ext cx="11176000" cy="451098"/>
          </a:xfrm>
        </p:spPr>
        <p:txBody>
          <a:bodyPr/>
          <a:lstStyle/>
          <a:p>
            <a:r>
              <a:rPr lang="en-US" dirty="0"/>
              <a:t>Problem Statement</a:t>
            </a:r>
          </a:p>
        </p:txBody>
      </p:sp>
      <p:sp>
        <p:nvSpPr>
          <p:cNvPr id="9" name="Rectangle 8">
            <a:extLst>
              <a:ext uri="{FF2B5EF4-FFF2-40B4-BE49-F238E27FC236}">
                <a16:creationId xmlns:a16="http://schemas.microsoft.com/office/drawing/2014/main" id="{3DDB6375-819D-4561-9606-D7333F9D8E68}"/>
              </a:ext>
            </a:extLst>
          </p:cNvPr>
          <p:cNvSpPr/>
          <p:nvPr/>
        </p:nvSpPr>
        <p:spPr>
          <a:xfrm>
            <a:off x="504412" y="1600200"/>
            <a:ext cx="10624376" cy="5046959"/>
          </a:xfrm>
          <a:prstGeom prst="rect">
            <a:avLst/>
          </a:prstGeom>
        </p:spPr>
        <p:txBody>
          <a:bodyPr wrap="square">
            <a:spAutoFit/>
          </a:bodyPr>
          <a:lstStyle/>
          <a:p>
            <a:pPr marL="742950" lvl="1" indent="-285750">
              <a:lnSpc>
                <a:spcPct val="107000"/>
              </a:lnSpc>
              <a:buFont typeface="Arial" panose="020B0604020202020204" pitchFamily="34" charset="0"/>
              <a:buChar char="•"/>
            </a:pPr>
            <a:endParaRPr lang="en-US" sz="1600" b="1" dirty="0">
              <a:solidFill>
                <a:srgbClr val="000000"/>
              </a:solidFill>
              <a:latin typeface="Times New Roman" panose="02020603050405020304" pitchFamily="18" charset="0"/>
              <a:cs typeface="Times New Roman" panose="02020603050405020304" pitchFamily="18" charset="0"/>
            </a:endParaRPr>
          </a:p>
          <a:p>
            <a:pPr marL="742950" lvl="1" indent="-285750">
              <a:lnSpc>
                <a:spcPct val="107000"/>
              </a:lnSpc>
              <a:buFont typeface="Arial" panose="020B0604020202020204" pitchFamily="34" charset="0"/>
              <a:buChar char="•"/>
            </a:pPr>
            <a:r>
              <a:rPr lang="en-US" sz="1800" dirty="0">
                <a:solidFill>
                  <a:srgbClr val="000000"/>
                </a:solidFill>
                <a:latin typeface="Times New Roman" panose="02020603050405020304" pitchFamily="18" charset="0"/>
                <a:cs typeface="Times New Roman" panose="02020603050405020304" pitchFamily="18" charset="0"/>
              </a:rPr>
              <a:t>The SCS with QoS Characteristics procedure defined in IEEE 802.11be is for Quasi-static traffic flow, i.e., the underlying assumption is that the traffic characteristics do not change too frequently. However, there are many scenarios where the users’ traffic patterns change too frequently—</a:t>
            </a:r>
          </a:p>
          <a:p>
            <a:pPr marL="742950" lvl="1" indent="-285750">
              <a:lnSpc>
                <a:spcPct val="107000"/>
              </a:lnSpc>
              <a:buFont typeface="Arial" panose="020B0604020202020204" pitchFamily="34" charset="0"/>
              <a:buChar char="•"/>
            </a:pPr>
            <a:endParaRPr lang="en-US" sz="1800" dirty="0">
              <a:solidFill>
                <a:srgbClr val="000000"/>
              </a:solidFill>
              <a:latin typeface="Times New Roman" panose="02020603050405020304" pitchFamily="18" charset="0"/>
              <a:cs typeface="Times New Roman" panose="02020603050405020304" pitchFamily="18" charset="0"/>
            </a:endParaRPr>
          </a:p>
          <a:p>
            <a:pPr marL="742950" lvl="1" indent="-285750">
              <a:lnSpc>
                <a:spcPct val="107000"/>
              </a:lnSpc>
              <a:buFont typeface="Arial" panose="020B0604020202020204" pitchFamily="34" charset="0"/>
              <a:buChar char="•"/>
            </a:pPr>
            <a:r>
              <a:rPr lang="en-US" sz="1800" dirty="0">
                <a:solidFill>
                  <a:srgbClr val="000000"/>
                </a:solidFill>
                <a:latin typeface="Times New Roman" panose="02020603050405020304" pitchFamily="18" charset="0"/>
                <a:cs typeface="Times New Roman" panose="02020603050405020304" pitchFamily="18" charset="0"/>
              </a:rPr>
              <a:t>-	</a:t>
            </a:r>
            <a:r>
              <a:rPr lang="en-US" sz="1800" b="1" dirty="0" err="1">
                <a:solidFill>
                  <a:srgbClr val="000000"/>
                </a:solidFill>
                <a:latin typeface="Times New Roman" panose="02020603050405020304" pitchFamily="18" charset="0"/>
                <a:cs typeface="Times New Roman" panose="02020603050405020304" pitchFamily="18" charset="0"/>
              </a:rPr>
              <a:t>Webex</a:t>
            </a:r>
            <a:r>
              <a:rPr lang="en-US" sz="1800" b="1" dirty="0">
                <a:solidFill>
                  <a:srgbClr val="000000"/>
                </a:solidFill>
                <a:latin typeface="Times New Roman" panose="02020603050405020304" pitchFamily="18" charset="0"/>
                <a:cs typeface="Times New Roman" panose="02020603050405020304" pitchFamily="18" charset="0"/>
              </a:rPr>
              <a:t> call: </a:t>
            </a:r>
            <a:r>
              <a:rPr lang="en-US" sz="1800" dirty="0">
                <a:solidFill>
                  <a:srgbClr val="000000"/>
                </a:solidFill>
                <a:latin typeface="Times New Roman" panose="02020603050405020304" pitchFamily="18" charset="0"/>
                <a:cs typeface="Times New Roman" panose="02020603050405020304" pitchFamily="18" charset="0"/>
              </a:rPr>
              <a:t>During </a:t>
            </a:r>
            <a:r>
              <a:rPr lang="en-US" sz="1800" dirty="0" err="1">
                <a:solidFill>
                  <a:srgbClr val="000000"/>
                </a:solidFill>
                <a:latin typeface="Times New Roman" panose="02020603050405020304" pitchFamily="18" charset="0"/>
                <a:cs typeface="Times New Roman" panose="02020603050405020304" pitchFamily="18" charset="0"/>
              </a:rPr>
              <a:t>Webex</a:t>
            </a:r>
            <a:r>
              <a:rPr lang="en-US" sz="1800" dirty="0">
                <a:solidFill>
                  <a:srgbClr val="000000"/>
                </a:solidFill>
                <a:latin typeface="Times New Roman" panose="02020603050405020304" pitchFamily="18" charset="0"/>
                <a:cs typeface="Times New Roman" panose="02020603050405020304" pitchFamily="18" charset="0"/>
              </a:rPr>
              <a:t>, Zoom or other video or live content-sharing application, the codec rate can change dynamically. Based on the changes in the codec rate, the traffic characteristics also change.</a:t>
            </a:r>
          </a:p>
          <a:p>
            <a:pPr marL="742950" lvl="1" indent="-285750">
              <a:lnSpc>
                <a:spcPct val="107000"/>
              </a:lnSpc>
              <a:buFont typeface="Arial" panose="020B0604020202020204" pitchFamily="34" charset="0"/>
              <a:buChar char="•"/>
            </a:pPr>
            <a:endParaRPr lang="en-US" sz="1800" dirty="0">
              <a:solidFill>
                <a:srgbClr val="000000"/>
              </a:solidFill>
              <a:latin typeface="Times New Roman" panose="02020603050405020304" pitchFamily="18" charset="0"/>
              <a:cs typeface="Times New Roman" panose="02020603050405020304" pitchFamily="18" charset="0"/>
            </a:endParaRPr>
          </a:p>
          <a:p>
            <a:pPr marL="742950" lvl="1" indent="-285750">
              <a:lnSpc>
                <a:spcPct val="107000"/>
              </a:lnSpc>
              <a:buFont typeface="Arial" panose="020B0604020202020204" pitchFamily="34" charset="0"/>
              <a:buChar char="•"/>
            </a:pPr>
            <a:r>
              <a:rPr lang="en-US" sz="1800" dirty="0">
                <a:solidFill>
                  <a:srgbClr val="000000"/>
                </a:solidFill>
                <a:latin typeface="Times New Roman" panose="02020603050405020304" pitchFamily="18" charset="0"/>
                <a:cs typeface="Times New Roman" panose="02020603050405020304" pitchFamily="18" charset="0"/>
              </a:rPr>
              <a:t>-	</a:t>
            </a:r>
            <a:r>
              <a:rPr lang="en-US" sz="1800" b="1" dirty="0">
                <a:solidFill>
                  <a:srgbClr val="000000"/>
                </a:solidFill>
                <a:latin typeface="Times New Roman" panose="02020603050405020304" pitchFamily="18" charset="0"/>
                <a:cs typeface="Times New Roman" panose="02020603050405020304" pitchFamily="18" charset="0"/>
              </a:rPr>
              <a:t>XR application: </a:t>
            </a:r>
            <a:r>
              <a:rPr lang="en-US" sz="1800" dirty="0">
                <a:solidFill>
                  <a:srgbClr val="000000"/>
                </a:solidFill>
                <a:latin typeface="Times New Roman" panose="02020603050405020304" pitchFamily="18" charset="0"/>
                <a:cs typeface="Times New Roman" panose="02020603050405020304" pitchFamily="18" charset="0"/>
              </a:rPr>
              <a:t>In various XR application, the pose data from the hand-held device often needs to be transmitted to either the head-mounted device (HMD) or to the companion device in a very short time (highly latency sensitive) in order to ensure a smooth XR experience. This requires a fast/dynamic change in the QoS characteristics between the hand-held device and the HMD or the companion device.</a:t>
            </a:r>
          </a:p>
          <a:p>
            <a:pPr marL="742950" lvl="1" indent="-285750">
              <a:lnSpc>
                <a:spcPct val="107000"/>
              </a:lnSpc>
              <a:buFont typeface="Arial" panose="020B0604020202020204" pitchFamily="34" charset="0"/>
              <a:buChar char="•"/>
            </a:pPr>
            <a:endParaRPr lang="en-US" sz="1800" dirty="0">
              <a:solidFill>
                <a:srgbClr val="000000"/>
              </a:solidFill>
              <a:latin typeface="Times New Roman" panose="02020603050405020304" pitchFamily="18" charset="0"/>
              <a:cs typeface="Times New Roman" panose="02020603050405020304" pitchFamily="18" charset="0"/>
            </a:endParaRPr>
          </a:p>
          <a:p>
            <a:pPr marL="742950" lvl="1" indent="-285750">
              <a:lnSpc>
                <a:spcPct val="107000"/>
              </a:lnSpc>
              <a:buFont typeface="Arial" panose="020B0604020202020204" pitchFamily="34" charset="0"/>
              <a:buChar char="•"/>
            </a:pPr>
            <a:r>
              <a:rPr lang="en-US" sz="1800" dirty="0">
                <a:solidFill>
                  <a:srgbClr val="000000"/>
                </a:solidFill>
                <a:latin typeface="Times New Roman" panose="02020603050405020304" pitchFamily="18" charset="0"/>
                <a:cs typeface="Times New Roman" panose="02020603050405020304" pitchFamily="18" charset="0"/>
              </a:rPr>
              <a:t>Currently, there is no mechanism defined in the 802.11 specification that would allow for a non-AP STA to dynamically change QoS expectation or QoS flow with the associated AP. This may disrupt the latency sensitive applications for the clients.</a:t>
            </a:r>
            <a:endParaRPr lang="en-US" sz="1800" b="1" dirty="0">
              <a:solidFill>
                <a:srgbClr val="000000"/>
              </a:solidFill>
              <a:latin typeface="Times New Roman" panose="02020603050405020304" pitchFamily="18" charset="0"/>
              <a:cs typeface="Times New Roman" panose="02020603050405020304" pitchFamily="18" charset="0"/>
            </a:endParaRPr>
          </a:p>
          <a:p>
            <a:pPr marL="1200150" lvl="2" indent="-285750">
              <a:lnSpc>
                <a:spcPct val="107000"/>
              </a:lnSpc>
              <a:buFont typeface="Arial" panose="020B0604020202020204" pitchFamily="34" charset="0"/>
              <a:buChar char="•"/>
            </a:pPr>
            <a:endParaRPr lang="en-US" sz="1600" b="1"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734826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1533" y="762000"/>
            <a:ext cx="11176000" cy="451098"/>
          </a:xfrm>
        </p:spPr>
        <p:txBody>
          <a:bodyPr/>
          <a:lstStyle/>
          <a:p>
            <a:r>
              <a:rPr lang="en-US" dirty="0"/>
              <a:t>Dynamic nature of QoS</a:t>
            </a:r>
          </a:p>
        </p:txBody>
      </p:sp>
      <p:sp>
        <p:nvSpPr>
          <p:cNvPr id="9" name="Rectangle 8">
            <a:extLst>
              <a:ext uri="{FF2B5EF4-FFF2-40B4-BE49-F238E27FC236}">
                <a16:creationId xmlns:a16="http://schemas.microsoft.com/office/drawing/2014/main" id="{3DDB6375-819D-4561-9606-D7333F9D8E68}"/>
              </a:ext>
            </a:extLst>
          </p:cNvPr>
          <p:cNvSpPr/>
          <p:nvPr/>
        </p:nvSpPr>
        <p:spPr>
          <a:xfrm>
            <a:off x="402434" y="1447800"/>
            <a:ext cx="10624376" cy="8208594"/>
          </a:xfrm>
          <a:prstGeom prst="rect">
            <a:avLst/>
          </a:prstGeom>
        </p:spPr>
        <p:txBody>
          <a:bodyPr wrap="square">
            <a:spAutoFit/>
          </a:bodyPr>
          <a:lstStyle/>
          <a:p>
            <a:pPr marL="742950" lvl="1" indent="-285750">
              <a:lnSpc>
                <a:spcPct val="107000"/>
              </a:lnSpc>
              <a:buFont typeface="Arial" panose="020B0604020202020204" pitchFamily="34" charset="0"/>
              <a:buChar char="•"/>
            </a:pPr>
            <a:endParaRPr lang="en-US" sz="1600" b="1" dirty="0">
              <a:solidFill>
                <a:srgbClr val="000000"/>
              </a:solidFill>
              <a:latin typeface="Times New Roman" panose="02020603050405020304" pitchFamily="18" charset="0"/>
              <a:cs typeface="Times New Roman" panose="02020603050405020304" pitchFamily="18" charset="0"/>
            </a:endParaRPr>
          </a:p>
          <a:p>
            <a:pPr marL="742950" lvl="1" indent="-285750">
              <a:lnSpc>
                <a:spcPct val="107000"/>
              </a:lnSpc>
              <a:buFont typeface="Arial" panose="020B0604020202020204" pitchFamily="34" charset="0"/>
              <a:buChar char="•"/>
            </a:pPr>
            <a:r>
              <a:rPr lang="en-US" sz="1800" dirty="0">
                <a:solidFill>
                  <a:srgbClr val="000000"/>
                </a:solidFill>
                <a:latin typeface="Times New Roman" panose="02020603050405020304" pitchFamily="18" charset="0"/>
                <a:cs typeface="Times New Roman" panose="02020603050405020304" pitchFamily="18" charset="0"/>
              </a:rPr>
              <a:t>A non-AP STA can set up a QoS flow of certain QoS characteristics with an AP, where the characteristics of the QoS setup or QoS flow can change dynamically. </a:t>
            </a:r>
          </a:p>
          <a:p>
            <a:pPr marL="742950" lvl="1" indent="-285750">
              <a:lnSpc>
                <a:spcPct val="107000"/>
              </a:lnSpc>
              <a:buFont typeface="Arial" panose="020B0604020202020204" pitchFamily="34" charset="0"/>
              <a:buChar char="•"/>
            </a:pPr>
            <a:r>
              <a:rPr lang="en-US" sz="1800" dirty="0">
                <a:solidFill>
                  <a:srgbClr val="000000"/>
                </a:solidFill>
                <a:latin typeface="Times New Roman" panose="02020603050405020304" pitchFamily="18" charset="0"/>
                <a:cs typeface="Times New Roman" panose="02020603050405020304" pitchFamily="18" charset="0"/>
              </a:rPr>
              <a:t>After the initial QoS flow is set up (e.g. with SCS negotiation), the characteristics of the QoS flow can change dynamically.  A ‘dynamic change’ in the QoS flow or QoS setup often has the following characteristics—</a:t>
            </a:r>
          </a:p>
          <a:p>
            <a:pPr marL="1200150" lvl="2" indent="-285750">
              <a:lnSpc>
                <a:spcPct val="107000"/>
              </a:lnSpc>
              <a:buFont typeface="Arial" panose="020B0604020202020204" pitchFamily="34" charset="0"/>
              <a:buChar char="•"/>
            </a:pPr>
            <a:r>
              <a:rPr lang="en-US" sz="1800" dirty="0">
                <a:solidFill>
                  <a:srgbClr val="000000"/>
                </a:solidFill>
                <a:latin typeface="Times New Roman" panose="02020603050405020304" pitchFamily="18" charset="0"/>
                <a:cs typeface="Times New Roman" panose="02020603050405020304" pitchFamily="18" charset="0"/>
              </a:rPr>
              <a:t>A </a:t>
            </a:r>
            <a:r>
              <a:rPr lang="en-US" sz="1800" b="1" dirty="0">
                <a:solidFill>
                  <a:srgbClr val="000000"/>
                </a:solidFill>
                <a:latin typeface="Times New Roman" panose="02020603050405020304" pitchFamily="18" charset="0"/>
                <a:cs typeface="Times New Roman" panose="02020603050405020304" pitchFamily="18" charset="0"/>
              </a:rPr>
              <a:t>fast</a:t>
            </a:r>
            <a:r>
              <a:rPr lang="en-US" sz="1800" dirty="0">
                <a:solidFill>
                  <a:srgbClr val="000000"/>
                </a:solidFill>
                <a:latin typeface="Times New Roman" panose="02020603050405020304" pitchFamily="18" charset="0"/>
                <a:cs typeface="Times New Roman" panose="02020603050405020304" pitchFamily="18" charset="0"/>
              </a:rPr>
              <a:t> change in the QoS characteristics of the traffic</a:t>
            </a:r>
          </a:p>
          <a:p>
            <a:pPr marL="1200150" lvl="2" indent="-285750">
              <a:lnSpc>
                <a:spcPct val="107000"/>
              </a:lnSpc>
              <a:buFont typeface="Arial" panose="020B0604020202020204" pitchFamily="34" charset="0"/>
              <a:buChar char="•"/>
            </a:pPr>
            <a:r>
              <a:rPr lang="en-US" sz="1800" dirty="0">
                <a:solidFill>
                  <a:srgbClr val="000000"/>
                </a:solidFill>
                <a:latin typeface="Times New Roman" panose="02020603050405020304" pitchFamily="18" charset="0"/>
                <a:cs typeface="Times New Roman" panose="02020603050405020304" pitchFamily="18" charset="0"/>
              </a:rPr>
              <a:t>The change is rather predictable—the new flow is often drawn from a predetermined set of QoS characteristics or “QoS profiles”</a:t>
            </a:r>
          </a:p>
          <a:p>
            <a:pPr marL="1200150" lvl="2" indent="-285750">
              <a:lnSpc>
                <a:spcPct val="107000"/>
              </a:lnSpc>
              <a:buFont typeface="Arial" panose="020B0604020202020204" pitchFamily="34" charset="0"/>
              <a:buChar char="•"/>
            </a:pPr>
            <a:endParaRPr lang="en-US" sz="1800" dirty="0">
              <a:solidFill>
                <a:srgbClr val="000000"/>
              </a:solidFill>
              <a:latin typeface="Times New Roman" panose="02020603050405020304" pitchFamily="18" charset="0"/>
              <a:cs typeface="Times New Roman" panose="02020603050405020304" pitchFamily="18" charset="0"/>
            </a:endParaRPr>
          </a:p>
          <a:p>
            <a:pPr marL="800100" lvl="1">
              <a:lnSpc>
                <a:spcPct val="107000"/>
              </a:lnSpc>
              <a:buFont typeface="Arial" panose="020B0604020202020204" pitchFamily="34" charset="0"/>
              <a:buChar char="•"/>
            </a:pPr>
            <a:r>
              <a:rPr lang="en-US" sz="1800" dirty="0">
                <a:solidFill>
                  <a:srgbClr val="000000"/>
                </a:solidFill>
                <a:latin typeface="Times New Roman" panose="02020603050405020304" pitchFamily="18" charset="0"/>
                <a:cs typeface="Times New Roman" panose="02020603050405020304" pitchFamily="18" charset="0"/>
              </a:rPr>
              <a:t>In such scenarios, the non-AP STA could perform one negotiation (e.g. one SCS negotiation (new mode of SCS)) with the AP such that that single transaction would negotiate for multiple QoS flows/profiles. </a:t>
            </a:r>
          </a:p>
          <a:p>
            <a:pPr marL="1200150" lvl="2">
              <a:lnSpc>
                <a:spcPct val="107000"/>
              </a:lnSpc>
              <a:buFont typeface="Arial" panose="020B0604020202020204" pitchFamily="34" charset="0"/>
              <a:buChar char="•"/>
            </a:pPr>
            <a:r>
              <a:rPr lang="en-US" sz="1800" dirty="0">
                <a:solidFill>
                  <a:srgbClr val="000000"/>
                </a:solidFill>
                <a:latin typeface="Times New Roman" panose="02020603050405020304" pitchFamily="18" charset="0"/>
                <a:cs typeface="Times New Roman" panose="02020603050405020304" pitchFamily="18" charset="0"/>
              </a:rPr>
              <a:t>A successful negotiation would mean that the AP is ‘OK’ with all such profiles, and the STA can dynamically request to switch from one profile to another.</a:t>
            </a:r>
          </a:p>
          <a:p>
            <a:pPr marL="1200150" lvl="2">
              <a:lnSpc>
                <a:spcPct val="107000"/>
              </a:lnSpc>
              <a:buFont typeface="Arial" panose="020B0604020202020204" pitchFamily="34" charset="0"/>
              <a:buChar char="•"/>
            </a:pPr>
            <a:r>
              <a:rPr lang="en-US" sz="1800" dirty="0">
                <a:solidFill>
                  <a:srgbClr val="000000"/>
                </a:solidFill>
                <a:latin typeface="Times New Roman" panose="02020603050405020304" pitchFamily="18" charset="0"/>
                <a:cs typeface="Times New Roman" panose="02020603050405020304" pitchFamily="18" charset="0"/>
              </a:rPr>
              <a:t>Such an SCS that entails a multitude of QoS profiles and a switching among them is referred to as “</a:t>
            </a:r>
            <a:r>
              <a:rPr lang="en-US" sz="1800" b="1" dirty="0">
                <a:solidFill>
                  <a:srgbClr val="000000"/>
                </a:solidFill>
                <a:latin typeface="Times New Roman" panose="02020603050405020304" pitchFamily="18" charset="0"/>
                <a:cs typeface="Times New Roman" panose="02020603050405020304" pitchFamily="18" charset="0"/>
              </a:rPr>
              <a:t>Dynamic SCS</a:t>
            </a:r>
            <a:r>
              <a:rPr lang="en-US" sz="1800" dirty="0">
                <a:solidFill>
                  <a:srgbClr val="000000"/>
                </a:solidFill>
                <a:latin typeface="Times New Roman" panose="02020603050405020304" pitchFamily="18" charset="0"/>
                <a:cs typeface="Times New Roman" panose="02020603050405020304" pitchFamily="18" charset="0"/>
              </a:rPr>
              <a:t>” in this presentation.</a:t>
            </a:r>
          </a:p>
          <a:p>
            <a:pPr marL="800100" lvl="1">
              <a:lnSpc>
                <a:spcPct val="107000"/>
              </a:lnSpc>
              <a:buFont typeface="Arial" panose="020B0604020202020204" pitchFamily="34" charset="0"/>
              <a:buChar char="•"/>
            </a:pPr>
            <a:endParaRPr lang="en-US" sz="1600" dirty="0">
              <a:solidFill>
                <a:srgbClr val="000000"/>
              </a:solidFill>
              <a:latin typeface="Times New Roman" panose="02020603050405020304" pitchFamily="18" charset="0"/>
              <a:cs typeface="Times New Roman" panose="02020603050405020304" pitchFamily="18" charset="0"/>
            </a:endParaRPr>
          </a:p>
          <a:p>
            <a:pPr marL="1200150" lvl="2" indent="-285750">
              <a:lnSpc>
                <a:spcPct val="107000"/>
              </a:lnSpc>
              <a:buFont typeface="Arial" panose="020B0604020202020204" pitchFamily="34" charset="0"/>
              <a:buChar char="•"/>
            </a:pPr>
            <a:endParaRPr lang="en-US" sz="1600" dirty="0">
              <a:solidFill>
                <a:srgbClr val="000000"/>
              </a:solidFill>
              <a:latin typeface="Times New Roman" panose="02020603050405020304" pitchFamily="18" charset="0"/>
              <a:cs typeface="Times New Roman" panose="02020603050405020304" pitchFamily="18" charset="0"/>
            </a:endParaRPr>
          </a:p>
          <a:p>
            <a:pPr marL="1200150" lvl="2" indent="-285750">
              <a:lnSpc>
                <a:spcPct val="107000"/>
              </a:lnSpc>
              <a:buFont typeface="Arial" panose="020B0604020202020204" pitchFamily="34" charset="0"/>
              <a:buChar char="•"/>
            </a:pPr>
            <a:endParaRPr lang="en-US" sz="1600" dirty="0">
              <a:solidFill>
                <a:srgbClr val="000000"/>
              </a:solidFill>
              <a:latin typeface="Times New Roman" panose="02020603050405020304" pitchFamily="18" charset="0"/>
              <a:cs typeface="Times New Roman" panose="02020603050405020304" pitchFamily="18" charset="0"/>
            </a:endParaRPr>
          </a:p>
          <a:p>
            <a:pPr marL="1200150" lvl="2" indent="-285750">
              <a:lnSpc>
                <a:spcPct val="107000"/>
              </a:lnSpc>
              <a:buFont typeface="Arial" panose="020B0604020202020204" pitchFamily="34" charset="0"/>
              <a:buChar char="•"/>
            </a:pPr>
            <a:endParaRPr lang="en-US" sz="1600" dirty="0">
              <a:solidFill>
                <a:srgbClr val="000000"/>
              </a:solidFill>
              <a:latin typeface="Times New Roman" panose="02020603050405020304" pitchFamily="18" charset="0"/>
              <a:cs typeface="Times New Roman" panose="02020603050405020304" pitchFamily="18" charset="0"/>
            </a:endParaRPr>
          </a:p>
          <a:p>
            <a:pPr marL="2114550" lvl="4" indent="-285750">
              <a:lnSpc>
                <a:spcPct val="107000"/>
              </a:lnSpc>
              <a:buFont typeface="Arial" panose="020B0604020202020204" pitchFamily="34" charset="0"/>
              <a:buChar char="•"/>
            </a:pPr>
            <a:endParaRPr lang="en-US" sz="1600" dirty="0">
              <a:solidFill>
                <a:srgbClr val="000000"/>
              </a:solidFill>
              <a:latin typeface="Times New Roman" panose="02020603050405020304" pitchFamily="18" charset="0"/>
              <a:cs typeface="Times New Roman" panose="02020603050405020304" pitchFamily="18" charset="0"/>
            </a:endParaRPr>
          </a:p>
          <a:p>
            <a:pPr marL="2114550" lvl="4" indent="-285750">
              <a:lnSpc>
                <a:spcPct val="107000"/>
              </a:lnSpc>
              <a:buFont typeface="Arial" panose="020B0604020202020204" pitchFamily="34" charset="0"/>
              <a:buChar char="•"/>
            </a:pPr>
            <a:endParaRPr lang="en-US" sz="1600" dirty="0">
              <a:solidFill>
                <a:srgbClr val="000000"/>
              </a:solidFill>
              <a:latin typeface="Times New Roman" panose="02020603050405020304" pitchFamily="18" charset="0"/>
              <a:cs typeface="Times New Roman" panose="02020603050405020304" pitchFamily="18" charset="0"/>
            </a:endParaRPr>
          </a:p>
          <a:p>
            <a:pPr marL="2114550" lvl="4" indent="-285750">
              <a:lnSpc>
                <a:spcPct val="107000"/>
              </a:lnSpc>
              <a:buFont typeface="Arial" panose="020B0604020202020204" pitchFamily="34" charset="0"/>
              <a:buChar char="•"/>
            </a:pPr>
            <a:endParaRPr lang="en-US" sz="1600" dirty="0">
              <a:solidFill>
                <a:srgbClr val="000000"/>
              </a:solidFill>
              <a:latin typeface="Times New Roman" panose="02020603050405020304" pitchFamily="18" charset="0"/>
              <a:cs typeface="Times New Roman" panose="02020603050405020304" pitchFamily="18" charset="0"/>
            </a:endParaRPr>
          </a:p>
          <a:p>
            <a:pPr marL="1657350" lvl="3" indent="-285750">
              <a:lnSpc>
                <a:spcPct val="107000"/>
              </a:lnSpc>
              <a:buFont typeface="Arial" panose="020B0604020202020204" pitchFamily="34" charset="0"/>
              <a:buChar char="•"/>
            </a:pPr>
            <a:endParaRPr lang="en-US" sz="1600" dirty="0">
              <a:solidFill>
                <a:srgbClr val="000000"/>
              </a:solidFill>
              <a:latin typeface="Times New Roman" panose="02020603050405020304" pitchFamily="18" charset="0"/>
              <a:cs typeface="Times New Roman" panose="02020603050405020304" pitchFamily="18" charset="0"/>
            </a:endParaRPr>
          </a:p>
          <a:p>
            <a:pPr marL="742950" lvl="1" indent="-285750">
              <a:lnSpc>
                <a:spcPct val="107000"/>
              </a:lnSpc>
              <a:buFont typeface="Arial" panose="020B0604020202020204" pitchFamily="34" charset="0"/>
              <a:buChar char="•"/>
            </a:pPr>
            <a:endParaRPr lang="en-US" sz="1600" b="1" dirty="0">
              <a:solidFill>
                <a:srgbClr val="000000"/>
              </a:solidFill>
              <a:latin typeface="Times New Roman" panose="02020603050405020304" pitchFamily="18" charset="0"/>
              <a:cs typeface="Times New Roman" panose="02020603050405020304" pitchFamily="18" charset="0"/>
            </a:endParaRPr>
          </a:p>
          <a:p>
            <a:pPr marL="742950" lvl="1" indent="-285750">
              <a:lnSpc>
                <a:spcPct val="107000"/>
              </a:lnSpc>
              <a:buFont typeface="Arial" panose="020B0604020202020204" pitchFamily="34" charset="0"/>
              <a:buChar char="•"/>
            </a:pPr>
            <a:endParaRPr lang="en-US" sz="1600" dirty="0">
              <a:solidFill>
                <a:srgbClr val="000000"/>
              </a:solidFill>
              <a:latin typeface="Times New Roman" panose="02020603050405020304" pitchFamily="18" charset="0"/>
              <a:cs typeface="Times New Roman" panose="02020603050405020304" pitchFamily="18" charset="0"/>
            </a:endParaRPr>
          </a:p>
          <a:p>
            <a:pPr marL="285750" indent="-285750">
              <a:lnSpc>
                <a:spcPct val="107000"/>
              </a:lnSpc>
              <a:buFont typeface="Arial" panose="020B0604020202020204" pitchFamily="34" charset="0"/>
              <a:buChar char="•"/>
            </a:pPr>
            <a:endParaRPr lang="en-US" sz="1600" dirty="0">
              <a:solidFill>
                <a:srgbClr val="000000"/>
              </a:solidFill>
              <a:latin typeface="Times New Roman" panose="02020603050405020304" pitchFamily="18" charset="0"/>
              <a:cs typeface="Times New Roman" panose="02020603050405020304" pitchFamily="18" charset="0"/>
            </a:endParaRPr>
          </a:p>
          <a:p>
            <a:pPr marL="742950" lvl="1" indent="-285750">
              <a:lnSpc>
                <a:spcPct val="107000"/>
              </a:lnSpc>
              <a:buFont typeface="Arial" panose="020B0604020202020204" pitchFamily="34" charset="0"/>
              <a:buChar char="•"/>
            </a:pPr>
            <a:endParaRPr lang="en-US" sz="1600" b="1" dirty="0">
              <a:solidFill>
                <a:srgbClr val="000000"/>
              </a:solidFill>
              <a:latin typeface="Times New Roman" panose="02020603050405020304" pitchFamily="18" charset="0"/>
              <a:cs typeface="Times New Roman" panose="02020603050405020304" pitchFamily="18" charset="0"/>
            </a:endParaRPr>
          </a:p>
          <a:p>
            <a:pPr marL="1200150" lvl="2" indent="-285750">
              <a:lnSpc>
                <a:spcPct val="107000"/>
              </a:lnSpc>
              <a:buFont typeface="Arial" panose="020B0604020202020204" pitchFamily="34" charset="0"/>
              <a:buChar char="•"/>
            </a:pPr>
            <a:endParaRPr lang="en-US" sz="1600" b="1"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825252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32893"/>
            <a:ext cx="11176000" cy="451098"/>
          </a:xfrm>
        </p:spPr>
        <p:txBody>
          <a:bodyPr/>
          <a:lstStyle/>
          <a:p>
            <a:r>
              <a:rPr lang="en-US" dirty="0"/>
              <a:t>Fast QoS Switch (Dynamic SCS)</a:t>
            </a:r>
          </a:p>
        </p:txBody>
      </p:sp>
      <p:sp>
        <p:nvSpPr>
          <p:cNvPr id="9" name="Rectangle 8">
            <a:extLst>
              <a:ext uri="{FF2B5EF4-FFF2-40B4-BE49-F238E27FC236}">
                <a16:creationId xmlns:a16="http://schemas.microsoft.com/office/drawing/2014/main" id="{3DDB6375-819D-4561-9606-D7333F9D8E68}"/>
              </a:ext>
            </a:extLst>
          </p:cNvPr>
          <p:cNvSpPr/>
          <p:nvPr/>
        </p:nvSpPr>
        <p:spPr>
          <a:xfrm>
            <a:off x="457200" y="1281084"/>
            <a:ext cx="10624376" cy="2146934"/>
          </a:xfrm>
          <a:prstGeom prst="rect">
            <a:avLst/>
          </a:prstGeom>
        </p:spPr>
        <p:txBody>
          <a:bodyPr wrap="square">
            <a:spAutoFit/>
          </a:bodyPr>
          <a:lstStyle/>
          <a:p>
            <a:pPr marL="742950" lvl="1" indent="-285750">
              <a:lnSpc>
                <a:spcPct val="107000"/>
              </a:lnSpc>
              <a:buFont typeface="Arial" panose="020B0604020202020204" pitchFamily="34" charset="0"/>
              <a:buChar char="•"/>
            </a:pPr>
            <a:endParaRPr lang="en-US" sz="1800" b="1" dirty="0">
              <a:solidFill>
                <a:srgbClr val="000000"/>
              </a:solidFill>
              <a:latin typeface="Times New Roman" panose="02020603050405020304" pitchFamily="18" charset="0"/>
              <a:cs typeface="Times New Roman" panose="02020603050405020304" pitchFamily="18" charset="0"/>
            </a:endParaRPr>
          </a:p>
          <a:p>
            <a:pPr marL="742950" lvl="1" indent="-285750">
              <a:lnSpc>
                <a:spcPct val="107000"/>
              </a:lnSpc>
              <a:buFont typeface="Arial" panose="020B0604020202020204" pitchFamily="34" charset="0"/>
              <a:buChar char="•"/>
            </a:pPr>
            <a:r>
              <a:rPr lang="en-US" sz="1800" dirty="0">
                <a:solidFill>
                  <a:srgbClr val="000000"/>
                </a:solidFill>
                <a:latin typeface="Times New Roman" panose="02020603050405020304" pitchFamily="18" charset="0"/>
                <a:cs typeface="Times New Roman" panose="02020603050405020304" pitchFamily="18" charset="0"/>
              </a:rPr>
              <a:t>For the scenario where a non-AP STA sends to an AP a D-SCS request, where the D-SCS request contains X number of SCS or QoS profiles corresponding to the request, if the AP accepts the request, then it would indicate that the non-AP STA can request to dynamically switch from one QoS profile to another QoS profile within the set of QoS profiles included in the D-SCS request. </a:t>
            </a:r>
          </a:p>
          <a:p>
            <a:pPr marL="742950" lvl="1" indent="-285750">
              <a:lnSpc>
                <a:spcPct val="107000"/>
              </a:lnSpc>
              <a:buFont typeface="Arial" panose="020B0604020202020204" pitchFamily="34" charset="0"/>
              <a:buChar char="•"/>
            </a:pPr>
            <a:endParaRPr lang="en-US" sz="1800" dirty="0">
              <a:solidFill>
                <a:srgbClr val="000000"/>
              </a:solidFill>
              <a:latin typeface="Times New Roman" panose="02020603050405020304" pitchFamily="18" charset="0"/>
              <a:cs typeface="Times New Roman" panose="02020603050405020304" pitchFamily="18" charset="0"/>
            </a:endParaRPr>
          </a:p>
          <a:p>
            <a:pPr marL="742950" lvl="1" indent="-285750">
              <a:lnSpc>
                <a:spcPct val="107000"/>
              </a:lnSpc>
              <a:buFont typeface="Arial" panose="020B0604020202020204" pitchFamily="34" charset="0"/>
              <a:buChar char="•"/>
            </a:pPr>
            <a:r>
              <a:rPr lang="en-US" sz="1800" dirty="0">
                <a:solidFill>
                  <a:srgbClr val="000000"/>
                </a:solidFill>
                <a:latin typeface="Times New Roman" panose="02020603050405020304" pitchFamily="18" charset="0"/>
                <a:cs typeface="Times New Roman" panose="02020603050405020304" pitchFamily="18" charset="0"/>
              </a:rPr>
              <a:t>One QoS profile can correspond to one QoS Characteristics element within the SCS Descriptor element. </a:t>
            </a:r>
          </a:p>
        </p:txBody>
      </p:sp>
      <p:graphicFrame>
        <p:nvGraphicFramePr>
          <p:cNvPr id="4" name="Object 3">
            <a:extLst>
              <a:ext uri="{FF2B5EF4-FFF2-40B4-BE49-F238E27FC236}">
                <a16:creationId xmlns:a16="http://schemas.microsoft.com/office/drawing/2014/main" id="{20FBCFDB-5FD8-45BC-824C-04D585E8E788}"/>
              </a:ext>
            </a:extLst>
          </p:cNvPr>
          <p:cNvGraphicFramePr>
            <a:graphicFrameLocks noChangeAspect="1"/>
          </p:cNvGraphicFramePr>
          <p:nvPr>
            <p:extLst/>
          </p:nvPr>
        </p:nvGraphicFramePr>
        <p:xfrm>
          <a:off x="2971800" y="3657600"/>
          <a:ext cx="6531430" cy="4334022"/>
        </p:xfrm>
        <a:graphic>
          <a:graphicData uri="http://schemas.openxmlformats.org/presentationml/2006/ole">
            <mc:AlternateContent xmlns:mc="http://schemas.openxmlformats.org/markup-compatibility/2006">
              <mc:Choice xmlns:v="urn:schemas-microsoft-com:vml" Requires="v">
                <p:oleObj spid="_x0000_s14355" name="Visio" r:id="rId4" imgW="7840874" imgH="5196526" progId="Visio.Drawing.15">
                  <p:embed/>
                </p:oleObj>
              </mc:Choice>
              <mc:Fallback>
                <p:oleObj name="Visio" r:id="rId4" imgW="7840874" imgH="5196526" progId="Visio.Drawing.15">
                  <p:embed/>
                  <p:pic>
                    <p:nvPicPr>
                      <p:cNvPr id="4" name="Object 3">
                        <a:extLst>
                          <a:ext uri="{FF2B5EF4-FFF2-40B4-BE49-F238E27FC236}">
                            <a16:creationId xmlns:a16="http://schemas.microsoft.com/office/drawing/2014/main" id="{20FBCFDB-5FD8-45BC-824C-04D585E8E788}"/>
                          </a:ext>
                        </a:extLst>
                      </p:cNvPr>
                      <p:cNvPicPr>
                        <a:picLocks noChangeAspect="1" noChangeArrowheads="1"/>
                      </p:cNvPicPr>
                      <p:nvPr/>
                    </p:nvPicPr>
                    <p:blipFill>
                      <a:blip r:embed="rId5"/>
                      <a:srcRect/>
                      <a:stretch>
                        <a:fillRect/>
                      </a:stretch>
                    </p:blipFill>
                    <p:spPr bwMode="auto">
                      <a:xfrm>
                        <a:off x="2971800" y="3657600"/>
                        <a:ext cx="6531430" cy="4334022"/>
                      </a:xfrm>
                      <a:prstGeom prst="rect">
                        <a:avLst/>
                      </a:prstGeom>
                      <a:noFill/>
                    </p:spPr>
                  </p:pic>
                </p:oleObj>
              </mc:Fallback>
            </mc:AlternateContent>
          </a:graphicData>
        </a:graphic>
      </p:graphicFrame>
    </p:spTree>
    <p:extLst>
      <p:ext uri="{BB962C8B-B14F-4D97-AF65-F5344CB8AC3E}">
        <p14:creationId xmlns:p14="http://schemas.microsoft.com/office/powerpoint/2010/main" val="8905165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2917" y="685800"/>
            <a:ext cx="11176000" cy="451098"/>
          </a:xfrm>
        </p:spPr>
        <p:txBody>
          <a:bodyPr/>
          <a:lstStyle/>
          <a:p>
            <a:r>
              <a:rPr lang="en-US" dirty="0"/>
              <a:t>SCS Parameter Change Request/Response</a:t>
            </a:r>
          </a:p>
        </p:txBody>
      </p:sp>
      <p:sp>
        <p:nvSpPr>
          <p:cNvPr id="9" name="Rectangle 8">
            <a:extLst>
              <a:ext uri="{FF2B5EF4-FFF2-40B4-BE49-F238E27FC236}">
                <a16:creationId xmlns:a16="http://schemas.microsoft.com/office/drawing/2014/main" id="{3DDB6375-819D-4561-9606-D7333F9D8E68}"/>
              </a:ext>
            </a:extLst>
          </p:cNvPr>
          <p:cNvSpPr/>
          <p:nvPr/>
        </p:nvSpPr>
        <p:spPr>
          <a:xfrm>
            <a:off x="457200" y="1600200"/>
            <a:ext cx="10624376" cy="2114040"/>
          </a:xfrm>
          <a:prstGeom prst="rect">
            <a:avLst/>
          </a:prstGeom>
        </p:spPr>
        <p:txBody>
          <a:bodyPr wrap="square">
            <a:spAutoFit/>
          </a:bodyPr>
          <a:lstStyle/>
          <a:p>
            <a:pPr marL="742950" lvl="1" indent="-285750">
              <a:lnSpc>
                <a:spcPct val="107000"/>
              </a:lnSpc>
              <a:buFont typeface="Arial" panose="020B0604020202020204" pitchFamily="34" charset="0"/>
              <a:buChar char="•"/>
            </a:pPr>
            <a:endParaRPr lang="en-US" sz="1600" b="1" dirty="0">
              <a:solidFill>
                <a:srgbClr val="000000"/>
              </a:solidFill>
              <a:latin typeface="Times New Roman" panose="02020603050405020304" pitchFamily="18" charset="0"/>
              <a:cs typeface="Times New Roman" panose="02020603050405020304" pitchFamily="18" charset="0"/>
            </a:endParaRPr>
          </a:p>
          <a:p>
            <a:pPr marL="742950" lvl="1" indent="-285750">
              <a:lnSpc>
                <a:spcPct val="107000"/>
              </a:lnSpc>
              <a:buFont typeface="Arial" panose="020B0604020202020204" pitchFamily="34" charset="0"/>
              <a:buChar char="•"/>
            </a:pPr>
            <a:r>
              <a:rPr lang="en-US" sz="1800" dirty="0">
                <a:solidFill>
                  <a:srgbClr val="000000"/>
                </a:solidFill>
                <a:latin typeface="Times New Roman" panose="02020603050405020304" pitchFamily="18" charset="0"/>
                <a:cs typeface="Times New Roman" panose="02020603050405020304" pitchFamily="18" charset="0"/>
              </a:rPr>
              <a:t>After an initial D-SCS is set up between a non-AP STA and an AP, a control frame can be sent by the non-AP STA to indicate a switch from one profile to another.</a:t>
            </a:r>
          </a:p>
          <a:p>
            <a:pPr marL="1200150" lvl="2" indent="-285750">
              <a:lnSpc>
                <a:spcPct val="107000"/>
              </a:lnSpc>
              <a:buFont typeface="Arial" panose="020B0604020202020204" pitchFamily="34" charset="0"/>
              <a:buChar char="•"/>
            </a:pPr>
            <a:r>
              <a:rPr lang="en-US" sz="1800" dirty="0">
                <a:solidFill>
                  <a:srgbClr val="000000"/>
                </a:solidFill>
                <a:latin typeface="Times New Roman" panose="02020603050405020304" pitchFamily="18" charset="0"/>
                <a:cs typeface="Times New Roman" panose="02020603050405020304" pitchFamily="18" charset="0"/>
              </a:rPr>
              <a:t>A-control frame or some other control frame can be used for this purpose. </a:t>
            </a:r>
          </a:p>
          <a:p>
            <a:pPr marL="1200150" lvl="2" indent="-285750">
              <a:lnSpc>
                <a:spcPct val="107000"/>
              </a:lnSpc>
              <a:buFont typeface="Arial" panose="020B0604020202020204" pitchFamily="34" charset="0"/>
              <a:buChar char="•"/>
            </a:pPr>
            <a:r>
              <a:rPr lang="en-US" sz="1800" dirty="0">
                <a:solidFill>
                  <a:srgbClr val="000000"/>
                </a:solidFill>
                <a:latin typeface="Times New Roman" panose="02020603050405020304" pitchFamily="18" charset="0"/>
                <a:cs typeface="Times New Roman" panose="02020603050405020304" pitchFamily="18" charset="0"/>
              </a:rPr>
              <a:t>The frame would contain a list of &lt;parameter, value&gt; pairs. The list would indicate the SCS ID of the existing D-SCS setup for which the parameter change request applies and a value of the target profile within that D-SCS.</a:t>
            </a:r>
          </a:p>
        </p:txBody>
      </p:sp>
    </p:spTree>
    <p:extLst>
      <p:ext uri="{BB962C8B-B14F-4D97-AF65-F5344CB8AC3E}">
        <p14:creationId xmlns:p14="http://schemas.microsoft.com/office/powerpoint/2010/main" val="27701577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2918" y="762000"/>
            <a:ext cx="11176000" cy="451098"/>
          </a:xfrm>
        </p:spPr>
        <p:txBody>
          <a:bodyPr/>
          <a:lstStyle/>
          <a:p>
            <a:r>
              <a:rPr lang="en-US" dirty="0"/>
              <a:t>Provisioning</a:t>
            </a:r>
          </a:p>
        </p:txBody>
      </p:sp>
      <p:sp>
        <p:nvSpPr>
          <p:cNvPr id="9" name="Rectangle 8">
            <a:extLst>
              <a:ext uri="{FF2B5EF4-FFF2-40B4-BE49-F238E27FC236}">
                <a16:creationId xmlns:a16="http://schemas.microsoft.com/office/drawing/2014/main" id="{3DDB6375-819D-4561-9606-D7333F9D8E68}"/>
              </a:ext>
            </a:extLst>
          </p:cNvPr>
          <p:cNvSpPr/>
          <p:nvPr/>
        </p:nvSpPr>
        <p:spPr>
          <a:xfrm>
            <a:off x="372918" y="2133600"/>
            <a:ext cx="10624376" cy="2410403"/>
          </a:xfrm>
          <a:prstGeom prst="rect">
            <a:avLst/>
          </a:prstGeom>
        </p:spPr>
        <p:txBody>
          <a:bodyPr wrap="square">
            <a:spAutoFit/>
          </a:bodyPr>
          <a:lstStyle/>
          <a:p>
            <a:pPr marL="742950" lvl="1" indent="-285750">
              <a:lnSpc>
                <a:spcPct val="107000"/>
              </a:lnSpc>
              <a:buFont typeface="Arial" panose="020B0604020202020204" pitchFamily="34" charset="0"/>
              <a:buChar char="•"/>
            </a:pPr>
            <a:endParaRPr lang="en-US" sz="1600" b="1" dirty="0">
              <a:solidFill>
                <a:srgbClr val="000000"/>
              </a:solidFill>
              <a:latin typeface="Times New Roman" panose="02020603050405020304" pitchFamily="18" charset="0"/>
              <a:cs typeface="Times New Roman" panose="02020603050405020304" pitchFamily="18" charset="0"/>
            </a:endParaRPr>
          </a:p>
          <a:p>
            <a:pPr marL="742950" lvl="1" indent="-285750">
              <a:lnSpc>
                <a:spcPct val="107000"/>
              </a:lnSpc>
              <a:buFont typeface="Arial" panose="020B0604020202020204" pitchFamily="34" charset="0"/>
              <a:buChar char="•"/>
            </a:pPr>
            <a:r>
              <a:rPr lang="en-US" sz="1800" dirty="0">
                <a:solidFill>
                  <a:srgbClr val="000000"/>
                </a:solidFill>
                <a:latin typeface="Times New Roman" panose="02020603050405020304" pitchFamily="18" charset="0"/>
                <a:cs typeface="Times New Roman" panose="02020603050405020304" pitchFamily="18" charset="0"/>
              </a:rPr>
              <a:t>For the scenario where a non-AP STA sends to an AP a D-SCS request, where the D-SCS request contains X number of QoS profiles corresponding to the request, if the AP accepts the request, then the AP can provision sufficient resources to the first STA so that the QoS requirement indicated by the most recent QoS profile indication is fulfilled. </a:t>
            </a:r>
          </a:p>
          <a:p>
            <a:pPr marL="742950" lvl="1" indent="-285750">
              <a:lnSpc>
                <a:spcPct val="107000"/>
              </a:lnSpc>
              <a:buFont typeface="Arial" panose="020B0604020202020204" pitchFamily="34" charset="0"/>
              <a:buChar char="•"/>
            </a:pPr>
            <a:endParaRPr lang="en-US" sz="1800" dirty="0">
              <a:solidFill>
                <a:srgbClr val="000000"/>
              </a:solidFill>
              <a:latin typeface="Times New Roman" panose="02020603050405020304" pitchFamily="18" charset="0"/>
              <a:cs typeface="Times New Roman" panose="02020603050405020304" pitchFamily="18" charset="0"/>
            </a:endParaRPr>
          </a:p>
          <a:p>
            <a:pPr marL="742950" lvl="1" indent="-285750">
              <a:lnSpc>
                <a:spcPct val="107000"/>
              </a:lnSpc>
              <a:buFont typeface="Arial" panose="020B0604020202020204" pitchFamily="34" charset="0"/>
              <a:buChar char="•"/>
            </a:pPr>
            <a:r>
              <a:rPr lang="en-US" sz="1800" dirty="0">
                <a:solidFill>
                  <a:srgbClr val="000000"/>
                </a:solidFill>
                <a:latin typeface="Times New Roman" panose="02020603050405020304" pitchFamily="18" charset="0"/>
                <a:cs typeface="Times New Roman" panose="02020603050405020304" pitchFamily="18" charset="0"/>
              </a:rPr>
              <a:t>For example, the AP can trigger the non-AP STA sufficiently according to the most recently indicated QoS profile indicated by the non-AP STA.</a:t>
            </a:r>
          </a:p>
        </p:txBody>
      </p:sp>
    </p:spTree>
    <p:extLst>
      <p:ext uri="{BB962C8B-B14F-4D97-AF65-F5344CB8AC3E}">
        <p14:creationId xmlns:p14="http://schemas.microsoft.com/office/powerpoint/2010/main" val="4584935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2918" y="727751"/>
            <a:ext cx="11176000" cy="451098"/>
          </a:xfrm>
        </p:spPr>
        <p:txBody>
          <a:bodyPr/>
          <a:lstStyle/>
          <a:p>
            <a:r>
              <a:rPr lang="en-US" dirty="0"/>
              <a:t>Example frame exchanges</a:t>
            </a:r>
          </a:p>
        </p:txBody>
      </p:sp>
      <p:sp>
        <p:nvSpPr>
          <p:cNvPr id="9" name="Rectangle 8">
            <a:extLst>
              <a:ext uri="{FF2B5EF4-FFF2-40B4-BE49-F238E27FC236}">
                <a16:creationId xmlns:a16="http://schemas.microsoft.com/office/drawing/2014/main" id="{3DDB6375-819D-4561-9606-D7333F9D8E68}"/>
              </a:ext>
            </a:extLst>
          </p:cNvPr>
          <p:cNvSpPr/>
          <p:nvPr/>
        </p:nvSpPr>
        <p:spPr>
          <a:xfrm>
            <a:off x="372918" y="1352518"/>
            <a:ext cx="10624376" cy="2114040"/>
          </a:xfrm>
          <a:prstGeom prst="rect">
            <a:avLst/>
          </a:prstGeom>
        </p:spPr>
        <p:txBody>
          <a:bodyPr wrap="square">
            <a:spAutoFit/>
          </a:bodyPr>
          <a:lstStyle/>
          <a:p>
            <a:pPr marL="742950" lvl="1" indent="-285750">
              <a:lnSpc>
                <a:spcPct val="107000"/>
              </a:lnSpc>
              <a:buFont typeface="Arial" panose="020B0604020202020204" pitchFamily="34" charset="0"/>
              <a:buChar char="•"/>
            </a:pPr>
            <a:endParaRPr lang="en-US" sz="1600" b="1" dirty="0">
              <a:solidFill>
                <a:srgbClr val="000000"/>
              </a:solidFill>
              <a:latin typeface="Times New Roman" panose="02020603050405020304" pitchFamily="18" charset="0"/>
              <a:cs typeface="Times New Roman" panose="02020603050405020304" pitchFamily="18" charset="0"/>
            </a:endParaRPr>
          </a:p>
          <a:p>
            <a:pPr marL="742950" lvl="1" indent="-285750">
              <a:lnSpc>
                <a:spcPct val="107000"/>
              </a:lnSpc>
              <a:buFont typeface="Arial" panose="020B0604020202020204" pitchFamily="34" charset="0"/>
              <a:buChar char="•"/>
            </a:pPr>
            <a:r>
              <a:rPr lang="en-US" sz="1800" dirty="0">
                <a:solidFill>
                  <a:srgbClr val="000000"/>
                </a:solidFill>
                <a:latin typeface="Times New Roman" panose="02020603050405020304" pitchFamily="18" charset="0"/>
                <a:cs typeface="Times New Roman" panose="02020603050405020304" pitchFamily="18" charset="0"/>
              </a:rPr>
              <a:t>Upon the initial successful setup of the Dynamic SCS or D-SCS, a particular QoS profile may be activated.</a:t>
            </a:r>
          </a:p>
          <a:p>
            <a:pPr lvl="1">
              <a:lnSpc>
                <a:spcPct val="107000"/>
              </a:lnSpc>
              <a:buFont typeface="Arial" panose="020B0604020202020204" pitchFamily="34" charset="0"/>
              <a:buChar char="•"/>
            </a:pPr>
            <a:endParaRPr lang="en-US" sz="1800" dirty="0">
              <a:solidFill>
                <a:srgbClr val="000000"/>
              </a:solidFill>
              <a:latin typeface="Times New Roman" panose="02020603050405020304" pitchFamily="18" charset="0"/>
              <a:cs typeface="Times New Roman" panose="02020603050405020304" pitchFamily="18" charset="0"/>
            </a:endParaRPr>
          </a:p>
          <a:p>
            <a:pPr lvl="1">
              <a:lnSpc>
                <a:spcPct val="107000"/>
              </a:lnSpc>
              <a:buFont typeface="Arial" panose="020B0604020202020204" pitchFamily="34" charset="0"/>
              <a:buChar char="•"/>
            </a:pPr>
            <a:r>
              <a:rPr lang="en-US" sz="1800" dirty="0">
                <a:solidFill>
                  <a:srgbClr val="000000"/>
                </a:solidFill>
                <a:latin typeface="Times New Roman" panose="02020603050405020304" pitchFamily="18" charset="0"/>
                <a:cs typeface="Times New Roman" panose="02020603050405020304" pitchFamily="18" charset="0"/>
              </a:rPr>
              <a:t>Later on, with the changes in the traffic patterns, the non-AP STA can send a control frame (e.g., QoS Activation Request frame in the figure below) to indicate its desire to switch to another QoS profile (within the same negotiated D-SCS) to cater the updated traffic pattern better.</a:t>
            </a:r>
          </a:p>
        </p:txBody>
      </p:sp>
      <p:graphicFrame>
        <p:nvGraphicFramePr>
          <p:cNvPr id="7" name="Object 6">
            <a:extLst>
              <a:ext uri="{FF2B5EF4-FFF2-40B4-BE49-F238E27FC236}">
                <a16:creationId xmlns:a16="http://schemas.microsoft.com/office/drawing/2014/main" id="{3C11D3E6-78EA-4C48-8D73-35775E669A0F}"/>
              </a:ext>
            </a:extLst>
          </p:cNvPr>
          <p:cNvGraphicFramePr>
            <a:graphicFrameLocks noChangeAspect="1"/>
          </p:cNvGraphicFramePr>
          <p:nvPr>
            <p:extLst>
              <p:ext uri="{D42A27DB-BD31-4B8C-83A1-F6EECF244321}">
                <p14:modId xmlns:p14="http://schemas.microsoft.com/office/powerpoint/2010/main" val="1067335135"/>
              </p:ext>
            </p:extLst>
          </p:nvPr>
        </p:nvGraphicFramePr>
        <p:xfrm>
          <a:off x="1006319" y="3733800"/>
          <a:ext cx="10179362" cy="2580369"/>
        </p:xfrm>
        <a:graphic>
          <a:graphicData uri="http://schemas.openxmlformats.org/presentationml/2006/ole">
            <mc:AlternateContent xmlns:mc="http://schemas.openxmlformats.org/markup-compatibility/2006">
              <mc:Choice xmlns:v="urn:schemas-microsoft-com:vml" Requires="v">
                <p:oleObj spid="_x0000_s9237" name="Visio" r:id="rId4" imgW="10446701" imgH="2651713" progId="Visio.Drawing.15">
                  <p:embed/>
                </p:oleObj>
              </mc:Choice>
              <mc:Fallback>
                <p:oleObj name="Visio" r:id="rId4" imgW="10446701" imgH="2651713" progId="Visio.Drawing.15">
                  <p:embed/>
                  <p:pic>
                    <p:nvPicPr>
                      <p:cNvPr id="7" name="Object 6">
                        <a:extLst>
                          <a:ext uri="{FF2B5EF4-FFF2-40B4-BE49-F238E27FC236}">
                            <a16:creationId xmlns:a16="http://schemas.microsoft.com/office/drawing/2014/main" id="{3C11D3E6-78EA-4C48-8D73-35775E669A0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06319" y="3733800"/>
                        <a:ext cx="10179362" cy="2580369"/>
                      </a:xfrm>
                      <a:prstGeom prst="rect">
                        <a:avLst/>
                      </a:prstGeom>
                      <a:noFill/>
                    </p:spPr>
                  </p:pic>
                </p:oleObj>
              </mc:Fallback>
            </mc:AlternateContent>
          </a:graphicData>
        </a:graphic>
      </p:graphicFrame>
    </p:spTree>
    <p:extLst>
      <p:ext uri="{BB962C8B-B14F-4D97-AF65-F5344CB8AC3E}">
        <p14:creationId xmlns:p14="http://schemas.microsoft.com/office/powerpoint/2010/main" val="17547921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2918" y="727751"/>
            <a:ext cx="11176000" cy="451098"/>
          </a:xfrm>
        </p:spPr>
        <p:txBody>
          <a:bodyPr/>
          <a:lstStyle/>
          <a:p>
            <a:r>
              <a:rPr lang="en-US" dirty="0"/>
              <a:t>SP1</a:t>
            </a:r>
          </a:p>
        </p:txBody>
      </p:sp>
      <p:sp>
        <p:nvSpPr>
          <p:cNvPr id="4" name="Rectangle 3">
            <a:extLst>
              <a:ext uri="{FF2B5EF4-FFF2-40B4-BE49-F238E27FC236}">
                <a16:creationId xmlns:a16="http://schemas.microsoft.com/office/drawing/2014/main" id="{4980D7A9-604C-4885-A904-9AF241D88983}"/>
              </a:ext>
            </a:extLst>
          </p:cNvPr>
          <p:cNvSpPr/>
          <p:nvPr/>
        </p:nvSpPr>
        <p:spPr>
          <a:xfrm>
            <a:off x="457199" y="1371600"/>
            <a:ext cx="10952593" cy="2436757"/>
          </a:xfrm>
          <a:prstGeom prst="rect">
            <a:avLst/>
          </a:prstGeom>
        </p:spPr>
        <p:txBody>
          <a:bodyPr wrap="square">
            <a:spAutoFit/>
          </a:bodyPr>
          <a:lstStyle/>
          <a:p>
            <a:pPr marL="457200" lvl="1" indent="0">
              <a:lnSpc>
                <a:spcPct val="107000"/>
              </a:lnSpc>
            </a:pPr>
            <a:r>
              <a:rPr lang="en-US" b="1" dirty="0">
                <a:solidFill>
                  <a:schemeClr val="tx1"/>
                </a:solidFill>
                <a:latin typeface="Times New Roman" panose="02020603050405020304" pitchFamily="18" charset="0"/>
                <a:cs typeface="Times New Roman" panose="02020603050405020304" pitchFamily="18" charset="0"/>
              </a:rPr>
              <a:t>Do you agree to enhance the existing SCS framework in 11bn to enable a non-AP STA to dynamically switch from one QoS profile to another QoS profile for an SCS stream? </a:t>
            </a:r>
          </a:p>
          <a:p>
            <a:pPr lvl="1">
              <a:lnSpc>
                <a:spcPct val="107000"/>
              </a:lnSpc>
              <a:buFont typeface="Arial" panose="020B0604020202020204" pitchFamily="34" charset="0"/>
              <a:buChar char="•"/>
            </a:pPr>
            <a:r>
              <a:rPr lang="en-US" b="1" dirty="0">
                <a:solidFill>
                  <a:schemeClr val="tx1"/>
                </a:solidFill>
                <a:latin typeface="Times New Roman" panose="02020603050405020304" pitchFamily="18" charset="0"/>
                <a:cs typeface="Times New Roman" panose="02020603050405020304" pitchFamily="18" charset="0"/>
              </a:rPr>
              <a:t>The new QoS profile is selected from one of the previously accepted QoS profiles for that SCS stream. </a:t>
            </a:r>
          </a:p>
          <a:p>
            <a:pPr lvl="1">
              <a:lnSpc>
                <a:spcPct val="107000"/>
              </a:lnSpc>
              <a:buFont typeface="Arial" panose="020B0604020202020204" pitchFamily="34" charset="0"/>
              <a:buChar char="•"/>
            </a:pPr>
            <a:r>
              <a:rPr lang="en-US" b="1" dirty="0">
                <a:solidFill>
                  <a:schemeClr val="tx1"/>
                </a:solidFill>
                <a:latin typeface="Times New Roman" panose="02020603050405020304" pitchFamily="18" charset="0"/>
                <a:cs typeface="Times New Roman" panose="02020603050405020304" pitchFamily="18" charset="0"/>
              </a:rPr>
              <a:t>TBD on mechanism for QoS profile switch indication. </a:t>
            </a:r>
          </a:p>
        </p:txBody>
      </p:sp>
    </p:spTree>
    <p:extLst>
      <p:ext uri="{BB962C8B-B14F-4D97-AF65-F5344CB8AC3E}">
        <p14:creationId xmlns:p14="http://schemas.microsoft.com/office/powerpoint/2010/main" val="38616420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71C375-B6F0-40DD-8A5D-E37DF1721BB3}"/>
              </a:ext>
            </a:extLst>
          </p:cNvPr>
          <p:cNvSpPr>
            <a:spLocks noGrp="1"/>
          </p:cNvSpPr>
          <p:nvPr>
            <p:ph type="title"/>
          </p:nvPr>
        </p:nvSpPr>
        <p:spPr>
          <a:xfrm>
            <a:off x="1020272" y="3352800"/>
            <a:ext cx="10361084" cy="1065213"/>
          </a:xfrm>
        </p:spPr>
        <p:txBody>
          <a:bodyPr/>
          <a:lstStyle/>
          <a:p>
            <a:r>
              <a:rPr lang="en-US" dirty="0"/>
              <a:t>Thank you</a:t>
            </a:r>
          </a:p>
        </p:txBody>
      </p:sp>
      <p:sp>
        <p:nvSpPr>
          <p:cNvPr id="4" name="Slide Number Placeholder 3">
            <a:extLst>
              <a:ext uri="{FF2B5EF4-FFF2-40B4-BE49-F238E27FC236}">
                <a16:creationId xmlns:a16="http://schemas.microsoft.com/office/drawing/2014/main" id="{9766CC35-CC7C-4FA1-8BFB-C20B4EECF9D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42C0091A-0263-4D49-B81E-E77A7F8A54B4}"/>
              </a:ext>
            </a:extLst>
          </p:cNvPr>
          <p:cNvSpPr>
            <a:spLocks noGrp="1"/>
          </p:cNvSpPr>
          <p:nvPr>
            <p:ph type="ftr" idx="14"/>
          </p:nvPr>
        </p:nvSpPr>
        <p:spPr/>
        <p:txBody>
          <a:bodyPr/>
          <a:lstStyle/>
          <a:p>
            <a:r>
              <a:rPr lang="en-US"/>
              <a:t>Rubayet Shafin, Samsung Electronics</a:t>
            </a:r>
            <a:endParaRPr lang="en-GB" dirty="0"/>
          </a:p>
        </p:txBody>
      </p:sp>
      <p:sp>
        <p:nvSpPr>
          <p:cNvPr id="6" name="Date Placeholder 5">
            <a:extLst>
              <a:ext uri="{FF2B5EF4-FFF2-40B4-BE49-F238E27FC236}">
                <a16:creationId xmlns:a16="http://schemas.microsoft.com/office/drawing/2014/main" id="{4B2802D2-A06A-4D9C-A75C-1BAE2AF984B7}"/>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1261938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64819</TotalTime>
  <Words>889</Words>
  <Application>Microsoft Office PowerPoint</Application>
  <PresentationFormat>Widescreen</PresentationFormat>
  <Paragraphs>73</Paragraphs>
  <Slides>9</Slides>
  <Notes>8</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2</vt:i4>
      </vt:variant>
      <vt:variant>
        <vt:lpstr>Slide Titles</vt:lpstr>
      </vt:variant>
      <vt:variant>
        <vt:i4>9</vt:i4>
      </vt:variant>
    </vt:vector>
  </HeadingPairs>
  <TitlesOfParts>
    <vt:vector size="16" baseType="lpstr">
      <vt:lpstr>Arial Unicode MS</vt:lpstr>
      <vt:lpstr>MS Gothic</vt:lpstr>
      <vt:lpstr>Arial</vt:lpstr>
      <vt:lpstr>Times New Roman</vt:lpstr>
      <vt:lpstr>Office Theme</vt:lpstr>
      <vt:lpstr>Microsoft Word 97 - 2003 Document</vt:lpstr>
      <vt:lpstr>Visio</vt:lpstr>
      <vt:lpstr>Dynamic SCS</vt:lpstr>
      <vt:lpstr>Problem Statement</vt:lpstr>
      <vt:lpstr>Dynamic nature of QoS</vt:lpstr>
      <vt:lpstr>Fast QoS Switch (Dynamic SCS)</vt:lpstr>
      <vt:lpstr>SCS Parameter Change Request/Response</vt:lpstr>
      <vt:lpstr>Provisioning</vt:lpstr>
      <vt:lpstr>Example frame exchanges</vt:lpstr>
      <vt:lpstr>SP1</vt:lpstr>
      <vt:lpstr>Thank you</vt:lpstr>
    </vt:vector>
  </TitlesOfParts>
  <Company>Samsung Research America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Follow-up on peer-to-peer communication for UHR</dc:title>
  <dc:creator>Rubayet Shafin/Future Cellular Systems /SRA/Engineer/Samsung Electronics;r.shafin@samsung.com</dc:creator>
  <cp:lastModifiedBy>Yue Qi</cp:lastModifiedBy>
  <cp:revision>527</cp:revision>
  <cp:lastPrinted>1601-01-01T00:00:00Z</cp:lastPrinted>
  <dcterms:created xsi:type="dcterms:W3CDTF">2021-02-24T17:42:37Z</dcterms:created>
  <dcterms:modified xsi:type="dcterms:W3CDTF">2025-05-13T16:03:11Z</dcterms:modified>
</cp:coreProperties>
</file>