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62" r:id="rId4"/>
    <p:sldId id="268" r:id="rId5"/>
    <p:sldId id="266" r:id="rId6"/>
    <p:sldId id="269" r:id="rId7"/>
    <p:sldId id="270" r:id="rId8"/>
    <p:sldId id="271" r:id="rId9"/>
    <p:sldId id="265" r:id="rId10"/>
    <p:sldId id="264" r:id="rId11"/>
    <p:sldId id="267"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83750" autoAdjust="0"/>
  </p:normalViewPr>
  <p:slideViewPr>
    <p:cSldViewPr>
      <p:cViewPr varScale="1">
        <p:scale>
          <a:sx n="90" d="100"/>
          <a:sy n="90" d="100"/>
        </p:scale>
        <p:origin x="102" y="33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From 11-24-0091r1, slide 10:</a:t>
            </a:r>
          </a:p>
          <a:p>
            <a:pPr>
              <a:buFont typeface="Arial" panose="020B0604020202020204" pitchFamily="34" charset="0"/>
              <a:buChar char="•"/>
            </a:pPr>
            <a:r>
              <a:rPr lang="en-US" sz="1200" kern="0" dirty="0"/>
              <a:t>Q:</a:t>
            </a:r>
            <a:r>
              <a:rPr lang="en-US" sz="1200" b="0" kern="0" dirty="0"/>
              <a:t> You kind of say TID is not sufficient to signal the important priority of that particular traffic. Why do you need something else?</a:t>
            </a:r>
          </a:p>
          <a:p>
            <a:pPr>
              <a:buFont typeface="Arial" panose="020B0604020202020204" pitchFamily="34" charset="0"/>
              <a:buChar char="•"/>
            </a:pPr>
            <a:r>
              <a:rPr lang="en-US" sz="1200" kern="0" dirty="0"/>
              <a:t>A:</a:t>
            </a:r>
            <a:r>
              <a:rPr lang="en-US" sz="1200" b="0" kern="0" dirty="0"/>
              <a:t> Signaling the TID as well as the BSR is the existing way of STA allocation. However, for event based low latency traffic (or urgent traffic), two data streams may have the same TIDs but one may be more urgent. Considering only the TIDs may not be adequate to schedule for event-based low-latency traffic.</a:t>
            </a:r>
          </a:p>
          <a:p>
            <a:endParaRPr lang="en-GB"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042692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fr-FR"/>
              <a:t>September 2024</a:t>
            </a:r>
            <a:endParaRPr lang="en-GB" dirty="0"/>
          </a:p>
        </p:txBody>
      </p:sp>
      <p:sp>
        <p:nvSpPr>
          <p:cNvPr id="5" name="Footer Placeholder 4"/>
          <p:cNvSpPr>
            <a:spLocks noGrp="1"/>
          </p:cNvSpPr>
          <p:nvPr>
            <p:ph type="ftr" idx="11"/>
          </p:nvPr>
        </p:nvSpPr>
        <p:spPr/>
        <p:txBody>
          <a:bodyPr/>
          <a:lstStyle>
            <a:lvl1pPr>
              <a:defRPr/>
            </a:lvl1pPr>
          </a:lstStyle>
          <a:p>
            <a:r>
              <a:rPr lang="en-GB"/>
              <a:t>Pascal Viger, Canon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Pascal Viger, Canon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fr-FR"/>
              <a:t>September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fr-FR"/>
              <a:t>September 2024</a:t>
            </a:r>
            <a:endParaRPr lang="en-GB"/>
          </a:p>
        </p:txBody>
      </p:sp>
      <p:sp>
        <p:nvSpPr>
          <p:cNvPr id="5" name="Footer Placeholder 4"/>
          <p:cNvSpPr>
            <a:spLocks noGrp="1"/>
          </p:cNvSpPr>
          <p:nvPr>
            <p:ph type="ftr" idx="11"/>
          </p:nvPr>
        </p:nvSpPr>
        <p:spPr/>
        <p:txBody>
          <a:bodyPr/>
          <a:lstStyle>
            <a:lvl1pPr>
              <a:defRPr/>
            </a:lvl1pPr>
          </a:lstStyle>
          <a:p>
            <a:r>
              <a:rPr lang="en-GB"/>
              <a:t>Pascal Viger, Canon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fr-FR"/>
              <a:t>September 2024</a:t>
            </a:r>
            <a:endParaRPr lang="en-GB"/>
          </a:p>
        </p:txBody>
      </p:sp>
      <p:sp>
        <p:nvSpPr>
          <p:cNvPr id="6" name="Footer Placeholder 5"/>
          <p:cNvSpPr>
            <a:spLocks noGrp="1"/>
          </p:cNvSpPr>
          <p:nvPr>
            <p:ph type="ftr" idx="11"/>
          </p:nvPr>
        </p:nvSpPr>
        <p:spPr/>
        <p:txBody>
          <a:bodyPr/>
          <a:lstStyle>
            <a:lvl1pPr>
              <a:defRPr/>
            </a:lvl1pPr>
          </a:lstStyle>
          <a:p>
            <a:r>
              <a:rPr lang="en-GB"/>
              <a:t>Pascal Viger, Canon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fr-FR"/>
              <a:t>September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Pascal Viger, Canon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fr-FR"/>
              <a:t>September 2024</a:t>
            </a:r>
            <a:endParaRPr lang="en-GB"/>
          </a:p>
        </p:txBody>
      </p:sp>
      <p:sp>
        <p:nvSpPr>
          <p:cNvPr id="4" name="Footer Placeholder 3"/>
          <p:cNvSpPr>
            <a:spLocks noGrp="1"/>
          </p:cNvSpPr>
          <p:nvPr>
            <p:ph type="ftr" idx="11"/>
          </p:nvPr>
        </p:nvSpPr>
        <p:spPr/>
        <p:txBody>
          <a:bodyPr/>
          <a:lstStyle>
            <a:lvl1pPr>
              <a:defRPr/>
            </a:lvl1pPr>
          </a:lstStyle>
          <a:p>
            <a:r>
              <a:rPr lang="en-GB"/>
              <a:t>Pascal Viger, Canon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fr-FR"/>
              <a:t>September 2024</a:t>
            </a:r>
            <a:endParaRPr lang="en-GB"/>
          </a:p>
        </p:txBody>
      </p:sp>
      <p:sp>
        <p:nvSpPr>
          <p:cNvPr id="3" name="Footer Placeholder 2"/>
          <p:cNvSpPr>
            <a:spLocks noGrp="1"/>
          </p:cNvSpPr>
          <p:nvPr>
            <p:ph type="ftr" idx="11"/>
          </p:nvPr>
        </p:nvSpPr>
        <p:spPr/>
        <p:txBody>
          <a:bodyPr/>
          <a:lstStyle>
            <a:lvl1pPr>
              <a:defRPr/>
            </a:lvl1pPr>
          </a:lstStyle>
          <a:p>
            <a:r>
              <a:rPr lang="en-GB"/>
              <a:t>Pascal Viger, Canon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fr-FR"/>
              <a:t>September 2024</a:t>
            </a:r>
            <a:endParaRPr lang="en-GB"/>
          </a:p>
        </p:txBody>
      </p:sp>
      <p:sp>
        <p:nvSpPr>
          <p:cNvPr id="5" name="Footer Placeholder 4"/>
          <p:cNvSpPr>
            <a:spLocks noGrp="1"/>
          </p:cNvSpPr>
          <p:nvPr>
            <p:ph type="ftr" idx="11"/>
          </p:nvPr>
        </p:nvSpPr>
        <p:spPr/>
        <p:txBody>
          <a:bodyPr/>
          <a:lstStyle>
            <a:lvl1pPr>
              <a:defRPr/>
            </a:lvl1pPr>
          </a:lstStyle>
          <a:p>
            <a:r>
              <a:rPr lang="en-GB"/>
              <a:t>Pascal Viger, Canon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fr-FR"/>
              <a:t>September 2024</a:t>
            </a:r>
            <a:endParaRPr lang="en-GB"/>
          </a:p>
        </p:txBody>
      </p:sp>
      <p:sp>
        <p:nvSpPr>
          <p:cNvPr id="5" name="Footer Placeholder 4"/>
          <p:cNvSpPr>
            <a:spLocks noGrp="1"/>
          </p:cNvSpPr>
          <p:nvPr>
            <p:ph type="ftr" idx="11"/>
          </p:nvPr>
        </p:nvSpPr>
        <p:spPr/>
        <p:txBody>
          <a:bodyPr/>
          <a:lstStyle>
            <a:lvl1pPr>
              <a:defRPr/>
            </a:lvl1pPr>
          </a:lstStyle>
          <a:p>
            <a:r>
              <a:rPr lang="en-GB"/>
              <a:t>Pascal Viger, Canon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fr-FR"/>
              <a:t>September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Pascal Viger, Canon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802.11-24/741r0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QoS Provisioning for 802.11bn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2024-09-20</a:t>
            </a:r>
          </a:p>
        </p:txBody>
      </p:sp>
      <p:sp>
        <p:nvSpPr>
          <p:cNvPr id="6" name="Date Placeholder 3"/>
          <p:cNvSpPr>
            <a:spLocks noGrp="1"/>
          </p:cNvSpPr>
          <p:nvPr>
            <p:ph type="dt" idx="10"/>
          </p:nvPr>
        </p:nvSpPr>
        <p:spPr/>
        <p:txBody>
          <a:bodyPr/>
          <a:lstStyle/>
          <a:p>
            <a:r>
              <a:rPr lang="fr-FR"/>
              <a:t>September 2024</a:t>
            </a:r>
            <a:endParaRPr lang="en-GB" dirty="0"/>
          </a:p>
        </p:txBody>
      </p:sp>
      <p:sp>
        <p:nvSpPr>
          <p:cNvPr id="7" name="Footer Placeholder 4"/>
          <p:cNvSpPr>
            <a:spLocks noGrp="1"/>
          </p:cNvSpPr>
          <p:nvPr>
            <p:ph type="ftr" idx="11"/>
          </p:nvPr>
        </p:nvSpPr>
        <p:spPr/>
        <p:txBody>
          <a:bodyPr/>
          <a:lstStyle/>
          <a:p>
            <a:r>
              <a:rPr lang="en-GB"/>
              <a:t>Pascal Viger, Canon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568952"/>
              </p:ext>
            </p:extLst>
          </p:nvPr>
        </p:nvGraphicFramePr>
        <p:xfrm>
          <a:off x="989013" y="2424113"/>
          <a:ext cx="10015537" cy="2435225"/>
        </p:xfrm>
        <a:graphic>
          <a:graphicData uri="http://schemas.openxmlformats.org/presentationml/2006/ole">
            <mc:AlternateContent xmlns:mc="http://schemas.openxmlformats.org/markup-compatibility/2006">
              <mc:Choice xmlns:v="urn:schemas-microsoft-com:vml" Requires="v">
                <p:oleObj spid="_x0000_s1083" name="Document" r:id="rId4" imgW="10436905" imgH="2549699" progId="Word.Document.8">
                  <p:embed/>
                </p:oleObj>
              </mc:Choice>
              <mc:Fallback>
                <p:oleObj name="Document" r:id="rId4" imgW="10436905" imgH="2549699" progId="Word.Document.8">
                  <p:embed/>
                  <p:pic>
                    <p:nvPicPr>
                      <p:cNvPr id="0" name="Picture 3"/>
                      <p:cNvPicPr>
                        <a:picLocks noChangeAspect="1" noChangeArrowheads="1"/>
                      </p:cNvPicPr>
                      <p:nvPr/>
                    </p:nvPicPr>
                    <p:blipFill>
                      <a:blip r:embed="rId5"/>
                      <a:srcRect/>
                      <a:stretch>
                        <a:fillRect/>
                      </a:stretch>
                    </p:blipFill>
                    <p:spPr bwMode="auto">
                      <a:xfrm>
                        <a:off x="989013" y="2424113"/>
                        <a:ext cx="10015537" cy="24352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marL="457200" indent="-457200">
              <a:buFont typeface="+mj-lt"/>
              <a:buAutoNum type="arabicPeriod"/>
            </a:pPr>
            <a:r>
              <a:rPr lang="en-US" altLang="zh-CN" sz="2400" b="0" dirty="0">
                <a:sym typeface="+mn-ea"/>
              </a:rPr>
              <a:t>11-23/0480r3, UHR proposed PAR</a:t>
            </a:r>
          </a:p>
          <a:p>
            <a:pPr marL="457200" indent="-457200">
              <a:buFont typeface="+mj-lt"/>
              <a:buAutoNum type="arabicPeriod"/>
            </a:pPr>
            <a:r>
              <a:rPr lang="en-US" altLang="zh-CN" b="0" dirty="0">
                <a:sym typeface="+mn-ea"/>
              </a:rPr>
              <a:t>11-24/0470r0, Re-thinking latency: the missing pieces</a:t>
            </a:r>
          </a:p>
          <a:p>
            <a:pPr marL="457200" indent="-457200">
              <a:buFont typeface="+mj-lt"/>
              <a:buAutoNum type="arabicPeriod"/>
            </a:pPr>
            <a:r>
              <a:rPr lang="en-US" altLang="zh-CN" sz="2400" b="0" dirty="0">
                <a:sym typeface="+mn-ea"/>
              </a:rPr>
              <a:t>11-24/397, Support for End-to-End QoS</a:t>
            </a:r>
          </a:p>
          <a:p>
            <a:pPr marL="457200" indent="-457200">
              <a:buFont typeface="+mj-lt"/>
              <a:buAutoNum type="arabicPeriod"/>
            </a:pPr>
            <a:r>
              <a:rPr lang="en-US" altLang="zh-CN" sz="2400" b="0" dirty="0">
                <a:sym typeface="+mn-ea"/>
              </a:rPr>
              <a:t>11-24/463, QoS enhancements for UHR-follow-up</a:t>
            </a:r>
          </a:p>
          <a:p>
            <a:pPr marL="457200" indent="-457200">
              <a:buFont typeface="+mj-lt"/>
              <a:buAutoNum type="arabicPeriod"/>
            </a:pPr>
            <a:r>
              <a:rPr lang="en-US" altLang="zh-CN" sz="2400" b="0" dirty="0">
                <a:sym typeface="+mn-ea"/>
              </a:rPr>
              <a:t>11-24/0091, Enhanced Scheduling Method for Low Latency Traffic Follow up</a:t>
            </a:r>
          </a:p>
          <a:p>
            <a:pPr marL="457200" indent="-457200">
              <a:buFont typeface="+mj-lt"/>
              <a:buAutoNum type="arabicPeriod"/>
            </a:pPr>
            <a:endParaRPr lang="en-US" altLang="zh-CN" sz="2400" b="0" dirty="0">
              <a:sym typeface="+mn-ea"/>
            </a:endParaRPr>
          </a:p>
          <a:p>
            <a:pPr marL="457200" indent="-457200">
              <a:buFont typeface="+mj-lt"/>
              <a:buAutoNum type="arabicPeriod"/>
            </a:pPr>
            <a:endParaRPr lang="en-US" altLang="zh-CN" sz="2400" b="0" dirty="0">
              <a:sym typeface="+mn-ea"/>
            </a:endParaRPr>
          </a:p>
          <a:p>
            <a:pPr marL="457200" indent="-457200">
              <a:buFont typeface="+mj-lt"/>
              <a:buAutoNum type="arabicPeriod"/>
            </a:pPr>
            <a:endParaRPr lang="en-US" altLang="zh-CN" sz="2400" b="0" dirty="0">
              <a:sym typeface="+mn-ea"/>
            </a:endParaRPr>
          </a:p>
          <a:p>
            <a:pPr marL="457200" indent="-457200">
              <a:buFont typeface="+mj-lt"/>
              <a:buAutoNum type="arabicPeriod"/>
            </a:pPr>
            <a:endParaRPr lang="en-US" altLang="zh-CN" sz="2400" b="0" dirty="0">
              <a:sym typeface="+mn-ea"/>
            </a:endParaRPr>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p:txBody>
          <a:bodyPr/>
          <a:lstStyle/>
          <a:p>
            <a:r>
              <a:rPr lang="en-GB"/>
              <a:t>Pascal Viger, Canon</a:t>
            </a:r>
            <a:endParaRPr lang="en-GB" dirty="0"/>
          </a:p>
        </p:txBody>
      </p:sp>
      <p:sp>
        <p:nvSpPr>
          <p:cNvPr id="4" name="Date Placeholder 3"/>
          <p:cNvSpPr>
            <a:spLocks noGrp="1"/>
          </p:cNvSpPr>
          <p:nvPr>
            <p:ph type="dt" idx="15"/>
          </p:nvPr>
        </p:nvSpPr>
        <p:spPr/>
        <p:txBody>
          <a:bodyPr/>
          <a:lstStyle/>
          <a:p>
            <a:r>
              <a:rPr lang="fr-FR"/>
              <a:t>September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EE268-6237-498F-AEDA-B9A9AB18FC50}"/>
              </a:ext>
            </a:extLst>
          </p:cNvPr>
          <p:cNvSpPr>
            <a:spLocks noGrp="1"/>
          </p:cNvSpPr>
          <p:nvPr>
            <p:ph type="title"/>
          </p:nvPr>
        </p:nvSpPr>
        <p:spPr/>
        <p:txBody>
          <a:bodyPr/>
          <a:lstStyle/>
          <a:p>
            <a:r>
              <a:rPr lang="en-US" dirty="0"/>
              <a:t>Straw poll</a:t>
            </a:r>
            <a:endParaRPr lang="en-GB" dirty="0"/>
          </a:p>
        </p:txBody>
      </p:sp>
      <p:sp>
        <p:nvSpPr>
          <p:cNvPr id="3" name="Content Placeholder 2">
            <a:extLst>
              <a:ext uri="{FF2B5EF4-FFF2-40B4-BE49-F238E27FC236}">
                <a16:creationId xmlns:a16="http://schemas.microsoft.com/office/drawing/2014/main" id="{93C2DEBF-ADDE-49EC-8C58-41AF10CA8D1C}"/>
              </a:ext>
            </a:extLst>
          </p:cNvPr>
          <p:cNvSpPr>
            <a:spLocks noGrp="1"/>
          </p:cNvSpPr>
          <p:nvPr>
            <p:ph idx="1"/>
          </p:nvPr>
        </p:nvSpPr>
        <p:spPr/>
        <p:txBody>
          <a:bodyPr/>
          <a:lstStyle/>
          <a:p>
            <a:r>
              <a:rPr lang="en-US" sz="2400" dirty="0"/>
              <a:t>Do you agree to improve UL scheduling by explicit SCSID for Low Latency traffic </a:t>
            </a:r>
            <a:r>
              <a:rPr lang="en-US" dirty="0"/>
              <a:t>?</a:t>
            </a:r>
          </a:p>
          <a:p>
            <a:pPr>
              <a:buFont typeface="Arial" panose="020B0604020202020204" pitchFamily="34" charset="0"/>
              <a:buChar char="•"/>
            </a:pPr>
            <a:r>
              <a:rPr lang="en-US" dirty="0"/>
              <a:t>	</a:t>
            </a:r>
            <a:r>
              <a:rPr lang="en-US" b="0" dirty="0"/>
              <a:t>example applications may be TF, BSR, R-TWT…</a:t>
            </a:r>
            <a:endParaRPr lang="en-GB" b="0" dirty="0"/>
          </a:p>
        </p:txBody>
      </p:sp>
      <p:sp>
        <p:nvSpPr>
          <p:cNvPr id="4" name="Slide Number Placeholder 3">
            <a:extLst>
              <a:ext uri="{FF2B5EF4-FFF2-40B4-BE49-F238E27FC236}">
                <a16:creationId xmlns:a16="http://schemas.microsoft.com/office/drawing/2014/main" id="{3AB9D296-E513-4071-8A8E-AB5206AE38AA}"/>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9A47A637-E396-457E-82F0-3EC70ED2AA4F}"/>
              </a:ext>
            </a:extLst>
          </p:cNvPr>
          <p:cNvSpPr>
            <a:spLocks noGrp="1"/>
          </p:cNvSpPr>
          <p:nvPr>
            <p:ph type="ftr" idx="14"/>
          </p:nvPr>
        </p:nvSpPr>
        <p:spPr/>
        <p:txBody>
          <a:bodyPr/>
          <a:lstStyle/>
          <a:p>
            <a:r>
              <a:rPr lang="en-GB"/>
              <a:t>Pascal Viger, Canon</a:t>
            </a:r>
            <a:endParaRPr lang="en-GB" dirty="0"/>
          </a:p>
        </p:txBody>
      </p:sp>
      <p:sp>
        <p:nvSpPr>
          <p:cNvPr id="6" name="Date Placeholder 5">
            <a:extLst>
              <a:ext uri="{FF2B5EF4-FFF2-40B4-BE49-F238E27FC236}">
                <a16:creationId xmlns:a16="http://schemas.microsoft.com/office/drawing/2014/main" id="{3B2BD1BF-41CD-4707-912A-7BAE3099089A}"/>
              </a:ext>
            </a:extLst>
          </p:cNvPr>
          <p:cNvSpPr>
            <a:spLocks noGrp="1"/>
          </p:cNvSpPr>
          <p:nvPr>
            <p:ph type="dt" idx="15"/>
          </p:nvPr>
        </p:nvSpPr>
        <p:spPr/>
        <p:txBody>
          <a:bodyPr/>
          <a:lstStyle/>
          <a:p>
            <a:r>
              <a:rPr lang="fr-FR"/>
              <a:t>September 2024</a:t>
            </a:r>
            <a:endParaRPr lang="en-GB" dirty="0"/>
          </a:p>
        </p:txBody>
      </p:sp>
    </p:spTree>
    <p:extLst>
      <p:ext uri="{BB962C8B-B14F-4D97-AF65-F5344CB8AC3E}">
        <p14:creationId xmlns:p14="http://schemas.microsoft.com/office/powerpoint/2010/main" val="3456385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contribution, we highlight some deficiencies to manage UL latency-sensitive traffic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Pascal Viger, Canon</a:t>
            </a:r>
            <a:endParaRPr lang="en-GB" dirty="0"/>
          </a:p>
        </p:txBody>
      </p:sp>
      <p:sp>
        <p:nvSpPr>
          <p:cNvPr id="4" name="Date Placeholder 3"/>
          <p:cNvSpPr>
            <a:spLocks noGrp="1"/>
          </p:cNvSpPr>
          <p:nvPr>
            <p:ph type="dt" idx="15"/>
          </p:nvPr>
        </p:nvSpPr>
        <p:spPr/>
        <p:txBody>
          <a:bodyPr/>
          <a:lstStyle/>
          <a:p>
            <a:r>
              <a:rPr lang="fr-FR"/>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sp>
        <p:nvSpPr>
          <p:cNvPr id="9218" name="Rectangle 2"/>
          <p:cNvSpPr>
            <a:spLocks noGrp="1" noChangeArrowheads="1"/>
          </p:cNvSpPr>
          <p:nvPr>
            <p:ph idx="1"/>
          </p:nvPr>
        </p:nvSpPr>
        <p:spPr>
          <a:ln/>
        </p:spPr>
        <p:txBody>
          <a:bodyPr/>
          <a:lstStyle/>
          <a:p>
            <a:pPr>
              <a:buFont typeface="Times New Roman" pitchFamily="16" charset="0"/>
              <a:buChar char="•"/>
            </a:pPr>
            <a:r>
              <a:rPr kumimoji="1" lang="en-US" altLang="ja-JP" dirty="0"/>
              <a:t>UHR PAR [1] is aiming to provide improved low latency support. </a:t>
            </a:r>
          </a:p>
          <a:p>
            <a:pPr lvl="1">
              <a:buFont typeface="Times New Roman" pitchFamily="16" charset="0"/>
              <a:buChar char="•"/>
            </a:pPr>
            <a:r>
              <a:rPr kumimoji="1" lang="en-US" altLang="ja-JP" dirty="0"/>
              <a:t>Many applications such as video collaboration, XR, immersive education/training, real-time gaming, robotics etc. require support for low end-to-end latency and jitter. </a:t>
            </a:r>
          </a:p>
          <a:p>
            <a:pPr lvl="1">
              <a:buFont typeface="Times New Roman" pitchFamily="16" charset="0"/>
              <a:buChar char="•"/>
            </a:pPr>
            <a:r>
              <a:rPr kumimoji="1" lang="en-US" altLang="ja-JP" dirty="0"/>
              <a:t>[2] A LL stream with stringent requirements would benefit from prioritized, guaranteed channel access opportunity even before regular EDCA start.</a:t>
            </a:r>
          </a:p>
          <a:p>
            <a:pPr>
              <a:buFont typeface="Times New Roman" pitchFamily="16" charset="0"/>
              <a:buChar char="•"/>
            </a:pPr>
            <a:r>
              <a:rPr kumimoji="1" lang="en-US" altLang="ja-JP" dirty="0"/>
              <a:t>There have been </a:t>
            </a:r>
            <a:r>
              <a:rPr lang="en-GB" dirty="0">
                <a:sym typeface="+mn-ea"/>
              </a:rPr>
              <a:t>several </a:t>
            </a:r>
            <a:r>
              <a:rPr kumimoji="1" lang="en-US" altLang="ja-JP" dirty="0"/>
              <a:t>contributions discussing the </a:t>
            </a:r>
            <a:r>
              <a:rPr lang="en-US" dirty="0">
                <a:sym typeface="+mn-ea"/>
              </a:rPr>
              <a:t>explicit knowledge of the traffic classification and QoS requirement of STA : </a:t>
            </a:r>
          </a:p>
          <a:p>
            <a:pPr lvl="1">
              <a:buFont typeface="Times New Roman" pitchFamily="16" charset="0"/>
              <a:buChar char="•"/>
            </a:pPr>
            <a:r>
              <a:rPr lang="en-US" dirty="0">
                <a:sym typeface="+mn-ea"/>
              </a:rPr>
              <a:t>SCS </a:t>
            </a:r>
            <a:r>
              <a:rPr lang="en-US" dirty="0">
                <a:cs typeface="+mn-ea"/>
                <a:sym typeface="+mn-ea"/>
              </a:rPr>
              <a:t>agreement is established between the associated AP and STA.</a:t>
            </a:r>
            <a:endParaRPr lang="en-GB" dirty="0"/>
          </a:p>
          <a:p>
            <a:pPr lvl="1">
              <a:buFont typeface="Times New Roman" pitchFamily="16" charset="0"/>
              <a:buChar char="•"/>
            </a:pPr>
            <a:r>
              <a:rPr kumimoji="1" lang="en-US" altLang="ja-JP" dirty="0"/>
              <a:t>SCS enables the AP to classify and handle specific MSDUs based on parameters provided by the STA, significantly improving QoS for real-time applications. </a:t>
            </a:r>
            <a:endParaRPr lang="en-GB" dirty="0"/>
          </a:p>
          <a:p>
            <a:pPr>
              <a:buFont typeface="Times New Roman" pitchFamily="16" charset="0"/>
              <a:buChar char="•"/>
            </a:pPr>
            <a:r>
              <a:rPr lang="en-GB" dirty="0">
                <a:solidFill>
                  <a:schemeClr val="tx1"/>
                </a:solidFill>
              </a:rPr>
              <a:t>However, there are still deficiencies to schedule/trigger UL latency-sensitive traffic.</a:t>
            </a:r>
          </a:p>
          <a:p>
            <a:pPr lvl="1">
              <a:buFont typeface="Times New Roman" pitchFamily="16" charset="0"/>
              <a:buChar char="•"/>
            </a:pPr>
            <a:endParaRPr lang="en-GB"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Pascal Viger, Canon</a:t>
            </a:r>
            <a:endParaRPr lang="en-GB" dirty="0"/>
          </a:p>
        </p:txBody>
      </p:sp>
      <p:sp>
        <p:nvSpPr>
          <p:cNvPr id="4" name="Date Placeholder 3"/>
          <p:cNvSpPr>
            <a:spLocks noGrp="1"/>
          </p:cNvSpPr>
          <p:nvPr>
            <p:ph type="dt" idx="15"/>
          </p:nvPr>
        </p:nvSpPr>
        <p:spPr/>
        <p:txBody>
          <a:bodyPr/>
          <a:lstStyle/>
          <a:p>
            <a:r>
              <a:rPr lang="fr-FR"/>
              <a:t>September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92620-538B-43E3-8176-F641B2CB92DF}"/>
              </a:ext>
            </a:extLst>
          </p:cNvPr>
          <p:cNvSpPr>
            <a:spLocks noGrp="1"/>
          </p:cNvSpPr>
          <p:nvPr>
            <p:ph type="title"/>
          </p:nvPr>
        </p:nvSpPr>
        <p:spPr/>
        <p:txBody>
          <a:bodyPr/>
          <a:lstStyle/>
          <a:p>
            <a:r>
              <a:rPr lang="en-GB" dirty="0"/>
              <a:t>Context / Problem statement</a:t>
            </a:r>
          </a:p>
        </p:txBody>
      </p:sp>
      <p:sp>
        <p:nvSpPr>
          <p:cNvPr id="3" name="Content Placeholder 2">
            <a:extLst>
              <a:ext uri="{FF2B5EF4-FFF2-40B4-BE49-F238E27FC236}">
                <a16:creationId xmlns:a16="http://schemas.microsoft.com/office/drawing/2014/main" id="{500BC26D-6401-4BAF-BEC3-231E6448FEBB}"/>
              </a:ext>
            </a:extLst>
          </p:cNvPr>
          <p:cNvSpPr>
            <a:spLocks noGrp="1"/>
          </p:cNvSpPr>
          <p:nvPr>
            <p:ph idx="1"/>
          </p:nvPr>
        </p:nvSpPr>
        <p:spPr/>
        <p:txBody>
          <a:bodyPr/>
          <a:lstStyle/>
          <a:p>
            <a:pPr>
              <a:buFont typeface="Arial" panose="020B0604020202020204" pitchFamily="34" charset="0"/>
              <a:buChar char="•"/>
            </a:pPr>
            <a:r>
              <a:rPr lang="en-GB" sz="2000" dirty="0"/>
              <a:t>Several 11bn contributions discuss how to prioritize UL traffic flows. As example :</a:t>
            </a:r>
          </a:p>
          <a:p>
            <a:pPr>
              <a:buFont typeface="Arial" panose="020B0604020202020204" pitchFamily="34" charset="0"/>
              <a:buChar char="•"/>
            </a:pPr>
            <a:r>
              <a:rPr lang="en-GB" sz="2000" dirty="0"/>
              <a:t>Doc 11-24/397: “Support for End-to-End QoS”</a:t>
            </a:r>
          </a:p>
          <a:p>
            <a:pPr lvl="1">
              <a:buFont typeface="Arial" panose="020B0604020202020204" pitchFamily="34" charset="0"/>
              <a:buChar char="•"/>
            </a:pPr>
            <a:r>
              <a:rPr lang="en-GB" sz="1800" dirty="0"/>
              <a:t>There can be </a:t>
            </a:r>
            <a:r>
              <a:rPr lang="en-GB" sz="1800" u="sng" dirty="0"/>
              <a:t>multiple UL flows active from a given STA for a given TID </a:t>
            </a:r>
            <a:r>
              <a:rPr lang="en-GB" sz="1800" dirty="0"/>
              <a:t>– e.g. video collaboration while a live sports stream running in the background, both flows mapped to same TID.</a:t>
            </a:r>
            <a:endParaRPr kumimoji="1" lang="en-US" altLang="ja-JP" sz="1600" dirty="0"/>
          </a:p>
          <a:p>
            <a:pPr lvl="1">
              <a:buFont typeface="Arial" panose="020B0604020202020204" pitchFamily="34" charset="0"/>
              <a:buChar char="•"/>
            </a:pPr>
            <a:r>
              <a:rPr lang="en-GB" sz="1600" b="0" dirty="0"/>
              <a:t>TCLAS info is needed to classify flows and apply flow level policy (based on IP tuple)</a:t>
            </a:r>
            <a:r>
              <a:rPr kumimoji="1" lang="en-US" sz="1600" b="0" dirty="0"/>
              <a:t>; </a:t>
            </a:r>
            <a:r>
              <a:rPr lang="en-US" sz="1600" b="0" dirty="0"/>
              <a:t>UL TCLAS needs to be provided for SCS Request with UL QoS Characteristics, then </a:t>
            </a:r>
            <a:r>
              <a:rPr lang="en-US" sz="1600" dirty="0"/>
              <a:t>UL TCLAS allows an AP to apply flow level policy for SCS requests and allocate UL resources, e.g. </a:t>
            </a:r>
            <a:r>
              <a:rPr lang="en-US" sz="1600" u="sng" dirty="0"/>
              <a:t>trigger frequently </a:t>
            </a:r>
            <a:r>
              <a:rPr lang="en-US" sz="1600" dirty="0"/>
              <a:t>with enough RU allocation</a:t>
            </a:r>
            <a:r>
              <a:rPr lang="en-GB" sz="1600" dirty="0"/>
              <a:t>.</a:t>
            </a:r>
            <a:endParaRPr kumimoji="1" lang="en-US" altLang="ja-JP" sz="1600" dirty="0"/>
          </a:p>
          <a:p>
            <a:pPr lvl="1">
              <a:buFont typeface="Arial" panose="020B0604020202020204" pitchFamily="34" charset="0"/>
              <a:buChar char="•"/>
            </a:pPr>
            <a:endParaRPr kumimoji="1" lang="en-US" altLang="ja-JP" sz="1600" dirty="0"/>
          </a:p>
          <a:p>
            <a:pPr>
              <a:buFont typeface="Arial" panose="020B0604020202020204" pitchFamily="34" charset="0"/>
              <a:buChar char="•"/>
            </a:pPr>
            <a:r>
              <a:rPr lang="en-GB" sz="2000" dirty="0"/>
              <a:t>Doc 11-24/463: “QoS enhancements for UHR-follow-up”</a:t>
            </a:r>
          </a:p>
          <a:p>
            <a:pPr lvl="1">
              <a:buFont typeface="Arial" panose="020B0604020202020204" pitchFamily="34" charset="0"/>
              <a:buChar char="•"/>
            </a:pPr>
            <a:r>
              <a:rPr lang="en-US" sz="1800" u="sng" dirty="0"/>
              <a:t>multiple  traffic streams are mapped to same AC </a:t>
            </a:r>
            <a:r>
              <a:rPr lang="en-US" sz="1800" dirty="0"/>
              <a:t>between two STAs such as multiple voice/ video sessions, time-sensitive flows, file transfer instances </a:t>
            </a:r>
          </a:p>
          <a:p>
            <a:pPr lvl="1">
              <a:buFont typeface="Arial" panose="020B0604020202020204" pitchFamily="34" charset="0"/>
              <a:buChar char="•"/>
            </a:pPr>
            <a:r>
              <a:rPr lang="en-US" sz="1800" dirty="0"/>
              <a:t>We can sort or </a:t>
            </a:r>
            <a:r>
              <a:rPr lang="en-US" sz="1800" u="sng" dirty="0"/>
              <a:t>map each SCS flow to a unique TID </a:t>
            </a:r>
            <a:r>
              <a:rPr lang="en-US" sz="1800" dirty="0"/>
              <a:t>if we don’t have too many such flows</a:t>
            </a:r>
          </a:p>
          <a:p>
            <a:pPr lvl="1">
              <a:buFont typeface="Arial" panose="020B0604020202020204" pitchFamily="34" charset="0"/>
              <a:buChar char="•"/>
            </a:pPr>
            <a:r>
              <a:rPr lang="en-US" sz="1800" dirty="0"/>
              <a:t>Clearly, this is a problem if </a:t>
            </a:r>
            <a:r>
              <a:rPr lang="en-US" sz="1800" u="sng" dirty="0"/>
              <a:t>the number of such streams exceed the number of TIDs </a:t>
            </a:r>
            <a:r>
              <a:rPr lang="en-US" sz="1800" dirty="0"/>
              <a:t>that can today be mapped to an AC. </a:t>
            </a:r>
          </a:p>
          <a:p>
            <a:pPr lvl="1">
              <a:buFont typeface="Arial" panose="020B0604020202020204" pitchFamily="34" charset="0"/>
              <a:buChar char="•"/>
            </a:pPr>
            <a:endParaRPr lang="en-GB" sz="1800" dirty="0"/>
          </a:p>
          <a:p>
            <a:pPr>
              <a:buFont typeface="Arial" panose="020B0604020202020204" pitchFamily="34" charset="0"/>
              <a:buChar char="•"/>
            </a:pPr>
            <a:endParaRPr lang="en-GB" sz="2000" dirty="0"/>
          </a:p>
        </p:txBody>
      </p:sp>
      <p:sp>
        <p:nvSpPr>
          <p:cNvPr id="4" name="Slide Number Placeholder 3">
            <a:extLst>
              <a:ext uri="{FF2B5EF4-FFF2-40B4-BE49-F238E27FC236}">
                <a16:creationId xmlns:a16="http://schemas.microsoft.com/office/drawing/2014/main" id="{FFD34258-2D66-47C9-8C46-80AA8042490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F4265E8-192D-4002-934A-9EA29F0F439C}"/>
              </a:ext>
            </a:extLst>
          </p:cNvPr>
          <p:cNvSpPr>
            <a:spLocks noGrp="1"/>
          </p:cNvSpPr>
          <p:nvPr>
            <p:ph type="ftr" idx="14"/>
          </p:nvPr>
        </p:nvSpPr>
        <p:spPr/>
        <p:txBody>
          <a:bodyPr/>
          <a:lstStyle/>
          <a:p>
            <a:r>
              <a:rPr lang="en-GB"/>
              <a:t>Pascal Viger, Canon</a:t>
            </a:r>
            <a:endParaRPr lang="en-GB" dirty="0"/>
          </a:p>
        </p:txBody>
      </p:sp>
      <p:sp>
        <p:nvSpPr>
          <p:cNvPr id="6" name="Date Placeholder 5">
            <a:extLst>
              <a:ext uri="{FF2B5EF4-FFF2-40B4-BE49-F238E27FC236}">
                <a16:creationId xmlns:a16="http://schemas.microsoft.com/office/drawing/2014/main" id="{FFC21DCA-146C-4660-BC82-C967E7C09F58}"/>
              </a:ext>
            </a:extLst>
          </p:cNvPr>
          <p:cNvSpPr>
            <a:spLocks noGrp="1"/>
          </p:cNvSpPr>
          <p:nvPr>
            <p:ph type="dt" idx="15"/>
          </p:nvPr>
        </p:nvSpPr>
        <p:spPr/>
        <p:txBody>
          <a:bodyPr/>
          <a:lstStyle/>
          <a:p>
            <a:r>
              <a:rPr lang="fr-FR"/>
              <a:t>September 2024</a:t>
            </a:r>
            <a:endParaRPr lang="en-GB" dirty="0"/>
          </a:p>
        </p:txBody>
      </p:sp>
    </p:spTree>
    <p:extLst>
      <p:ext uri="{BB962C8B-B14F-4D97-AF65-F5344CB8AC3E}">
        <p14:creationId xmlns:p14="http://schemas.microsoft.com/office/powerpoint/2010/main" val="2748164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61402-5A5E-4CC0-8AD2-39666D4E3654}"/>
              </a:ext>
            </a:extLst>
          </p:cNvPr>
          <p:cNvSpPr>
            <a:spLocks noGrp="1"/>
          </p:cNvSpPr>
          <p:nvPr>
            <p:ph type="title"/>
          </p:nvPr>
        </p:nvSpPr>
        <p:spPr/>
        <p:txBody>
          <a:bodyPr/>
          <a:lstStyle/>
          <a:p>
            <a:r>
              <a:rPr lang="en-GB" dirty="0"/>
              <a:t>Context / Problem statement (cont.)</a:t>
            </a:r>
          </a:p>
        </p:txBody>
      </p:sp>
      <p:sp>
        <p:nvSpPr>
          <p:cNvPr id="3" name="Content Placeholder 2">
            <a:extLst>
              <a:ext uri="{FF2B5EF4-FFF2-40B4-BE49-F238E27FC236}">
                <a16:creationId xmlns:a16="http://schemas.microsoft.com/office/drawing/2014/main" id="{4F6E4E24-1D33-453A-85EF-449A6DDC5A0E}"/>
              </a:ext>
            </a:extLst>
          </p:cNvPr>
          <p:cNvSpPr>
            <a:spLocks noGrp="1"/>
          </p:cNvSpPr>
          <p:nvPr>
            <p:ph idx="1"/>
          </p:nvPr>
        </p:nvSpPr>
        <p:spPr/>
        <p:txBody>
          <a:bodyPr/>
          <a:lstStyle/>
          <a:p>
            <a:pPr>
              <a:buFont typeface="Arial" pitchFamily="34" charset="0"/>
              <a:buChar char="•"/>
            </a:pPr>
            <a:r>
              <a:rPr lang="en-GB" sz="2000" dirty="0"/>
              <a:t>Restricted TWT (</a:t>
            </a:r>
            <a:r>
              <a:rPr lang="en-GB" sz="2000" dirty="0" err="1"/>
              <a:t>TGbe</a:t>
            </a:r>
            <a:r>
              <a:rPr lang="en-GB" sz="2000" dirty="0"/>
              <a:t>)</a:t>
            </a:r>
          </a:p>
          <a:p>
            <a:pPr lvl="1">
              <a:buFont typeface="Arial" pitchFamily="34" charset="0"/>
              <a:buChar char="•"/>
            </a:pPr>
            <a:r>
              <a:rPr lang="en-US" altLang="zh-CN" sz="1600" b="0" dirty="0"/>
              <a:t>Restricted TWT (R-TWT) has been proposed in </a:t>
            </a:r>
            <a:r>
              <a:rPr lang="en-US" altLang="zh-CN" sz="1600" b="0" dirty="0" err="1"/>
              <a:t>TGbe</a:t>
            </a:r>
            <a:r>
              <a:rPr lang="en-US" altLang="zh-CN" sz="1600" b="0" dirty="0"/>
              <a:t> to improve the QoS of low latency (LL) traffic</a:t>
            </a:r>
          </a:p>
          <a:p>
            <a:pPr lvl="1">
              <a:buFont typeface="Arial" pitchFamily="34" charset="0"/>
              <a:buChar char="•"/>
            </a:pPr>
            <a:r>
              <a:rPr lang="en-US" altLang="zh-CN" sz="1600" b="0" dirty="0"/>
              <a:t>R-TWT is built on top of broadcast TWT, which defines certain time periods that are prioritized for LL traffic transmission, including:</a:t>
            </a:r>
          </a:p>
          <a:p>
            <a:pPr lvl="2">
              <a:buFont typeface="Arial" pitchFamily="34" charset="0"/>
              <a:buChar char="•"/>
            </a:pPr>
            <a:r>
              <a:rPr lang="en-US" altLang="zh-CN" sz="1400" dirty="0"/>
              <a:t>AP can </a:t>
            </a:r>
            <a:r>
              <a:rPr lang="en-US" altLang="zh-CN" sz="1400" u="sng" dirty="0"/>
              <a:t>trigger</a:t>
            </a:r>
            <a:r>
              <a:rPr lang="en-US" altLang="zh-CN" sz="1400" dirty="0"/>
              <a:t> member STAs to transmit </a:t>
            </a:r>
            <a:r>
              <a:rPr lang="en-US" altLang="zh-CN" sz="1400" u="sng" dirty="0"/>
              <a:t>UL frames of R-TWT UL TIDs</a:t>
            </a:r>
          </a:p>
          <a:p>
            <a:pPr lvl="1">
              <a:buFont typeface="Arial" pitchFamily="34" charset="0"/>
              <a:buChar char="•"/>
            </a:pPr>
            <a:r>
              <a:rPr lang="en-US" altLang="zh-CN" sz="1600" b="0" dirty="0"/>
              <a:t>Coordinated R-TWT has been discussed extensively in UHR and </a:t>
            </a:r>
            <a:r>
              <a:rPr lang="en-US" altLang="zh-CN" sz="1600" b="0" dirty="0" err="1"/>
              <a:t>TGbn</a:t>
            </a:r>
            <a:r>
              <a:rPr lang="en-US" altLang="zh-CN" sz="1600" b="0" dirty="0"/>
              <a:t> to improve the latency performance in the Multi-BSS scenario.</a:t>
            </a:r>
            <a:endParaRPr lang="en-US" altLang="zh-CN" sz="1600" dirty="0"/>
          </a:p>
          <a:p>
            <a:endParaRPr lang="en-GB" dirty="0"/>
          </a:p>
        </p:txBody>
      </p:sp>
      <p:sp>
        <p:nvSpPr>
          <p:cNvPr id="4" name="Slide Number Placeholder 3">
            <a:extLst>
              <a:ext uri="{FF2B5EF4-FFF2-40B4-BE49-F238E27FC236}">
                <a16:creationId xmlns:a16="http://schemas.microsoft.com/office/drawing/2014/main" id="{1A0B0FD1-B299-4B2A-AEB4-0257BFB08DD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CC77695-09CA-43E7-988C-B011A3C615DB}"/>
              </a:ext>
            </a:extLst>
          </p:cNvPr>
          <p:cNvSpPr>
            <a:spLocks noGrp="1"/>
          </p:cNvSpPr>
          <p:nvPr>
            <p:ph type="ftr" idx="14"/>
          </p:nvPr>
        </p:nvSpPr>
        <p:spPr/>
        <p:txBody>
          <a:bodyPr/>
          <a:lstStyle/>
          <a:p>
            <a:r>
              <a:rPr lang="en-GB"/>
              <a:t>Pascal Viger, Canon</a:t>
            </a:r>
            <a:endParaRPr lang="en-GB" dirty="0"/>
          </a:p>
        </p:txBody>
      </p:sp>
      <p:sp>
        <p:nvSpPr>
          <p:cNvPr id="6" name="Date Placeholder 5">
            <a:extLst>
              <a:ext uri="{FF2B5EF4-FFF2-40B4-BE49-F238E27FC236}">
                <a16:creationId xmlns:a16="http://schemas.microsoft.com/office/drawing/2014/main" id="{C63D88FA-7B4B-4138-BBF9-41EB3D0A623E}"/>
              </a:ext>
            </a:extLst>
          </p:cNvPr>
          <p:cNvSpPr>
            <a:spLocks noGrp="1"/>
          </p:cNvSpPr>
          <p:nvPr>
            <p:ph type="dt" idx="15"/>
          </p:nvPr>
        </p:nvSpPr>
        <p:spPr/>
        <p:txBody>
          <a:bodyPr/>
          <a:lstStyle/>
          <a:p>
            <a:r>
              <a:rPr lang="fr-FR"/>
              <a:t>September 2024</a:t>
            </a:r>
            <a:endParaRPr lang="en-GB" dirty="0"/>
          </a:p>
        </p:txBody>
      </p:sp>
    </p:spTree>
    <p:extLst>
      <p:ext uri="{BB962C8B-B14F-4D97-AF65-F5344CB8AC3E}">
        <p14:creationId xmlns:p14="http://schemas.microsoft.com/office/powerpoint/2010/main" val="102416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F719D-FEF1-4A48-B19F-0F5BF46A846E}"/>
              </a:ext>
            </a:extLst>
          </p:cNvPr>
          <p:cNvSpPr>
            <a:spLocks noGrp="1"/>
          </p:cNvSpPr>
          <p:nvPr>
            <p:ph type="title"/>
          </p:nvPr>
        </p:nvSpPr>
        <p:spPr/>
        <p:txBody>
          <a:bodyPr/>
          <a:lstStyle/>
          <a:p>
            <a:r>
              <a:rPr lang="en-GB" dirty="0"/>
              <a:t>Discussion</a:t>
            </a:r>
          </a:p>
        </p:txBody>
      </p:sp>
      <p:sp>
        <p:nvSpPr>
          <p:cNvPr id="3" name="Content Placeholder 2">
            <a:extLst>
              <a:ext uri="{FF2B5EF4-FFF2-40B4-BE49-F238E27FC236}">
                <a16:creationId xmlns:a16="http://schemas.microsoft.com/office/drawing/2014/main" id="{FFEEF6AE-92F3-4EA8-A53F-D7CCB764F3FB}"/>
              </a:ext>
            </a:extLst>
          </p:cNvPr>
          <p:cNvSpPr>
            <a:spLocks noGrp="1"/>
          </p:cNvSpPr>
          <p:nvPr>
            <p:ph idx="1"/>
          </p:nvPr>
        </p:nvSpPr>
        <p:spPr>
          <a:xfrm>
            <a:off x="914401" y="1647114"/>
            <a:ext cx="10361084" cy="4724399"/>
          </a:xfrm>
        </p:spPr>
        <p:txBody>
          <a:bodyPr/>
          <a:lstStyle/>
          <a:p>
            <a:pPr lvl="0" defTabSz="914400" eaLnBrk="0" hangingPunct="0">
              <a:spcBef>
                <a:spcPct val="20000"/>
              </a:spcBef>
              <a:buClrTx/>
              <a:buSzTx/>
              <a:buFontTx/>
              <a:buChar char="•"/>
            </a:pPr>
            <a:r>
              <a:rPr lang="en-US" sz="2000" dirty="0"/>
              <a:t>3 main elements have to be considered for latency-sensitive stream:</a:t>
            </a:r>
          </a:p>
          <a:p>
            <a:pPr lvl="1" defTabSz="914400" eaLnBrk="0" hangingPunct="0">
              <a:spcBef>
                <a:spcPct val="20000"/>
              </a:spcBef>
              <a:buClrTx/>
              <a:buSzTx/>
              <a:buFontTx/>
              <a:buChar char="•"/>
            </a:pPr>
            <a:r>
              <a:rPr lang="en-US" sz="1600" u="sng" dirty="0"/>
              <a:t>Buffer status report </a:t>
            </a:r>
            <a:r>
              <a:rPr lang="en-US" sz="1600" dirty="0"/>
              <a:t>(BSR) is used to indicate to the AP the amount of data the STA has available in its queues for transmission. </a:t>
            </a:r>
          </a:p>
          <a:p>
            <a:pPr lvl="2" defTabSz="914400" eaLnBrk="0" hangingPunct="0">
              <a:spcBef>
                <a:spcPct val="20000"/>
              </a:spcBef>
              <a:buClrTx/>
              <a:buSzTx/>
              <a:buFontTx/>
              <a:buChar char="•"/>
            </a:pPr>
            <a:r>
              <a:rPr lang="en-US" sz="1400" dirty="0"/>
              <a:t>BSRs takes the form of QoS-Control with Queue Size, or BSR-Control </a:t>
            </a:r>
          </a:p>
          <a:p>
            <a:pPr lvl="2" defTabSz="914400" eaLnBrk="0" hangingPunct="0">
              <a:spcBef>
                <a:spcPct val="20000"/>
              </a:spcBef>
              <a:buClrTx/>
              <a:buSzTx/>
              <a:buFontTx/>
              <a:buChar char="•"/>
            </a:pPr>
            <a:r>
              <a:rPr lang="en-US" sz="1400" dirty="0"/>
              <a:t>BSR can be solicited by a TF</a:t>
            </a:r>
          </a:p>
          <a:p>
            <a:pPr lvl="1" defTabSz="914400" eaLnBrk="0" hangingPunct="0">
              <a:spcBef>
                <a:spcPct val="20000"/>
              </a:spcBef>
              <a:buClrTx/>
              <a:buSzTx/>
              <a:buFontTx/>
              <a:buChar char="•"/>
            </a:pPr>
            <a:r>
              <a:rPr lang="en-US" sz="1600" u="sng" dirty="0"/>
              <a:t>Trigger Frame </a:t>
            </a:r>
            <a:r>
              <a:rPr lang="en-US" sz="1600" dirty="0"/>
              <a:t>is used by AP to control medium access and trigger a specific stream</a:t>
            </a:r>
          </a:p>
          <a:p>
            <a:pPr lvl="1" defTabSz="914400" eaLnBrk="0" hangingPunct="0">
              <a:spcBef>
                <a:spcPct val="20000"/>
              </a:spcBef>
              <a:buClrTx/>
              <a:buSzTx/>
              <a:buFont typeface="Arial" panose="020B0604020202020204" pitchFamily="34" charset="0"/>
              <a:buChar char="•"/>
            </a:pPr>
            <a:r>
              <a:rPr lang="en-US" sz="1600" u="sng" dirty="0"/>
              <a:t>Restricted-TWT (</a:t>
            </a:r>
            <a:r>
              <a:rPr lang="en-US" sz="1600" u="sng" dirty="0" err="1"/>
              <a:t>rTWT</a:t>
            </a:r>
            <a:r>
              <a:rPr lang="en-US" sz="1600" u="sng" dirty="0"/>
              <a:t>) :</a:t>
            </a:r>
            <a:r>
              <a:rPr lang="en-US" sz="1600" dirty="0"/>
              <a:t> UL/DL TID bitmap</a:t>
            </a:r>
          </a:p>
          <a:p>
            <a:pPr lvl="1" defTabSz="914400" eaLnBrk="0" hangingPunct="0">
              <a:spcBef>
                <a:spcPct val="20000"/>
              </a:spcBef>
              <a:buClrTx/>
              <a:buSzTx/>
              <a:buFont typeface="Arial" panose="020B0604020202020204" pitchFamily="34" charset="0"/>
              <a:buChar char="•"/>
            </a:pPr>
            <a:endParaRPr lang="en-US" sz="1600" dirty="0"/>
          </a:p>
          <a:p>
            <a:pPr defTabSz="914400" eaLnBrk="0" hangingPunct="0">
              <a:spcBef>
                <a:spcPct val="20000"/>
              </a:spcBef>
              <a:buClrTx/>
              <a:buSzTx/>
              <a:buFont typeface="Arial" panose="020B0604020202020204" pitchFamily="34" charset="0"/>
              <a:buChar char="•"/>
            </a:pPr>
            <a:r>
              <a:rPr lang="en-US" sz="2000" dirty="0"/>
              <a:t>Current issues (not solved in 11be):</a:t>
            </a:r>
          </a:p>
          <a:p>
            <a:pPr lvl="1" defTabSz="914400" eaLnBrk="0" hangingPunct="0">
              <a:spcBef>
                <a:spcPct val="20000"/>
              </a:spcBef>
              <a:buClrTx/>
              <a:buSzTx/>
              <a:buFont typeface="Arial" panose="020B0604020202020204" pitchFamily="34" charset="0"/>
              <a:buChar char="•"/>
            </a:pPr>
            <a:r>
              <a:rPr lang="en-US" sz="1600" dirty="0"/>
              <a:t>BSR:</a:t>
            </a:r>
          </a:p>
          <a:p>
            <a:pPr lvl="2" defTabSz="914400" eaLnBrk="0" hangingPunct="0">
              <a:spcBef>
                <a:spcPct val="20000"/>
              </a:spcBef>
              <a:buClrTx/>
              <a:buSzTx/>
              <a:buFont typeface="Arial" panose="020B0604020202020204" pitchFamily="34" charset="0"/>
              <a:buChar char="•"/>
            </a:pPr>
            <a:r>
              <a:rPr lang="en-US" sz="1400" dirty="0"/>
              <a:t>BSRs work at AC level (Queue Size subfield, Queue Size All subfield)</a:t>
            </a:r>
          </a:p>
          <a:p>
            <a:pPr lvl="2" defTabSz="914400" eaLnBrk="0" hangingPunct="0">
              <a:spcBef>
                <a:spcPct val="20000"/>
              </a:spcBef>
              <a:buClrTx/>
              <a:buSzTx/>
              <a:buFont typeface="Arial" panose="020B0604020202020204" pitchFamily="34" charset="0"/>
              <a:buChar char="•"/>
            </a:pPr>
            <a:r>
              <a:rPr lang="en-US" sz="1400" dirty="0">
                <a:solidFill>
                  <a:schemeClr val="tx1"/>
                </a:solidFill>
              </a:rPr>
              <a:t>From 11-24/0091: </a:t>
            </a:r>
            <a:r>
              <a:rPr lang="en-US" sz="1400" b="0" i="1" kern="0" dirty="0">
                <a:solidFill>
                  <a:schemeClr val="tx1"/>
                </a:solidFill>
              </a:rPr>
              <a:t>Considering only the TIDs may not be adequate to schedule for event-based low-latency traffic.</a:t>
            </a:r>
            <a:endParaRPr lang="en-US" sz="1400" i="1" dirty="0">
              <a:solidFill>
                <a:schemeClr val="tx1"/>
              </a:solidFill>
            </a:endParaRPr>
          </a:p>
          <a:p>
            <a:pPr lvl="1" defTabSz="914400" eaLnBrk="0" hangingPunct="0">
              <a:spcBef>
                <a:spcPct val="20000"/>
              </a:spcBef>
              <a:buClrTx/>
              <a:buSzTx/>
              <a:buFont typeface="Arial" panose="020B0604020202020204" pitchFamily="34" charset="0"/>
              <a:buChar char="•"/>
            </a:pPr>
            <a:r>
              <a:rPr lang="en-US" sz="1600" dirty="0"/>
              <a:t>Trigger frame :</a:t>
            </a:r>
          </a:p>
          <a:p>
            <a:pPr lvl="2" defTabSz="914400" eaLnBrk="0" hangingPunct="0">
              <a:spcBef>
                <a:spcPct val="20000"/>
              </a:spcBef>
              <a:buClrTx/>
              <a:buSzTx/>
              <a:buFont typeface="Arial" panose="020B0604020202020204" pitchFamily="34" charset="0"/>
              <a:buChar char="•"/>
            </a:pPr>
            <a:r>
              <a:rPr lang="en-US" sz="1400" dirty="0"/>
              <a:t>Today, only Preferred AC may be identified</a:t>
            </a:r>
          </a:p>
          <a:p>
            <a:pPr lvl="1" defTabSz="914400" eaLnBrk="0" hangingPunct="0">
              <a:spcBef>
                <a:spcPct val="20000"/>
              </a:spcBef>
              <a:buClrTx/>
              <a:buSzTx/>
              <a:buFont typeface="Arial" panose="020B0604020202020204" pitchFamily="34" charset="0"/>
              <a:buChar char="•"/>
            </a:pPr>
            <a:r>
              <a:rPr lang="en-GB" sz="1600" dirty="0" err="1"/>
              <a:t>rTWT</a:t>
            </a:r>
            <a:r>
              <a:rPr lang="en-GB" sz="1600" dirty="0"/>
              <a:t>: </a:t>
            </a:r>
          </a:p>
          <a:p>
            <a:pPr lvl="2" defTabSz="914400" eaLnBrk="0" hangingPunct="0">
              <a:spcBef>
                <a:spcPct val="20000"/>
              </a:spcBef>
              <a:buClrTx/>
              <a:buSzTx/>
              <a:buFont typeface="Arial" panose="020B0604020202020204" pitchFamily="34" charset="0"/>
              <a:buChar char="•"/>
            </a:pPr>
            <a:r>
              <a:rPr lang="en-GB" sz="1400" dirty="0"/>
              <a:t>Problem is </a:t>
            </a:r>
            <a:r>
              <a:rPr lang="en-GB" sz="1400" dirty="0">
                <a:solidFill>
                  <a:schemeClr val="tx1"/>
                </a:solidFill>
              </a:rPr>
              <a:t>that a TID can also contain non latency sensitive (non-LL) data, thus </a:t>
            </a:r>
            <a:r>
              <a:rPr lang="en-GB" sz="1400" u="sng" dirty="0">
                <a:solidFill>
                  <a:schemeClr val="tx1"/>
                </a:solidFill>
              </a:rPr>
              <a:t>it is unfair to transport those non-LL data as well as highest-priority LL data.</a:t>
            </a:r>
          </a:p>
          <a:p>
            <a:endParaRPr lang="en-GB" dirty="0"/>
          </a:p>
        </p:txBody>
      </p:sp>
      <p:sp>
        <p:nvSpPr>
          <p:cNvPr id="4" name="Slide Number Placeholder 3">
            <a:extLst>
              <a:ext uri="{FF2B5EF4-FFF2-40B4-BE49-F238E27FC236}">
                <a16:creationId xmlns:a16="http://schemas.microsoft.com/office/drawing/2014/main" id="{181D4422-EA29-4D2E-86BB-3AAB2644102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9B3A7B7C-5FC1-4A51-A9C4-39FDA6EB7AB2}"/>
              </a:ext>
            </a:extLst>
          </p:cNvPr>
          <p:cNvSpPr>
            <a:spLocks noGrp="1"/>
          </p:cNvSpPr>
          <p:nvPr>
            <p:ph type="ftr" idx="14"/>
          </p:nvPr>
        </p:nvSpPr>
        <p:spPr/>
        <p:txBody>
          <a:bodyPr/>
          <a:lstStyle/>
          <a:p>
            <a:r>
              <a:rPr lang="en-GB"/>
              <a:t>Pascal Viger, Canon</a:t>
            </a:r>
            <a:endParaRPr lang="en-GB" dirty="0"/>
          </a:p>
        </p:txBody>
      </p:sp>
      <p:sp>
        <p:nvSpPr>
          <p:cNvPr id="6" name="Date Placeholder 5">
            <a:extLst>
              <a:ext uri="{FF2B5EF4-FFF2-40B4-BE49-F238E27FC236}">
                <a16:creationId xmlns:a16="http://schemas.microsoft.com/office/drawing/2014/main" id="{4DBD90AE-CB52-4B5F-9353-88EE7F0D452D}"/>
              </a:ext>
            </a:extLst>
          </p:cNvPr>
          <p:cNvSpPr>
            <a:spLocks noGrp="1"/>
          </p:cNvSpPr>
          <p:nvPr>
            <p:ph type="dt" idx="15"/>
          </p:nvPr>
        </p:nvSpPr>
        <p:spPr/>
        <p:txBody>
          <a:bodyPr/>
          <a:lstStyle/>
          <a:p>
            <a:r>
              <a:rPr lang="fr-FR"/>
              <a:t>September 2024</a:t>
            </a:r>
            <a:endParaRPr lang="en-GB" dirty="0"/>
          </a:p>
        </p:txBody>
      </p:sp>
    </p:spTree>
    <p:extLst>
      <p:ext uri="{BB962C8B-B14F-4D97-AF65-F5344CB8AC3E}">
        <p14:creationId xmlns:p14="http://schemas.microsoft.com/office/powerpoint/2010/main" val="471961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251D2-D4C0-4C62-97A1-DA4A8E1F1DFF}"/>
              </a:ext>
            </a:extLst>
          </p:cNvPr>
          <p:cNvSpPr>
            <a:spLocks noGrp="1"/>
          </p:cNvSpPr>
          <p:nvPr>
            <p:ph type="title"/>
          </p:nvPr>
        </p:nvSpPr>
        <p:spPr/>
        <p:txBody>
          <a:bodyPr/>
          <a:lstStyle/>
          <a:p>
            <a:r>
              <a:rPr lang="en-GB" dirty="0"/>
              <a:t>Proposal</a:t>
            </a:r>
          </a:p>
        </p:txBody>
      </p:sp>
      <p:sp>
        <p:nvSpPr>
          <p:cNvPr id="3" name="Content Placeholder 2">
            <a:extLst>
              <a:ext uri="{FF2B5EF4-FFF2-40B4-BE49-F238E27FC236}">
                <a16:creationId xmlns:a16="http://schemas.microsoft.com/office/drawing/2014/main" id="{FDCA6AF4-4D43-4050-A0C7-7BE444D6F9FC}"/>
              </a:ext>
            </a:extLst>
          </p:cNvPr>
          <p:cNvSpPr>
            <a:spLocks noGrp="1"/>
          </p:cNvSpPr>
          <p:nvPr>
            <p:ph idx="1"/>
          </p:nvPr>
        </p:nvSpPr>
        <p:spPr/>
        <p:txBody>
          <a:bodyPr/>
          <a:lstStyle/>
          <a:p>
            <a:r>
              <a:rPr lang="en-GB" dirty="0"/>
              <a:t>It is therefore required to consider both TID and SCSID to qualify the stream in both BSRs and TFs for efficient UL MU operation :</a:t>
            </a:r>
          </a:p>
          <a:p>
            <a:pPr>
              <a:buFontTx/>
              <a:buChar char="-"/>
            </a:pPr>
            <a:r>
              <a:rPr lang="en-GB" u="sng" dirty="0"/>
              <a:t>SCS</a:t>
            </a:r>
            <a:r>
              <a:rPr lang="en-US" u="sng" dirty="0"/>
              <a:t>ID-based low latency traffic differentiation mechanism</a:t>
            </a:r>
            <a:r>
              <a:rPr lang="en-GB" dirty="0"/>
              <a:t>, to be used by high-end STAs able to </a:t>
            </a:r>
            <a:r>
              <a:rPr lang="en-US" dirty="0"/>
              <a:t>finely separate low latency data against normal data,</a:t>
            </a:r>
            <a:endParaRPr lang="en-GB" dirty="0"/>
          </a:p>
          <a:p>
            <a:pPr>
              <a:buFontTx/>
              <a:buChar char="-"/>
            </a:pPr>
            <a:r>
              <a:rPr lang="en-US" u="sng" dirty="0"/>
              <a:t>TID-based low latency traffic differentiation</a:t>
            </a:r>
            <a:r>
              <a:rPr lang="en-US" dirty="0"/>
              <a:t>, for other STAs.</a:t>
            </a:r>
            <a:endParaRPr lang="en-GB" dirty="0"/>
          </a:p>
          <a:p>
            <a:endParaRPr lang="en-GB" dirty="0"/>
          </a:p>
        </p:txBody>
      </p:sp>
      <p:sp>
        <p:nvSpPr>
          <p:cNvPr id="4" name="Slide Number Placeholder 3">
            <a:extLst>
              <a:ext uri="{FF2B5EF4-FFF2-40B4-BE49-F238E27FC236}">
                <a16:creationId xmlns:a16="http://schemas.microsoft.com/office/drawing/2014/main" id="{FE6FF008-853C-4CE4-AB1D-9D9FFEC9776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F176EA8-B603-4D97-A262-43E6C96ADA6E}"/>
              </a:ext>
            </a:extLst>
          </p:cNvPr>
          <p:cNvSpPr>
            <a:spLocks noGrp="1"/>
          </p:cNvSpPr>
          <p:nvPr>
            <p:ph type="ftr" idx="14"/>
          </p:nvPr>
        </p:nvSpPr>
        <p:spPr/>
        <p:txBody>
          <a:bodyPr/>
          <a:lstStyle/>
          <a:p>
            <a:r>
              <a:rPr lang="en-GB"/>
              <a:t>Pascal Viger, Canon</a:t>
            </a:r>
            <a:endParaRPr lang="en-GB" dirty="0"/>
          </a:p>
        </p:txBody>
      </p:sp>
      <p:sp>
        <p:nvSpPr>
          <p:cNvPr id="6" name="Date Placeholder 5">
            <a:extLst>
              <a:ext uri="{FF2B5EF4-FFF2-40B4-BE49-F238E27FC236}">
                <a16:creationId xmlns:a16="http://schemas.microsoft.com/office/drawing/2014/main" id="{21770B27-9CC1-4F2C-AD9A-B985261A2798}"/>
              </a:ext>
            </a:extLst>
          </p:cNvPr>
          <p:cNvSpPr>
            <a:spLocks noGrp="1"/>
          </p:cNvSpPr>
          <p:nvPr>
            <p:ph type="dt" idx="15"/>
          </p:nvPr>
        </p:nvSpPr>
        <p:spPr/>
        <p:txBody>
          <a:bodyPr/>
          <a:lstStyle/>
          <a:p>
            <a:r>
              <a:rPr lang="fr-FR"/>
              <a:t>September 2024</a:t>
            </a:r>
            <a:endParaRPr lang="en-GB" dirty="0"/>
          </a:p>
        </p:txBody>
      </p:sp>
    </p:spTree>
    <p:extLst>
      <p:ext uri="{BB962C8B-B14F-4D97-AF65-F5344CB8AC3E}">
        <p14:creationId xmlns:p14="http://schemas.microsoft.com/office/powerpoint/2010/main" val="2825349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05397-F13E-420B-9985-81123942CAF9}"/>
              </a:ext>
            </a:extLst>
          </p:cNvPr>
          <p:cNvSpPr>
            <a:spLocks noGrp="1"/>
          </p:cNvSpPr>
          <p:nvPr>
            <p:ph type="title"/>
          </p:nvPr>
        </p:nvSpPr>
        <p:spPr/>
        <p:txBody>
          <a:bodyPr/>
          <a:lstStyle/>
          <a:p>
            <a:r>
              <a:rPr lang="en-GB" dirty="0"/>
              <a:t>Example format to support TID and SCSID</a:t>
            </a:r>
          </a:p>
        </p:txBody>
      </p:sp>
      <p:sp>
        <p:nvSpPr>
          <p:cNvPr id="3" name="Content Placeholder 2">
            <a:extLst>
              <a:ext uri="{FF2B5EF4-FFF2-40B4-BE49-F238E27FC236}">
                <a16:creationId xmlns:a16="http://schemas.microsoft.com/office/drawing/2014/main" id="{42BC4B70-DACD-43C3-8A79-97ACCCDA4D12}"/>
              </a:ext>
            </a:extLst>
          </p:cNvPr>
          <p:cNvSpPr>
            <a:spLocks noGrp="1"/>
          </p:cNvSpPr>
          <p:nvPr>
            <p:ph idx="1"/>
          </p:nvPr>
        </p:nvSpPr>
        <p:spPr/>
        <p:txBody>
          <a:bodyPr/>
          <a:lstStyle/>
          <a:p>
            <a:pPr>
              <a:buFont typeface="Arial" panose="020B0604020202020204" pitchFamily="34" charset="0"/>
              <a:buChar char="•"/>
            </a:pPr>
            <a:r>
              <a:rPr lang="en-GB" sz="2000" dirty="0"/>
              <a:t>Trigger Frame is updated to trigger an SCS stream (through TID/SCSID):</a:t>
            </a:r>
          </a:p>
          <a:p>
            <a:pPr lvl="1">
              <a:buFont typeface="Arial" panose="020B0604020202020204" pitchFamily="34" charset="0"/>
              <a:buChar char="•"/>
            </a:pPr>
            <a:r>
              <a:rPr lang="en-GB" sz="1800" dirty="0"/>
              <a:t>Applicable only to UHR STAs, </a:t>
            </a:r>
          </a:p>
          <a:p>
            <a:pPr lvl="1">
              <a:buFont typeface="Arial" panose="020B0604020202020204" pitchFamily="34" charset="0"/>
              <a:buChar char="•"/>
            </a:pPr>
            <a:r>
              <a:rPr lang="en-GB" sz="1800" dirty="0"/>
              <a:t>“Trigger Dependent User Info” Format compatible with HE/EHT format </a:t>
            </a:r>
          </a:p>
          <a:p>
            <a:pPr lvl="2">
              <a:buFont typeface="Arial" panose="020B0604020202020204" pitchFamily="34" charset="0"/>
              <a:buChar char="•"/>
            </a:pPr>
            <a:r>
              <a:rPr lang="en-US" dirty="0">
                <a:solidFill>
                  <a:srgbClr val="FF0000"/>
                </a:solidFill>
              </a:rPr>
              <a:t>B5</a:t>
            </a:r>
            <a:r>
              <a:rPr lang="en-US" dirty="0"/>
              <a:t> set to ‘1’ indicates new </a:t>
            </a:r>
            <a:r>
              <a:rPr lang="en-US" dirty="0">
                <a:solidFill>
                  <a:srgbClr val="FF0000"/>
                </a:solidFill>
              </a:rPr>
              <a:t>UHR</a:t>
            </a:r>
            <a:r>
              <a:rPr lang="en-GB" dirty="0">
                <a:solidFill>
                  <a:srgbClr val="FF0000"/>
                </a:solidFill>
              </a:rPr>
              <a:t> Trigger Dependent User Info field </a:t>
            </a:r>
            <a:r>
              <a:rPr lang="en-GB" dirty="0"/>
              <a:t>variant</a:t>
            </a:r>
            <a:endParaRPr lang="en-US" dirty="0"/>
          </a:p>
          <a:p>
            <a:pPr lvl="2">
              <a:buFont typeface="Arial" panose="020B0604020202020204" pitchFamily="34" charset="0"/>
              <a:buChar char="•"/>
            </a:pPr>
            <a:r>
              <a:rPr lang="en-US" dirty="0">
                <a:solidFill>
                  <a:srgbClr val="00B050"/>
                </a:solidFill>
              </a:rPr>
              <a:t>B2 </a:t>
            </a:r>
            <a:r>
              <a:rPr lang="en-US" dirty="0">
                <a:solidFill>
                  <a:schemeClr val="tx1"/>
                </a:solidFill>
              </a:rPr>
              <a:t>(</a:t>
            </a:r>
            <a:r>
              <a:rPr lang="en-US" dirty="0">
                <a:solidFill>
                  <a:srgbClr val="00B050"/>
                </a:solidFill>
              </a:rPr>
              <a:t>Trigger Dependent Type subfield</a:t>
            </a:r>
            <a:r>
              <a:rPr lang="en-US" dirty="0"/>
              <a:t>) identifies the </a:t>
            </a:r>
            <a:r>
              <a:rPr lang="en-US" dirty="0">
                <a:solidFill>
                  <a:srgbClr val="00B050"/>
                </a:solidFill>
              </a:rPr>
              <a:t>encoding</a:t>
            </a:r>
            <a:r>
              <a:rPr lang="en-US" dirty="0"/>
              <a:t> of the UHR</a:t>
            </a:r>
            <a:r>
              <a:rPr lang="en-GB" dirty="0"/>
              <a:t> Trigger Dependent User Info field variant:</a:t>
            </a:r>
          </a:p>
          <a:p>
            <a:pPr lvl="3">
              <a:buFont typeface="Arial" panose="020B0604020202020204" pitchFamily="34" charset="0"/>
              <a:buChar char="•"/>
            </a:pPr>
            <a:r>
              <a:rPr lang="en-GB" sz="1400" dirty="0">
                <a:solidFill>
                  <a:srgbClr val="00B050"/>
                </a:solidFill>
              </a:rPr>
              <a:t>Value 0: </a:t>
            </a:r>
            <a:r>
              <a:rPr lang="en-GB" dirty="0"/>
              <a:t>SCSID/TID subfields (part 1 and part 2) represent a </a:t>
            </a:r>
            <a:r>
              <a:rPr lang="en-GB" dirty="0">
                <a:solidFill>
                  <a:srgbClr val="00B0F0"/>
                </a:solidFill>
              </a:rPr>
              <a:t>TID</a:t>
            </a:r>
            <a:r>
              <a:rPr lang="en-GB" dirty="0"/>
              <a:t> value</a:t>
            </a:r>
          </a:p>
          <a:p>
            <a:pPr lvl="3">
              <a:buFont typeface="Arial" panose="020B0604020202020204" pitchFamily="34" charset="0"/>
              <a:buChar char="•"/>
            </a:pPr>
            <a:r>
              <a:rPr lang="en-GB" sz="1400" dirty="0">
                <a:solidFill>
                  <a:srgbClr val="00B050"/>
                </a:solidFill>
              </a:rPr>
              <a:t>Value 1:</a:t>
            </a:r>
            <a:r>
              <a:rPr lang="en-GB" sz="1400" dirty="0">
                <a:solidFill>
                  <a:srgbClr val="00B0F0"/>
                </a:solidFill>
              </a:rPr>
              <a:t> </a:t>
            </a:r>
            <a:r>
              <a:rPr lang="en-GB" dirty="0"/>
              <a:t>SCSID/TID subfields (part 1 and part 2) represent an </a:t>
            </a:r>
            <a:r>
              <a:rPr lang="en-GB" dirty="0">
                <a:solidFill>
                  <a:srgbClr val="00B0F0"/>
                </a:solidFill>
              </a:rPr>
              <a:t>SCSID</a:t>
            </a:r>
            <a:r>
              <a:rPr lang="en-GB" dirty="0"/>
              <a:t> value</a:t>
            </a:r>
            <a:endParaRPr lang="en-GB" sz="1400" dirty="0">
              <a:solidFill>
                <a:srgbClr val="00B0F0"/>
              </a:solidFill>
            </a:endParaRPr>
          </a:p>
          <a:p>
            <a:endParaRPr lang="en-GB" dirty="0"/>
          </a:p>
        </p:txBody>
      </p:sp>
      <p:sp>
        <p:nvSpPr>
          <p:cNvPr id="4" name="Slide Number Placeholder 3">
            <a:extLst>
              <a:ext uri="{FF2B5EF4-FFF2-40B4-BE49-F238E27FC236}">
                <a16:creationId xmlns:a16="http://schemas.microsoft.com/office/drawing/2014/main" id="{F4805E22-7133-4404-83F9-7BB5E039B45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BA0C82BC-AA08-43E0-AC03-1E0F51F916B1}"/>
              </a:ext>
            </a:extLst>
          </p:cNvPr>
          <p:cNvSpPr>
            <a:spLocks noGrp="1"/>
          </p:cNvSpPr>
          <p:nvPr>
            <p:ph type="ftr" idx="14"/>
          </p:nvPr>
        </p:nvSpPr>
        <p:spPr/>
        <p:txBody>
          <a:bodyPr/>
          <a:lstStyle/>
          <a:p>
            <a:r>
              <a:rPr lang="en-GB"/>
              <a:t>Pascal Viger, Canon</a:t>
            </a:r>
            <a:endParaRPr lang="en-GB" dirty="0"/>
          </a:p>
        </p:txBody>
      </p:sp>
      <p:sp>
        <p:nvSpPr>
          <p:cNvPr id="6" name="Date Placeholder 5">
            <a:extLst>
              <a:ext uri="{FF2B5EF4-FFF2-40B4-BE49-F238E27FC236}">
                <a16:creationId xmlns:a16="http://schemas.microsoft.com/office/drawing/2014/main" id="{BA2D5C86-18E3-4973-A1EC-40928E469E0B}"/>
              </a:ext>
            </a:extLst>
          </p:cNvPr>
          <p:cNvSpPr>
            <a:spLocks noGrp="1"/>
          </p:cNvSpPr>
          <p:nvPr>
            <p:ph type="dt" idx="15"/>
          </p:nvPr>
        </p:nvSpPr>
        <p:spPr/>
        <p:txBody>
          <a:bodyPr/>
          <a:lstStyle/>
          <a:p>
            <a:r>
              <a:rPr lang="fr-FR"/>
              <a:t>September 2024</a:t>
            </a:r>
            <a:endParaRPr lang="en-GB" dirty="0"/>
          </a:p>
        </p:txBody>
      </p:sp>
      <p:sp>
        <p:nvSpPr>
          <p:cNvPr id="7" name="Right Arrow 60">
            <a:extLst>
              <a:ext uri="{FF2B5EF4-FFF2-40B4-BE49-F238E27FC236}">
                <a16:creationId xmlns:a16="http://schemas.microsoft.com/office/drawing/2014/main" id="{08CD8C67-0265-4DA0-9781-62189578B12C}"/>
              </a:ext>
            </a:extLst>
          </p:cNvPr>
          <p:cNvSpPr/>
          <p:nvPr/>
        </p:nvSpPr>
        <p:spPr>
          <a:xfrm>
            <a:off x="4757582" y="5668574"/>
            <a:ext cx="428870" cy="425015"/>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8" name="Group 7">
            <a:extLst>
              <a:ext uri="{FF2B5EF4-FFF2-40B4-BE49-F238E27FC236}">
                <a16:creationId xmlns:a16="http://schemas.microsoft.com/office/drawing/2014/main" id="{8C62B477-F209-4324-A1E0-2EBB4FC39468}"/>
              </a:ext>
            </a:extLst>
          </p:cNvPr>
          <p:cNvGrpSpPr/>
          <p:nvPr/>
        </p:nvGrpSpPr>
        <p:grpSpPr>
          <a:xfrm>
            <a:off x="5003440" y="5437388"/>
            <a:ext cx="4650185" cy="887385"/>
            <a:chOff x="-3886200" y="1138372"/>
            <a:chExt cx="4650185" cy="887385"/>
          </a:xfrm>
        </p:grpSpPr>
        <p:pic>
          <p:nvPicPr>
            <p:cNvPr id="9" name="Picture 8">
              <a:extLst>
                <a:ext uri="{FF2B5EF4-FFF2-40B4-BE49-F238E27FC236}">
                  <a16:creationId xmlns:a16="http://schemas.microsoft.com/office/drawing/2014/main" id="{69E2743F-F738-490C-B87E-BC97F0A1B47D}"/>
                </a:ext>
              </a:extLst>
            </p:cNvPr>
            <p:cNvPicPr>
              <a:picLocks noChangeAspect="1"/>
            </p:cNvPicPr>
            <p:nvPr/>
          </p:nvPicPr>
          <p:blipFill>
            <a:blip r:embed="rId2"/>
            <a:stretch>
              <a:fillRect/>
            </a:stretch>
          </p:blipFill>
          <p:spPr>
            <a:xfrm>
              <a:off x="-3433059" y="1280307"/>
              <a:ext cx="974499" cy="745450"/>
            </a:xfrm>
            <a:prstGeom prst="rect">
              <a:avLst/>
            </a:prstGeom>
          </p:spPr>
        </p:pic>
        <p:sp>
          <p:nvSpPr>
            <p:cNvPr id="10" name="Rectangle 9">
              <a:extLst>
                <a:ext uri="{FF2B5EF4-FFF2-40B4-BE49-F238E27FC236}">
                  <a16:creationId xmlns:a16="http://schemas.microsoft.com/office/drawing/2014/main" id="{5A08AD32-5FA9-4B05-8AD9-E88E6EF4C760}"/>
                </a:ext>
              </a:extLst>
            </p:cNvPr>
            <p:cNvSpPr/>
            <p:nvPr/>
          </p:nvSpPr>
          <p:spPr>
            <a:xfrm>
              <a:off x="-3386457" y="1329211"/>
              <a:ext cx="888792" cy="5223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100" dirty="0">
                  <a:solidFill>
                    <a:schemeClr val="tx1"/>
                  </a:solidFill>
                  <a:latin typeface="Arial" panose="020B0604020202020204" pitchFamily="34" charset="0"/>
                  <a:cs typeface="Arial" panose="020B0604020202020204" pitchFamily="34" charset="0"/>
                </a:rPr>
                <a:t>MPDU MU Spacing factor</a:t>
              </a:r>
              <a:endParaRPr lang="en-GB" sz="1050" dirty="0">
                <a:solidFill>
                  <a:schemeClr val="tx1"/>
                </a:solidFill>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575A5EBB-E796-40D8-8FD8-59A9EBD03C8E}"/>
                </a:ext>
              </a:extLst>
            </p:cNvPr>
            <p:cNvSpPr/>
            <p:nvPr/>
          </p:nvSpPr>
          <p:spPr>
            <a:xfrm>
              <a:off x="-3313819" y="1921716"/>
              <a:ext cx="727430" cy="78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a:solidFill>
                    <a:schemeClr val="tx1"/>
                  </a:solidFill>
                  <a:latin typeface="Arial" panose="020B0604020202020204" pitchFamily="34" charset="0"/>
                  <a:cs typeface="Arial" panose="020B0604020202020204" pitchFamily="34" charset="0"/>
                </a:rPr>
                <a:t>2</a:t>
              </a:r>
            </a:p>
          </p:txBody>
        </p:sp>
        <p:sp>
          <p:nvSpPr>
            <p:cNvPr id="12" name="Rectangle 11">
              <a:extLst>
                <a:ext uri="{FF2B5EF4-FFF2-40B4-BE49-F238E27FC236}">
                  <a16:creationId xmlns:a16="http://schemas.microsoft.com/office/drawing/2014/main" id="{0D9FE629-E39C-44AE-A983-ADA9E17E1A35}"/>
                </a:ext>
              </a:extLst>
            </p:cNvPr>
            <p:cNvSpPr/>
            <p:nvPr/>
          </p:nvSpPr>
          <p:spPr>
            <a:xfrm>
              <a:off x="-3886200" y="1922078"/>
              <a:ext cx="727430" cy="78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a:solidFill>
                    <a:schemeClr val="tx1"/>
                  </a:solidFill>
                  <a:latin typeface="Arial" panose="020B0604020202020204" pitchFamily="34" charset="0"/>
                  <a:cs typeface="Arial" panose="020B0604020202020204" pitchFamily="34" charset="0"/>
                </a:rPr>
                <a:t>Bits:</a:t>
              </a:r>
            </a:p>
          </p:txBody>
        </p:sp>
        <p:pic>
          <p:nvPicPr>
            <p:cNvPr id="13" name="Picture 12">
              <a:extLst>
                <a:ext uri="{FF2B5EF4-FFF2-40B4-BE49-F238E27FC236}">
                  <a16:creationId xmlns:a16="http://schemas.microsoft.com/office/drawing/2014/main" id="{F63F94A1-A6C4-4217-BC90-3407F9B7C821}"/>
                </a:ext>
              </a:extLst>
            </p:cNvPr>
            <p:cNvPicPr>
              <a:picLocks noChangeAspect="1"/>
            </p:cNvPicPr>
            <p:nvPr/>
          </p:nvPicPr>
          <p:blipFill>
            <a:blip r:embed="rId2"/>
            <a:stretch>
              <a:fillRect/>
            </a:stretch>
          </p:blipFill>
          <p:spPr>
            <a:xfrm>
              <a:off x="-1702291" y="1280307"/>
              <a:ext cx="762390" cy="745450"/>
            </a:xfrm>
            <a:prstGeom prst="rect">
              <a:avLst/>
            </a:prstGeom>
          </p:spPr>
        </p:pic>
        <p:sp>
          <p:nvSpPr>
            <p:cNvPr id="14" name="Rectangle 13">
              <a:extLst>
                <a:ext uri="{FF2B5EF4-FFF2-40B4-BE49-F238E27FC236}">
                  <a16:creationId xmlns:a16="http://schemas.microsoft.com/office/drawing/2014/main" id="{382832FD-DF8D-48CC-9D4F-FD8BACC24762}"/>
                </a:ext>
              </a:extLst>
            </p:cNvPr>
            <p:cNvSpPr/>
            <p:nvPr/>
          </p:nvSpPr>
          <p:spPr>
            <a:xfrm>
              <a:off x="-1648111" y="1329211"/>
              <a:ext cx="698042" cy="5223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100" dirty="0">
                  <a:solidFill>
                    <a:srgbClr val="00B0F0"/>
                  </a:solidFill>
                  <a:latin typeface="Arial" panose="020B0604020202020204" pitchFamily="34" charset="0"/>
                  <a:cs typeface="Arial" panose="020B0604020202020204" pitchFamily="34" charset="0"/>
                </a:rPr>
                <a:t>SCSID/TID </a:t>
              </a:r>
            </a:p>
            <a:p>
              <a:pPr algn="ctr"/>
              <a:r>
                <a:rPr lang="en-GB" sz="1100" dirty="0">
                  <a:solidFill>
                    <a:srgbClr val="00B0F0"/>
                  </a:solidFill>
                  <a:latin typeface="Arial" panose="020B0604020202020204" pitchFamily="34" charset="0"/>
                  <a:cs typeface="Arial" panose="020B0604020202020204" pitchFamily="34" charset="0"/>
                </a:rPr>
                <a:t>part 1</a:t>
              </a:r>
              <a:endParaRPr lang="en-GB" sz="1050" dirty="0">
                <a:solidFill>
                  <a:srgbClr val="00B0F0"/>
                </a:solidFill>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8D9250FA-D740-4D9C-B371-7ED460C47007}"/>
                </a:ext>
              </a:extLst>
            </p:cNvPr>
            <p:cNvSpPr/>
            <p:nvPr/>
          </p:nvSpPr>
          <p:spPr>
            <a:xfrm>
              <a:off x="-1648111" y="1921716"/>
              <a:ext cx="481668" cy="795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a:solidFill>
                    <a:schemeClr val="tx1"/>
                  </a:solidFill>
                  <a:latin typeface="Arial" panose="020B0604020202020204" pitchFamily="34" charset="0"/>
                  <a:cs typeface="Arial" panose="020B0604020202020204" pitchFamily="34" charset="0"/>
                </a:rPr>
                <a:t>2</a:t>
              </a:r>
            </a:p>
          </p:txBody>
        </p:sp>
        <p:pic>
          <p:nvPicPr>
            <p:cNvPr id="16" name="Picture 15">
              <a:extLst>
                <a:ext uri="{FF2B5EF4-FFF2-40B4-BE49-F238E27FC236}">
                  <a16:creationId xmlns:a16="http://schemas.microsoft.com/office/drawing/2014/main" id="{BE79444F-94DC-4A29-B34D-35F149A84DF6}"/>
                </a:ext>
              </a:extLst>
            </p:cNvPr>
            <p:cNvPicPr>
              <a:picLocks noChangeAspect="1"/>
            </p:cNvPicPr>
            <p:nvPr/>
          </p:nvPicPr>
          <p:blipFill>
            <a:blip r:embed="rId2"/>
            <a:stretch>
              <a:fillRect/>
            </a:stretch>
          </p:blipFill>
          <p:spPr>
            <a:xfrm>
              <a:off x="-949459" y="1280307"/>
              <a:ext cx="835613" cy="745450"/>
            </a:xfrm>
            <a:prstGeom prst="rect">
              <a:avLst/>
            </a:prstGeom>
          </p:spPr>
        </p:pic>
        <p:sp>
          <p:nvSpPr>
            <p:cNvPr id="17" name="Rectangle 16">
              <a:extLst>
                <a:ext uri="{FF2B5EF4-FFF2-40B4-BE49-F238E27FC236}">
                  <a16:creationId xmlns:a16="http://schemas.microsoft.com/office/drawing/2014/main" id="{4B346148-6748-4F72-9B56-00E890F42C4E}"/>
                </a:ext>
              </a:extLst>
            </p:cNvPr>
            <p:cNvSpPr/>
            <p:nvPr/>
          </p:nvSpPr>
          <p:spPr>
            <a:xfrm>
              <a:off x="-892691" y="1329211"/>
              <a:ext cx="739740" cy="5223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100" dirty="0">
                  <a:solidFill>
                    <a:srgbClr val="FF0000"/>
                  </a:solidFill>
                  <a:latin typeface="Arial" panose="020B0604020202020204" pitchFamily="34" charset="0"/>
                  <a:cs typeface="Arial" panose="020B0604020202020204" pitchFamily="34" charset="0"/>
                </a:rPr>
                <a:t>Presence of UHR format</a:t>
              </a:r>
              <a:endParaRPr lang="en-GB" sz="1050" dirty="0">
                <a:solidFill>
                  <a:srgbClr val="FF0000"/>
                </a:solidFill>
                <a:latin typeface="Arial" panose="020B0604020202020204" pitchFamily="34" charset="0"/>
                <a:cs typeface="Arial" panose="020B0604020202020204" pitchFamily="34" charset="0"/>
              </a:endParaRPr>
            </a:p>
          </p:txBody>
        </p:sp>
        <p:sp>
          <p:nvSpPr>
            <p:cNvPr id="18" name="Rectangle 17">
              <a:extLst>
                <a:ext uri="{FF2B5EF4-FFF2-40B4-BE49-F238E27FC236}">
                  <a16:creationId xmlns:a16="http://schemas.microsoft.com/office/drawing/2014/main" id="{9FA6E255-228F-4FD9-9667-83C976C68333}"/>
                </a:ext>
              </a:extLst>
            </p:cNvPr>
            <p:cNvSpPr/>
            <p:nvPr/>
          </p:nvSpPr>
          <p:spPr>
            <a:xfrm>
              <a:off x="-876518" y="1921716"/>
              <a:ext cx="723110" cy="768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a:solidFill>
                    <a:schemeClr val="tx1"/>
                  </a:solidFill>
                  <a:latin typeface="Arial" panose="020B0604020202020204" pitchFamily="34" charset="0"/>
                  <a:cs typeface="Arial" panose="020B0604020202020204" pitchFamily="34" charset="0"/>
                </a:rPr>
                <a:t>1</a:t>
              </a:r>
            </a:p>
          </p:txBody>
        </p:sp>
        <p:pic>
          <p:nvPicPr>
            <p:cNvPr id="19" name="Picture 18">
              <a:extLst>
                <a:ext uri="{FF2B5EF4-FFF2-40B4-BE49-F238E27FC236}">
                  <a16:creationId xmlns:a16="http://schemas.microsoft.com/office/drawing/2014/main" id="{533443DC-7740-44DF-AAAF-5EF0C7E4B7F2}"/>
                </a:ext>
              </a:extLst>
            </p:cNvPr>
            <p:cNvPicPr>
              <a:picLocks noChangeAspect="1"/>
            </p:cNvPicPr>
            <p:nvPr/>
          </p:nvPicPr>
          <p:blipFill>
            <a:blip r:embed="rId2"/>
            <a:stretch>
              <a:fillRect/>
            </a:stretch>
          </p:blipFill>
          <p:spPr>
            <a:xfrm>
              <a:off x="-136713" y="1280307"/>
              <a:ext cx="900698" cy="745450"/>
            </a:xfrm>
            <a:prstGeom prst="rect">
              <a:avLst/>
            </a:prstGeom>
          </p:spPr>
        </p:pic>
        <p:sp>
          <p:nvSpPr>
            <p:cNvPr id="20" name="Rectangle 19">
              <a:extLst>
                <a:ext uri="{FF2B5EF4-FFF2-40B4-BE49-F238E27FC236}">
                  <a16:creationId xmlns:a16="http://schemas.microsoft.com/office/drawing/2014/main" id="{C36AB95C-8FB4-49B7-9F46-45BA617B77A5}"/>
                </a:ext>
              </a:extLst>
            </p:cNvPr>
            <p:cNvSpPr/>
            <p:nvPr/>
          </p:nvSpPr>
          <p:spPr>
            <a:xfrm>
              <a:off x="-67245" y="1329211"/>
              <a:ext cx="739740" cy="5223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100" dirty="0">
                  <a:solidFill>
                    <a:srgbClr val="00B0F0"/>
                  </a:solidFill>
                  <a:latin typeface="Arial" panose="020B0604020202020204" pitchFamily="34" charset="0"/>
                  <a:cs typeface="Arial" panose="020B0604020202020204" pitchFamily="34" charset="0"/>
                </a:rPr>
                <a:t>SCSID/TID </a:t>
              </a:r>
            </a:p>
            <a:p>
              <a:pPr algn="ctr"/>
              <a:r>
                <a:rPr lang="en-GB" sz="1100" dirty="0">
                  <a:solidFill>
                    <a:srgbClr val="00B0F0"/>
                  </a:solidFill>
                  <a:latin typeface="Arial" panose="020B0604020202020204" pitchFamily="34" charset="0"/>
                  <a:cs typeface="Arial" panose="020B0604020202020204" pitchFamily="34" charset="0"/>
                </a:rPr>
                <a:t>part 2</a:t>
              </a:r>
              <a:endParaRPr lang="en-GB" sz="1050" dirty="0">
                <a:solidFill>
                  <a:srgbClr val="00B0F0"/>
                </a:solidFill>
                <a:latin typeface="Arial" panose="020B0604020202020204" pitchFamily="34" charset="0"/>
                <a:cs typeface="Arial" panose="020B0604020202020204" pitchFamily="34" charset="0"/>
              </a:endParaRPr>
            </a:p>
          </p:txBody>
        </p:sp>
        <p:sp>
          <p:nvSpPr>
            <p:cNvPr id="21" name="Rectangle 20">
              <a:extLst>
                <a:ext uri="{FF2B5EF4-FFF2-40B4-BE49-F238E27FC236}">
                  <a16:creationId xmlns:a16="http://schemas.microsoft.com/office/drawing/2014/main" id="{AF40CF11-5B9F-4C76-934C-49AC8B72EA92}"/>
                </a:ext>
              </a:extLst>
            </p:cNvPr>
            <p:cNvSpPr/>
            <p:nvPr/>
          </p:nvSpPr>
          <p:spPr>
            <a:xfrm>
              <a:off x="-51774" y="1921716"/>
              <a:ext cx="775377" cy="605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a:solidFill>
                    <a:schemeClr val="tx1"/>
                  </a:solidFill>
                  <a:latin typeface="Arial" panose="020B0604020202020204" pitchFamily="34" charset="0"/>
                  <a:cs typeface="Arial" panose="020B0604020202020204" pitchFamily="34" charset="0"/>
                </a:rPr>
                <a:t>2</a:t>
              </a:r>
            </a:p>
          </p:txBody>
        </p:sp>
        <p:sp>
          <p:nvSpPr>
            <p:cNvPr id="22" name="Rectangle 21">
              <a:extLst>
                <a:ext uri="{FF2B5EF4-FFF2-40B4-BE49-F238E27FC236}">
                  <a16:creationId xmlns:a16="http://schemas.microsoft.com/office/drawing/2014/main" id="{442354ED-B917-40D4-99ED-67F86D7A5497}"/>
                </a:ext>
              </a:extLst>
            </p:cNvPr>
            <p:cNvSpPr/>
            <p:nvPr/>
          </p:nvSpPr>
          <p:spPr>
            <a:xfrm>
              <a:off x="-3412762" y="1178393"/>
              <a:ext cx="908530" cy="605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a:solidFill>
                    <a:schemeClr val="tx1"/>
                  </a:solidFill>
                  <a:latin typeface="Arial" panose="020B0604020202020204" pitchFamily="34" charset="0"/>
                  <a:cs typeface="Arial" panose="020B0604020202020204" pitchFamily="34" charset="0"/>
                </a:rPr>
                <a:t>B0         B1</a:t>
              </a:r>
            </a:p>
          </p:txBody>
        </p:sp>
        <p:sp>
          <p:nvSpPr>
            <p:cNvPr id="23" name="Rectangle 22">
              <a:extLst>
                <a:ext uri="{FF2B5EF4-FFF2-40B4-BE49-F238E27FC236}">
                  <a16:creationId xmlns:a16="http://schemas.microsoft.com/office/drawing/2014/main" id="{F867144E-8BC1-4BE8-97ED-2E804EA036AA}"/>
                </a:ext>
              </a:extLst>
            </p:cNvPr>
            <p:cNvSpPr/>
            <p:nvPr/>
          </p:nvSpPr>
          <p:spPr>
            <a:xfrm>
              <a:off x="-2284727" y="1138372"/>
              <a:ext cx="391645" cy="1109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en-GB" sz="1100" dirty="0">
                  <a:solidFill>
                    <a:schemeClr val="tx1"/>
                  </a:solidFill>
                  <a:latin typeface="Arial" panose="020B0604020202020204" pitchFamily="34" charset="0"/>
                  <a:cs typeface="Arial" panose="020B0604020202020204" pitchFamily="34" charset="0"/>
                </a:rPr>
                <a:t>B2        </a:t>
              </a:r>
            </a:p>
          </p:txBody>
        </p:sp>
        <p:sp>
          <p:nvSpPr>
            <p:cNvPr id="24" name="Rectangle 23">
              <a:extLst>
                <a:ext uri="{FF2B5EF4-FFF2-40B4-BE49-F238E27FC236}">
                  <a16:creationId xmlns:a16="http://schemas.microsoft.com/office/drawing/2014/main" id="{6686454F-1553-42BA-9DFF-EB7438F7C945}"/>
                </a:ext>
              </a:extLst>
            </p:cNvPr>
            <p:cNvSpPr/>
            <p:nvPr/>
          </p:nvSpPr>
          <p:spPr>
            <a:xfrm>
              <a:off x="-1050192" y="1168986"/>
              <a:ext cx="808359" cy="80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a:solidFill>
                    <a:schemeClr val="tx1"/>
                  </a:solidFill>
                  <a:latin typeface="Arial" panose="020B0604020202020204" pitchFamily="34" charset="0"/>
                  <a:cs typeface="Arial" panose="020B0604020202020204" pitchFamily="34" charset="0"/>
                </a:rPr>
                <a:t>B5</a:t>
              </a:r>
            </a:p>
          </p:txBody>
        </p:sp>
        <p:sp>
          <p:nvSpPr>
            <p:cNvPr id="25" name="Rectangle 24">
              <a:extLst>
                <a:ext uri="{FF2B5EF4-FFF2-40B4-BE49-F238E27FC236}">
                  <a16:creationId xmlns:a16="http://schemas.microsoft.com/office/drawing/2014/main" id="{B0CC5C23-B613-42D4-9B51-F9ED927FF6FE}"/>
                </a:ext>
              </a:extLst>
            </p:cNvPr>
            <p:cNvSpPr/>
            <p:nvPr/>
          </p:nvSpPr>
          <p:spPr>
            <a:xfrm>
              <a:off x="-285740" y="1178392"/>
              <a:ext cx="943149" cy="605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a:solidFill>
                    <a:schemeClr val="tx1"/>
                  </a:solidFill>
                  <a:latin typeface="Arial" panose="020B0604020202020204" pitchFamily="34" charset="0"/>
                  <a:cs typeface="Arial" panose="020B0604020202020204" pitchFamily="34" charset="0"/>
                </a:rPr>
                <a:t>B6          B7</a:t>
              </a:r>
            </a:p>
          </p:txBody>
        </p:sp>
        <p:sp>
          <p:nvSpPr>
            <p:cNvPr id="26" name="Rectangle 25">
              <a:extLst>
                <a:ext uri="{FF2B5EF4-FFF2-40B4-BE49-F238E27FC236}">
                  <a16:creationId xmlns:a16="http://schemas.microsoft.com/office/drawing/2014/main" id="{A958F949-CABF-4578-BD18-E2954A280E1A}"/>
                </a:ext>
              </a:extLst>
            </p:cNvPr>
            <p:cNvSpPr/>
            <p:nvPr/>
          </p:nvSpPr>
          <p:spPr>
            <a:xfrm>
              <a:off x="-1707758" y="1165971"/>
              <a:ext cx="967691" cy="931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en-GB" sz="1100" dirty="0">
                  <a:solidFill>
                    <a:schemeClr val="tx1"/>
                  </a:solidFill>
                  <a:latin typeface="Arial" panose="020B0604020202020204" pitchFamily="34" charset="0"/>
                  <a:cs typeface="Arial" panose="020B0604020202020204" pitchFamily="34" charset="0"/>
                </a:rPr>
                <a:t>B3        B4</a:t>
              </a:r>
            </a:p>
          </p:txBody>
        </p:sp>
        <p:pic>
          <p:nvPicPr>
            <p:cNvPr id="27" name="Picture 26">
              <a:extLst>
                <a:ext uri="{FF2B5EF4-FFF2-40B4-BE49-F238E27FC236}">
                  <a16:creationId xmlns:a16="http://schemas.microsoft.com/office/drawing/2014/main" id="{F5A0DB9B-BB67-4D2D-94A5-1D187A6C23C7}"/>
                </a:ext>
              </a:extLst>
            </p:cNvPr>
            <p:cNvPicPr>
              <a:picLocks noChangeAspect="1"/>
            </p:cNvPicPr>
            <p:nvPr/>
          </p:nvPicPr>
          <p:blipFill>
            <a:blip r:embed="rId2"/>
            <a:stretch>
              <a:fillRect/>
            </a:stretch>
          </p:blipFill>
          <p:spPr>
            <a:xfrm>
              <a:off x="-2478892" y="1279880"/>
              <a:ext cx="784180" cy="745450"/>
            </a:xfrm>
            <a:prstGeom prst="rect">
              <a:avLst/>
            </a:prstGeom>
          </p:spPr>
        </p:pic>
        <p:sp>
          <p:nvSpPr>
            <p:cNvPr id="28" name="Rectangle 27">
              <a:extLst>
                <a:ext uri="{FF2B5EF4-FFF2-40B4-BE49-F238E27FC236}">
                  <a16:creationId xmlns:a16="http://schemas.microsoft.com/office/drawing/2014/main" id="{523638EB-83E8-4C91-85E4-74C42E377B34}"/>
                </a:ext>
              </a:extLst>
            </p:cNvPr>
            <p:cNvSpPr/>
            <p:nvPr/>
          </p:nvSpPr>
          <p:spPr>
            <a:xfrm>
              <a:off x="-2470207" y="1335833"/>
              <a:ext cx="807432" cy="5223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100" dirty="0">
                  <a:solidFill>
                    <a:srgbClr val="00B050"/>
                  </a:solidFill>
                  <a:latin typeface="Arial" panose="020B0604020202020204" pitchFamily="34" charset="0"/>
                  <a:cs typeface="Arial" panose="020B0604020202020204" pitchFamily="34" charset="0"/>
                </a:rPr>
                <a:t>Trigger Dependent Type</a:t>
              </a:r>
              <a:endParaRPr lang="en-GB" sz="1050" dirty="0">
                <a:solidFill>
                  <a:srgbClr val="00B050"/>
                </a:solidFill>
                <a:latin typeface="Arial" panose="020B0604020202020204" pitchFamily="34" charset="0"/>
                <a:cs typeface="Arial" panose="020B0604020202020204" pitchFamily="34" charset="0"/>
              </a:endParaRPr>
            </a:p>
          </p:txBody>
        </p:sp>
        <p:sp>
          <p:nvSpPr>
            <p:cNvPr id="29" name="Rectangle 28">
              <a:extLst>
                <a:ext uri="{FF2B5EF4-FFF2-40B4-BE49-F238E27FC236}">
                  <a16:creationId xmlns:a16="http://schemas.microsoft.com/office/drawing/2014/main" id="{8E46C2ED-4D56-4668-B568-E7C682451C24}"/>
                </a:ext>
              </a:extLst>
            </p:cNvPr>
            <p:cNvSpPr/>
            <p:nvPr/>
          </p:nvSpPr>
          <p:spPr>
            <a:xfrm>
              <a:off x="-2468008" y="1927385"/>
              <a:ext cx="723110" cy="768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a:solidFill>
                    <a:schemeClr val="tx1"/>
                  </a:solidFill>
                  <a:latin typeface="Arial" panose="020B0604020202020204" pitchFamily="34" charset="0"/>
                  <a:cs typeface="Arial" panose="020B0604020202020204" pitchFamily="34" charset="0"/>
                </a:rPr>
                <a:t>1</a:t>
              </a:r>
            </a:p>
          </p:txBody>
        </p:sp>
      </p:grpSp>
      <p:pic>
        <p:nvPicPr>
          <p:cNvPr id="30" name="Picture 29">
            <a:extLst>
              <a:ext uri="{FF2B5EF4-FFF2-40B4-BE49-F238E27FC236}">
                <a16:creationId xmlns:a16="http://schemas.microsoft.com/office/drawing/2014/main" id="{19328203-5568-45DE-8A24-391FEB8CC334}"/>
              </a:ext>
            </a:extLst>
          </p:cNvPr>
          <p:cNvPicPr>
            <a:picLocks noChangeAspect="1"/>
          </p:cNvPicPr>
          <p:nvPr/>
        </p:nvPicPr>
        <p:blipFill>
          <a:blip r:embed="rId3"/>
          <a:stretch>
            <a:fillRect/>
          </a:stretch>
        </p:blipFill>
        <p:spPr>
          <a:xfrm>
            <a:off x="512807" y="5341538"/>
            <a:ext cx="3843181" cy="1079086"/>
          </a:xfrm>
          <a:prstGeom prst="rect">
            <a:avLst/>
          </a:prstGeom>
        </p:spPr>
      </p:pic>
      <p:cxnSp>
        <p:nvCxnSpPr>
          <p:cNvPr id="31" name="Elbow Connector 7">
            <a:extLst>
              <a:ext uri="{FF2B5EF4-FFF2-40B4-BE49-F238E27FC236}">
                <a16:creationId xmlns:a16="http://schemas.microsoft.com/office/drawing/2014/main" id="{941B2385-6EB5-46B9-AA18-889A7263960B}"/>
              </a:ext>
            </a:extLst>
          </p:cNvPr>
          <p:cNvCxnSpPr/>
          <p:nvPr/>
        </p:nvCxnSpPr>
        <p:spPr bwMode="auto">
          <a:xfrm rot="5400000">
            <a:off x="7718244" y="3932792"/>
            <a:ext cx="2219361" cy="789830"/>
          </a:xfrm>
          <a:prstGeom prst="bentConnector3">
            <a:avLst>
              <a:gd name="adj1" fmla="val 66541"/>
            </a:avLst>
          </a:prstGeom>
          <a:solidFill>
            <a:srgbClr val="00B8FF"/>
          </a:solidFill>
          <a:ln w="9525" cap="flat" cmpd="sng" algn="ctr">
            <a:solidFill>
              <a:srgbClr val="FF0000"/>
            </a:solidFill>
            <a:prstDash val="solid"/>
            <a:round/>
            <a:headEnd type="none" w="med" len="med"/>
            <a:tailEnd type="triangle"/>
          </a:ln>
          <a:effectLst/>
        </p:spPr>
      </p:cxnSp>
      <p:cxnSp>
        <p:nvCxnSpPr>
          <p:cNvPr id="32" name="Elbow Connector 35">
            <a:extLst>
              <a:ext uri="{FF2B5EF4-FFF2-40B4-BE49-F238E27FC236}">
                <a16:creationId xmlns:a16="http://schemas.microsoft.com/office/drawing/2014/main" id="{04BC855E-C640-49BB-BAA2-D161BE5CDC23}"/>
              </a:ext>
            </a:extLst>
          </p:cNvPr>
          <p:cNvCxnSpPr>
            <a:endCxn id="23" idx="0"/>
          </p:cNvCxnSpPr>
          <p:nvPr/>
        </p:nvCxnSpPr>
        <p:spPr bwMode="auto">
          <a:xfrm>
            <a:off x="1932032" y="5096372"/>
            <a:ext cx="4868704" cy="341016"/>
          </a:xfrm>
          <a:prstGeom prst="bentConnector2">
            <a:avLst/>
          </a:prstGeom>
          <a:solidFill>
            <a:srgbClr val="00B8FF"/>
          </a:solidFill>
          <a:ln w="9525" cap="flat" cmpd="sng" algn="ctr">
            <a:solidFill>
              <a:srgbClr val="00B050"/>
            </a:solidFill>
            <a:prstDash val="solid"/>
            <a:round/>
            <a:headEnd type="none" w="med" len="med"/>
            <a:tailEnd type="triangle"/>
          </a:ln>
          <a:effectLst/>
        </p:spPr>
      </p:cxnSp>
      <p:cxnSp>
        <p:nvCxnSpPr>
          <p:cNvPr id="33" name="Elbow Connector 41">
            <a:extLst>
              <a:ext uri="{FF2B5EF4-FFF2-40B4-BE49-F238E27FC236}">
                <a16:creationId xmlns:a16="http://schemas.microsoft.com/office/drawing/2014/main" id="{89DF581F-283C-411F-9C5D-B85FD5624B93}"/>
              </a:ext>
            </a:extLst>
          </p:cNvPr>
          <p:cNvCxnSpPr/>
          <p:nvPr/>
        </p:nvCxnSpPr>
        <p:spPr bwMode="auto">
          <a:xfrm flipH="1">
            <a:off x="1925682" y="3660137"/>
            <a:ext cx="202619" cy="1442584"/>
          </a:xfrm>
          <a:prstGeom prst="straightConnector1">
            <a:avLst/>
          </a:prstGeom>
          <a:solidFill>
            <a:srgbClr val="00B8FF"/>
          </a:solidFill>
          <a:ln w="9525" cap="flat" cmpd="sng" algn="ctr">
            <a:solidFill>
              <a:srgbClr val="00B050"/>
            </a:solidFill>
            <a:prstDash val="solid"/>
            <a:round/>
            <a:headEnd type="none" w="med" len="med"/>
            <a:tailEnd type="none" w="med" len="med"/>
          </a:ln>
          <a:effectLst/>
        </p:spPr>
      </p:cxnSp>
    </p:spTree>
    <p:extLst>
      <p:ext uri="{BB962C8B-B14F-4D97-AF65-F5344CB8AC3E}">
        <p14:creationId xmlns:p14="http://schemas.microsoft.com/office/powerpoint/2010/main" val="1029606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D3B59-1678-41CA-ACA8-70CD5EC34667}"/>
              </a:ext>
            </a:extLst>
          </p:cNvPr>
          <p:cNvSpPr>
            <a:spLocks noGrp="1"/>
          </p:cNvSpPr>
          <p:nvPr>
            <p:ph type="title"/>
          </p:nvPr>
        </p:nvSpPr>
        <p:spPr/>
        <p:txBody>
          <a:bodyPr/>
          <a:lstStyle/>
          <a:p>
            <a:r>
              <a:rPr lang="en-US" dirty="0"/>
              <a:t>Summary</a:t>
            </a:r>
            <a:endParaRPr lang="en-GB" dirty="0"/>
          </a:p>
        </p:txBody>
      </p:sp>
      <p:sp>
        <p:nvSpPr>
          <p:cNvPr id="3" name="Content Placeholder 2">
            <a:extLst>
              <a:ext uri="{FF2B5EF4-FFF2-40B4-BE49-F238E27FC236}">
                <a16:creationId xmlns:a16="http://schemas.microsoft.com/office/drawing/2014/main" id="{0CB23641-C1ED-4908-A6AD-2B0E2093CF6D}"/>
              </a:ext>
            </a:extLst>
          </p:cNvPr>
          <p:cNvSpPr>
            <a:spLocks noGrp="1"/>
          </p:cNvSpPr>
          <p:nvPr>
            <p:ph idx="1"/>
          </p:nvPr>
        </p:nvSpPr>
        <p:spPr/>
        <p:txBody>
          <a:bodyPr/>
          <a:lstStyle/>
          <a:p>
            <a:pPr>
              <a:buFont typeface="Arial" panose="020B0604020202020204" pitchFamily="34" charset="0"/>
              <a:buChar char="•"/>
            </a:pPr>
            <a:r>
              <a:rPr lang="en-US" dirty="0">
                <a:sym typeface="+mn-ea"/>
              </a:rPr>
              <a:t>The contribution presented some insights on QoS management to enhance the UL LL traffic triggering operation of 11bn.</a:t>
            </a:r>
            <a:endParaRPr lang="en-GB" dirty="0"/>
          </a:p>
        </p:txBody>
      </p:sp>
      <p:sp>
        <p:nvSpPr>
          <p:cNvPr id="4" name="Slide Number Placeholder 3">
            <a:extLst>
              <a:ext uri="{FF2B5EF4-FFF2-40B4-BE49-F238E27FC236}">
                <a16:creationId xmlns:a16="http://schemas.microsoft.com/office/drawing/2014/main" id="{769CD549-8F99-4EC3-8E3E-B004EF13CBD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B0B4FF0-651E-4835-ADC0-26327A0E1DEE}"/>
              </a:ext>
            </a:extLst>
          </p:cNvPr>
          <p:cNvSpPr>
            <a:spLocks noGrp="1"/>
          </p:cNvSpPr>
          <p:nvPr>
            <p:ph type="ftr" idx="14"/>
          </p:nvPr>
        </p:nvSpPr>
        <p:spPr/>
        <p:txBody>
          <a:bodyPr/>
          <a:lstStyle/>
          <a:p>
            <a:r>
              <a:rPr lang="en-GB"/>
              <a:t>Pascal Viger, Canon</a:t>
            </a:r>
            <a:endParaRPr lang="en-GB" dirty="0"/>
          </a:p>
        </p:txBody>
      </p:sp>
      <p:sp>
        <p:nvSpPr>
          <p:cNvPr id="6" name="Date Placeholder 5">
            <a:extLst>
              <a:ext uri="{FF2B5EF4-FFF2-40B4-BE49-F238E27FC236}">
                <a16:creationId xmlns:a16="http://schemas.microsoft.com/office/drawing/2014/main" id="{D4F1B7AF-BDB1-4FCD-BD20-CC95AD0764CE}"/>
              </a:ext>
            </a:extLst>
          </p:cNvPr>
          <p:cNvSpPr>
            <a:spLocks noGrp="1"/>
          </p:cNvSpPr>
          <p:nvPr>
            <p:ph type="dt" idx="15"/>
          </p:nvPr>
        </p:nvSpPr>
        <p:spPr/>
        <p:txBody>
          <a:bodyPr/>
          <a:lstStyle/>
          <a:p>
            <a:r>
              <a:rPr lang="fr-FR"/>
              <a:t>September 2024</a:t>
            </a:r>
            <a:endParaRPr lang="en-GB" dirty="0"/>
          </a:p>
        </p:txBody>
      </p:sp>
    </p:spTree>
    <p:extLst>
      <p:ext uri="{BB962C8B-B14F-4D97-AF65-F5344CB8AC3E}">
        <p14:creationId xmlns:p14="http://schemas.microsoft.com/office/powerpoint/2010/main" val="421704829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_CRF 11-24-0741-00-00bn-qos-provision-for-802.11bn</Template>
  <TotalTime>2307</TotalTime>
  <Words>1182</Words>
  <Application>Microsoft Office PowerPoint</Application>
  <PresentationFormat>Widescreen</PresentationFormat>
  <Paragraphs>145</Paragraphs>
  <Slides>11</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Arial</vt:lpstr>
      <vt:lpstr>Times New Roman</vt:lpstr>
      <vt:lpstr>Office Theme</vt:lpstr>
      <vt:lpstr>Microsoft Word 97 - 2003 Document</vt:lpstr>
      <vt:lpstr>QoS Provisioning for 802.11bn</vt:lpstr>
      <vt:lpstr>Abstract</vt:lpstr>
      <vt:lpstr>Introduction</vt:lpstr>
      <vt:lpstr>Context / Problem statement</vt:lpstr>
      <vt:lpstr>Context / Problem statement (cont.)</vt:lpstr>
      <vt:lpstr>Discussion</vt:lpstr>
      <vt:lpstr>Proposal</vt:lpstr>
      <vt:lpstr>Example format to support TID and SCSID</vt:lpstr>
      <vt:lpstr>Summary</vt:lpstr>
      <vt:lpstr>References</vt:lpstr>
      <vt:lpstr>Straw poll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QoS Provisioning for 802.11bn</dc:title>
  <dc:creator>VIGER Pascal</dc:creator>
  <cp:keywords/>
  <cp:lastModifiedBy>VIGER Pascal</cp:lastModifiedBy>
  <cp:revision>62</cp:revision>
  <cp:lastPrinted>1601-01-01T00:00:00Z</cp:lastPrinted>
  <dcterms:created xsi:type="dcterms:W3CDTF">2024-09-02T08:51:15Z</dcterms:created>
  <dcterms:modified xsi:type="dcterms:W3CDTF">2024-11-04T09:58:16Z</dcterms:modified>
  <cp:category>Pascal Viger, Canon</cp:category>
</cp:coreProperties>
</file>