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70" r:id="rId3"/>
    <p:sldId id="269" r:id="rId4"/>
    <p:sldId id="290" r:id="rId5"/>
    <p:sldId id="29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844" autoAdjust="0"/>
  </p:normalViewPr>
  <p:slideViewPr>
    <p:cSldViewPr>
      <p:cViewPr varScale="1">
        <p:scale>
          <a:sx n="88" d="100"/>
          <a:sy n="88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P802.11bf D3.0 CR Status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1294623498792468"/>
          <c:y val="0.16645970674947"/>
          <c:w val="0.86251844759057739"/>
          <c:h val="0.641670577739288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Received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153</c:v>
                </c:pt>
                <c:pt idx="1">
                  <c:v>15</c:v>
                </c:pt>
                <c:pt idx="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DA-4C11-A3E1-0B160159F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Resolved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Technical</c:v>
                </c:pt>
                <c:pt idx="1">
                  <c:v>General</c:v>
                </c:pt>
                <c:pt idx="2">
                  <c:v>Editorial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153</c:v>
                </c:pt>
                <c:pt idx="1">
                  <c:v>15</c:v>
                </c:pt>
                <c:pt idx="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DA-4C11-A3E1-0B160159F83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8229792"/>
        <c:axId val="628230336"/>
      </c:barChart>
      <c:catAx>
        <c:axId val="62822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628230336"/>
        <c:crosses val="autoZero"/>
        <c:auto val="1"/>
        <c:lblAlgn val="ctr"/>
        <c:lblOffset val="100"/>
        <c:noMultiLvlLbl val="0"/>
      </c:catAx>
      <c:valAx>
        <c:axId val="6282303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28229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6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64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73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802.11-24/0614r0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912285" y="26193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09800" y="914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0" defTabSz="914400">
              <a:buClrTx/>
              <a:buSzTx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Task Group BF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lang="en-US" altLang="zh-CN" sz="2800" kern="0" dirty="0">
                <a:solidFill>
                  <a:srgbClr val="0000FF"/>
                </a:solidFill>
              </a:rPr>
              <a:t>March 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2024 Closing Report</a:t>
            </a:r>
            <a:endParaRPr kumimoji="0" lang="en-US" sz="2800" b="1" i="0" u="none" strike="sng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16" name="Rectangle 6"/>
          <p:cNvSpPr txBox="1">
            <a:spLocks noChangeArrowheads="1"/>
          </p:cNvSpPr>
          <p:nvPr/>
        </p:nvSpPr>
        <p:spPr bwMode="auto">
          <a:xfrm>
            <a:off x="2209800" y="2515232"/>
            <a:ext cx="7772400" cy="53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2024-03-14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209801" y="261448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>
              <a:spcBef>
                <a:spcPct val="20000"/>
              </a:spcBef>
              <a:buClrTx/>
              <a:buSzTx/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graphicFrame>
        <p:nvGraphicFramePr>
          <p:cNvPr id="18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295076"/>
              </p:ext>
            </p:extLst>
          </p:nvPr>
        </p:nvGraphicFramePr>
        <p:xfrm>
          <a:off x="2362200" y="3443108"/>
          <a:ext cx="7620000" cy="824092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5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21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672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3200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914400" y="1325058"/>
            <a:ext cx="10363200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BF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the </a:t>
            </a:r>
            <a:r>
              <a:rPr lang="en-US" altLang="zh-CN" b="1" kern="0" dirty="0">
                <a:solidFill>
                  <a:srgbClr val="0000FF"/>
                </a:solidFill>
                <a:latin typeface="Times New Roman"/>
              </a:rPr>
              <a:t>March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2024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session.</a:t>
            </a:r>
          </a:p>
        </p:txBody>
      </p:sp>
    </p:spTree>
    <p:extLst>
      <p:ext uri="{BB962C8B-B14F-4D97-AF65-F5344CB8AC3E}">
        <p14:creationId xmlns:p14="http://schemas.microsoft.com/office/powerpoint/2010/main" val="2133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altLang="zh-CN" dirty="0" err="1"/>
              <a:t>TGbf</a:t>
            </a:r>
            <a:r>
              <a:rPr lang="en-US" altLang="zh-CN" dirty="0"/>
              <a:t> (WLAN Sensing)</a:t>
            </a:r>
            <a:r>
              <a:rPr lang="en-US" dirty="0"/>
              <a:t>–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33401" y="1447800"/>
            <a:ext cx="7086599" cy="4724400"/>
          </a:xfrm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Progress during </a:t>
            </a:r>
            <a:r>
              <a:rPr lang="en-US" altLang="zh-CN" sz="1800" dirty="0">
                <a:solidFill>
                  <a:srgbClr val="0000FF"/>
                </a:solidFill>
              </a:rPr>
              <a:t>March </a:t>
            </a:r>
            <a:r>
              <a:rPr lang="en-US" altLang="zh-CN" sz="1800" dirty="0"/>
              <a:t>2024 session</a:t>
            </a:r>
          </a:p>
          <a:p>
            <a:pPr marL="720725" lvl="1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b="1" dirty="0" smtClean="0">
                <a:solidFill>
                  <a:srgbClr val="0000FF"/>
                </a:solidFill>
                <a:cs typeface="+mn-cs"/>
              </a:rPr>
              <a:t>6</a:t>
            </a:r>
            <a:r>
              <a:rPr lang="en-US" altLang="zh-CN" sz="1600" b="1" dirty="0" smtClean="0">
                <a:cs typeface="+mn-cs"/>
              </a:rPr>
              <a:t> </a:t>
            </a:r>
            <a:r>
              <a:rPr lang="en-US" altLang="zh-CN" sz="1600" dirty="0">
                <a:cs typeface="+mn-cs"/>
              </a:rPr>
              <a:t>slots</a:t>
            </a:r>
            <a:r>
              <a:rPr lang="en-US" altLang="zh-CN" sz="1600" b="1" dirty="0">
                <a:cs typeface="+mn-cs"/>
              </a:rPr>
              <a:t> </a:t>
            </a:r>
            <a:r>
              <a:rPr lang="en-US" altLang="zh-CN" sz="1600" dirty="0"/>
              <a:t>scheduled for </a:t>
            </a:r>
            <a:r>
              <a:rPr lang="en-US" altLang="zh-CN" sz="1600" dirty="0" err="1"/>
              <a:t>TGbf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800" dirty="0">
                <a:solidFill>
                  <a:srgbClr val="0000FF"/>
                </a:solidFill>
              </a:rPr>
              <a:t>Comment resolution </a:t>
            </a:r>
            <a:r>
              <a:rPr lang="en-US" altLang="zh-CN" sz="1800" dirty="0"/>
              <a:t>for D3.0 (LB281)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b="1" dirty="0">
                <a:solidFill>
                  <a:srgbClr val="FF0000"/>
                </a:solidFill>
              </a:rPr>
              <a:t>100</a:t>
            </a:r>
            <a:r>
              <a:rPr lang="en-US" altLang="zh-CN" sz="1600" dirty="0">
                <a:solidFill>
                  <a:schemeClr val="tx1"/>
                </a:solidFill>
              </a:rPr>
              <a:t>% of all </a:t>
            </a:r>
            <a:r>
              <a:rPr lang="en-US" altLang="zh-CN" sz="1600" dirty="0"/>
              <a:t>LB281 </a:t>
            </a:r>
            <a:r>
              <a:rPr lang="en-US" altLang="zh-CN" sz="1600" dirty="0">
                <a:solidFill>
                  <a:schemeClr val="tx1"/>
                </a:solidFill>
              </a:rPr>
              <a:t>comments are now resolved or marked as “ready for motion” 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(</a:t>
            </a:r>
            <a:r>
              <a:rPr lang="en-US" altLang="zh-CN" sz="1600" dirty="0">
                <a:solidFill>
                  <a:srgbClr val="FF0000"/>
                </a:solidFill>
              </a:rPr>
              <a:t>308 </a:t>
            </a:r>
            <a:r>
              <a:rPr lang="en-US" altLang="zh-CN" sz="1600" dirty="0">
                <a:solidFill>
                  <a:schemeClr val="tx1"/>
                </a:solidFill>
              </a:rPr>
              <a:t>/308, Please refer to the figure)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Approved </a:t>
            </a:r>
            <a:r>
              <a:rPr lang="en-US" altLang="zh-CN" sz="1600" dirty="0"/>
              <a:t>some </a:t>
            </a:r>
            <a:r>
              <a:rPr lang="en-US" altLang="zh-CN" sz="1600" dirty="0" err="1"/>
              <a:t>TGbf</a:t>
            </a:r>
            <a:r>
              <a:rPr lang="en-US" altLang="zh-CN" sz="1600" dirty="0"/>
              <a:t> motions: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Approved </a:t>
            </a:r>
            <a:r>
              <a:rPr lang="en-US" altLang="zh-CN" sz="1600" dirty="0">
                <a:solidFill>
                  <a:schemeClr val="tx1"/>
                </a:solidFill>
              </a:rPr>
              <a:t>IEEE802.11bf MDR report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Approved </a:t>
            </a:r>
            <a:r>
              <a:rPr lang="en-US" altLang="zh-CN" sz="1600" dirty="0">
                <a:solidFill>
                  <a:schemeClr val="tx1"/>
                </a:solidFill>
              </a:rPr>
              <a:t>report to EC on conditional approval for SA ballot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GB" altLang="zh-CN" sz="1600" dirty="0">
                <a:solidFill>
                  <a:schemeClr val="tx1"/>
                </a:solidFill>
              </a:rPr>
              <a:t>PAR</a:t>
            </a:r>
            <a:r>
              <a:rPr lang="en-US" altLang="zh-CN" sz="1600" dirty="0">
                <a:solidFill>
                  <a:schemeClr val="tx1"/>
                </a:solidFill>
              </a:rPr>
              <a:t>/CSD/CAD</a:t>
            </a:r>
            <a:r>
              <a:rPr lang="en-GB" altLang="zh-CN" sz="1600" dirty="0">
                <a:solidFill>
                  <a:schemeClr val="tx1"/>
                </a:solidFill>
              </a:rPr>
              <a:t> Re-affirmation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>
                <a:solidFill>
                  <a:schemeClr val="tx1"/>
                </a:solidFill>
              </a:rPr>
              <a:t>Request conditional approval to go to IEEE SA ballot</a:t>
            </a:r>
          </a:p>
          <a:p>
            <a:pPr marL="1120775" lvl="2" indent="-342900" algn="just">
              <a:spcBef>
                <a:spcPts val="0"/>
              </a:spcBef>
              <a:spcAft>
                <a:spcPts val="300"/>
              </a:spcAft>
              <a:buSzPct val="50000"/>
              <a:buFont typeface="Wingdings" panose="05000000000000000000" pitchFamily="2" charset="2"/>
              <a:buChar char="n"/>
            </a:pPr>
            <a:r>
              <a:rPr lang="en-US" altLang="zh-CN" sz="1600" dirty="0" err="1">
                <a:solidFill>
                  <a:schemeClr val="tx1"/>
                </a:solidFill>
              </a:rPr>
              <a:t>TGbf</a:t>
            </a:r>
            <a:r>
              <a:rPr lang="en-US" altLang="zh-CN" sz="1600" dirty="0">
                <a:solidFill>
                  <a:schemeClr val="tx1"/>
                </a:solidFill>
              </a:rPr>
              <a:t> Recirculation LB (D4.0)</a:t>
            </a:r>
          </a:p>
          <a:p>
            <a:pPr marL="165735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Goals for the next two months</a:t>
            </a:r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Release the </a:t>
            </a:r>
            <a:r>
              <a:rPr lang="en-US" altLang="zh-CN" sz="1600" dirty="0">
                <a:solidFill>
                  <a:srgbClr val="0000FF"/>
                </a:solidFill>
              </a:rPr>
              <a:t>Draft </a:t>
            </a:r>
            <a:r>
              <a:rPr lang="en-US" altLang="zh-CN" sz="1600" dirty="0" smtClean="0">
                <a:solidFill>
                  <a:srgbClr val="0000FF"/>
                </a:solidFill>
              </a:rPr>
              <a:t>4.0</a:t>
            </a:r>
            <a:r>
              <a:rPr lang="en-US" altLang="zh-CN" sz="1600" dirty="0" smtClean="0"/>
              <a:t> 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 err="1"/>
              <a:t>TGbf</a:t>
            </a:r>
            <a:r>
              <a:rPr lang="en-US" altLang="zh-CN" sz="1600" dirty="0"/>
              <a:t> Recirculation LB (</a:t>
            </a:r>
            <a:r>
              <a:rPr lang="en-US" altLang="zh-CN" sz="1600" dirty="0" smtClean="0"/>
              <a:t>D4.0)</a:t>
            </a:r>
            <a:endParaRPr lang="en-US" altLang="zh-CN" sz="1600" dirty="0"/>
          </a:p>
          <a:p>
            <a:pPr marL="720725" lvl="1" indent="-342900" algn="just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−"/>
            </a:pPr>
            <a:r>
              <a:rPr lang="en-US" altLang="zh-CN" sz="1600" dirty="0"/>
              <a:t>Requested </a:t>
            </a:r>
            <a:r>
              <a:rPr lang="en-US" altLang="zh-CN" sz="1600" dirty="0" smtClean="0">
                <a:solidFill>
                  <a:srgbClr val="0000FF"/>
                </a:solidFill>
              </a:rPr>
              <a:t>3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calls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Tony Xiao Han (Huawei)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0807CB6-20C1-45B5-8F67-26150D5481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0843581"/>
              </p:ext>
            </p:extLst>
          </p:nvPr>
        </p:nvGraphicFramePr>
        <p:xfrm>
          <a:off x="7696200" y="22860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6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xmlns="" id="{1862AC4C-4F61-4C2B-A75C-8BCD9FF7D00F}"/>
              </a:ext>
            </a:extLst>
          </p:cNvPr>
          <p:cNvSpPr/>
          <p:nvPr/>
        </p:nvSpPr>
        <p:spPr bwMode="auto">
          <a:xfrm>
            <a:off x="5767445" y="2938633"/>
            <a:ext cx="3605155" cy="642767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18" y="853201"/>
            <a:ext cx="4645181" cy="457199"/>
          </a:xfrm>
        </p:spPr>
        <p:txBody>
          <a:bodyPr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TGbf</a:t>
            </a:r>
            <a:r>
              <a:rPr lang="en-US" altLang="zh-CN" sz="2400" dirty="0">
                <a:solidFill>
                  <a:schemeClr val="tx1"/>
                </a:solidFill>
              </a:rPr>
              <a:t> Timeline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1" y="1409700"/>
            <a:ext cx="7162799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PAR approved				Sep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First TG meeting			Oct 2020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Comment Collection (D0.1)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Mar 2022</a:t>
            </a:r>
            <a:r>
              <a:rPr lang="en-US" altLang="zh-CN" sz="1400" i="1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April 2022</a:t>
            </a:r>
            <a:endParaRPr lang="en-US" altLang="zh-CN" sz="1400" i="1" kern="0" dirty="0">
              <a:solidFill>
                <a:srgbClr val="00B050"/>
              </a:solidFill>
            </a:endParaRP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Initial Letter Ballot (D1.0)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Jul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Sep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 Nov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 2022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 Jan </a:t>
            </a:r>
            <a:r>
              <a:rPr lang="en-US" altLang="zh-CN" sz="1400" i="1" kern="0" dirty="0">
                <a:solidFill>
                  <a:srgbClr val="00B050"/>
                </a:solidFill>
              </a:rPr>
              <a:t>2023</a:t>
            </a:r>
          </a:p>
          <a:p>
            <a:pPr marL="268288" lvl="1" indent="-268288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(D2.0)	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Jan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 Mar 2023</a:t>
            </a:r>
            <a:r>
              <a:rPr lang="en-US" altLang="zh-CN" sz="1400" i="1" kern="0" dirty="0">
                <a:solidFill>
                  <a:srgbClr val="00B050"/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00B050"/>
                </a:solidFill>
              </a:rPr>
              <a:t> July 2023</a:t>
            </a:r>
          </a:p>
          <a:p>
            <a:pPr marL="285750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/>
            </a:pPr>
            <a:r>
              <a:rPr lang="en-US" altLang="zh-CN" sz="1400" kern="0" dirty="0">
                <a:solidFill>
                  <a:srgbClr val="00B050"/>
                </a:solidFill>
              </a:rPr>
              <a:t>Recirculation LB (D3.0)	</a:t>
            </a:r>
            <a:r>
              <a:rPr lang="en-US" altLang="zh-CN" sz="1400" kern="0" dirty="0">
                <a:solidFill>
                  <a:srgbClr val="FF0000"/>
                </a:solidFill>
              </a:rPr>
              <a:t>		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</a:rPr>
              <a:t>May 2023</a:t>
            </a:r>
            <a:r>
              <a:rPr lang="en-US" altLang="zh-CN" sz="1400" i="1" strike="sngStrike" kern="0" dirty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altLang="zh-CN" sz="1400" kern="0" dirty="0">
                <a:solidFill>
                  <a:srgbClr val="FF0000"/>
                </a:solidFill>
              </a:rPr>
              <a:t> </a:t>
            </a:r>
            <a:r>
              <a:rPr lang="en-US" altLang="zh-CN" sz="1400" kern="0" dirty="0">
                <a:solidFill>
                  <a:srgbClr val="00B050"/>
                </a:solidFill>
              </a:rPr>
              <a:t>Nov 2023</a:t>
            </a:r>
          </a:p>
          <a:p>
            <a:pPr marL="214312" lvl="1" algn="just" defTabSz="685800" eaLnBrk="1" fontAlgn="auto" hangingPunct="1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400" kern="0" dirty="0">
                <a:solidFill>
                  <a:srgbClr val="FF0000"/>
                </a:solidFill>
              </a:rPr>
              <a:t>Conditional EC Approval–SA Ballot	Mar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Recirculation LB (D4.0)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Apr 2024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SA  Ballot pool formation      		Apr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Initial SA Ballot (D4.0)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2023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2024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May 2024</a:t>
            </a:r>
            <a:endParaRPr lang="en-US" altLang="zh-CN" sz="1400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1st SA Ballot Recirculation (D5.0)		Sep 2024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2nd SA Ballot Recirculation (D6.0)	Jan 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3rd SA Ballot Recirculation (D7.0)		Mar 2025</a:t>
            </a:r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Final 802.11 WG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/>
              <a:t>802 EC approval	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July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Jan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Mar 2025</a:t>
            </a:r>
            <a:endParaRPr lang="en-US" altLang="zh-CN" sz="1400" i="1" kern="0" dirty="0"/>
          </a:p>
          <a:p>
            <a:pPr marL="161925" lvl="1" indent="-233363" algn="just" defTabSz="685800" eaLnBrk="1" fontAlgn="auto" hangingPunct="1">
              <a:spcBef>
                <a:spcPts val="200"/>
              </a:spcBef>
              <a:spcAft>
                <a:spcPts val="600"/>
              </a:spcAft>
              <a:defRPr/>
            </a:pPr>
            <a:r>
              <a:rPr lang="en-US" altLang="zh-CN" sz="1400" kern="0" dirty="0" err="1"/>
              <a:t>RevCom</a:t>
            </a:r>
            <a:r>
              <a:rPr lang="en-US" altLang="zh-CN" sz="1400" kern="0" dirty="0"/>
              <a:t> and SASB approval		</a:t>
            </a:r>
            <a:r>
              <a:rPr lang="en-US" altLang="zh-CN" sz="1400" i="1" strike="sngStrike" dirty="0">
                <a:solidFill>
                  <a:srgbClr val="7F7F7F"/>
                </a:solidFill>
                <a:ea typeface="宋体" panose="02010600030101010101" pitchFamily="2" charset="-122"/>
              </a:rPr>
              <a:t>Sep 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2024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strike="sngStrike" dirty="0">
                <a:solidFill>
                  <a:schemeClr val="bg1">
                    <a:lumMod val="50000"/>
                  </a:schemeClr>
                </a:solidFill>
                <a:ea typeface="宋体" panose="02010600030101010101" pitchFamily="2" charset="-122"/>
              </a:rPr>
              <a:t> Mar 2025</a:t>
            </a:r>
            <a:r>
              <a:rPr lang="en-US" altLang="zh-CN" sz="1400" i="1" dirty="0">
                <a:solidFill>
                  <a:srgbClr val="00B0F0"/>
                </a:solidFill>
                <a:latin typeface="Wingdings" panose="05000000000000000000" pitchFamily="2" charset="2"/>
                <a:ea typeface="宋体" panose="02010600030101010101" pitchFamily="2" charset="-122"/>
                <a:cs typeface="Calibri" panose="020F0502020204030204" pitchFamily="34" charset="0"/>
              </a:rPr>
              <a:t>à</a:t>
            </a:r>
            <a:r>
              <a:rPr lang="en-US" altLang="zh-CN" sz="1400" i="1" dirty="0">
                <a:solidFill>
                  <a:srgbClr val="00B0F0"/>
                </a:solidFill>
                <a:ea typeface="宋体" panose="02010600030101010101" pitchFamily="2" charset="-122"/>
              </a:rPr>
              <a:t> Jun 2025</a:t>
            </a:r>
            <a:endParaRPr lang="en-US" altLang="zh-CN" sz="1400" kern="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B7680B5C-39D7-41CF-92D5-EF3D1C6C176E}"/>
              </a:ext>
            </a:extLst>
          </p:cNvPr>
          <p:cNvSpPr txBox="1">
            <a:spLocks/>
          </p:cNvSpPr>
          <p:nvPr/>
        </p:nvSpPr>
        <p:spPr>
          <a:xfrm>
            <a:off x="5767445" y="2938633"/>
            <a:ext cx="3528955" cy="642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PAR modification approved by the WG	Nov 2023</a:t>
            </a:r>
            <a:endParaRPr lang="en-CA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802EC approval 		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NesCom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/SASB approval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		Mar 2024</a:t>
            </a: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左大括号 10">
            <a:extLst>
              <a:ext uri="{FF2B5EF4-FFF2-40B4-BE49-F238E27FC236}">
                <a16:creationId xmlns:a16="http://schemas.microsoft.com/office/drawing/2014/main" xmlns="" id="{A10E825F-8B8D-4663-83AF-13B2DA7A6B3C}"/>
              </a:ext>
            </a:extLst>
          </p:cNvPr>
          <p:cNvSpPr/>
          <p:nvPr/>
        </p:nvSpPr>
        <p:spPr bwMode="auto">
          <a:xfrm>
            <a:off x="5603013" y="2938635"/>
            <a:ext cx="328864" cy="642766"/>
          </a:xfrm>
          <a:prstGeom prst="leftBrace">
            <a:avLst>
              <a:gd name="adj1" fmla="val 8333"/>
              <a:gd name="adj2" fmla="val 61563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zh-CN" altLang="en-US" sz="16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9750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0" y="533400"/>
            <a:ext cx="1219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3200" dirty="0"/>
              <a:t>Teleconference Times </a:t>
            </a:r>
            <a:r>
              <a:rPr lang="en-US" altLang="zh-CN" b="0" dirty="0"/>
              <a:t>(plan after </a:t>
            </a:r>
            <a:r>
              <a:rPr lang="en-US" altLang="zh-CN" b="0" dirty="0" smtClean="0">
                <a:solidFill>
                  <a:srgbClr val="0000FF"/>
                </a:solidFill>
              </a:rPr>
              <a:t>March Plenary</a:t>
            </a:r>
            <a:r>
              <a:rPr lang="en-US" altLang="zh-CN" b="0" dirty="0" smtClean="0"/>
              <a:t>)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7348" y="1143000"/>
            <a:ext cx="7005452" cy="52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22860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April 	  17 (Tuesday)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April 	  25 (Thursday)	23</a:t>
            </a:r>
            <a:r>
              <a:rPr lang="zh-CN" altLang="en-US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solidFill>
                  <a:srgbClr val="00B0F0"/>
                </a:solidFill>
                <a:cs typeface="Times New Roman" panose="02020603050405020304" pitchFamily="18" charset="0"/>
              </a:rPr>
              <a:t>00 - 01:00 ET</a:t>
            </a: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pPr marL="685800" lvl="2" indent="-285750" algn="just">
              <a:spcBef>
                <a:spcPct val="0"/>
              </a:spcBef>
              <a:spcAft>
                <a:spcPts val="300"/>
              </a:spcAft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cs typeface="Times New Roman" panose="02020603050405020304" pitchFamily="18" charset="0"/>
              </a:rPr>
              <a:t>May 	  7 (Tuesday)		10</a:t>
            </a:r>
            <a:r>
              <a:rPr lang="zh-CN" altLang="en-US" sz="1800" b="1" dirty="0">
                <a:cs typeface="Times New Roman" panose="02020603050405020304" pitchFamily="18" charset="0"/>
              </a:rPr>
              <a:t>：</a:t>
            </a:r>
            <a:r>
              <a:rPr lang="en-US" altLang="zh-CN" sz="1800" b="1" dirty="0">
                <a:cs typeface="Times New Roman" panose="02020603050405020304" pitchFamily="18" charset="0"/>
              </a:rPr>
              <a:t>00 - 12:00 ET</a:t>
            </a:r>
            <a:endParaRPr lang="en-US" altLang="zh-CN" sz="1800" b="1" dirty="0"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B3E5154D-77E5-43B4-914D-22E74CC824AD}"/>
              </a:ext>
            </a:extLst>
          </p:cNvPr>
          <p:cNvSpPr/>
          <p:nvPr/>
        </p:nvSpPr>
        <p:spPr>
          <a:xfrm>
            <a:off x="7010400" y="5295458"/>
            <a:ext cx="4121910" cy="103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** Note: </a:t>
            </a: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When conflict with CAC, the call may be changed. </a:t>
            </a:r>
          </a:p>
          <a:p>
            <a:pPr marL="0" lvl="1" indent="0" algn="just" defTabSz="914400">
              <a:spcAft>
                <a:spcPts val="300"/>
              </a:spcAft>
              <a:buSzTx/>
              <a:buFontTx/>
              <a:buNone/>
              <a:defRPr/>
            </a:pPr>
            <a:r>
              <a:rPr lang="en-US" altLang="zh-CN" sz="900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        </a:t>
            </a:r>
            <a:r>
              <a:rPr lang="en-US" altLang="zh-CN" sz="9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()</a:t>
            </a:r>
            <a:endParaRPr lang="en-US" altLang="zh-CN" sz="900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228600" lvl="1" indent="-228600" algn="just" defTabSz="914400">
              <a:spcAft>
                <a:spcPts val="300"/>
              </a:spcAft>
              <a:buSzTx/>
              <a:buFont typeface="+mj-lt"/>
              <a:buAutoNum type="arabicPeriod" startAt="2"/>
              <a:defRPr/>
            </a:pP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Thursday </a:t>
            </a:r>
            <a:r>
              <a:rPr lang="en-US" altLang="zh-CN" sz="900" strike="sngStrike" dirty="0">
                <a:solidFill>
                  <a:srgbClr val="00B0F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23:00 - 01:00am ET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(Thursday 20</a:t>
            </a:r>
            <a:r>
              <a:rPr lang="zh-CN" altLang="en-US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：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00  – 22:00 PT, Friday 11am-13:00 in China, Friday 6am-8am in Israel, Friday 5am – 7am in Central Europe), and </a:t>
            </a:r>
            <a:r>
              <a:rPr lang="en-US" altLang="zh-CN" sz="900" strike="sngStrike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Sang Kim </a:t>
            </a:r>
            <a:r>
              <a:rPr lang="en-US" altLang="zh-CN" sz="9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MS PGothic" charset="0"/>
              </a:rPr>
              <a:t>will help to take the minutes for these slots.</a:t>
            </a:r>
            <a:endParaRPr lang="zh-CN" altLang="en-US" sz="900" strike="sngStrike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030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2521</TotalTime>
  <Words>316</Words>
  <Application>Microsoft Office PowerPoint</Application>
  <PresentationFormat>宽屏</PresentationFormat>
  <Paragraphs>84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 Unicode MS</vt:lpstr>
      <vt:lpstr>MS Gothic</vt:lpstr>
      <vt:lpstr>MS PGothic</vt:lpstr>
      <vt:lpstr>等线</vt:lpstr>
      <vt:lpstr>宋体</vt:lpstr>
      <vt:lpstr>Arial</vt:lpstr>
      <vt:lpstr>Calibri</vt:lpstr>
      <vt:lpstr>Times New Roman</vt:lpstr>
      <vt:lpstr>Wingdings</vt:lpstr>
      <vt:lpstr>Office Theme</vt:lpstr>
      <vt:lpstr>PowerPoint 演示文稿</vt:lpstr>
      <vt:lpstr>Abstract</vt:lpstr>
      <vt:lpstr>TGbf (WLAN Sensing)– March 2024</vt:lpstr>
      <vt:lpstr>TGbf Timeline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Hanxiao (Tony, WT Lab)</cp:lastModifiedBy>
  <cp:revision>137</cp:revision>
  <cp:lastPrinted>1601-01-01T00:00:00Z</cp:lastPrinted>
  <dcterms:created xsi:type="dcterms:W3CDTF">2019-09-06T19:28:44Z</dcterms:created>
  <dcterms:modified xsi:type="dcterms:W3CDTF">2024-03-14T20:07:37Z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(3)1olDrpyVioDIwYsyrm5NKfd7x0KU0DV/mx9N4MHsL3bvtLnC4apdTOwn+cxIeMc6CZNG2tRy
govZpdHMBjx1xnKswouo94ZqMKkSvLb7vxQ+HwBdlDJp1MznCtF0kKKom4jeqtQYAhNL3Zap
H4TlqhfoxVH+fLCsCj4Kp4bq0BlTV93w4u/jowCKuRNF6a7rAmXpIbHJiv+3Knwy5/0109nD
Cd7gvmLxQJZJLn04AN</vt:lpwstr>
  </property>
  <property fmtid="{D5CDD505-2E9C-101B-9397-08002B2CF9AE}" pid="3" name="_2015_ms_pID_7253431">
    <vt:lpwstr>KP7yf/pqLvsrUC85MvrL3jbB8P4bLQU0WJqWWHlSr0Cgn5AWz5e+UC
H8jrqgWbtAdD4Tjyh0AWhfPt+F/HdbDUZuABdf2oLH6h/7XRnRfurXaQBuvEV1ih7Bv2bMpu
b9COEqx82McTET3xdDm6GBreSU0Wgbv+LRfuLZrpA5uf9cW8dh6GzjuQOrGe9TEpBI4ezkAr
zH1OVUmxmQqbVuuHrdZhY6k9ZbHJwWKbxsNx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1577063215</vt:lpwstr>
  </property>
  <property fmtid="{D5CDD505-2E9C-101B-9397-08002B2CF9AE}" pid="8" name="_2015_ms_pID_7253432">
    <vt:lpwstr>0JauKZyhKq/VcMdW/LBDIog=</vt:lpwstr>
  </property>
</Properties>
</file>