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5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2" r:id="rId5"/>
    <p:sldId id="263" r:id="rId6"/>
    <p:sldId id="264" r:id="rId7"/>
    <p:sldId id="266" r:id="rId8"/>
    <p:sldId id="267" r:id="rId9"/>
    <p:sldId id="2137" r:id="rId10"/>
    <p:sldId id="268" r:id="rId11"/>
    <p:sldId id="271" r:id="rId12"/>
    <p:sldId id="2119" r:id="rId13"/>
    <p:sldId id="2139" r:id="rId14"/>
    <p:sldId id="269" r:id="rId15"/>
    <p:sldId id="2138" r:id="rId16"/>
    <p:sldId id="2116" r:id="rId17"/>
    <p:sldId id="2117" r:id="rId18"/>
    <p:sldId id="2118" r:id="rId19"/>
    <p:sldId id="2136" r:id="rId20"/>
    <p:sldId id="270" r:id="rId21"/>
    <p:sldId id="261" r:id="rId22"/>
    <p:sldId id="2120" r:id="rId23"/>
    <p:sldId id="257" r:id="rId24"/>
    <p:sldId id="258" r:id="rId25"/>
    <p:sldId id="265" r:id="rId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FF"/>
    <a:srgbClr val="FF0000"/>
    <a:srgbClr val="00FF00"/>
    <a:srgbClr val="008000"/>
    <a:srgbClr val="1AFF19"/>
    <a:srgbClr val="3AFF3A"/>
    <a:srgbClr val="06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48E79-7B7E-5043-A179-CD4A5BAB9856}" v="2" dt="2024-03-13T19:32:27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6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2018-02-21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AC96B-4D67-4510-9E86-C4D3070C1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767" indent="0" algn="ctr">
              <a:buNone/>
              <a:defRPr/>
            </a:lvl2pPr>
            <a:lvl3pPr marL="843534" indent="0" algn="ctr">
              <a:buNone/>
              <a:defRPr/>
            </a:lvl3pPr>
            <a:lvl4pPr marL="1265301" indent="0" algn="ctr">
              <a:buNone/>
              <a:defRPr/>
            </a:lvl4pPr>
            <a:lvl5pPr marL="1687068" indent="0" algn="ctr">
              <a:buNone/>
              <a:defRPr/>
            </a:lvl5pPr>
            <a:lvl6pPr marL="2108835" indent="0" algn="ctr">
              <a:buNone/>
              <a:defRPr/>
            </a:lvl6pPr>
            <a:lvl7pPr marL="2530602" indent="0" algn="ctr">
              <a:buNone/>
              <a:defRPr/>
            </a:lvl7pPr>
            <a:lvl8pPr marL="2952369" indent="0" algn="ctr">
              <a:buNone/>
              <a:defRPr/>
            </a:lvl8pPr>
            <a:lvl9pPr marL="3374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429028-EDBC-4B69-9F69-0DC0E1F1788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60749"/>
            <a:ext cx="11074400" cy="5292588"/>
          </a:xfrm>
        </p:spPr>
        <p:txBody>
          <a:bodyPr/>
          <a:lstStyle>
            <a:lvl1pPr>
              <a:defRPr sz="166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76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92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BE39F8B-9560-4412-B07B-3288B07C942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0440E9-8D8E-BD0E-4910-517515C62CF4}"/>
              </a:ext>
            </a:extLst>
          </p:cNvPr>
          <p:cNvSpPr txBox="1"/>
          <p:nvPr userDrawn="1"/>
        </p:nvSpPr>
        <p:spPr bwMode="auto">
          <a:xfrm>
            <a:off x="11623313" y="619828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49561352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41737864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4480271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31823702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1415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590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3073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4437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55583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97091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5373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761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506411168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2884832116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5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88655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8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1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1031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658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30050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0543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196669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0276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521842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664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83566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29629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613110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172140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5184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279744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1786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112605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220964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653023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815018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3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964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FB903-9CB4-0ED3-35D2-DE5A7C6A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0A6B6-17DB-CB42-9024-1FB48301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20727-36D8-FE7C-88B3-941F4FB2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FC52-545D-F240-A3CF-48649A0F5551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44B24-AD1C-05ED-F38A-193B53B3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428FB6-C6E0-C0C2-E640-D21AA8DF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6509-1402-4543-92C2-ABAAEC6B10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4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802.11-24/0603r0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40668"/>
            <a:ext cx="1107440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96754"/>
            <a:ext cx="11074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14" y="6525344"/>
            <a:ext cx="69935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92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9642FA4-93AF-4596-8846-F9DC874D2F3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08000" y="424354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27381" y="64770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7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728185" y="6541950"/>
            <a:ext cx="3828569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292" b="0" kern="12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308442" y="168773"/>
            <a:ext cx="7277100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21767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solidFill>
                  <a:schemeClr val="tx1"/>
                </a:solidFill>
                <a:latin typeface="+mn-lt"/>
              </a:rPr>
              <a:t>doc: IEEE 802.11-</a:t>
            </a:r>
            <a:r>
              <a:rPr lang="en-US" sz="1661" b="1">
                <a:solidFill>
                  <a:schemeClr val="tx1"/>
                </a:solidFill>
                <a:latin typeface="+mn-lt"/>
                <a:cs typeface="Calibri" pitchFamily="34" charset="0"/>
              </a:rPr>
              <a:t>23</a:t>
            </a:r>
            <a:r>
              <a:rPr lang="en-US" sz="1661" b="1">
                <a:latin typeface="+mn-lt"/>
                <a:cs typeface="Calibri" pitchFamily="34" charset="0"/>
              </a:rPr>
              <a:t>/1622r0</a:t>
            </a:r>
            <a:endParaRPr lang="en-US" sz="1661" b="1" kern="120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79376" y="138051"/>
            <a:ext cx="2544283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6612" marR="0" lvl="1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latin typeface="+mj-lt"/>
                <a:cs typeface="Calibri" pitchFamily="34" charset="0"/>
              </a:rPr>
              <a:t>September </a:t>
            </a:r>
            <a:r>
              <a:rPr lang="en-US" sz="1661" b="1" baseline="0">
                <a:latin typeface="+mj-lt"/>
                <a:cs typeface="Calibri" pitchFamily="34" charset="0"/>
              </a:rPr>
              <a:t>2023</a:t>
            </a:r>
            <a:endParaRPr lang="en-US" sz="1661" b="1" kern="120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527386" y="6541950"/>
            <a:ext cx="29164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292" b="0" kern="12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7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83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5pPr>
      <a:lvl6pPr marL="421767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6pPr>
      <a:lvl7pPr marL="843534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7pPr>
      <a:lvl8pPr marL="1265301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8pPr>
      <a:lvl9pPr marL="1687068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9pPr>
    </p:titleStyle>
    <p:bodyStyle>
      <a:lvl1pPr marL="316325" indent="-316325" algn="l" rtl="0" eaLnBrk="1" fontAlgn="base" hangingPunct="1">
        <a:spcBef>
          <a:spcPct val="20000"/>
        </a:spcBef>
        <a:spcAft>
          <a:spcPct val="0"/>
        </a:spcAft>
        <a:buChar char="•"/>
        <a:defRPr sz="1661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371" indent="-263604" algn="l" rtl="0" eaLnBrk="1" fontAlgn="base" hangingPunct="1">
        <a:spcBef>
          <a:spcPct val="20000"/>
        </a:spcBef>
        <a:spcAft>
          <a:spcPct val="0"/>
        </a:spcAft>
        <a:buChar char="–"/>
        <a:defRPr sz="147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01697" indent="-210884" algn="l" rtl="0" eaLnBrk="1" fontAlgn="base" hangingPunct="1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318022" indent="-210884" algn="l" rtl="0" eaLnBrk="1" fontAlgn="base" hangingPunct="1">
        <a:spcBef>
          <a:spcPct val="20000"/>
        </a:spcBef>
        <a:spcAft>
          <a:spcPct val="0"/>
        </a:spcAft>
        <a:buChar char="–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634347" indent="-210884" algn="l" rtl="0" eaLnBrk="1" fontAlgn="base" hangingPunct="1">
        <a:spcBef>
          <a:spcPct val="20000"/>
        </a:spcBef>
        <a:spcAft>
          <a:spcPct val="0"/>
        </a:spcAft>
        <a:buChar char="•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056114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6pPr>
      <a:lvl7pPr marL="2477881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7pPr>
      <a:lvl8pPr marL="2899648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8pPr>
      <a:lvl9pPr marL="3321415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 userDrawn="1"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 dirty="0">
                <a:solidFill>
                  <a:schemeClr val="bg1"/>
                </a:solidFill>
                <a:latin typeface="+mn-lt"/>
              </a:rPr>
              <a:t>Ericsson Internal  |  2018-02-21</a:t>
            </a:r>
          </a:p>
        </p:txBody>
      </p:sp>
    </p:spTree>
    <p:extLst>
      <p:ext uri="{BB962C8B-B14F-4D97-AF65-F5344CB8AC3E}">
        <p14:creationId xmlns:p14="http://schemas.microsoft.com/office/powerpoint/2010/main" val="13411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</p:sldLayoutIdLst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852520"/>
            <a:ext cx="10363200" cy="163863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Balancing Wideband &amp; Narrowband Frequency Hopping Channel Access Mechanisms for Operation in 6GHz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6613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60939"/>
              </p:ext>
            </p:extLst>
          </p:nvPr>
        </p:nvGraphicFramePr>
        <p:xfrm>
          <a:off x="993775" y="3442099"/>
          <a:ext cx="10272713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3390900" progId="Word.Document.8">
                  <p:embed/>
                </p:oleObj>
              </mc:Choice>
              <mc:Fallback>
                <p:oleObj name="Dokument" r:id="rId3" imgW="10439400" imgH="33909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442099"/>
                        <a:ext cx="10272713" cy="331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90684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2A107-1ECE-3CE0-9E46-B5A85B77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B3890FB-A0EA-4CC8-BF4A-D9788C5F850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Significant decrease of 95-percentile unless Bluetooth is heavily interfered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F0D96-74E5-02D1-A9B2-B3B933C6F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Bluetooth’s power backoff increases delays in 100%-load case, but only slightly in 50%-load case </a:t>
            </a:r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99DF07-23E5-4F8F-709A-76399CDE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1712576" cy="1081088"/>
          </a:xfrm>
        </p:spPr>
        <p:txBody>
          <a:bodyPr/>
          <a:lstStyle/>
          <a:p>
            <a:r>
              <a:rPr lang="en-US" dirty="0"/>
              <a:t>Results (Enhance Bluetooth SCD-LBT with EDT Ramp-Up)</a:t>
            </a:r>
            <a:br>
              <a:rPr lang="en-US" dirty="0"/>
            </a:br>
            <a:r>
              <a:rPr lang="en-US" sz="1800" dirty="0"/>
              <a:t>(Wi-Fi: FTP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C433EC-B500-C965-774D-BC4C8536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07A97FC-9EB0-53F2-ADE1-1A668049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AABAE5E-0B6B-A42E-B86C-E96CD4E8CF79}"/>
              </a:ext>
            </a:extLst>
          </p:cNvPr>
          <p:cNvSpPr txBox="1"/>
          <p:nvPr/>
        </p:nvSpPr>
        <p:spPr bwMode="auto">
          <a:xfrm>
            <a:off x="3142099" y="5216374"/>
            <a:ext cx="6468306" cy="157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Mitigate impact to delay of Bluetooth in the presence of high Wi-Fi load: Stepwise increase of Energy Detection Threshold in case of blocked channel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3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D3A1-01BC-5046-BD60-B2F2804D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0E36C2-7B11-7485-7164-503B6924BE9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844674"/>
            <a:ext cx="5472112" cy="23038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Bluetooth</a:t>
            </a:r>
          </a:p>
          <a:p>
            <a:r>
              <a:rPr lang="en-US" sz="1600" dirty="0"/>
              <a:t>Constant bitrate traffic (CBR)</a:t>
            </a:r>
          </a:p>
          <a:p>
            <a:pPr lvl="1"/>
            <a:r>
              <a:rPr lang="en-US" sz="1600" dirty="0"/>
              <a:t>1280B every 20ms (≙512kb/s)</a:t>
            </a:r>
          </a:p>
          <a:p>
            <a:pPr lvl="1"/>
            <a:r>
              <a:rPr lang="en-US" sz="1600" dirty="0"/>
              <a:t>KPI: Packet delay</a:t>
            </a:r>
          </a:p>
          <a:p>
            <a:r>
              <a:rPr lang="en-US" sz="1600" dirty="0"/>
              <a:t>Connection interval 10ms</a:t>
            </a:r>
          </a:p>
          <a:p>
            <a:pPr lvl="1"/>
            <a:r>
              <a:rPr lang="en-US" sz="1600" dirty="0"/>
              <a:t>Channel hopping frequency 10ms</a:t>
            </a:r>
          </a:p>
          <a:p>
            <a:r>
              <a:rPr lang="en-US" sz="1600" dirty="0"/>
              <a:t>Total channel activity ~57%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76BF0-34CF-D2B1-60D7-63461FDEC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Wi-Fi</a:t>
            </a:r>
          </a:p>
          <a:p>
            <a:r>
              <a:rPr lang="en-US" sz="1600" dirty="0"/>
              <a:t>Cloud Gaming</a:t>
            </a:r>
          </a:p>
          <a:p>
            <a:pPr lvl="1"/>
            <a:r>
              <a:rPr lang="en-US" sz="1600" dirty="0"/>
              <a:t>30Mb/s downlink video &amp; uplink control</a:t>
            </a:r>
          </a:p>
          <a:p>
            <a:pPr lvl="1"/>
            <a:r>
              <a:rPr lang="en-US" sz="1600" dirty="0"/>
              <a:t>Channel activity </a:t>
            </a:r>
            <a:r>
              <a:rPr lang="en-US" sz="1600" b="1" dirty="0"/>
              <a:t>~15%</a:t>
            </a:r>
          </a:p>
          <a:p>
            <a:pPr lvl="1"/>
            <a:r>
              <a:rPr lang="en-US" sz="1600" dirty="0"/>
              <a:t>Access category VI &amp; VO</a:t>
            </a:r>
          </a:p>
          <a:p>
            <a:pPr lvl="1"/>
            <a:r>
              <a:rPr lang="en-US" sz="1600" dirty="0"/>
              <a:t>KPI: gaming delay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BE13BE-6576-8DE7-C867-FAE39B95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3b: Traffic &amp; KPIs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1FBFA0-958A-49D9-B142-FDBD9119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26" y="3970583"/>
            <a:ext cx="5474674" cy="11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36C0-653D-CEEC-CF06-5716E826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7941F6-072C-DA19-0349-8A01FE4AE01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dirty="0"/>
              <a:t>Bluetooth delay close to performance without interference due to low Wi-Fi channel occupancy</a:t>
            </a:r>
          </a:p>
          <a:p>
            <a:r>
              <a:rPr lang="en-US" dirty="0"/>
              <a:t>SCD / ED Ramp-Up barely active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520EA-0148-DC67-915D-9749352AF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dirty="0"/>
              <a:t>Cloud gaming traffic delay: Significant increase by Bluetooth interference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F7C564-752D-E85A-267C-8CF6E1C0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892274" cy="1081088"/>
          </a:xfrm>
        </p:spPr>
        <p:txBody>
          <a:bodyPr/>
          <a:lstStyle/>
          <a:p>
            <a:r>
              <a:rPr lang="en-US" dirty="0"/>
              <a:t>Results (Bluetooth with LBT + SCD + ED Ramp-Up)</a:t>
            </a:r>
            <a:br>
              <a:rPr lang="en-US" dirty="0"/>
            </a:br>
            <a:r>
              <a:rPr lang="en-US" sz="1800" dirty="0"/>
              <a:t>(Wi-Fi: Cloud Gaming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EFB0BF-CC70-01C7-CF9E-FD297E5F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2F2208-D609-5222-82D7-F4AAAEA3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1E52AE-3335-E12C-D960-E1F7E7F1B386}"/>
              </a:ext>
            </a:extLst>
          </p:cNvPr>
          <p:cNvSpPr txBox="1"/>
          <p:nvPr/>
        </p:nvSpPr>
        <p:spPr bwMode="auto">
          <a:xfrm>
            <a:off x="3142099" y="5791200"/>
            <a:ext cx="6468306" cy="750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Decrease Wi-Fi delay in the presence of narrowband interference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3AD2D-4574-5BA8-1E8A-34F23FF3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227158-3248-D2AB-18A4-14FA1E927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27027"/>
            <a:ext cx="5472113" cy="4210259"/>
          </a:xfrm>
        </p:spPr>
        <p:txBody>
          <a:bodyPr/>
          <a:lstStyle/>
          <a:p>
            <a:pPr>
              <a:buFont typeface="Symbol" pitchFamily="2" charset="2"/>
              <a:buChar char="-"/>
            </a:pPr>
            <a:r>
              <a:rPr lang="en-US" sz="1800" b="0" dirty="0"/>
              <a:t>Wi-Fi uses “Option 2” </a:t>
            </a:r>
            <a:r>
              <a:rPr lang="en-US" sz="1800" dirty="0"/>
              <a:t>according to EN 303 687 for channel bonding: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Initially, channel access only listens on the “primary” 20MHz channel</a:t>
            </a:r>
          </a:p>
          <a:p>
            <a:pPr lvl="1">
              <a:buFont typeface="Symbol" pitchFamily="2" charset="2"/>
              <a:buChar char="-"/>
            </a:pPr>
            <a:r>
              <a:rPr lang="en-US" sz="1800" dirty="0"/>
              <a:t>Count down backoff while the channel remains idle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25µs before the transmission </a:t>
            </a:r>
            <a:r>
              <a:rPr lang="en-US" sz="1800" dirty="0"/>
              <a:t>energy detection is performed on the full channel</a:t>
            </a:r>
          </a:p>
          <a:p>
            <a:pPr lvl="1">
              <a:buFont typeface="Symbol" pitchFamily="2" charset="2"/>
              <a:buChar char="-"/>
            </a:pPr>
            <a:r>
              <a:rPr lang="en-US" sz="1800" b="0" dirty="0"/>
              <a:t>Data transmission starts if primary 20MHz channel &amp; full bonded channel remains idle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C3EBA4-BCDA-9900-45CA-C518B079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Channel Access Procedure &amp; Delay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58B242A-52E4-8148-D3AA-5DE82E4097C0}"/>
              </a:ext>
            </a:extLst>
          </p:cNvPr>
          <p:cNvCxnSpPr/>
          <p:nvPr/>
        </p:nvCxnSpPr>
        <p:spPr bwMode="auto">
          <a:xfrm>
            <a:off x="7747893" y="4348095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EA340DC-3DFE-FE50-59EE-BEFD6DA91A7B}"/>
              </a:ext>
            </a:extLst>
          </p:cNvPr>
          <p:cNvSpPr txBox="1"/>
          <p:nvPr/>
        </p:nvSpPr>
        <p:spPr>
          <a:xfrm>
            <a:off x="11729658" y="4225481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D989ACF-12B7-065E-13A0-6266AB69405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7893" y="3017990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ADBD689-5B14-21B7-7EA9-ABCFED887E05}"/>
              </a:ext>
            </a:extLst>
          </p:cNvPr>
          <p:cNvSpPr txBox="1"/>
          <p:nvPr/>
        </p:nvSpPr>
        <p:spPr>
          <a:xfrm>
            <a:off x="7585765" y="2747487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ED632507-BCE5-59FC-5078-0C64F092ABEB}"/>
              </a:ext>
            </a:extLst>
          </p:cNvPr>
          <p:cNvCxnSpPr/>
          <p:nvPr/>
        </p:nvCxnSpPr>
        <p:spPr bwMode="auto">
          <a:xfrm>
            <a:off x="7657011" y="3213201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B7980E48-34E8-2371-2DC3-04D60D586A7C}"/>
              </a:ext>
            </a:extLst>
          </p:cNvPr>
          <p:cNvSpPr txBox="1"/>
          <p:nvPr/>
        </p:nvSpPr>
        <p:spPr>
          <a:xfrm>
            <a:off x="7052356" y="3059312"/>
            <a:ext cx="63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7E0A677F-F225-FFC9-F58F-ACFAF57C3B8D}"/>
              </a:ext>
            </a:extLst>
          </p:cNvPr>
          <p:cNvCxnSpPr>
            <a:cxnSpLocks/>
          </p:cNvCxnSpPr>
          <p:nvPr/>
        </p:nvCxnSpPr>
        <p:spPr bwMode="auto">
          <a:xfrm>
            <a:off x="784668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974266B1-9BF7-095D-E218-B00144D06B9D}"/>
              </a:ext>
            </a:extLst>
          </p:cNvPr>
          <p:cNvSpPr txBox="1"/>
          <p:nvPr/>
        </p:nvSpPr>
        <p:spPr>
          <a:xfrm>
            <a:off x="6096000" y="3998937"/>
            <a:ext cx="168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primary 20MHz channel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5DE730F4-7675-32B2-5074-16CCF0CA65BF}"/>
              </a:ext>
            </a:extLst>
          </p:cNvPr>
          <p:cNvCxnSpPr>
            <a:cxnSpLocks/>
          </p:cNvCxnSpPr>
          <p:nvPr/>
        </p:nvCxnSpPr>
        <p:spPr bwMode="auto">
          <a:xfrm>
            <a:off x="8102687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5CA0DD20-26FB-5048-376F-DFF5D6E30627}"/>
              </a:ext>
            </a:extLst>
          </p:cNvPr>
          <p:cNvCxnSpPr>
            <a:cxnSpLocks/>
          </p:cNvCxnSpPr>
          <p:nvPr/>
        </p:nvCxnSpPr>
        <p:spPr bwMode="auto">
          <a:xfrm>
            <a:off x="8179713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9FB49FAF-B3D8-2F9B-C848-772D7CF0E269}"/>
              </a:ext>
            </a:extLst>
          </p:cNvPr>
          <p:cNvCxnSpPr>
            <a:cxnSpLocks/>
          </p:cNvCxnSpPr>
          <p:nvPr/>
        </p:nvCxnSpPr>
        <p:spPr bwMode="auto">
          <a:xfrm>
            <a:off x="8256739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7030BF85-B582-86C7-1C8F-6BCDDA1DA0E2}"/>
              </a:ext>
            </a:extLst>
          </p:cNvPr>
          <p:cNvCxnSpPr>
            <a:cxnSpLocks/>
          </p:cNvCxnSpPr>
          <p:nvPr/>
        </p:nvCxnSpPr>
        <p:spPr bwMode="auto">
          <a:xfrm>
            <a:off x="833376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BF53768B-6197-A80F-FA4E-5CB0C835C021}"/>
              </a:ext>
            </a:extLst>
          </p:cNvPr>
          <p:cNvCxnSpPr>
            <a:cxnSpLocks/>
          </p:cNvCxnSpPr>
          <p:nvPr/>
        </p:nvCxnSpPr>
        <p:spPr bwMode="auto">
          <a:xfrm>
            <a:off x="8410791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5D74C1EF-E345-A63C-51A4-28BBF7FA07D7}"/>
              </a:ext>
            </a:extLst>
          </p:cNvPr>
          <p:cNvCxnSpPr>
            <a:cxnSpLocks/>
          </p:cNvCxnSpPr>
          <p:nvPr/>
        </p:nvCxnSpPr>
        <p:spPr bwMode="auto">
          <a:xfrm>
            <a:off x="8487815" y="4060095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55C664D5-D54A-ADCB-6FB4-995B1DE713F5}"/>
              </a:ext>
            </a:extLst>
          </p:cNvPr>
          <p:cNvCxnSpPr/>
          <p:nvPr/>
        </p:nvCxnSpPr>
        <p:spPr bwMode="auto">
          <a:xfrm>
            <a:off x="8279259" y="3213200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F29630DA-8D87-1206-EF67-FB636A73E6C4}"/>
              </a:ext>
            </a:extLst>
          </p:cNvPr>
          <p:cNvSpPr/>
          <p:nvPr/>
        </p:nvSpPr>
        <p:spPr bwMode="auto">
          <a:xfrm>
            <a:off x="8487814" y="3213200"/>
            <a:ext cx="2524164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Data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C581051-FDE3-8EF6-A855-AC689B784C1E}"/>
              </a:ext>
            </a:extLst>
          </p:cNvPr>
          <p:cNvSpPr/>
          <p:nvPr/>
        </p:nvSpPr>
        <p:spPr bwMode="auto">
          <a:xfrm rot="16200000">
            <a:off x="10750988" y="3629742"/>
            <a:ext cx="1134872" cy="3017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376035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24BA7-FFBB-9E97-6ABC-226DB1E8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Events on the Channel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432DF8-8EED-CA15-C837-25B62636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6291"/>
            <a:ext cx="5386917" cy="639762"/>
          </a:xfrm>
        </p:spPr>
        <p:txBody>
          <a:bodyPr/>
          <a:lstStyle/>
          <a:p>
            <a:r>
              <a:rPr lang="en-US" dirty="0"/>
              <a:t>Wi-Fi before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D1231E-B53C-5E6B-AF28-8F9B08420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497677"/>
            <a:ext cx="5386917" cy="28563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Clear Channel Assessment (CCA) result is idle on all 20 MHz subchannels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Wi-Fi transmission 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Bluetooth hops on channel, LBT detects transmission and defers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Mi</a:t>
            </a:r>
            <a:r>
              <a:rPr lang="en-US" sz="1400" dirty="0"/>
              <a:t>tigation by secondary channel deferral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No delay increase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3A5527-E1C9-B9A2-7408-D958823BF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156291"/>
            <a:ext cx="5389033" cy="639762"/>
          </a:xfrm>
        </p:spPr>
        <p:txBody>
          <a:bodyPr/>
          <a:lstStyle/>
          <a:p>
            <a:r>
              <a:rPr lang="en-US" dirty="0"/>
              <a:t>Bluetooth before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56DDB17-E862-1850-9497-D8DEDBC3F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3497676"/>
            <a:ext cx="5389033" cy="29777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Bluetooth hops on channel, LBT detects an idle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Bluetooth transmission 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Wi-Fi CCA detects Bluetooth transmission and defers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Bluetooth is on primary channel: anytime during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Bluetooth is on </a:t>
            </a:r>
            <a:r>
              <a:rPr lang="en-US" sz="1400" b="0" dirty="0"/>
              <a:t>secondary channel: during the last 25 µs of the backoff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Wi-Fi continues to observe until the channel is idle and re-starts backoff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Increase of channel access delay</a:t>
            </a:r>
            <a:endParaRPr lang="en-US" sz="1800" b="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B34E7EB-C2AA-34E1-95E9-D96BD881C2C3}"/>
              </a:ext>
            </a:extLst>
          </p:cNvPr>
          <p:cNvCxnSpPr/>
          <p:nvPr/>
        </p:nvCxnSpPr>
        <p:spPr bwMode="auto">
          <a:xfrm>
            <a:off x="6498167" y="3382540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06A9C1D-22F8-69CC-9AE4-C942D3CB8398}"/>
              </a:ext>
            </a:extLst>
          </p:cNvPr>
          <p:cNvSpPr txBox="1"/>
          <p:nvPr/>
        </p:nvSpPr>
        <p:spPr>
          <a:xfrm>
            <a:off x="10479932" y="3259926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518F43F-35E2-3329-A295-9F34FADAC2B5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8167" y="2052435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731AE55-1DF2-19B5-3C46-D013E1B31DDB}"/>
              </a:ext>
            </a:extLst>
          </p:cNvPr>
          <p:cNvSpPr txBox="1"/>
          <p:nvPr/>
        </p:nvSpPr>
        <p:spPr>
          <a:xfrm>
            <a:off x="6336039" y="1781932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DF442CC5-2B38-96D3-86DA-AE5DC00FBB5E}"/>
              </a:ext>
            </a:extLst>
          </p:cNvPr>
          <p:cNvCxnSpPr/>
          <p:nvPr/>
        </p:nvCxnSpPr>
        <p:spPr bwMode="auto">
          <a:xfrm>
            <a:off x="6407285" y="2247646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18D690A-9B65-9BC0-D544-AF7791D44DDD}"/>
              </a:ext>
            </a:extLst>
          </p:cNvPr>
          <p:cNvSpPr txBox="1"/>
          <p:nvPr/>
        </p:nvSpPr>
        <p:spPr>
          <a:xfrm>
            <a:off x="5913573" y="2093757"/>
            <a:ext cx="52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138C62-3649-68ED-B191-E0ED3A29D806}"/>
              </a:ext>
            </a:extLst>
          </p:cNvPr>
          <p:cNvSpPr/>
          <p:nvPr/>
        </p:nvSpPr>
        <p:spPr bwMode="auto">
          <a:xfrm>
            <a:off x="6597713" y="2927296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3F5D105-5046-CECD-1583-95680755F37B}"/>
              </a:ext>
            </a:extLst>
          </p:cNvPr>
          <p:cNvSpPr/>
          <p:nvPr/>
        </p:nvSpPr>
        <p:spPr bwMode="auto">
          <a:xfrm>
            <a:off x="6745794" y="2930170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7BB63BE-920E-5DC7-8101-EB567A720DE7}"/>
              </a:ext>
            </a:extLst>
          </p:cNvPr>
          <p:cNvSpPr/>
          <p:nvPr/>
        </p:nvSpPr>
        <p:spPr bwMode="auto">
          <a:xfrm>
            <a:off x="7018844" y="2929296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E0D6C37-F271-3A4D-7D03-65AB38610C35}"/>
              </a:ext>
            </a:extLst>
          </p:cNvPr>
          <p:cNvSpPr/>
          <p:nvPr/>
        </p:nvSpPr>
        <p:spPr bwMode="auto">
          <a:xfrm>
            <a:off x="7137122" y="2929296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44A886D-73D0-E242-9B1C-BD32F54CF4D0}"/>
              </a:ext>
            </a:extLst>
          </p:cNvPr>
          <p:cNvSpPr/>
          <p:nvPr/>
        </p:nvSpPr>
        <p:spPr bwMode="auto">
          <a:xfrm>
            <a:off x="7410172" y="2928422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A99532F-5309-C665-5C8F-2B59C23A15FA}"/>
              </a:ext>
            </a:extLst>
          </p:cNvPr>
          <p:cNvSpPr/>
          <p:nvPr/>
        </p:nvSpPr>
        <p:spPr bwMode="auto">
          <a:xfrm>
            <a:off x="7524760" y="2928422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58B511-D69A-400E-D89C-A1CADAE05256}"/>
              </a:ext>
            </a:extLst>
          </p:cNvPr>
          <p:cNvSpPr/>
          <p:nvPr/>
        </p:nvSpPr>
        <p:spPr bwMode="auto">
          <a:xfrm>
            <a:off x="7797810" y="2927548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B97BE5F-9B66-147F-07B6-20E22434B05E}"/>
              </a:ext>
            </a:extLst>
          </p:cNvPr>
          <p:cNvCxnSpPr/>
          <p:nvPr/>
        </p:nvCxnSpPr>
        <p:spPr bwMode="auto">
          <a:xfrm>
            <a:off x="1178710" y="3382540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8BCD8DE-0C0E-52CA-72A3-A702A0DFE180}"/>
              </a:ext>
            </a:extLst>
          </p:cNvPr>
          <p:cNvSpPr txBox="1"/>
          <p:nvPr/>
        </p:nvSpPr>
        <p:spPr>
          <a:xfrm>
            <a:off x="5160475" y="3259926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F8F69C4-8FAF-7849-C484-B558FEA6A2F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8710" y="2052435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A4F41A6-4830-1575-DEAE-49B24E9C2696}"/>
              </a:ext>
            </a:extLst>
          </p:cNvPr>
          <p:cNvSpPr txBox="1"/>
          <p:nvPr/>
        </p:nvSpPr>
        <p:spPr>
          <a:xfrm>
            <a:off x="1016582" y="1781932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 [MHz]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95F33F8-66B2-B33D-A59F-297EBB5357D6}"/>
              </a:ext>
            </a:extLst>
          </p:cNvPr>
          <p:cNvCxnSpPr/>
          <p:nvPr/>
        </p:nvCxnSpPr>
        <p:spPr bwMode="auto">
          <a:xfrm>
            <a:off x="1087828" y="2247646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E15F58C0-F691-12B6-60B3-271F0294E77E}"/>
              </a:ext>
            </a:extLst>
          </p:cNvPr>
          <p:cNvSpPr txBox="1"/>
          <p:nvPr/>
        </p:nvSpPr>
        <p:spPr>
          <a:xfrm>
            <a:off x="483173" y="2093757"/>
            <a:ext cx="63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86B091B1-89C5-0C3D-640F-A0C2626B6B48}"/>
              </a:ext>
            </a:extLst>
          </p:cNvPr>
          <p:cNvCxnSpPr>
            <a:cxnSpLocks/>
          </p:cNvCxnSpPr>
          <p:nvPr/>
        </p:nvCxnSpPr>
        <p:spPr bwMode="auto">
          <a:xfrm>
            <a:off x="127750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CDD598-E671-9D5F-8B68-A53D12895558}"/>
              </a:ext>
            </a:extLst>
          </p:cNvPr>
          <p:cNvSpPr txBox="1"/>
          <p:nvPr/>
        </p:nvSpPr>
        <p:spPr>
          <a:xfrm>
            <a:off x="756826" y="3033382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49F5F51C-E869-F2C9-4E2E-360F64C5ACC4}"/>
              </a:ext>
            </a:extLst>
          </p:cNvPr>
          <p:cNvCxnSpPr>
            <a:cxnSpLocks/>
          </p:cNvCxnSpPr>
          <p:nvPr/>
        </p:nvCxnSpPr>
        <p:spPr bwMode="auto">
          <a:xfrm>
            <a:off x="1533504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98D1F95E-A912-B05A-2CAB-6EB7C6F94AD2}"/>
              </a:ext>
            </a:extLst>
          </p:cNvPr>
          <p:cNvCxnSpPr>
            <a:cxnSpLocks/>
          </p:cNvCxnSpPr>
          <p:nvPr/>
        </p:nvCxnSpPr>
        <p:spPr bwMode="auto">
          <a:xfrm>
            <a:off x="1610530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B91F4D5B-5D7C-7524-AB6A-5D2C148F745E}"/>
              </a:ext>
            </a:extLst>
          </p:cNvPr>
          <p:cNvCxnSpPr>
            <a:cxnSpLocks/>
          </p:cNvCxnSpPr>
          <p:nvPr/>
        </p:nvCxnSpPr>
        <p:spPr bwMode="auto">
          <a:xfrm>
            <a:off x="1687556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D2215490-C28F-F9AA-EDA5-FFB076AC00AF}"/>
              </a:ext>
            </a:extLst>
          </p:cNvPr>
          <p:cNvCxnSpPr>
            <a:cxnSpLocks/>
          </p:cNvCxnSpPr>
          <p:nvPr/>
        </p:nvCxnSpPr>
        <p:spPr bwMode="auto">
          <a:xfrm>
            <a:off x="176458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ABD3FDA0-04BB-787F-DC5A-8282DB5682B2}"/>
              </a:ext>
            </a:extLst>
          </p:cNvPr>
          <p:cNvCxnSpPr>
            <a:cxnSpLocks/>
          </p:cNvCxnSpPr>
          <p:nvPr/>
        </p:nvCxnSpPr>
        <p:spPr bwMode="auto">
          <a:xfrm>
            <a:off x="1841608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3BDC6ABA-C62A-FDDE-B631-59059FFDFFAE}"/>
              </a:ext>
            </a:extLst>
          </p:cNvPr>
          <p:cNvCxnSpPr>
            <a:cxnSpLocks/>
          </p:cNvCxnSpPr>
          <p:nvPr/>
        </p:nvCxnSpPr>
        <p:spPr bwMode="auto">
          <a:xfrm>
            <a:off x="191863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13B84CF3-C2F1-AA82-D749-8171BA349B05}"/>
              </a:ext>
            </a:extLst>
          </p:cNvPr>
          <p:cNvCxnSpPr/>
          <p:nvPr/>
        </p:nvCxnSpPr>
        <p:spPr bwMode="auto">
          <a:xfrm>
            <a:off x="1710076" y="224764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CCF3AA17-17F3-68B0-0CEC-19EA594F87FF}"/>
              </a:ext>
            </a:extLst>
          </p:cNvPr>
          <p:cNvSpPr/>
          <p:nvPr/>
        </p:nvSpPr>
        <p:spPr bwMode="auto">
          <a:xfrm>
            <a:off x="1918631" y="2247645"/>
            <a:ext cx="2524164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Data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08A34C52-9FF1-725E-3244-10A10A094CD2}"/>
              </a:ext>
            </a:extLst>
          </p:cNvPr>
          <p:cNvSpPr/>
          <p:nvPr/>
        </p:nvSpPr>
        <p:spPr bwMode="auto">
          <a:xfrm rot="16200000">
            <a:off x="4181805" y="2664187"/>
            <a:ext cx="1134872" cy="3017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Ack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428F9AE-FE2D-1ED3-6664-33E36A4B9FCD}"/>
              </a:ext>
            </a:extLst>
          </p:cNvPr>
          <p:cNvSpPr/>
          <p:nvPr/>
        </p:nvSpPr>
        <p:spPr bwMode="auto">
          <a:xfrm>
            <a:off x="2810685" y="2566301"/>
            <a:ext cx="189629" cy="45719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57" name="Legende m. Linie (1) (Markierungsleiste) 56">
            <a:extLst>
              <a:ext uri="{FF2B5EF4-FFF2-40B4-BE49-F238E27FC236}">
                <a16:creationId xmlns:a16="http://schemas.microsoft.com/office/drawing/2014/main" id="{6F4B4345-F6E8-3AA8-5287-7C74EC89AFC4}"/>
              </a:ext>
            </a:extLst>
          </p:cNvPr>
          <p:cNvSpPr/>
          <p:nvPr/>
        </p:nvSpPr>
        <p:spPr bwMode="auto">
          <a:xfrm rot="16200000">
            <a:off x="3474469" y="1217101"/>
            <a:ext cx="274577" cy="1334917"/>
          </a:xfrm>
          <a:prstGeom prst="accentCallout1">
            <a:avLst>
              <a:gd name="adj1" fmla="val 46315"/>
              <a:gd name="adj2" fmla="val -1316"/>
              <a:gd name="adj3" fmla="val -6088"/>
              <a:gd name="adj4" fmla="val -2072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Bluetooth LBT fails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563879BD-535D-21A1-5414-45470D10A819}"/>
              </a:ext>
            </a:extLst>
          </p:cNvPr>
          <p:cNvCxnSpPr>
            <a:cxnSpLocks/>
          </p:cNvCxnSpPr>
          <p:nvPr/>
        </p:nvCxnSpPr>
        <p:spPr bwMode="auto">
          <a:xfrm>
            <a:off x="6558776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30DD8739-3CCF-5911-ED32-08B3C59E704A}"/>
              </a:ext>
            </a:extLst>
          </p:cNvPr>
          <p:cNvCxnSpPr>
            <a:cxnSpLocks/>
          </p:cNvCxnSpPr>
          <p:nvPr/>
        </p:nvCxnSpPr>
        <p:spPr bwMode="auto">
          <a:xfrm>
            <a:off x="6814778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4B559A3-560F-6460-F0C1-67BC99259790}"/>
              </a:ext>
            </a:extLst>
          </p:cNvPr>
          <p:cNvCxnSpPr>
            <a:cxnSpLocks/>
          </p:cNvCxnSpPr>
          <p:nvPr/>
        </p:nvCxnSpPr>
        <p:spPr bwMode="auto">
          <a:xfrm>
            <a:off x="6891804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FE2DF3E-9092-576A-3CC3-57DFF85EBF3E}"/>
              </a:ext>
            </a:extLst>
          </p:cNvPr>
          <p:cNvCxnSpPr>
            <a:cxnSpLocks/>
          </p:cNvCxnSpPr>
          <p:nvPr/>
        </p:nvCxnSpPr>
        <p:spPr bwMode="auto">
          <a:xfrm>
            <a:off x="6968830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3E87B83-C44D-5501-71E4-F2AF204B8D11}"/>
              </a:ext>
            </a:extLst>
          </p:cNvPr>
          <p:cNvCxnSpPr/>
          <p:nvPr/>
        </p:nvCxnSpPr>
        <p:spPr bwMode="auto">
          <a:xfrm>
            <a:off x="6991350" y="2251297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6AF93CBC-C7B6-86E8-3FB2-4853467A3428}"/>
              </a:ext>
            </a:extLst>
          </p:cNvPr>
          <p:cNvSpPr txBox="1"/>
          <p:nvPr/>
        </p:nvSpPr>
        <p:spPr>
          <a:xfrm>
            <a:off x="6147466" y="3033289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67" name="Legende m. Linie (1) (Markierungsleiste) 66">
            <a:extLst>
              <a:ext uri="{FF2B5EF4-FFF2-40B4-BE49-F238E27FC236}">
                <a16:creationId xmlns:a16="http://schemas.microsoft.com/office/drawing/2014/main" id="{D6F29B1A-DCA6-3963-EA7C-E1BBC08131B8}"/>
              </a:ext>
            </a:extLst>
          </p:cNvPr>
          <p:cNvSpPr/>
          <p:nvPr/>
        </p:nvSpPr>
        <p:spPr bwMode="auto">
          <a:xfrm rot="16200000">
            <a:off x="8006471" y="1070701"/>
            <a:ext cx="443607" cy="1796741"/>
          </a:xfrm>
          <a:prstGeom prst="accentCallout1">
            <a:avLst>
              <a:gd name="adj1" fmla="val 46315"/>
              <a:gd name="adj2" fmla="val -1316"/>
              <a:gd name="adj3" fmla="val -18372"/>
              <a:gd name="adj4" fmla="val -1266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Wi-Fi backoff on secondary channel fails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920E59F-AF66-4C98-16BD-20A9E90358E4}"/>
              </a:ext>
            </a:extLst>
          </p:cNvPr>
          <p:cNvCxnSpPr>
            <a:cxnSpLocks/>
          </p:cNvCxnSpPr>
          <p:nvPr/>
        </p:nvCxnSpPr>
        <p:spPr bwMode="auto">
          <a:xfrm>
            <a:off x="790104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6DDC1A8F-978D-736E-B0A5-7B34C808E057}"/>
              </a:ext>
            </a:extLst>
          </p:cNvPr>
          <p:cNvCxnSpPr>
            <a:cxnSpLocks/>
          </p:cNvCxnSpPr>
          <p:nvPr/>
        </p:nvCxnSpPr>
        <p:spPr bwMode="auto">
          <a:xfrm>
            <a:off x="8157047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1688B8D4-5170-E6DE-D5A4-A70986DC296C}"/>
              </a:ext>
            </a:extLst>
          </p:cNvPr>
          <p:cNvCxnSpPr>
            <a:cxnSpLocks/>
          </p:cNvCxnSpPr>
          <p:nvPr/>
        </p:nvCxnSpPr>
        <p:spPr bwMode="auto">
          <a:xfrm>
            <a:off x="8234073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7163E09C-A226-6F88-CDBD-67759CD30AA6}"/>
              </a:ext>
            </a:extLst>
          </p:cNvPr>
          <p:cNvCxnSpPr>
            <a:cxnSpLocks/>
          </p:cNvCxnSpPr>
          <p:nvPr/>
        </p:nvCxnSpPr>
        <p:spPr bwMode="auto">
          <a:xfrm>
            <a:off x="8311099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5214817E-BFD1-CDA9-9B7E-35CD3B5A9B55}"/>
              </a:ext>
            </a:extLst>
          </p:cNvPr>
          <p:cNvCxnSpPr>
            <a:cxnSpLocks/>
          </p:cNvCxnSpPr>
          <p:nvPr/>
        </p:nvCxnSpPr>
        <p:spPr bwMode="auto">
          <a:xfrm>
            <a:off x="838812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8A95825-8533-7B7B-E3D6-C208BE79AA18}"/>
              </a:ext>
            </a:extLst>
          </p:cNvPr>
          <p:cNvCxnSpPr>
            <a:cxnSpLocks/>
          </p:cNvCxnSpPr>
          <p:nvPr/>
        </p:nvCxnSpPr>
        <p:spPr bwMode="auto">
          <a:xfrm>
            <a:off x="8465151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A4259902-1C7F-B364-62B1-D4B54FB2B372}"/>
              </a:ext>
            </a:extLst>
          </p:cNvPr>
          <p:cNvCxnSpPr>
            <a:cxnSpLocks/>
          </p:cNvCxnSpPr>
          <p:nvPr/>
        </p:nvCxnSpPr>
        <p:spPr bwMode="auto">
          <a:xfrm>
            <a:off x="854217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351EB676-4AFE-B7FD-7A4E-BDE0CB7A9FCC}"/>
              </a:ext>
            </a:extLst>
          </p:cNvPr>
          <p:cNvCxnSpPr/>
          <p:nvPr/>
        </p:nvCxnSpPr>
        <p:spPr bwMode="auto">
          <a:xfrm>
            <a:off x="8333619" y="224764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hteck 75">
            <a:extLst>
              <a:ext uri="{FF2B5EF4-FFF2-40B4-BE49-F238E27FC236}">
                <a16:creationId xmlns:a16="http://schemas.microsoft.com/office/drawing/2014/main" id="{90173D28-2CB8-EE0D-B53D-356B3C7C66A4}"/>
              </a:ext>
            </a:extLst>
          </p:cNvPr>
          <p:cNvSpPr/>
          <p:nvPr/>
        </p:nvSpPr>
        <p:spPr bwMode="auto">
          <a:xfrm>
            <a:off x="8542174" y="2247645"/>
            <a:ext cx="1885243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02797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3F19B-6444-7F32-117B-353ADD8C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Bandwidth Adaptation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4B4719-2EE8-8E3A-0E4B-2B017E0E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0758"/>
            <a:ext cx="5386917" cy="639762"/>
          </a:xfrm>
        </p:spPr>
        <p:txBody>
          <a:bodyPr/>
          <a:lstStyle/>
          <a:p>
            <a:r>
              <a:rPr lang="en-US" dirty="0"/>
              <a:t>Dynamic Backoff Bandwidth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75AA39-8F75-5BAD-346D-4B15ADEE4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160758"/>
            <a:ext cx="5389033" cy="639762"/>
          </a:xfrm>
        </p:spPr>
        <p:txBody>
          <a:bodyPr/>
          <a:lstStyle/>
          <a:p>
            <a:r>
              <a:rPr lang="en-US" dirty="0"/>
              <a:t>Fully Dynamic Puncturing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AEA12A-F331-4C62-5C5E-2E1364FD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4074913"/>
            <a:ext cx="5389033" cy="225990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Puncturing allows 20 MHz-sized “holes” in the spectrum</a:t>
            </a:r>
          </a:p>
          <a:p>
            <a:r>
              <a:rPr lang="en-US" sz="2200" dirty="0"/>
              <a:t>Primary 20 MHz must be idle</a:t>
            </a:r>
          </a:p>
          <a:p>
            <a:r>
              <a:rPr lang="en-US" sz="2200" dirty="0"/>
              <a:t>Fully dynamic in</a:t>
            </a:r>
          </a:p>
          <a:p>
            <a:pPr lvl="1"/>
            <a:r>
              <a:rPr lang="en-US" sz="1900" dirty="0"/>
              <a:t>Time: Puncturing is instantaneously, backoff simply continues</a:t>
            </a:r>
          </a:p>
          <a:p>
            <a:pPr lvl="1"/>
            <a:r>
              <a:rPr lang="en-US" sz="1900" dirty="0"/>
              <a:t>Frequency: Puncture arbitrary </a:t>
            </a:r>
            <a:br>
              <a:rPr lang="en-US" sz="1900" dirty="0"/>
            </a:br>
            <a:r>
              <a:rPr lang="en-US" sz="1900" dirty="0"/>
              <a:t>20 MHz-channel holes</a:t>
            </a:r>
          </a:p>
          <a:p>
            <a:r>
              <a:rPr lang="en-US" sz="2300" dirty="0"/>
              <a:t>This corresponds to “Option 1” in </a:t>
            </a:r>
            <a:r>
              <a:rPr lang="en-US" sz="2400" dirty="0"/>
              <a:t>EN 303 687 </a:t>
            </a:r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287BAC-638B-2092-D646-D7A4E674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88" y="1915684"/>
            <a:ext cx="4851400" cy="19939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8482C-2106-AED7-EAEE-3E6484DD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6" y="1915684"/>
            <a:ext cx="4851400" cy="1993900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7758596-205E-8E9A-1B7D-E330DAAD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74913"/>
            <a:ext cx="5386917" cy="2259908"/>
          </a:xfrm>
        </p:spPr>
        <p:txBody>
          <a:bodyPr/>
          <a:lstStyle/>
          <a:p>
            <a:r>
              <a:rPr lang="en-US" sz="2000" dirty="0"/>
              <a:t>Dynamic Backoff allows adapting the channel bandwidth during countdown</a:t>
            </a:r>
          </a:p>
          <a:p>
            <a:r>
              <a:rPr lang="en-US" sz="2000" dirty="0"/>
              <a:t>Primary 20MHz must be idle</a:t>
            </a:r>
          </a:p>
          <a:p>
            <a:r>
              <a:rPr lang="en-US" sz="2000" dirty="0"/>
              <a:t>Only available bandwidths are 80MHz, 40MHz, and 20MHz</a:t>
            </a:r>
          </a:p>
        </p:txBody>
      </p:sp>
    </p:spTree>
    <p:extLst>
      <p:ext uri="{BB962C8B-B14F-4D97-AF65-F5344CB8AC3E}">
        <p14:creationId xmlns:p14="http://schemas.microsoft.com/office/powerpoint/2010/main" val="212058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A3D5A-F779-594F-7DC2-B495961F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8A2800-BB0E-0428-6DA3-48C747AFA1B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No significant change for Bluetooth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1ADE87-AFD0-F54B-4DC4-879649F67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Flexible Puncturing gives the best delay </a:t>
            </a:r>
          </a:p>
          <a:p>
            <a:r>
              <a:rPr lang="en-US" sz="1600" dirty="0"/>
              <a:t>Significant simpler dynamic backoff bandwidth is not much worse</a:t>
            </a:r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C78A35-2746-34AB-7ECC-50CC6CCA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990465" cy="1081088"/>
          </a:xfrm>
        </p:spPr>
        <p:txBody>
          <a:bodyPr/>
          <a:lstStyle/>
          <a:p>
            <a:r>
              <a:rPr lang="en-US" dirty="0"/>
              <a:t>Results (Enhance Wi-Fi by Bandwidth Adaptation)</a:t>
            </a:r>
            <a:br>
              <a:rPr lang="en-US" dirty="0"/>
            </a:br>
            <a:r>
              <a:rPr lang="en-US" sz="1800" dirty="0"/>
              <a:t>(Wi-Fi: Cloud Gaming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3C28C9-C7B4-0CF4-7A12-8C5CA832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C4AF1F-089F-1AFF-6E6B-3B6A3AC43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3801F0-3A7E-D795-3EA1-8D8988CDEE5E}"/>
              </a:ext>
            </a:extLst>
          </p:cNvPr>
          <p:cNvSpPr txBox="1"/>
          <p:nvPr/>
        </p:nvSpPr>
        <p:spPr bwMode="auto">
          <a:xfrm>
            <a:off x="3142099" y="5946668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Wi-Fi is able to adapt to narrowband interference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Can we do better?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6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A872-162A-5C5D-1594-504C3275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3D6BD91-665C-ED2D-2210-1B0DC352AC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No significant change for Bluetooth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329BA-D352-FFCF-2602-2164CD319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Flexible Puncturing reaches optimum gaming delay</a:t>
            </a:r>
          </a:p>
          <a:p>
            <a:r>
              <a:rPr lang="en-US" sz="1600" dirty="0"/>
              <a:t>Always idle primary 20MHz channel combined with Dynamic Backoff still provides significant delay improvements</a:t>
            </a:r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CC1131-23CD-2843-6AB4-9A317FC7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1186847" cy="1081088"/>
          </a:xfrm>
        </p:spPr>
        <p:txBody>
          <a:bodyPr/>
          <a:lstStyle/>
          <a:p>
            <a:r>
              <a:rPr lang="en-US" dirty="0"/>
              <a:t>Results (Bluetooth avoids Wi-Fi’s primary-20 channels)</a:t>
            </a:r>
            <a:br>
              <a:rPr lang="en-US" dirty="0"/>
            </a:br>
            <a:r>
              <a:rPr lang="en-US" sz="1800" dirty="0"/>
              <a:t>(Wi-Fi: Cloud Gaming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192213-D6B5-2722-C261-B4E06F4E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83A739-1EEC-693C-A700-B5793C358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F2B32A-B635-1D71-4EE8-0785CDDA76C8}"/>
              </a:ext>
            </a:extLst>
          </p:cNvPr>
          <p:cNvSpPr txBox="1"/>
          <p:nvPr/>
        </p:nvSpPr>
        <p:spPr bwMode="auto">
          <a:xfrm>
            <a:off x="3142099" y="5615270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Decrease Wi-Fi delay in the presence of narrowband interference: Dynamic channel bandwidth + guaranteed idle primary-20 channels</a:t>
            </a:r>
          </a:p>
        </p:txBody>
      </p:sp>
    </p:spTree>
    <p:extLst>
      <p:ext uri="{BB962C8B-B14F-4D97-AF65-F5344CB8AC3E}">
        <p14:creationId xmlns:p14="http://schemas.microsoft.com/office/powerpoint/2010/main" val="109215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854362-714D-2EDA-B9A6-92573CCD5C0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GB" sz="1700" dirty="0"/>
              <a:t>Further Thoughts:</a:t>
            </a:r>
          </a:p>
          <a:p>
            <a:pPr lvl="1"/>
            <a:r>
              <a:rPr lang="en-GB" sz="1700" dirty="0"/>
              <a:t>Narrowband may detect spectrum occupied and avoid channels</a:t>
            </a:r>
          </a:p>
          <a:p>
            <a:pPr lvl="2"/>
            <a:r>
              <a:rPr lang="en-GB" sz="1700" dirty="0"/>
              <a:t>Separation in frequency should give best results if feasible</a:t>
            </a:r>
          </a:p>
          <a:p>
            <a:pPr lvl="2"/>
            <a:r>
              <a:rPr lang="en-GB" sz="1700" dirty="0"/>
              <a:t>Learning might be supported by external information, agreements, LBT results</a:t>
            </a:r>
          </a:p>
          <a:p>
            <a:pPr lvl="2"/>
            <a:r>
              <a:rPr lang="en-GB" sz="1700" dirty="0"/>
              <a:t>Has its own challenges, known from Adaptive Frequency Hopping in 2.4GHz</a:t>
            </a:r>
          </a:p>
          <a:p>
            <a:pPr lvl="1"/>
            <a:r>
              <a:rPr lang="en-GB" sz="1700" dirty="0"/>
              <a:t>Define a ”simpler” mode of operation, governed by restrictions</a:t>
            </a:r>
          </a:p>
          <a:p>
            <a:pPr lvl="2"/>
            <a:r>
              <a:rPr lang="en-GB" sz="1700" dirty="0"/>
              <a:t>Inspired by Short Control Signalling, but adapted for narrowband frequency hopping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7B3E8-6DA7-F046-3DEB-EDA651824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Dynamic sharing of 480MHz frequency spectrum between wideband and narrowband frequency-hopping systems is feasible</a:t>
            </a:r>
          </a:p>
          <a:p>
            <a:r>
              <a:rPr lang="en-US" dirty="0"/>
              <a:t>Coexistence &amp; performance of both systems can be achieved by</a:t>
            </a:r>
          </a:p>
          <a:p>
            <a:pPr lvl="1"/>
            <a:r>
              <a:rPr lang="en-US" dirty="0"/>
              <a:t>(Short) LBT in narrowband</a:t>
            </a:r>
          </a:p>
          <a:p>
            <a:pPr marL="369888" lvl="1" indent="0">
              <a:buNone/>
            </a:pPr>
            <a:r>
              <a:rPr lang="en-US" dirty="0"/>
              <a:t>plus</a:t>
            </a:r>
          </a:p>
          <a:p>
            <a:pPr lvl="1"/>
            <a:r>
              <a:rPr lang="en-US" dirty="0"/>
              <a:t>Mitigation of channel access delay in narrowband by</a:t>
            </a:r>
          </a:p>
          <a:p>
            <a:pPr lvl="2"/>
            <a:r>
              <a:rPr lang="en-US" dirty="0"/>
              <a:t>Quickly trying a different channel and</a:t>
            </a:r>
          </a:p>
          <a:p>
            <a:pPr lvl="2"/>
            <a:r>
              <a:rPr lang="en-US" dirty="0"/>
              <a:t>Ramp-up of the energy detection threshold in case of retries</a:t>
            </a:r>
          </a:p>
          <a:p>
            <a:pPr marL="357188" lvl="2" indent="0">
              <a:buNone/>
            </a:pPr>
            <a:r>
              <a:rPr lang="en-US" dirty="0"/>
              <a:t>plus</a:t>
            </a:r>
          </a:p>
          <a:p>
            <a:pPr lvl="1"/>
            <a:r>
              <a:rPr lang="en-US" dirty="0"/>
              <a:t>Mitigation of channel access delay in wideband by </a:t>
            </a:r>
          </a:p>
          <a:p>
            <a:pPr lvl="2"/>
            <a:r>
              <a:rPr lang="en-US" dirty="0"/>
              <a:t>Dynamic bandwidth adaptation or</a:t>
            </a:r>
          </a:p>
          <a:p>
            <a:pPr lvl="2"/>
            <a:r>
              <a:rPr lang="en-US" dirty="0"/>
              <a:t>Puncturing </a:t>
            </a:r>
          </a:p>
          <a:p>
            <a:pPr marL="357188" lvl="2" indent="0">
              <a:buNone/>
            </a:pPr>
            <a:r>
              <a:rPr lang="en-US" dirty="0"/>
              <a:t>(plus</a:t>
            </a:r>
          </a:p>
          <a:p>
            <a:pPr lvl="1"/>
            <a:r>
              <a:rPr lang="en-US" dirty="0"/>
              <a:t>Leaving the primary 20 MHz idle for wideband.)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8B4AB7-E207-44F3-D1D3-906639F2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8371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3854EA-CEFE-4DA8-92CF-3180BAF5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812" y="4156317"/>
            <a:ext cx="6048375" cy="3474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9CF7CF8-99CC-8C70-1F0A-C53642CAFB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093321"/>
            <a:ext cx="5472112" cy="2143966"/>
          </a:xfrm>
        </p:spPr>
        <p:txBody>
          <a:bodyPr/>
          <a:lstStyle/>
          <a:p>
            <a:r>
              <a:rPr lang="en-US" dirty="0"/>
              <a:t>Narrowband Frequency-Hopping system sharing the spectrum</a:t>
            </a:r>
          </a:p>
          <a:p>
            <a:pPr lvl="1"/>
            <a:r>
              <a:rPr lang="en-US" dirty="0"/>
              <a:t>Represented by a Bluetooth system</a:t>
            </a:r>
          </a:p>
          <a:p>
            <a:pPr lvl="1"/>
            <a:r>
              <a:rPr lang="en-US" dirty="0"/>
              <a:t>1 MHz channels with 0.5MHz guard band left &amp; right</a:t>
            </a:r>
          </a:p>
          <a:p>
            <a:pPr lvl="1"/>
            <a:r>
              <a:rPr lang="en-US" dirty="0"/>
              <a:t>3 advertisement channels, 233 data channels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3473E0C-1CBB-EE35-2A1B-777BF73DC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093321"/>
            <a:ext cx="5472113" cy="2143966"/>
          </a:xfrm>
        </p:spPr>
        <p:txBody>
          <a:bodyPr numCol="1"/>
          <a:lstStyle/>
          <a:p>
            <a:r>
              <a:rPr lang="en-US" dirty="0"/>
              <a:t>Wideband system operating according to </a:t>
            </a:r>
            <a:br>
              <a:rPr lang="en-US" dirty="0"/>
            </a:br>
            <a:r>
              <a:rPr lang="en-US" dirty="0"/>
              <a:t>ETSI EN 303 687</a:t>
            </a:r>
          </a:p>
          <a:p>
            <a:pPr lvl="1"/>
            <a:r>
              <a:rPr lang="en-US" dirty="0"/>
              <a:t>Represented by a Wi-Fi system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</a:rPr>
              <a:t>3 ⨯ 160MHz channels (channel number 15, 47, 79) with primary 20MHz channels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ECC7147-B075-4728-2322-ADCFA225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1: Spectrum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34EE21-45A8-ACE8-613B-407962B6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31" y="1733431"/>
            <a:ext cx="7772400" cy="2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C475D-2BAD-011B-D8C3-2B4B57C40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Annex: Cloud Gaming Traffic Model &amp; KPI</a:t>
            </a:r>
          </a:p>
        </p:txBody>
      </p:sp>
    </p:spTree>
    <p:extLst>
      <p:ext uri="{BB962C8B-B14F-4D97-AF65-F5344CB8AC3E}">
        <p14:creationId xmlns:p14="http://schemas.microsoft.com/office/powerpoint/2010/main" val="189719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DD29719C-E86A-F2D3-51DE-2520DAE456EA}"/>
              </a:ext>
            </a:extLst>
          </p:cNvPr>
          <p:cNvSpPr txBox="1">
            <a:spLocks/>
          </p:cNvSpPr>
          <p:nvPr/>
        </p:nvSpPr>
        <p:spPr bwMode="auto">
          <a:xfrm>
            <a:off x="914401" y="5523569"/>
            <a:ext cx="10558983" cy="1247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KPI: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(Mean &amp; 95-percentile) Gaming Delay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2B62257-B50F-F92E-DDC1-71932EFA14CE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10361084" cy="1065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 Light"/>
                <a:ea typeface="+mj-ea"/>
                <a:cs typeface="+mj-cs"/>
              </a:rPr>
              <a:t>Cloud Gaming Traffic Model &amp; KPI</a:t>
            </a:r>
          </a:p>
        </p:txBody>
      </p:sp>
      <p:pic>
        <p:nvPicPr>
          <p:cNvPr id="4" name="Inhaltsplatzhalter 7" descr="Virtual Reality-Headset mit einfarbiger Füllung">
            <a:extLst>
              <a:ext uri="{FF2B5EF4-FFF2-40B4-BE49-F238E27FC236}">
                <a16:creationId xmlns:a16="http://schemas.microsoft.com/office/drawing/2014/main" id="{6F7D41E3-2C39-732F-A79F-9811CE51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8657" y="1727821"/>
            <a:ext cx="914400" cy="9144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15CF065-0981-C002-412C-D7BFE6ADA124}"/>
              </a:ext>
            </a:extLst>
          </p:cNvPr>
          <p:cNvSpPr txBox="1">
            <a:spLocks/>
          </p:cNvSpPr>
          <p:nvPr/>
        </p:nvSpPr>
        <p:spPr>
          <a:xfrm>
            <a:off x="6582938" y="3030197"/>
            <a:ext cx="5080000" cy="2493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Uplink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: Control Messages over UDP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Mean size 468 B with 90 B standard deviation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Mean inter-frame interval 15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with 6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standard deviation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Access category voice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Measure frame delivery delay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6" name="Grafik 5" descr="Drahtlosrouter mit einfarbiger Füllung">
            <a:extLst>
              <a:ext uri="{FF2B5EF4-FFF2-40B4-BE49-F238E27FC236}">
                <a16:creationId xmlns:a16="http://schemas.microsoft.com/office/drawing/2014/main" id="{7EB872D2-AEF8-465D-6F22-9B45F7F0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102" y="1621030"/>
            <a:ext cx="914400" cy="9144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8FB8448-A22D-342B-A0F9-C49C63907AEE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099616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70C0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58F5E1-0506-E952-C58A-74220F044E89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282913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Dot"/>
            <a:round/>
            <a:headEnd type="triangle" w="med" len="med"/>
            <a:tailEnd type="none"/>
          </a:ln>
          <a:effectLst/>
        </p:spPr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41C631B-2138-1A23-9E99-63B1BEB46BD8}"/>
              </a:ext>
            </a:extLst>
          </p:cNvPr>
          <p:cNvSpPr txBox="1">
            <a:spLocks/>
          </p:cNvSpPr>
          <p:nvPr/>
        </p:nvSpPr>
        <p:spPr bwMode="auto">
          <a:xfrm>
            <a:off x="914401" y="3030198"/>
            <a:ext cx="5443170" cy="2493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Downlink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: XR Video Model over RTP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Mean load 30 Mb/s with 10 Mb/s standard deviation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60 frames/s, every 120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frame is an I-frame (2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⨯size)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Access category video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itchFamily="2" charset="2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Measure frame delivery delay</a:t>
            </a:r>
          </a:p>
        </p:txBody>
      </p:sp>
    </p:spTree>
    <p:extLst>
      <p:ext uri="{BB962C8B-B14F-4D97-AF65-F5344CB8AC3E}">
        <p14:creationId xmlns:p14="http://schemas.microsoft.com/office/powerpoint/2010/main" val="398185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133307-3F8E-7BEC-2197-5988DF89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5271607"/>
            <a:ext cx="10880001" cy="965679"/>
          </a:xfrm>
        </p:spPr>
        <p:txBody>
          <a:bodyPr/>
          <a:lstStyle/>
          <a:p>
            <a:r>
              <a:rPr lang="en-US" dirty="0"/>
              <a:t>Single simulation results in CDFs for the downlink video packet delay &amp; uplink control packet delay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9878E3-2CB7-8A0D-F75A-9B2E4F85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Simulation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00149C-5696-949C-8127-2AC179E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145" y="1462023"/>
            <a:ext cx="4727201" cy="363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5FF486-6458-2CC5-86DF-C2A88475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250" y="1462023"/>
            <a:ext cx="472720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0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053D3-0024-240C-010C-E078A87F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99-percentiles of 100 simulations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8187C3-8558-4965-D24D-2AC9DF372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605" y="1431947"/>
            <a:ext cx="7112000" cy="5334000"/>
          </a:xfrm>
          <a:prstGeom prst="rect">
            <a:avLst/>
          </a:prstGeom>
        </p:spPr>
      </p:pic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D215F6B6-B7AE-035B-D56F-0E0339520DDA}"/>
              </a:ext>
            </a:extLst>
          </p:cNvPr>
          <p:cNvSpPr/>
          <p:nvPr/>
        </p:nvSpPr>
        <p:spPr>
          <a:xfrm>
            <a:off x="575571" y="5457721"/>
            <a:ext cx="1391640" cy="623656"/>
          </a:xfrm>
          <a:prstGeom prst="wedgeRoundRectCallout">
            <a:avLst>
              <a:gd name="adj1" fmla="val 117776"/>
              <a:gd name="adj2" fmla="val -8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DL Video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99-percentiles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4C5D6038-789C-8BC0-6F52-278DEA8FB2C6}"/>
              </a:ext>
            </a:extLst>
          </p:cNvPr>
          <p:cNvSpPr/>
          <p:nvPr/>
        </p:nvSpPr>
        <p:spPr>
          <a:xfrm>
            <a:off x="479424" y="2513035"/>
            <a:ext cx="1391640" cy="623656"/>
          </a:xfrm>
          <a:prstGeom prst="wedgeRoundRectCallout">
            <a:avLst>
              <a:gd name="adj1" fmla="val 92734"/>
              <a:gd name="adj2" fmla="val -33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UL Control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99-percentiles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FDC42-9FDD-0474-AC20-89CA585AFC70}"/>
              </a:ext>
            </a:extLst>
          </p:cNvPr>
          <p:cNvSpPr txBox="1">
            <a:spLocks/>
          </p:cNvSpPr>
          <p:nvPr/>
        </p:nvSpPr>
        <p:spPr>
          <a:xfrm>
            <a:off x="7922754" y="1841075"/>
            <a:ext cx="3740184" cy="4645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Run 100 simulations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 CDFs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 UL Control 99-percentiles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 DL Video 99-percentiles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Define ”gaming delay”: sum of UL &amp; DL 99-percentiles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 gaming delays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KPI: Mean / 95-percentile of gaming delay</a:t>
            </a:r>
          </a:p>
        </p:txBody>
      </p:sp>
    </p:spTree>
    <p:extLst>
      <p:ext uri="{BB962C8B-B14F-4D97-AF65-F5344CB8AC3E}">
        <p14:creationId xmlns:p14="http://schemas.microsoft.com/office/powerpoint/2010/main" val="81507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45FB59-9F79-6A22-F77D-8CE4565A1F2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435444"/>
            <a:ext cx="5472112" cy="190557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Scenario B</a:t>
            </a:r>
          </a:p>
          <a:p>
            <a:r>
              <a:rPr lang="en-US" sz="1600" dirty="0"/>
              <a:t>Increase distance of Bluetooth to reduce received signal strength</a:t>
            </a:r>
          </a:p>
          <a:p>
            <a:pPr lvl="1"/>
            <a:r>
              <a:rPr lang="en-US" sz="1600" dirty="0"/>
              <a:t>More susceptible to interference</a:t>
            </a:r>
          </a:p>
          <a:p>
            <a:pPr lvl="1"/>
            <a:r>
              <a:rPr lang="en-US" sz="1600" dirty="0"/>
              <a:t>Modelling “body blockage” loss between central and peripheral device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6835E-64BC-458C-0BE9-C55F1E3C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435445"/>
            <a:ext cx="5472113" cy="190557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Scenario A</a:t>
            </a:r>
          </a:p>
          <a:p>
            <a:r>
              <a:rPr lang="en-US" sz="1600" dirty="0"/>
              <a:t>Three separate Wi-Fi links on three 160MHz channels</a:t>
            </a:r>
          </a:p>
          <a:p>
            <a:pPr lvl="1"/>
            <a:r>
              <a:rPr lang="en-US" sz="1600" dirty="0"/>
              <a:t>23dBm transmit power</a:t>
            </a:r>
          </a:p>
          <a:p>
            <a:pPr lvl="1"/>
            <a:r>
              <a:rPr lang="en-US" sz="1600" dirty="0"/>
              <a:t>Energy detection threshold -72dBm/20MHz</a:t>
            </a:r>
          </a:p>
          <a:p>
            <a:r>
              <a:rPr lang="en-US" sz="1600" dirty="0"/>
              <a:t>(Up to) six Bluetooth links </a:t>
            </a:r>
          </a:p>
          <a:p>
            <a:pPr lvl="1"/>
            <a:r>
              <a:rPr lang="en-US" sz="1600" dirty="0"/>
              <a:t>10dBm transmit power</a:t>
            </a:r>
          </a:p>
          <a:p>
            <a:pPr lvl="1"/>
            <a:r>
              <a:rPr lang="en-US" sz="1600" dirty="0"/>
              <a:t>Energy detection threshold -85dBm/1MHz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13A9DA-4D1D-8411-EE1B-9C5B5E98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2: Scenario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BACB41-E3F0-24B8-6849-A0FA52AE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0" y="3492044"/>
            <a:ext cx="4680000" cy="30710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69ACB8-08ED-AE99-12D9-8A61F019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000" y="3455319"/>
            <a:ext cx="4680000" cy="31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75FAB5-3086-7B08-518E-EAFA8EDB8F2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1844674"/>
            <a:ext cx="5472112" cy="23038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Bluetooth</a:t>
            </a:r>
          </a:p>
          <a:p>
            <a:r>
              <a:rPr lang="en-US" sz="1600" dirty="0"/>
              <a:t>Constant bitrate traffic (CBR)</a:t>
            </a:r>
          </a:p>
          <a:p>
            <a:pPr lvl="1"/>
            <a:r>
              <a:rPr lang="en-US" sz="1600" dirty="0"/>
              <a:t>1280B every 20ms (≙512kb/s)</a:t>
            </a:r>
          </a:p>
          <a:p>
            <a:pPr lvl="1"/>
            <a:r>
              <a:rPr lang="en-US" sz="1600" dirty="0"/>
              <a:t>KPI: Packet delay</a:t>
            </a:r>
          </a:p>
          <a:p>
            <a:r>
              <a:rPr lang="en-US" sz="1600" dirty="0"/>
              <a:t>Connection interval 10ms</a:t>
            </a:r>
          </a:p>
          <a:p>
            <a:pPr lvl="1"/>
            <a:r>
              <a:rPr lang="en-US" sz="1600" dirty="0"/>
              <a:t>Channel hopping frequency 10ms</a:t>
            </a:r>
          </a:p>
          <a:p>
            <a:r>
              <a:rPr lang="en-US" sz="1600" dirty="0"/>
              <a:t>Total channel activity ~57%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60A68-0B1A-69E3-EB1B-C9F948384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Wi-Fi</a:t>
            </a:r>
          </a:p>
          <a:p>
            <a:r>
              <a:rPr lang="en-US" sz="1600" dirty="0"/>
              <a:t>FTP 10MB file downloads</a:t>
            </a:r>
          </a:p>
          <a:p>
            <a:pPr lvl="1"/>
            <a:r>
              <a:rPr lang="en-US" sz="1600" dirty="0"/>
              <a:t>Back-to-back</a:t>
            </a:r>
          </a:p>
          <a:p>
            <a:pPr lvl="1"/>
            <a:r>
              <a:rPr lang="en-US" sz="1600" dirty="0"/>
              <a:t>Channel activity </a:t>
            </a:r>
            <a:r>
              <a:rPr lang="en-US" sz="1600" b="1" dirty="0"/>
              <a:t>~100%</a:t>
            </a:r>
          </a:p>
          <a:p>
            <a:pPr lvl="1"/>
            <a:r>
              <a:rPr lang="en-US" sz="1600" dirty="0"/>
              <a:t>Access category BE</a:t>
            </a:r>
          </a:p>
          <a:p>
            <a:pPr lvl="1"/>
            <a:r>
              <a:rPr lang="en-US" sz="1600" dirty="0"/>
              <a:t>KPI: File download duration</a:t>
            </a:r>
          </a:p>
          <a:p>
            <a:r>
              <a:rPr lang="en-US" sz="1600" dirty="0"/>
              <a:t>FTP 10MB file downloads with pauses</a:t>
            </a:r>
          </a:p>
          <a:p>
            <a:pPr lvl="1"/>
            <a:r>
              <a:rPr lang="en-US" sz="1600" dirty="0"/>
              <a:t>Pause duration between downloads [50...150]</a:t>
            </a:r>
            <a:r>
              <a:rPr lang="en-US" sz="1600" dirty="0" err="1"/>
              <a:t>ms</a:t>
            </a:r>
            <a:endParaRPr lang="en-US" sz="1600" dirty="0"/>
          </a:p>
          <a:p>
            <a:pPr lvl="1"/>
            <a:r>
              <a:rPr lang="en-US" sz="1600" dirty="0"/>
              <a:t>Channel activity </a:t>
            </a:r>
            <a:r>
              <a:rPr lang="en-US" sz="1600" b="1" dirty="0"/>
              <a:t>~50%</a:t>
            </a:r>
          </a:p>
          <a:p>
            <a:pPr lvl="1"/>
            <a:r>
              <a:rPr lang="en-US" sz="1600" dirty="0"/>
              <a:t>Access category BE</a:t>
            </a:r>
          </a:p>
          <a:p>
            <a:pPr lvl="1"/>
            <a:r>
              <a:rPr lang="en-US" sz="1600" dirty="0"/>
              <a:t>KPI: File download duration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D3CC21-6E5D-A2EC-E764-4A824C3C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3: Traffic &amp; KPIs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76E44F-695D-C74C-BAEC-714F0EE3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26" y="3970583"/>
            <a:ext cx="5474674" cy="11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EDBAD-E9C9-87D4-DED1-5515DDBC1DB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Scenario A: Bluetooth operates undisturbed</a:t>
            </a:r>
          </a:p>
          <a:p>
            <a:r>
              <a:rPr lang="en-US" sz="1600" dirty="0"/>
              <a:t>Scenario B: Bluetooth is completely disturbed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E34081-0D10-E8B9-D30E-ECFBADB5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Wi-Fi FTP download operation is completely disturbed by Bluetooth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B3688E-EF0C-C37A-5944-02A61D01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1800" dirty="0"/>
              <a:t>(Wi-Fi: FTP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9F06AA-E891-8A8D-F471-8DF8A936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31AE3F-9488-A252-2589-471CB3B9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4441C2B-CD21-3136-3BA5-5DD96D2A6E7F}"/>
              </a:ext>
            </a:extLst>
          </p:cNvPr>
          <p:cNvSpPr txBox="1"/>
          <p:nvPr/>
        </p:nvSpPr>
        <p:spPr bwMode="auto">
          <a:xfrm>
            <a:off x="3142099" y="5762558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Wi-Fi requires a Bluetooth coexistence mechanism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Introduce LBT before every connection event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7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004B-912F-4D4F-D7E6-BC41AEC85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D3F2AA-A3BB-53DE-387D-24D25B9AF4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Bluetooth does not get sufficient reliable access to the channel to deliver the data</a:t>
            </a:r>
          </a:p>
          <a:p>
            <a:r>
              <a:rPr lang="en-US" sz="1600" dirty="0"/>
              <a:t>Grow rate of queues is larger than successful delivery rate</a:t>
            </a:r>
          </a:p>
          <a:p>
            <a:r>
              <a:rPr lang="en-US" sz="1600" dirty="0"/>
              <a:t>Queues build up during the simulation &amp; delay just keeps growing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EC5378-9AEE-0341-A4CA-E64FD63E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Wi-Fi FTP download durations are close to performance without interference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38D989-FF3C-2B7F-D441-F271218C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(introduce LBT for Bluetooth)</a:t>
            </a:r>
            <a:br>
              <a:rPr lang="en-US" dirty="0"/>
            </a:br>
            <a:r>
              <a:rPr lang="en-US" sz="1800" dirty="0"/>
              <a:t>(Wi-Fi: FTP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FDFE05-7F45-0F0A-CB5D-4F69A3EA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9636E4-99F0-C08A-E9A4-94304C1C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77DEA3-3D59-C63E-364B-6E8CEB6EBBDE}"/>
              </a:ext>
            </a:extLst>
          </p:cNvPr>
          <p:cNvSpPr txBox="1"/>
          <p:nvPr/>
        </p:nvSpPr>
        <p:spPr bwMode="auto">
          <a:xfrm>
            <a:off x="3142099" y="5731873"/>
            <a:ext cx="6468306" cy="595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Bluetooth needs to be more persistent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Introduce Secondary Channel Deferral (SCD) LBT before every connection event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2081C-9D38-C586-FEEE-AB0E9A6B0C0F}"/>
              </a:ext>
            </a:extLst>
          </p:cNvPr>
          <p:cNvSpPr txBox="1"/>
          <p:nvPr/>
        </p:nvSpPr>
        <p:spPr bwMode="auto">
          <a:xfrm>
            <a:off x="7675507" y="2349453"/>
            <a:ext cx="23146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No meaningful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packet delays.</a:t>
            </a:r>
          </a:p>
        </p:txBody>
      </p:sp>
    </p:spTree>
    <p:extLst>
      <p:ext uri="{BB962C8B-B14F-4D97-AF65-F5344CB8AC3E}">
        <p14:creationId xmlns:p14="http://schemas.microsoft.com/office/powerpoint/2010/main" val="323528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5862-BBBA-E149-2A9D-46F02DDB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E8753C-99BA-8BD2-E5B9-48ED19D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9499195" cy="1081088"/>
          </a:xfrm>
        </p:spPr>
        <p:txBody>
          <a:bodyPr/>
          <a:lstStyle/>
          <a:p>
            <a:r>
              <a:rPr lang="en-US" sz="4000" dirty="0">
                <a:sym typeface="Wingdings" pitchFamily="2" charset="2"/>
              </a:rPr>
              <a:t>Secondary Channel Deferral (SCD) LBT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9A4D39C-9E9C-71EF-8BC9-293F02152749}"/>
              </a:ext>
            </a:extLst>
          </p:cNvPr>
          <p:cNvSpPr txBox="1">
            <a:spLocks/>
          </p:cNvSpPr>
          <p:nvPr/>
        </p:nvSpPr>
        <p:spPr bwMode="auto">
          <a:xfrm>
            <a:off x="481258" y="2350438"/>
            <a:ext cx="4624654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Basic idea: 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When initial LBT is busy, try to transmit on another channel as quickly as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Secondary hop performed independent of regular hopping scheme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Receiver follows if no packet start is detected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Regular hopping pattern resumed at next connection event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8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Secondary hop frequency separation chosen to match Wi-Fi channel bandwidth (79 channels, ~160MHz)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4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8143562E-8205-4D51-78D9-002828D7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36132" y="2301342"/>
            <a:ext cx="6698574" cy="1425115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E73B1023-FBD4-6683-CEAB-123D4CDA6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6818" y="4625220"/>
            <a:ext cx="6701248" cy="1623250"/>
          </a:xfrm>
          <a:prstGeom prst="rect">
            <a:avLst/>
          </a:prstGeom>
        </p:spPr>
      </p:pic>
      <p:sp>
        <p:nvSpPr>
          <p:cNvPr id="76" name="Pfeil nach unten 75">
            <a:extLst>
              <a:ext uri="{FF2B5EF4-FFF2-40B4-BE49-F238E27FC236}">
                <a16:creationId xmlns:a16="http://schemas.microsoft.com/office/drawing/2014/main" id="{E17B2C1A-6279-25CD-ADD9-0C9105E5A312}"/>
              </a:ext>
            </a:extLst>
          </p:cNvPr>
          <p:cNvSpPr/>
          <p:nvPr/>
        </p:nvSpPr>
        <p:spPr bwMode="auto">
          <a:xfrm>
            <a:off x="8432546" y="3904420"/>
            <a:ext cx="705745" cy="542836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26FC5E8-725A-829E-A343-F8457211C9B8}"/>
              </a:ext>
            </a:extLst>
          </p:cNvPr>
          <p:cNvSpPr txBox="1"/>
          <p:nvPr/>
        </p:nvSpPr>
        <p:spPr bwMode="auto">
          <a:xfrm>
            <a:off x="7913978" y="2004564"/>
            <a:ext cx="1742883" cy="593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LBT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7F4C428A-4AD6-582D-7210-DD0FDAC15293}"/>
              </a:ext>
            </a:extLst>
          </p:cNvPr>
          <p:cNvSpPr txBox="1"/>
          <p:nvPr/>
        </p:nvSpPr>
        <p:spPr bwMode="auto">
          <a:xfrm>
            <a:off x="7913976" y="4556497"/>
            <a:ext cx="1742883" cy="593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SCD-LBT </a:t>
            </a:r>
          </a:p>
        </p:txBody>
      </p:sp>
    </p:spTree>
    <p:extLst>
      <p:ext uri="{BB962C8B-B14F-4D97-AF65-F5344CB8AC3E}">
        <p14:creationId xmlns:p14="http://schemas.microsoft.com/office/powerpoint/2010/main" val="219217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1B57-7356-43F7-3DA3-B78D52FE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FECC64-309A-8A71-CEE3-F1F3D752CD4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4375619"/>
            <a:ext cx="5472112" cy="1861668"/>
          </a:xfrm>
        </p:spPr>
        <p:txBody>
          <a:bodyPr/>
          <a:lstStyle/>
          <a:p>
            <a:r>
              <a:rPr lang="en-US" sz="1600" dirty="0"/>
              <a:t>Bluetooth operation is significantly improved for the Wi-Fi 50%-load</a:t>
            </a:r>
          </a:p>
          <a:p>
            <a:pPr lvl="1"/>
            <a:r>
              <a:rPr lang="en-US" sz="1600" dirty="0"/>
              <a:t>Still significant chance for high delay</a:t>
            </a:r>
          </a:p>
          <a:p>
            <a:r>
              <a:rPr lang="en-US" sz="1600" dirty="0"/>
              <a:t>Wi-Fi’s 100%-load still blocks Bluetooth</a:t>
            </a:r>
          </a:p>
          <a:p>
            <a:r>
              <a:rPr lang="en-US" sz="1600" dirty="0"/>
              <a:t>Bluetooth links support each other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4792D-11DA-0BFF-FC8F-13CA369DD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375619"/>
            <a:ext cx="5472113" cy="1861668"/>
          </a:xfrm>
        </p:spPr>
        <p:txBody>
          <a:bodyPr/>
          <a:lstStyle/>
          <a:p>
            <a:r>
              <a:rPr lang="en-US" sz="1600" dirty="0"/>
              <a:t>50%-load: Close to undisturbed</a:t>
            </a:r>
          </a:p>
          <a:p>
            <a:r>
              <a:rPr lang="en-US" sz="1600" dirty="0"/>
              <a:t>100%-load: Slightly disturbed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640468-F2D6-9F6A-A40D-99C2A461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892274" cy="1081088"/>
          </a:xfrm>
        </p:spPr>
        <p:txBody>
          <a:bodyPr/>
          <a:lstStyle/>
          <a:p>
            <a:r>
              <a:rPr lang="en-US" dirty="0"/>
              <a:t>Results (Enhance LBT by Secondary Channel Deferral)</a:t>
            </a:r>
            <a:br>
              <a:rPr lang="en-US" dirty="0"/>
            </a:br>
            <a:r>
              <a:rPr lang="en-US" sz="1800" dirty="0"/>
              <a:t>(Wi-Fi: FTP / Bluetooth: CBR; solid = mean / dashed = 95-percentile)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B9D65C-2827-0A2F-224D-5CDE300B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68" y="1268365"/>
            <a:ext cx="3960000" cy="29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FC0FAC-E3EC-AC2C-D0BF-96CFE6CD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835" y="1268365"/>
            <a:ext cx="3960000" cy="297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2A4139-5FDE-E606-61D2-D3BA2330DA54}"/>
              </a:ext>
            </a:extLst>
          </p:cNvPr>
          <p:cNvSpPr txBox="1"/>
          <p:nvPr/>
        </p:nvSpPr>
        <p:spPr bwMode="auto">
          <a:xfrm>
            <a:off x="3142099" y="5791200"/>
            <a:ext cx="6468306" cy="750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Promising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  <a:sym typeface="Wingdings" pitchFamily="2" charset="2"/>
              </a:rPr>
              <a:t>Mitigate impact to delay of Bluetooth in the presence of high Wi-Fi load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9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B721D6-75D3-1E54-ABC3-4A2921B9F6F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40463" y="3829434"/>
            <a:ext cx="5472112" cy="2407853"/>
          </a:xfrm>
        </p:spPr>
        <p:txBody>
          <a:bodyPr/>
          <a:lstStyle/>
          <a:p>
            <a:r>
              <a:rPr lang="en-US" dirty="0"/>
              <a:t>Allow up to 5 deferrals, ending at </a:t>
            </a:r>
            <a:br>
              <a:rPr lang="en-US" dirty="0"/>
            </a:br>
            <a:r>
              <a:rPr lang="en-US" dirty="0"/>
              <a:t>EDT = -65dBm/MHz</a:t>
            </a:r>
          </a:p>
          <a:p>
            <a:pPr lvl="1"/>
            <a:r>
              <a:rPr lang="en-US" dirty="0"/>
              <a:t>Bluetooth slowly raises EDT, becomes less sensitive &amp; increases chance of observing an idle channel</a:t>
            </a:r>
          </a:p>
          <a:p>
            <a:pPr lvl="1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71292E-8DB1-06D0-DEEA-4F26E90FA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3829435"/>
            <a:ext cx="5472113" cy="2407852"/>
          </a:xfrm>
        </p:spPr>
        <p:txBody>
          <a:bodyPr/>
          <a:lstStyle/>
          <a:p>
            <a:r>
              <a:rPr lang="en-US" dirty="0"/>
              <a:t>Initial LBT done with -80dBm/MHz Energy Detection Threshold (EDT)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Busy: Start Secondary Channel Deferral procedure </a:t>
            </a:r>
          </a:p>
          <a:p>
            <a:pPr lvl="2"/>
            <a:r>
              <a:rPr lang="en-US" dirty="0"/>
              <a:t>Deferral channel is ~160MHz separated from original channel</a:t>
            </a:r>
          </a:p>
          <a:p>
            <a:pPr lvl="2"/>
            <a:r>
              <a:rPr lang="en-US" b="1" dirty="0"/>
              <a:t>Increase EDT by 3dB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09AE69-3388-5FE1-EBF9-F9B34C56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9499195" cy="1081088"/>
          </a:xfrm>
        </p:spPr>
        <p:txBody>
          <a:bodyPr/>
          <a:lstStyle/>
          <a:p>
            <a:r>
              <a:rPr lang="en-US" dirty="0"/>
              <a:t>High-Load Mitigation for Bluetooth: </a:t>
            </a:r>
            <a:br>
              <a:rPr lang="en-US" dirty="0"/>
            </a:br>
            <a:r>
              <a:rPr lang="en-US" dirty="0"/>
              <a:t>SCD-LBT with EDT Ramp-Up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62C7A2-8FBC-A014-1BEB-0FED305D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68436" y="1692352"/>
            <a:ext cx="7766203" cy="18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6" id="{517F0BF8-FFE1-435F-9CD9-88B76E474674}" vid="{376EB188-0E71-4FC0-A2CB-DECEF3E1BC8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1591</Words>
  <Application>Microsoft Macintosh PowerPoint</Application>
  <PresentationFormat>Breitbild</PresentationFormat>
  <Paragraphs>233</Paragraphs>
  <Slides>23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Arial Unicode MS</vt:lpstr>
      <vt:lpstr>Arial</vt:lpstr>
      <vt:lpstr>Calibri</vt:lpstr>
      <vt:lpstr>Ericsson Hilda</vt:lpstr>
      <vt:lpstr>Ericsson Hilda Light</vt:lpstr>
      <vt:lpstr>Ericsson Technical Icons</vt:lpstr>
      <vt:lpstr>Symbol</vt:lpstr>
      <vt:lpstr>Times New Roman</vt:lpstr>
      <vt:lpstr>Wingdings</vt:lpstr>
      <vt:lpstr>Office</vt:lpstr>
      <vt:lpstr>Extend Submission Template</vt:lpstr>
      <vt:lpstr>PresentationTemplate2017</vt:lpstr>
      <vt:lpstr>Dokument</vt:lpstr>
      <vt:lpstr>Balancing Wideband &amp; Narrowband Frequency Hopping Channel Access Mechanisms for Operation in 6GHz</vt:lpstr>
      <vt:lpstr>Assumptions 1: Spectrum</vt:lpstr>
      <vt:lpstr>Assumptions 2: Scenario</vt:lpstr>
      <vt:lpstr>Assumption 3: Traffic &amp; KPIs</vt:lpstr>
      <vt:lpstr>Results (Wi-Fi: FTP / Bluetooth: CBR; solid = mean / dashed = 95-percentile)</vt:lpstr>
      <vt:lpstr>Results (introduce LBT for Bluetooth) (Wi-Fi: FTP / Bluetooth: CBR; solid = mean / dashed = 95-percentile)</vt:lpstr>
      <vt:lpstr>Secondary Channel Deferral (SCD) LBT</vt:lpstr>
      <vt:lpstr>Results (Enhance LBT by Secondary Channel Deferral) (Wi-Fi: FTP / Bluetooth: CBR; solid = mean / dashed = 95-percentile)</vt:lpstr>
      <vt:lpstr>High-Load Mitigation for Bluetooth:  SCD-LBT with EDT Ramp-Up</vt:lpstr>
      <vt:lpstr>Results (Enhance Bluetooth SCD-LBT with EDT Ramp-Up) (Wi-Fi: FTP / Bluetooth: CBR; solid = mean / dashed = 95-percentile)</vt:lpstr>
      <vt:lpstr>Assumption 3b: Traffic &amp; KPIs</vt:lpstr>
      <vt:lpstr>Results (Bluetooth with LBT + SCD + ED Ramp-Up) (Wi-Fi: Cloud Gaming / Bluetooth: CBR; solid = mean / dashed = 95-percentile)</vt:lpstr>
      <vt:lpstr>Wi-Fi Channel Access Procedure &amp; Delay</vt:lpstr>
      <vt:lpstr>Order of Events on the Channel</vt:lpstr>
      <vt:lpstr>Wi-Fi Bandwidth Adaptation</vt:lpstr>
      <vt:lpstr>Results (Enhance Wi-Fi by Bandwidth Adaptation) (Wi-Fi: Cloud Gaming / Bluetooth: CBR; solid = mean / dashed = 95-percentile)</vt:lpstr>
      <vt:lpstr>Results (Bluetooth avoids Wi-Fi’s primary-20 channels) (Wi-Fi: Cloud Gaming / Bluetooth: CBR; solid = mean / dashed = 95-percentile)</vt:lpstr>
      <vt:lpstr>Conclusions</vt:lpstr>
      <vt:lpstr>PowerPoint-Präsentation</vt:lpstr>
      <vt:lpstr>Annex: Cloud Gaming Traffic Model &amp; KPI</vt:lpstr>
      <vt:lpstr>PowerPoint-Präsentation</vt:lpstr>
      <vt:lpstr>Single Simulation</vt:lpstr>
      <vt:lpstr>99-percentiles of 100 simulations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2</cp:revision>
  <cp:lastPrinted>1601-01-01T00:00:00Z</cp:lastPrinted>
  <dcterms:created xsi:type="dcterms:W3CDTF">2023-09-04T10:44:38Z</dcterms:created>
  <dcterms:modified xsi:type="dcterms:W3CDTF">2024-03-13T19:32:39Z</dcterms:modified>
  <cp:category/>
</cp:coreProperties>
</file>