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73" r:id="rId6"/>
    <p:sldId id="371" r:id="rId7"/>
    <p:sldId id="372" r:id="rId8"/>
    <p:sldId id="353" r:id="rId9"/>
    <p:sldId id="364" r:id="rId10"/>
    <p:sldId id="376" r:id="rId11"/>
    <p:sldId id="374" r:id="rId12"/>
    <p:sldId id="378" r:id="rId13"/>
    <p:sldId id="343" r:id="rId14"/>
    <p:sldId id="379" r:id="rId15"/>
    <p:sldId id="348" r:id="rId16"/>
    <p:sldId id="357" r:id="rId17"/>
    <p:sldId id="375"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421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11</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13</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920060"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March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March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March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March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802.11-24/0562r00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atatracker.ietf.org/doc/draft-janfred-eap-fido/" TargetMode="External"/><Relationship Id="rId3" Type="http://schemas.openxmlformats.org/officeDocument/2006/relationships/hyperlink" Target="http://datatracker.ietf.org/wg/emu/" TargetMode="External"/><Relationship Id="rId7" Type="http://schemas.openxmlformats.org/officeDocument/2006/relationships/hyperlink" Target="https://datatracker.ietf.org/doc/draft-ingles-eap-edh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ietf-emu-bootstrapped-tls/" TargetMode="External"/><Relationship Id="rId5" Type="http://schemas.openxmlformats.org/officeDocument/2006/relationships/hyperlink" Target="https://datatracker.ietf.org/doc/draft-ietf-emu-rfc7170bis/" TargetMode="External"/><Relationship Id="rId4" Type="http://schemas.openxmlformats.org/officeDocument/2006/relationships/hyperlink" Target="https://datatracker.ietf.org/doc/draft-dekok-emu-eap-arp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mud-acceptable-ur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datatracker.ietf.org/doc/draft-ietf-intarea-rfc7042bi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atatracker.ietf.org/doc/draft-ietf-tls-rfc8446bis/" TargetMode="External"/><Relationship Id="rId4" Type="http://schemas.openxmlformats.org/officeDocument/2006/relationships/hyperlink" Target="https://datatracker.ietf.org/doc/draft-ietf-tls-esni/"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atatracker.ietf.org/doc/draft-ietf-detnet-raw-industrial-req/" TargetMode="External"/><Relationship Id="rId5"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detnet-po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atatracker.ietf.org/doc/draft-ietf-anima-constrained-voucher/" TargetMode="External"/><Relationship Id="rId5" Type="http://schemas.openxmlformats.org/officeDocument/2006/relationships/hyperlink" Target="https://datatracker.ietf.org/doc/draft-ietf-anima-rfc8366bis/" TargetMode="External"/><Relationship Id="rId4" Type="http://schemas.openxmlformats.org/officeDocument/2006/relationships/hyperlink" Target="https://datatracker.ietf.org/doc/draft-ietf-anima-brski-pr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atatracker.ietf.org/wg/spice/about/" TargetMode="External"/><Relationship Id="rId3" Type="http://schemas.openxmlformats.org/officeDocument/2006/relationships/hyperlink" Target="https://datatracker.ietf.org/wg/bofs/" TargetMode="External"/><Relationship Id="rId7" Type="http://schemas.openxmlformats.org/officeDocument/2006/relationships/hyperlink" Target="https://datatracker.ietf.org/wg/alldispatch/ab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sconepro/about/" TargetMode="External"/><Relationship Id="rId5" Type="http://schemas.openxmlformats.org/officeDocument/2006/relationships/hyperlink" Target="https://datatracker.ietf.org/wg/srv6ops/about/" TargetMode="External"/><Relationship Id="rId4" Type="http://schemas.openxmlformats.org/officeDocument/2006/relationships/hyperlink" Target="https://datatracker.ietf.org/wg/deleg/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grow/about/" TargetMode="External"/><Relationship Id="rId13" Type="http://schemas.openxmlformats.org/officeDocument/2006/relationships/hyperlink" Target="https://datatracker.ietf.org/doc/charter-ietf-mls/" TargetMode="External"/><Relationship Id="rId18" Type="http://schemas.openxmlformats.org/officeDocument/2006/relationships/hyperlink" Target="https://datatracker.ietf.org/wg/spice/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mls/about/" TargetMode="External"/><Relationship Id="rId17" Type="http://schemas.openxmlformats.org/officeDocument/2006/relationships/hyperlink" Target="https://datatracker.ietf.org/doc/charter-ietf-opsawg/" TargetMode="External"/><Relationship Id="rId2" Type="http://schemas.openxmlformats.org/officeDocument/2006/relationships/notesSlide" Target="../notesSlides/notesSlide7.xml"/><Relationship Id="rId16" Type="http://schemas.openxmlformats.org/officeDocument/2006/relationships/hyperlink" Target="https://datatracker.ietf.org/wg/opsawg/about/" TargetMode="Externa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masque/"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multi/" TargetMode="External"/><Relationship Id="rId10" Type="http://schemas.openxmlformats.org/officeDocument/2006/relationships/hyperlink" Target="https://datatracker.ietf.org/wg/masque/about/" TargetMode="External"/><Relationship Id="rId19" Type="http://schemas.openxmlformats.org/officeDocument/2006/relationships/hyperlink" Target="https://datatracker.ietf.org/doc/charter-ietf-spice/"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grow/" TargetMode="External"/><Relationship Id="rId14" Type="http://schemas.openxmlformats.org/officeDocument/2006/relationships/hyperlink" Target="https://datatracker.ietf.org/wg/multi/abou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atatracker.ietf.org/doc/draft-ietf-6lo-prefix-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2024-03-13</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0"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lvl="2"/>
            <a:r>
              <a:rPr lang="en-US" sz="1400" dirty="0"/>
              <a:t>Active Internet-Drafts make reference to IEEE 802.15.4 Time-slotted Channel Hopping</a:t>
            </a:r>
          </a:p>
          <a:p>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21307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Updated: Randomized and Changing MAC Address: </a:t>
            </a:r>
            <a:r>
              <a:rPr lang="en-US" sz="1400" dirty="0">
                <a:hlinkClick r:id="rId4"/>
              </a:rPr>
              <a:t>https://datatracker.ietf.org/doc/draft-ietf-madinas-mac-address-randomization/</a:t>
            </a:r>
            <a:r>
              <a:rPr lang="en-US" sz="1400" dirty="0"/>
              <a:t> (February 2024)</a:t>
            </a:r>
          </a:p>
          <a:p>
            <a:pPr lvl="1">
              <a:lnSpc>
                <a:spcPct val="80000"/>
              </a:lnSpc>
              <a:spcAft>
                <a:spcPts val="600"/>
              </a:spcAft>
            </a:pPr>
            <a:r>
              <a:rPr lang="en-US" sz="1400" dirty="0"/>
              <a:t>Updated: Randomized and Changing MAC Address Use Cases and Requirements: </a:t>
            </a:r>
            <a:r>
              <a:rPr lang="en-US" sz="1400" dirty="0">
                <a:hlinkClick r:id="rId5"/>
              </a:rPr>
              <a:t>https://datatracker.ietf.org/doc/draft-ietf-madinas-use-cases/</a:t>
            </a:r>
            <a:r>
              <a:rPr lang="en-US" sz="1400" dirty="0"/>
              <a:t> (February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11</a:t>
            </a:fld>
            <a:endParaRPr lang="en-US"/>
          </a:p>
        </p:txBody>
      </p:sp>
    </p:spTree>
    <p:extLst>
      <p:ext uri="{BB962C8B-B14F-4D97-AF65-F5344CB8AC3E}">
        <p14:creationId xmlns:p14="http://schemas.microsoft.com/office/powerpoint/2010/main" val="12407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In WG Call for Adoption: The </a:t>
            </a:r>
            <a:r>
              <a:rPr lang="en-US" sz="1400" dirty="0" err="1"/>
              <a:t>eap.arpa</a:t>
            </a:r>
            <a:r>
              <a:rPr lang="en-US" sz="1400" dirty="0"/>
              <a:t> domain and EAP provisioning: </a:t>
            </a:r>
            <a:r>
              <a:rPr lang="en-US" sz="1400" dirty="0">
                <a:hlinkClick r:id="rId4"/>
              </a:rPr>
              <a:t>https://datatracker.ietf.org/doc/draft-dekok-emu-eap-arpa/</a:t>
            </a:r>
            <a:r>
              <a:rPr lang="en-US" sz="1400" dirty="0"/>
              <a:t> (March 2024)</a:t>
            </a:r>
          </a:p>
          <a:p>
            <a:pPr lvl="1">
              <a:lnSpc>
                <a:spcPct val="80000"/>
              </a:lnSpc>
              <a:spcAft>
                <a:spcPts val="600"/>
              </a:spcAft>
            </a:pPr>
            <a:r>
              <a:rPr lang="en-US" sz="1400" dirty="0"/>
              <a:t>Needs revision: Tunnel Extensible Authentication Protocol (TEAP) Version 1: </a:t>
            </a:r>
            <a:r>
              <a:rPr lang="en-US" sz="1400" dirty="0">
                <a:hlinkClick r:id="rId5"/>
              </a:rPr>
              <a:t>https://datatracker.ietf.org/doc/draft-ietf-emu-rfc7170bis/</a:t>
            </a:r>
            <a:r>
              <a:rPr lang="en-US" sz="1400" dirty="0"/>
              <a:t> (February 2024)</a:t>
            </a:r>
          </a:p>
          <a:p>
            <a:pPr lvl="1">
              <a:lnSpc>
                <a:spcPct val="80000"/>
              </a:lnSpc>
              <a:spcAft>
                <a:spcPts val="600"/>
              </a:spcAft>
            </a:pPr>
            <a:r>
              <a:rPr lang="en-US" sz="1400" dirty="0"/>
              <a:t>Revised: Bootstrapped TLS Authentication with Proof of Knowledge (TLS-POK): </a:t>
            </a:r>
            <a:r>
              <a:rPr lang="en-US" sz="1400" dirty="0">
                <a:hlinkClick r:id="rId6"/>
              </a:rPr>
              <a:t>https://datatracker.ietf.org/doc/draft-ietf-emu-bootstrapped-tls/</a:t>
            </a:r>
            <a:r>
              <a:rPr lang="en-US" sz="1400" dirty="0"/>
              <a:t> (February 2024)</a:t>
            </a:r>
          </a:p>
          <a:p>
            <a:pPr lvl="1">
              <a:lnSpc>
                <a:spcPct val="80000"/>
              </a:lnSpc>
              <a:spcAft>
                <a:spcPts val="600"/>
              </a:spcAft>
            </a:pPr>
            <a:r>
              <a:rPr lang="en-US" sz="1400" dirty="0"/>
              <a:t>Ready for adoption: Using the Extensible Authentication Protocol with Ephemeral Diffie-Hellman over COSE (EDHOC): </a:t>
            </a:r>
            <a:r>
              <a:rPr lang="en-US" sz="1400" dirty="0">
                <a:hlinkClick r:id="rId7"/>
              </a:rPr>
              <a:t>https://datatracker.ietf.org/doc/draft-ingles-eap-edhoc/</a:t>
            </a:r>
            <a:r>
              <a:rPr lang="en-US" sz="1400" dirty="0"/>
              <a:t> (November 2023)</a:t>
            </a:r>
          </a:p>
          <a:p>
            <a:pPr lvl="1">
              <a:lnSpc>
                <a:spcPct val="80000"/>
              </a:lnSpc>
              <a:spcAft>
                <a:spcPts val="600"/>
              </a:spcAft>
            </a:pPr>
            <a:r>
              <a:rPr lang="en-US" sz="1400" dirty="0"/>
              <a:t>Ready for adoption: EAP-FIDO: </a:t>
            </a:r>
            <a:r>
              <a:rPr lang="en-US" sz="1400" dirty="0">
                <a:hlinkClick r:id="rId8"/>
              </a:rPr>
              <a:t>https://datatracker.ietf.org/doc/draft-janfred-eap-fido/</a:t>
            </a:r>
            <a:r>
              <a:rPr lang="en-US" sz="1400" dirty="0"/>
              <a:t> (December 2023)</a:t>
            </a:r>
          </a:p>
          <a:p>
            <a:pPr lvl="1">
              <a:lnSpc>
                <a:spcPct val="80000"/>
              </a:lnSpc>
              <a:spcAft>
                <a:spcPts val="600"/>
              </a:spcAft>
            </a:pPr>
            <a:r>
              <a:rPr lang="en-US" sz="1400" dirty="0"/>
              <a:t>Related: EAP Multiple Pre-Shared Keys (EAP-MPSK) Method and Post-Quantum Cryptography enhancement in EAP-AKA prime</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27060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endParaRPr lang="en-US" sz="1400" dirty="0"/>
          </a:p>
          <a:p>
            <a:pPr lvl="1">
              <a:lnSpc>
                <a:spcPct val="80000"/>
              </a:lnSpc>
              <a:defRPr/>
            </a:pPr>
            <a:r>
              <a:rPr lang="en-US" sz="1400" dirty="0"/>
              <a:t>Revised: Authorized update to MUD [Manufacturer Usage Description] URLs: </a:t>
            </a:r>
            <a:r>
              <a:rPr lang="en-US" sz="1400" dirty="0">
                <a:hlinkClick r:id="rId4"/>
              </a:rPr>
              <a:t>https://datatracker.ietf.org/doc/draft-ietf-opsawg-mud-acceptable-urls/</a:t>
            </a:r>
            <a:r>
              <a:rPr lang="en-US" sz="1400" dirty="0"/>
              <a:t> (March 2024)</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13</a:t>
            </a:fld>
            <a:endParaRPr lang="en-US"/>
          </a:p>
        </p:txBody>
      </p:sp>
    </p:spTree>
    <p:extLst>
      <p:ext uri="{BB962C8B-B14F-4D97-AF65-F5344CB8AC3E}">
        <p14:creationId xmlns:p14="http://schemas.microsoft.com/office/powerpoint/2010/main" val="27576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(Still) In RFC Editor’s queue: IANA Considerations and IETF Protocol and Documentation Usage for IEEE 802 Parameters: </a:t>
            </a:r>
            <a:r>
              <a:rPr lang="en-US" sz="1400" dirty="0">
                <a:hlinkClick r:id="rId4"/>
              </a:rPr>
              <a:t>https://datatracker.ietf.org/doc/draft-ietf-intarea-rfc7042bis</a:t>
            </a:r>
            <a:r>
              <a:rPr lang="en-US" sz="1400" dirty="0">
                <a:hlinkClick r:id="rId5"/>
              </a:rPr>
              <a:t>/</a:t>
            </a:r>
            <a:r>
              <a:rPr lang="en-US" sz="1400" dirty="0"/>
              <a:t> (November 2023)</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1">
              <a:lnSpc>
                <a:spcPct val="80000"/>
              </a:lnSpc>
              <a:defRPr/>
            </a:pPr>
            <a:r>
              <a:rPr lang="en-US" sz="1400" dirty="0"/>
              <a:t>Revised: Protocol Numbers for SCHC: </a:t>
            </a:r>
            <a:r>
              <a:rPr lang="en-US" sz="1400" dirty="0">
                <a:hlinkClick r:id="rId6"/>
              </a:rPr>
              <a:t>https://datatracker.ietf.org/doc/draft-ietf-intarea-schc-protocol-numbers/</a:t>
            </a:r>
            <a:r>
              <a:rPr lang="en-US" sz="1400" dirty="0"/>
              <a:t> (October 2023)</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5045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Revised: TLS Encrypted Client Hello: </a:t>
            </a:r>
            <a:r>
              <a:rPr lang="en-US" sz="1400" dirty="0">
                <a:hlinkClick r:id="rId4"/>
              </a:rPr>
              <a:t>https://datatracker.ietf.org/doc/draft-ietf-tls-esni/</a:t>
            </a:r>
            <a:r>
              <a:rPr lang="en-US" sz="1400" dirty="0"/>
              <a:t> (March 2024)</a:t>
            </a:r>
          </a:p>
          <a:p>
            <a:pPr lvl="1">
              <a:lnSpc>
                <a:spcPct val="80000"/>
              </a:lnSpc>
              <a:spcAft>
                <a:spcPts val="600"/>
              </a:spcAft>
              <a:defRPr/>
            </a:pPr>
            <a:r>
              <a:rPr lang="en-US" sz="1400" dirty="0"/>
              <a:t>Revised: The Transport Layer Security (TLS) Protocol Version 1.3 : </a:t>
            </a:r>
            <a:r>
              <a:rPr lang="en-US" sz="1400" dirty="0">
                <a:hlinkClick r:id="rId5"/>
              </a:rPr>
              <a:t>https://datatracker.ietf.org/doc/draft-ietf-tls-rfc8446bis/</a:t>
            </a:r>
            <a:r>
              <a:rPr lang="en-US" sz="1400" dirty="0"/>
              <a:t> (March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388182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In RFC Editor queue: Deterministic Networking (</a:t>
            </a:r>
            <a:r>
              <a:rPr lang="en-US" sz="1400" dirty="0" err="1"/>
              <a:t>DetNet</a:t>
            </a:r>
            <a:r>
              <a:rPr lang="en-US" sz="1400" dirty="0"/>
              <a:t>): Packet Ordering Function: </a:t>
            </a:r>
            <a:r>
              <a:rPr lang="en-US" sz="1400" dirty="0">
                <a:hlinkClick r:id="rId4"/>
              </a:rPr>
              <a:t>https://datatracker.ietf.org/doc/draft-ietf-detnet-pof/</a:t>
            </a:r>
            <a:r>
              <a:rPr lang="en-US" sz="1400" dirty="0"/>
              <a:t> (January 2024)</a:t>
            </a:r>
          </a:p>
          <a:p>
            <a:pPr lvl="1"/>
            <a:r>
              <a:rPr lang="en-US" sz="1400" dirty="0"/>
              <a:t>Revised: Reliable and Available Wireless Architecture: </a:t>
            </a:r>
            <a:r>
              <a:rPr lang="en-US" sz="1400" dirty="0">
                <a:hlinkClick r:id="rId5"/>
              </a:rPr>
              <a:t>https://datatracker.ietf.org/doc/draft-ietf-raw-architecture/</a:t>
            </a:r>
            <a:r>
              <a:rPr lang="en-US" sz="1400" dirty="0"/>
              <a:t> (March 2024)</a:t>
            </a:r>
          </a:p>
          <a:p>
            <a:pPr lvl="1"/>
            <a:r>
              <a:rPr lang="en-US" sz="1400" dirty="0"/>
              <a:t>New: Requirements for Reliable Wireless Industrial Services: </a:t>
            </a:r>
            <a:r>
              <a:rPr lang="en-US" sz="1400" dirty="0">
                <a:hlinkClick r:id="rId6"/>
              </a:rPr>
              <a:t>https://datatracker.ietf.org/doc/draft-ietf-detnet-raw-industrial-req/</a:t>
            </a:r>
            <a:r>
              <a:rPr lang="en-US" sz="1400" dirty="0"/>
              <a:t> (January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166086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a:t>
            </a:r>
            <a:r>
              <a:rPr lang="en-US" sz="1400" b="0" i="1" dirty="0">
                <a:solidFill>
                  <a:srgbClr val="000000"/>
                </a:solidFill>
                <a:ea typeface="Arial Unicode MS" pitchFamily="34" charset="-128"/>
                <a:cs typeface="Arial Unicode MS" pitchFamily="34" charset="-128"/>
              </a:rPr>
              <a:t>e.g.</a:t>
            </a:r>
            <a:r>
              <a:rPr lang="en-US" sz="1400" b="0" dirty="0">
                <a:solidFill>
                  <a:srgbClr val="000000"/>
                </a:solidFill>
                <a:ea typeface="Arial Unicode MS" pitchFamily="34" charset="-128"/>
                <a:cs typeface="Arial Unicode MS" pitchFamily="34" charset="-128"/>
              </a:rPr>
              <a:t>, on-boarding)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Revised: BRSKI with Pledge in Responder Mode (BRSKI-PRM): </a:t>
            </a:r>
            <a:r>
              <a:rPr lang="en-US" sz="1400" dirty="0">
                <a:hlinkClick r:id="rId4"/>
              </a:rPr>
              <a:t>https://datatracker.ietf.org/doc/draft-ietf-anima-brski-prm/</a:t>
            </a:r>
            <a:r>
              <a:rPr lang="en-US" sz="1400" dirty="0"/>
              <a:t> (March 2024)</a:t>
            </a:r>
          </a:p>
          <a:p>
            <a:pPr lvl="1">
              <a:lnSpc>
                <a:spcPct val="80000"/>
              </a:lnSpc>
              <a:spcAft>
                <a:spcPts val="600"/>
              </a:spcAft>
              <a:defRPr/>
            </a:pPr>
            <a:r>
              <a:rPr lang="en-US" sz="1400" dirty="0"/>
              <a:t>Revised: A Voucher Artifact for Bootstrapping Protocols: </a:t>
            </a:r>
            <a:r>
              <a:rPr lang="en-US" sz="1400" dirty="0">
                <a:hlinkClick r:id="rId5"/>
              </a:rPr>
              <a:t>https://datatracker.ietf.org/doc/draft-ietf-anima-rfc8366bis/</a:t>
            </a:r>
            <a:r>
              <a:rPr lang="en-US" sz="1400" dirty="0"/>
              <a:t> (March 2024)</a:t>
            </a:r>
          </a:p>
          <a:p>
            <a:pPr lvl="1">
              <a:lnSpc>
                <a:spcPct val="80000"/>
              </a:lnSpc>
              <a:spcAft>
                <a:spcPts val="600"/>
              </a:spcAft>
              <a:defRPr/>
            </a:pPr>
            <a:r>
              <a:rPr lang="en-US" sz="1400" dirty="0"/>
              <a:t>Publication requested: BRSKI-AE: Alternative Enrollment Protocols in BRSKI: </a:t>
            </a:r>
            <a:r>
              <a:rPr lang="en-US" sz="1400" dirty="0">
                <a:hlinkClick r:id="rId5"/>
              </a:rPr>
              <a:t>https://datatracker.ietf.org/doc/draft-ietf-anima-brski-ae/</a:t>
            </a:r>
            <a:r>
              <a:rPr lang="en-US" sz="1400" dirty="0"/>
              <a:t> (March 2024)</a:t>
            </a:r>
          </a:p>
          <a:p>
            <a:pPr lvl="1">
              <a:lnSpc>
                <a:spcPct val="80000"/>
              </a:lnSpc>
              <a:spcAft>
                <a:spcPts val="600"/>
              </a:spcAft>
              <a:defRPr/>
            </a:pPr>
            <a:r>
              <a:rPr lang="en-US" sz="1400" dirty="0"/>
              <a:t>Revised: Constrained Bootstrapping Remote Secure Key Infrastructure (</a:t>
            </a:r>
            <a:r>
              <a:rPr lang="en-US" sz="1400" dirty="0" err="1"/>
              <a:t>cBRSKI</a:t>
            </a:r>
            <a:r>
              <a:rPr lang="en-US" sz="1400" dirty="0"/>
              <a:t>): </a:t>
            </a:r>
            <a:r>
              <a:rPr lang="en-US" sz="1400" dirty="0">
                <a:hlinkClick r:id="rId6"/>
              </a:rPr>
              <a:t>https://datatracker.ietf.org/doc/draft-ietf-anima-constrained-voucher/</a:t>
            </a:r>
            <a:r>
              <a:rPr lang="en-US" sz="1400" dirty="0"/>
              <a:t> (March 2024)</a:t>
            </a:r>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3150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March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March 16-22, 2024 – Brisbane, QLD, AU</a:t>
            </a:r>
          </a:p>
          <a:p>
            <a:pPr lvl="1"/>
            <a:r>
              <a:rPr lang="en-US" dirty="0"/>
              <a:t>July 20-26 – Vancouver, BC, CA</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February 16, 2024</a:t>
            </a:r>
          </a:p>
          <a:p>
            <a:pPr lvl="2">
              <a:lnSpc>
                <a:spcPct val="80000"/>
              </a:lnSpc>
              <a:defRPr/>
            </a:pPr>
            <a:r>
              <a:rPr lang="en-US" sz="1400" dirty="0"/>
              <a:t>Notifications of IEEE 802.11bf PAR modification and IEEE 802.11pb PAR and CSD</a:t>
            </a:r>
          </a:p>
          <a:p>
            <a:pPr lvl="2">
              <a:lnSpc>
                <a:spcPct val="80000"/>
              </a:lnSpc>
              <a:defRPr/>
            </a:pPr>
            <a:r>
              <a:rPr lang="en-US" sz="1400" dirty="0"/>
              <a:t>“Transfer” of RFC 8110 (Opportunistic Wireless Encryption) to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rPr>
              <a:t>There have been no RFCs published in the last two months that reference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119 March 16-22,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742140943"/>
              </p:ext>
            </p:extLst>
          </p:nvPr>
        </p:nvGraphicFramePr>
        <p:xfrm>
          <a:off x="1083220" y="2574504"/>
          <a:ext cx="6977557" cy="2617080"/>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deleg</a:t>
                      </a:r>
                      <a:endParaRPr lang="en-US" dirty="0"/>
                    </a:p>
                  </a:txBody>
                  <a:tcPr anchor="ctr"/>
                </a:tc>
                <a:tc>
                  <a:txBody>
                    <a:bodyPr/>
                    <a:lstStyle/>
                    <a:p>
                      <a:r>
                        <a:rPr lang="en-US" dirty="0"/>
                        <a:t>New DNS Delegation</a:t>
                      </a:r>
                    </a:p>
                  </a:txBody>
                  <a:tcPr anchor="ctr"/>
                </a:tc>
                <a:extLst>
                  <a:ext uri="{0D108BD9-81ED-4DB2-BD59-A6C34878D82A}">
                    <a16:rowId xmlns:a16="http://schemas.microsoft.com/office/drawing/2014/main" val="1280367694"/>
                  </a:ext>
                </a:extLst>
              </a:tr>
              <a:tr h="523416">
                <a:tc>
                  <a:txBody>
                    <a:bodyPr/>
                    <a:lstStyle/>
                    <a:p>
                      <a:r>
                        <a:rPr lang="en-US" dirty="0">
                          <a:hlinkClick r:id="rId5"/>
                        </a:rPr>
                        <a:t>s</a:t>
                      </a:r>
                      <a:r>
                        <a:rPr lang="en-US" dirty="0">
                          <a:hlinkClick r:id="rId5"/>
                        </a:rPr>
                        <a:t>rv6ops</a:t>
                      </a:r>
                      <a:endParaRPr lang="en-US" dirty="0"/>
                    </a:p>
                  </a:txBody>
                  <a:tcPr anchor="ctr"/>
                </a:tc>
                <a:tc>
                  <a:txBody>
                    <a:bodyPr/>
                    <a:lstStyle/>
                    <a:p>
                      <a:r>
                        <a:rPr lang="en-US" dirty="0"/>
                        <a:t>SRv6 Operations</a:t>
                      </a:r>
                    </a:p>
                  </a:txBody>
                  <a:tcPr anchor="ctr"/>
                </a:tc>
                <a:extLst>
                  <a:ext uri="{0D108BD9-81ED-4DB2-BD59-A6C34878D82A}">
                    <a16:rowId xmlns:a16="http://schemas.microsoft.com/office/drawing/2014/main" val="2187483100"/>
                  </a:ext>
                </a:extLst>
              </a:tr>
              <a:tr h="523416">
                <a:tc>
                  <a:txBody>
                    <a:bodyPr/>
                    <a:lstStyle/>
                    <a:p>
                      <a:r>
                        <a:rPr lang="en-US" dirty="0">
                          <a:hlinkClick r:id="rId6"/>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7"/>
                        </a:rPr>
                        <a:t>a</a:t>
                      </a:r>
                      <a:r>
                        <a:rPr lang="en-US" dirty="0" err="1">
                          <a:hlinkClick r:id="rId7"/>
                        </a:rPr>
                        <a:t>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r h="523416">
                <a:tc>
                  <a:txBody>
                    <a:bodyPr/>
                    <a:lstStyle/>
                    <a:p>
                      <a:r>
                        <a:rPr lang="en-US" dirty="0">
                          <a:hlinkClick r:id="rId8"/>
                        </a:rPr>
                        <a:t>spice</a:t>
                      </a:r>
                      <a:endParaRPr lang="en-US" dirty="0"/>
                    </a:p>
                  </a:txBody>
                  <a:tcPr anchor="ctr"/>
                </a:tc>
                <a:tc>
                  <a:txBody>
                    <a:bodyPr/>
                    <a:lstStyle/>
                    <a:p>
                      <a:r>
                        <a:rPr lang="en-US" dirty="0"/>
                        <a:t>Secure Patterns for Internet </a:t>
                      </a:r>
                      <a:r>
                        <a:rPr lang="en-US" dirty="0" err="1"/>
                        <a:t>CrEdentials</a:t>
                      </a:r>
                      <a:endParaRPr lang="en-US" dirty="0"/>
                    </a:p>
                  </a:txBody>
                  <a:tcPr anchor="ctr"/>
                </a:tc>
                <a:extLst>
                  <a:ext uri="{0D108BD9-81ED-4DB2-BD59-A6C34878D82A}">
                    <a16:rowId xmlns:a16="http://schemas.microsoft.com/office/drawing/2014/main" val="902884817"/>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21253365"/>
              </p:ext>
            </p:extLst>
          </p:nvPr>
        </p:nvGraphicFramePr>
        <p:xfrm>
          <a:off x="990600" y="1983626"/>
          <a:ext cx="6977558" cy="397291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8"/>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Global Routing Operations</a:t>
                      </a:r>
                      <a:endParaRPr lang="en-US" sz="1800" b="0" dirty="0"/>
                    </a:p>
                  </a:txBody>
                  <a:tcPr marL="70945" marR="70945" marT="35472" marB="35472" anchor="ctr"/>
                </a:tc>
                <a:extLst>
                  <a:ext uri="{0D108BD9-81ED-4DB2-BD59-A6C34878D82A}">
                    <a16:rowId xmlns:a16="http://schemas.microsoft.com/office/drawing/2014/main" val="1669581490"/>
                  </a:ext>
                </a:extLst>
              </a:tr>
              <a:tr h="496614">
                <a:tc>
                  <a:txBody>
                    <a:bodyPr/>
                    <a:lstStyle/>
                    <a:p>
                      <a:r>
                        <a:rPr lang="en-US" dirty="0">
                          <a:hlinkClick r:id="rId10"/>
                        </a:rPr>
                        <a:t>masque</a:t>
                      </a:r>
                      <a:endParaRPr lang="en-US" dirty="0"/>
                    </a:p>
                  </a:txBody>
                  <a:tcPr anchor="ctr"/>
                </a:tc>
                <a:tc>
                  <a:txBody>
                    <a:bodyPr/>
                    <a:lstStyle/>
                    <a:p>
                      <a:r>
                        <a:rPr lang="en-US" dirty="0">
                          <a:hlinkClick r:id="rId11"/>
                        </a:rPr>
                        <a:t>Multiplexed Application Substrate over QUIC Encryption</a:t>
                      </a:r>
                      <a:endParaRPr lang="en-US" dirty="0"/>
                    </a:p>
                  </a:txBody>
                  <a:tcPr anchor="ctr"/>
                </a:tc>
                <a:extLst>
                  <a:ext uri="{0D108BD9-81ED-4DB2-BD59-A6C34878D82A}">
                    <a16:rowId xmlns:a16="http://schemas.microsoft.com/office/drawing/2014/main" val="1860230697"/>
                  </a:ext>
                </a:extLst>
              </a:tr>
              <a:tr h="496614">
                <a:tc>
                  <a:txBody>
                    <a:bodyPr/>
                    <a:lstStyle/>
                    <a:p>
                      <a:r>
                        <a:rPr lang="en-US" dirty="0">
                          <a:hlinkClick r:id="rId12"/>
                        </a:rPr>
                        <a:t>mls</a:t>
                      </a:r>
                      <a:endParaRPr lang="en-US" dirty="0"/>
                    </a:p>
                  </a:txBody>
                  <a:tcPr anchor="ctr"/>
                </a:tc>
                <a:tc>
                  <a:txBody>
                    <a:bodyPr/>
                    <a:lstStyle/>
                    <a:p>
                      <a:r>
                        <a:rPr lang="en-US" dirty="0">
                          <a:hlinkClick r:id="rId13"/>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4"/>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Multiformats</a:t>
                      </a:r>
                      <a:endParaRPr lang="en-US" sz="1800" b="0" dirty="0"/>
                    </a:p>
                  </a:txBody>
                  <a:tcPr marL="70945" marR="70945" marT="35472" marB="35472" anchor="ctr"/>
                </a:tc>
                <a:extLst>
                  <a:ext uri="{0D108BD9-81ED-4DB2-BD59-A6C34878D82A}">
                    <a16:rowId xmlns:a16="http://schemas.microsoft.com/office/drawing/2014/main" val="3416167694"/>
                  </a:ext>
                </a:extLst>
              </a:tr>
              <a:tr h="496614">
                <a:tc>
                  <a:txBody>
                    <a:bodyPr/>
                    <a:lstStyle/>
                    <a:p>
                      <a:r>
                        <a:rPr lang="en-US" dirty="0" err="1">
                          <a:hlinkClick r:id="rId16"/>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7"/>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1248735191"/>
                  </a:ext>
                </a:extLst>
              </a:tr>
              <a:tr h="496614">
                <a:tc>
                  <a:txBody>
                    <a:bodyPr/>
                    <a:lstStyle/>
                    <a:p>
                      <a:r>
                        <a:rPr lang="en-US" dirty="0">
                          <a:hlinkClick r:id="rId18"/>
                        </a:rPr>
                        <a:t>s</a:t>
                      </a:r>
                      <a:r>
                        <a:rPr lang="en-US" dirty="0">
                          <a:hlinkClick r:id="rId18"/>
                        </a:rPr>
                        <a:t>pice</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9"/>
                        </a:rPr>
                        <a:t>Secure Patterns for Internet CrEdentials</a:t>
                      </a:r>
                      <a:endParaRPr lang="en-US" sz="1800" b="0" dirty="0"/>
                    </a:p>
                  </a:txBody>
                  <a:tcPr marL="70945" marR="70945" marT="35472" marB="35472" anchor="ctr"/>
                </a:tc>
                <a:extLst>
                  <a:ext uri="{0D108BD9-81ED-4DB2-BD59-A6C34878D82A}">
                    <a16:rowId xmlns:a16="http://schemas.microsoft.com/office/drawing/2014/main" val="2447710368"/>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a:t>
            </a:fld>
            <a:endParaRPr lang="en-US"/>
          </a:p>
        </p:txBody>
      </p:sp>
    </p:spTree>
    <p:extLst>
      <p:ext uri="{BB962C8B-B14F-4D97-AF65-F5344CB8AC3E}">
        <p14:creationId xmlns:p14="http://schemas.microsoft.com/office/powerpoint/2010/main" val="511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IPv6 Neighbor Discovery Prefix Registration: </a:t>
            </a:r>
            <a:r>
              <a:rPr lang="en-US" sz="1400" dirty="0">
                <a:hlinkClick r:id="rId4"/>
              </a:rPr>
              <a:t>https://datatracker.ietf.org/doc/draft-ietf-6lo-prefix-registration/</a:t>
            </a:r>
            <a:r>
              <a:rPr lang="en-US" sz="1400" dirty="0"/>
              <a:t> (February 2024)</a:t>
            </a:r>
          </a:p>
          <a:p>
            <a:pPr lvl="2">
              <a:lnSpc>
                <a:spcPct val="80000"/>
              </a:lnSpc>
              <a:spcAft>
                <a:spcPts val="600"/>
              </a:spcAft>
            </a:pPr>
            <a:r>
              <a:rPr lang="en-US" sz="1400" dirty="0"/>
              <a:t>Mentions IEEE 802.11 as one possible Low-power and Lossy Network to which this specification is applicable</a:t>
            </a:r>
          </a:p>
          <a:p>
            <a:pPr lvl="1">
              <a:lnSpc>
                <a:spcPct val="80000"/>
              </a:lnSpc>
              <a:spcAft>
                <a:spcPts val="600"/>
              </a:spcAft>
            </a:pPr>
            <a:r>
              <a:rPr lang="en-US" sz="1400" dirty="0"/>
              <a:t>Submitted to IESG: IPv6 Neighbor Discovery Multicast and Anycast Address Listener Subscription: </a:t>
            </a:r>
            <a:r>
              <a:rPr lang="en-US" sz="1400" dirty="0">
                <a:hlinkClick r:id="rId4"/>
              </a:rPr>
              <a:t>https://datatracker.ietf.org/doc/draft-ietf-6lo-multicast-registration/</a:t>
            </a:r>
            <a:r>
              <a:rPr lang="en-US" sz="1400" dirty="0"/>
              <a:t> (November 2023)</a:t>
            </a:r>
          </a:p>
          <a:p>
            <a:pPr lvl="2">
              <a:lnSpc>
                <a:spcPct val="80000"/>
              </a:lnSpc>
              <a:spcAft>
                <a:spcPts val="600"/>
              </a:spcAft>
            </a:pPr>
            <a:r>
              <a:rPr lang="en-US" sz="1400" dirty="0"/>
              <a:t>Makes essentially the same mention of IEEE 802.11 as one possible Low-power and Lossy Network to which this specification is applicable</a:t>
            </a:r>
          </a:p>
          <a:p>
            <a:pPr lvl="1">
              <a:lnSpc>
                <a:spcPct val="80000"/>
              </a:lnSpc>
              <a:spcAft>
                <a:spcPts val="600"/>
              </a:spcAft>
            </a:pPr>
            <a:r>
              <a:rPr lang="en-US" sz="1400" dirty="0"/>
              <a:t>Some other specifications reference IEEE 802.15.4.</a:t>
            </a:r>
          </a:p>
          <a:p>
            <a:pPr lvl="2">
              <a:lnSpc>
                <a:spcPct val="80000"/>
              </a:lnSpc>
              <a:spcAft>
                <a:spcPts val="600"/>
              </a:spcAft>
            </a:pPr>
            <a:endParaRPr lang="en-US" sz="1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March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40919238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148037</TotalTime>
  <Words>2189</Words>
  <Application>Microsoft Macintosh PowerPoint</Application>
  <PresentationFormat>On-screen Show (4:3)</PresentationFormat>
  <Paragraphs>315</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 Unicode MS</vt: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119 March 16-22, 2024</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1025</cp:revision>
  <cp:lastPrinted>1998-02-10T13:28:06Z</cp:lastPrinted>
  <dcterms:created xsi:type="dcterms:W3CDTF">2005-01-04T21:26:55Z</dcterms:created>
  <dcterms:modified xsi:type="dcterms:W3CDTF">2024-03-12T16:58:21Z</dcterms:modified>
  <cp:category/>
</cp:coreProperties>
</file>