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15"/>
  </p:notesMasterIdLst>
  <p:handoutMasterIdLst>
    <p:handoutMasterId r:id="rId16"/>
  </p:handoutMasterIdLst>
  <p:sldIdLst>
    <p:sldId id="896" r:id="rId6"/>
    <p:sldId id="18125" r:id="rId7"/>
    <p:sldId id="1640" r:id="rId8"/>
    <p:sldId id="1623" r:id="rId9"/>
    <p:sldId id="1652" r:id="rId10"/>
    <p:sldId id="1669" r:id="rId11"/>
    <p:sldId id="18135" r:id="rId12"/>
    <p:sldId id="1061" r:id="rId13"/>
    <p:sldId id="18134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737" autoAdjust="0"/>
  </p:normalViewPr>
  <p:slideViewPr>
    <p:cSldViewPr>
      <p:cViewPr varScale="1">
        <p:scale>
          <a:sx n="82" d="100"/>
          <a:sy n="82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44282006-F751-4A46-BAED-CB17CF857F3D}"/>
    <pc:docChg chg="modMainMaster">
      <pc:chgData name="Lin Yang" userId="22c9f923-3b96-4280-92a1-bec5296842d7" providerId="ADAL" clId="{44282006-F751-4A46-BAED-CB17CF857F3D}" dt="2024-03-12T14:02:52.006" v="0" actId="20577"/>
      <pc:docMkLst>
        <pc:docMk/>
      </pc:docMkLst>
      <pc:sldMasterChg chg="modSp mod">
        <pc:chgData name="Lin Yang" userId="22c9f923-3b96-4280-92a1-bec5296842d7" providerId="ADAL" clId="{44282006-F751-4A46-BAED-CB17CF857F3D}" dt="2024-03-12T14:02:52.006" v="0" actId="20577"/>
        <pc:sldMasterMkLst>
          <pc:docMk/>
          <pc:sldMasterMk cId="0" sldId="2147483648"/>
        </pc:sldMasterMkLst>
        <pc:spChg chg="mod">
          <ac:chgData name="Lin Yang" userId="22c9f923-3b96-4280-92a1-bec5296842d7" providerId="ADAL" clId="{44282006-F751-4A46-BAED-CB17CF857F3D}" dt="2024-03-12T14:02:52.006" v="0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802.11-24/0501r1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Pilot Design Considerations for </a:t>
            </a:r>
            <a:r>
              <a:rPr lang="en-US" b="1" dirty="0" err="1"/>
              <a:t>dRU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2024-03-xx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Pilot design for </a:t>
            </a:r>
            <a:r>
              <a:rPr lang="en-US" dirty="0" err="1"/>
              <a:t>dRU</a:t>
            </a:r>
            <a:r>
              <a:rPr lang="en-US" dirty="0"/>
              <a:t> has been discussed in previous contributions [1]-[3]</a:t>
            </a:r>
          </a:p>
          <a:p>
            <a:pPr lvl="1"/>
            <a:r>
              <a:rPr lang="en-US" dirty="0"/>
              <a:t>Pilot locations need to be defined carefully to harvest frequency diversity</a:t>
            </a:r>
          </a:p>
          <a:p>
            <a:endParaRPr lang="en-US" sz="800" dirty="0"/>
          </a:p>
          <a:p>
            <a:r>
              <a:rPr lang="en-US" dirty="0"/>
              <a:t>For </a:t>
            </a:r>
            <a:r>
              <a:rPr lang="en-US" dirty="0" err="1"/>
              <a:t>dRU</a:t>
            </a:r>
            <a:r>
              <a:rPr lang="en-US" dirty="0"/>
              <a:t>, we assume same number of pilots as in </a:t>
            </a:r>
            <a:r>
              <a:rPr lang="en-US" dirty="0" err="1"/>
              <a:t>rRU</a:t>
            </a:r>
            <a:endParaRPr lang="en-US" dirty="0"/>
          </a:p>
          <a:p>
            <a:pPr lvl="1"/>
            <a:r>
              <a:rPr lang="en-US" dirty="0" err="1"/>
              <a:t>dRU</a:t>
            </a:r>
            <a:r>
              <a:rPr lang="en-US" dirty="0"/>
              <a:t> phase tracking may be better in diversity because of pilot spreading over wide BW</a:t>
            </a:r>
          </a:p>
          <a:p>
            <a:pPr lvl="2"/>
            <a:r>
              <a:rPr lang="en-US" dirty="0"/>
              <a:t>As previous contributions showed pilot placement is important</a:t>
            </a:r>
          </a:p>
          <a:p>
            <a:endParaRPr lang="en-US" sz="800" dirty="0"/>
          </a:p>
          <a:p>
            <a:r>
              <a:rPr lang="en-US" dirty="0"/>
              <a:t>In this contribution we highlight our view of </a:t>
            </a:r>
            <a:r>
              <a:rPr lang="en-US" dirty="0" err="1"/>
              <a:t>dRU</a:t>
            </a:r>
            <a:r>
              <a:rPr lang="en-US" dirty="0"/>
              <a:t> pilot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sz="2800" dirty="0"/>
              <a:t>Issue of Re-using Relative Pilot Locations in </a:t>
            </a:r>
            <a:r>
              <a:rPr lang="en-US" sz="2800" dirty="0" err="1"/>
              <a:t>rRU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8976"/>
            <a:ext cx="7772400" cy="2588096"/>
          </a:xfrm>
        </p:spPr>
        <p:txBody>
          <a:bodyPr/>
          <a:lstStyle/>
          <a:p>
            <a:r>
              <a:rPr lang="en-US" sz="1800" dirty="0"/>
              <a:t>If the pilot tones were mapped according to its relative location within the corresponding </a:t>
            </a:r>
            <a:r>
              <a:rPr lang="en-US" sz="1800" dirty="0" err="1"/>
              <a:t>rRU</a:t>
            </a:r>
            <a:r>
              <a:rPr lang="en-US" sz="1800" dirty="0"/>
              <a:t>,  pilots in different </a:t>
            </a:r>
            <a:r>
              <a:rPr lang="en-US" sz="1800" dirty="0" err="1"/>
              <a:t>dRUs</a:t>
            </a:r>
            <a:r>
              <a:rPr lang="en-US" sz="1800" dirty="0"/>
              <a:t> with same size would squeeze into N local area (N is # of pilot for that RU size)</a:t>
            </a:r>
          </a:p>
          <a:p>
            <a:pPr lvl="1"/>
            <a:r>
              <a:rPr lang="en-US" sz="1600" dirty="0"/>
              <a:t>Because in the existing </a:t>
            </a:r>
            <a:r>
              <a:rPr lang="en-US" sz="1600" dirty="0" err="1"/>
              <a:t>rRU</a:t>
            </a:r>
            <a:r>
              <a:rPr lang="en-US" sz="1600" dirty="0"/>
              <a:t> tone plan, relative pilot tone locations in each RU are almost the same for different RUs with same RU size</a:t>
            </a:r>
          </a:p>
          <a:p>
            <a:pPr lvl="1"/>
            <a:r>
              <a:rPr lang="en-US" sz="1600" dirty="0"/>
              <a:t>As such, pilots in dRU26 are squeezed into two local areas, similarly other </a:t>
            </a:r>
            <a:r>
              <a:rPr lang="en-US" sz="1600" dirty="0" err="1"/>
              <a:t>dRU</a:t>
            </a:r>
            <a:r>
              <a:rPr lang="en-US" sz="1600" dirty="0"/>
              <a:t> sizes</a:t>
            </a:r>
          </a:p>
          <a:p>
            <a:pPr lvl="2"/>
            <a:r>
              <a:rPr lang="en-US" sz="1400" dirty="0"/>
              <a:t>In case there is interference/spurs in any of the two local areas, every dRU26 STA in OFDMA suffers the hit </a:t>
            </a:r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E7567-102E-457A-A47B-D4DB86D0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12" y="4149081"/>
            <a:ext cx="3101776" cy="2326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7046E-7F39-4C6D-9A8D-0CE1C383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85" y="4149082"/>
            <a:ext cx="3101776" cy="23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815871"/>
            <a:ext cx="9108504" cy="740921"/>
          </a:xfrm>
        </p:spPr>
        <p:txBody>
          <a:bodyPr/>
          <a:lstStyle/>
          <a:p>
            <a:r>
              <a:rPr lang="en-US" sz="2400" dirty="0"/>
              <a:t>High Level Thoughts on </a:t>
            </a:r>
            <a:r>
              <a:rPr lang="en-US" sz="2400" dirty="0" err="1"/>
              <a:t>dRU</a:t>
            </a:r>
            <a:r>
              <a:rPr lang="en-US" sz="2400" dirty="0"/>
              <a:t> Pilot Tone Location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1"/>
            <a:ext cx="7632848" cy="4558581"/>
          </a:xfrm>
        </p:spPr>
        <p:txBody>
          <a:bodyPr/>
          <a:lstStyle/>
          <a:p>
            <a:r>
              <a:rPr lang="en-US" sz="2000" dirty="0"/>
              <a:t>Preferred </a:t>
            </a:r>
            <a:r>
              <a:rPr lang="en-US" sz="2000" dirty="0" err="1"/>
              <a:t>dRU</a:t>
            </a:r>
            <a:r>
              <a:rPr lang="en-US" sz="2000" dirty="0"/>
              <a:t> pilot location property</a:t>
            </a:r>
          </a:p>
          <a:p>
            <a:pPr lvl="1"/>
            <a:r>
              <a:rPr lang="en-US" sz="1600" dirty="0"/>
              <a:t>Tones next to DC or edges are not allowed for pilots to avoid impairment impact</a:t>
            </a:r>
          </a:p>
          <a:p>
            <a:pPr lvl="1"/>
            <a:r>
              <a:rPr lang="en-US" sz="1600" dirty="0"/>
              <a:t>Within each </a:t>
            </a:r>
            <a:r>
              <a:rPr lang="en-US" sz="1600" dirty="0" err="1"/>
              <a:t>dRU</a:t>
            </a:r>
            <a:r>
              <a:rPr lang="en-US" sz="1600" dirty="0"/>
              <a:t> pilots should be separated enough for frequency diversity</a:t>
            </a:r>
          </a:p>
          <a:p>
            <a:pPr lvl="1"/>
            <a:r>
              <a:rPr lang="en-US" sz="1600" dirty="0"/>
              <a:t>Across different RUs, pilots are not clustered together so to be robust to interference and spur </a:t>
            </a:r>
          </a:p>
          <a:p>
            <a:pPr lvl="1"/>
            <a:r>
              <a:rPr lang="en-US" sz="1600" dirty="0"/>
              <a:t>Prefer evenly or near-evenly distributed pilot tones for </a:t>
            </a:r>
            <a:r>
              <a:rPr lang="en-US" sz="1600" dirty="0" err="1"/>
              <a:t>dRU</a:t>
            </a:r>
            <a:endParaRPr lang="en-US" sz="1600" dirty="0"/>
          </a:p>
          <a:p>
            <a:pPr lvl="1"/>
            <a:r>
              <a:rPr lang="en-US" sz="1600" dirty="0"/>
              <a:t>Following hierarchical structure as </a:t>
            </a:r>
            <a:r>
              <a:rPr lang="en-US" sz="1600" dirty="0" err="1"/>
              <a:t>rRU</a:t>
            </a:r>
            <a:r>
              <a:rPr lang="en-US" sz="1600" dirty="0"/>
              <a:t> pilots</a:t>
            </a:r>
          </a:p>
          <a:p>
            <a:pPr lvl="2"/>
            <a:r>
              <a:rPr lang="en-US" sz="1400" dirty="0" err="1"/>
              <a:t>dRU</a:t>
            </a:r>
            <a:r>
              <a:rPr lang="en-US" sz="1400" dirty="0"/>
              <a:t> tone plan also follows hierarchical structure </a:t>
            </a:r>
          </a:p>
          <a:p>
            <a:pPr marL="857250" lvl="2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28800"/>
            <a:ext cx="7847013" cy="4846613"/>
          </a:xfrm>
        </p:spPr>
        <p:txBody>
          <a:bodyPr/>
          <a:lstStyle/>
          <a:p>
            <a:r>
              <a:rPr lang="en-US" sz="2000" dirty="0"/>
              <a:t>RU26 based pilot design, pilot locations of entire BW depends on dRU26 pilots</a:t>
            </a:r>
          </a:p>
          <a:p>
            <a:pPr lvl="1"/>
            <a:r>
              <a:rPr lang="en-US" sz="1600" dirty="0"/>
              <a:t>Optimization only needs to be done on dRU26 pilots while taking larger RU sizes’ design goals into consideration</a:t>
            </a:r>
          </a:p>
          <a:p>
            <a:pPr lvl="1"/>
            <a:r>
              <a:rPr lang="en-US" sz="1600" dirty="0"/>
              <a:t>Decimate for larger RU sizes</a:t>
            </a:r>
          </a:p>
          <a:p>
            <a:pPr lvl="2"/>
            <a:r>
              <a:rPr lang="en-US" sz="1400" dirty="0"/>
              <a:t>Essentially P52 = 2*P26, P106 = ½*(2*P52), P242 = 2*P106, P484 = 2*P242</a:t>
            </a:r>
          </a:p>
          <a:p>
            <a:pPr lvl="2"/>
            <a:endParaRPr lang="en-US" sz="1400" dirty="0"/>
          </a:p>
          <a:p>
            <a:r>
              <a:rPr lang="en-US" sz="2000" dirty="0"/>
              <a:t>Since different </a:t>
            </a:r>
            <a:r>
              <a:rPr lang="en-US" sz="2000" dirty="0" err="1"/>
              <a:t>dRU</a:t>
            </a:r>
            <a:r>
              <a:rPr lang="en-US" sz="2000" dirty="0"/>
              <a:t> size has different tone mapping spacing/pattern, joint optimization may lead to a set of evenly or near-evenly distributed pilot tones over entire spreading BW, ready to use by all RUs with various of RU sizes in given spreading BW</a:t>
            </a:r>
          </a:p>
          <a:p>
            <a:pPr lvl="1"/>
            <a:r>
              <a:rPr lang="en-US" sz="1600" dirty="0"/>
              <a:t> Guarantee good pilot tone separation for any </a:t>
            </a:r>
            <a:r>
              <a:rPr lang="en-US" sz="1600" dirty="0" err="1"/>
              <a:t>dRU</a:t>
            </a:r>
            <a:r>
              <a:rPr lang="en-US" sz="1600" dirty="0"/>
              <a:t> scheduling combinations</a:t>
            </a:r>
            <a:endParaRPr lang="en-US" sz="10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F177C9-DA8A-4A1B-9465-8413E38F57C2}"/>
              </a:ext>
            </a:extLst>
          </p:cNvPr>
          <p:cNvSpPr txBox="1">
            <a:spLocks/>
          </p:cNvSpPr>
          <p:nvPr/>
        </p:nvSpPr>
        <p:spPr bwMode="auto">
          <a:xfrm>
            <a:off x="35496" y="836712"/>
            <a:ext cx="91450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Hierarchical Pilot Structure for </a:t>
            </a:r>
            <a:r>
              <a:rPr lang="en-US" dirty="0" err="1"/>
              <a:t>dRU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88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D37B-EF63-4B16-8933-BB10D5E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75694"/>
            <a:ext cx="8784976" cy="565074"/>
          </a:xfrm>
        </p:spPr>
        <p:txBody>
          <a:bodyPr/>
          <a:lstStyle/>
          <a:p>
            <a:r>
              <a:rPr lang="en-US" dirty="0"/>
              <a:t>Example Hierarchical Pilots for </a:t>
            </a:r>
            <a:r>
              <a:rPr lang="en-US" dirty="0" err="1"/>
              <a:t>dRU</a:t>
            </a:r>
            <a:r>
              <a:rPr lang="en-US" dirty="0"/>
              <a:t> in 20MHz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4783-A911-41CA-A236-09B3CDE0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AE2B-4C1C-41B5-9879-81EB2B8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6A06-0FD3-44E4-8188-DA9C82C2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3FAFC5-FF0E-49A3-974F-6BDD7A57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04" y="1639788"/>
            <a:ext cx="8208912" cy="1881534"/>
          </a:xfrm>
        </p:spPr>
        <p:txBody>
          <a:bodyPr/>
          <a:lstStyle/>
          <a:p>
            <a:r>
              <a:rPr lang="en-US" sz="1800" dirty="0" err="1"/>
              <a:t>dRU</a:t>
            </a:r>
            <a:r>
              <a:rPr lang="en-US" sz="1800" dirty="0"/>
              <a:t> tone plan is still under discussion. Use one of example [4,5]</a:t>
            </a:r>
          </a:p>
          <a:p>
            <a:r>
              <a:rPr lang="en-US" sz="1800" dirty="0"/>
              <a:t>Following hierarchical structure with globally optimized pilot tones</a:t>
            </a:r>
          </a:p>
          <a:p>
            <a:pPr lvl="1"/>
            <a:r>
              <a:rPr lang="en-US" sz="1600" dirty="0"/>
              <a:t>Pilot tone separation is 11 11 11 … perfect even distribution!</a:t>
            </a:r>
          </a:p>
          <a:p>
            <a:pPr lvl="2"/>
            <a:r>
              <a:rPr lang="en-US" sz="1400" dirty="0"/>
              <a:t>Enough separation of pilots for any combination of </a:t>
            </a:r>
            <a:r>
              <a:rPr lang="en-US" sz="1400" dirty="0" err="1"/>
              <a:t>dRUs</a:t>
            </a:r>
            <a:r>
              <a:rPr lang="en-US" sz="1400" dirty="0"/>
              <a:t>: comparable to </a:t>
            </a:r>
            <a:r>
              <a:rPr lang="en-US" sz="1400" dirty="0" err="1"/>
              <a:t>rRU</a:t>
            </a:r>
            <a:r>
              <a:rPr lang="en-US" sz="1400" dirty="0"/>
              <a:t> </a:t>
            </a:r>
          </a:p>
          <a:p>
            <a:pPr lvl="2"/>
            <a:r>
              <a:rPr lang="en-US" sz="1400" dirty="0"/>
              <a:t>Within each </a:t>
            </a:r>
            <a:r>
              <a:rPr lang="en-US" sz="1400" dirty="0" err="1"/>
              <a:t>dRU</a:t>
            </a:r>
            <a:r>
              <a:rPr lang="en-US" sz="1400" dirty="0"/>
              <a:t>: pilots separation of 126 tones for any dRU26 to harvest frequency diversity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F01219-66BD-2056-0F85-D96B3A73F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7301"/>
              </p:ext>
            </p:extLst>
          </p:nvPr>
        </p:nvGraphicFramePr>
        <p:xfrm>
          <a:off x="180156" y="4005064"/>
          <a:ext cx="5687988" cy="1026006"/>
        </p:xfrm>
        <a:graphic>
          <a:graphicData uri="http://schemas.openxmlformats.org/drawingml/2006/table">
            <a:tbl>
              <a:tblPr/>
              <a:tblGrid>
                <a:gridCol w="554847">
                  <a:extLst>
                    <a:ext uri="{9D8B030D-6E8A-4147-A177-3AD203B41FA5}">
                      <a16:colId xmlns:a16="http://schemas.microsoft.com/office/drawing/2014/main" val="3458455025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1586202271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628903067"/>
                    </a:ext>
                  </a:extLst>
                </a:gridCol>
                <a:gridCol w="558091">
                  <a:extLst>
                    <a:ext uri="{9D8B030D-6E8A-4147-A177-3AD203B41FA5}">
                      <a16:colId xmlns:a16="http://schemas.microsoft.com/office/drawing/2014/main" val="666286598"/>
                    </a:ext>
                  </a:extLst>
                </a:gridCol>
                <a:gridCol w="532133">
                  <a:extLst>
                    <a:ext uri="{9D8B030D-6E8A-4147-A177-3AD203B41FA5}">
                      <a16:colId xmlns:a16="http://schemas.microsoft.com/office/drawing/2014/main" val="3281769362"/>
                    </a:ext>
                  </a:extLst>
                </a:gridCol>
                <a:gridCol w="610006">
                  <a:extLst>
                    <a:ext uri="{9D8B030D-6E8A-4147-A177-3AD203B41FA5}">
                      <a16:colId xmlns:a16="http://schemas.microsoft.com/office/drawing/2014/main" val="3373348506"/>
                    </a:ext>
                  </a:extLst>
                </a:gridCol>
                <a:gridCol w="551602">
                  <a:extLst>
                    <a:ext uri="{9D8B030D-6E8A-4147-A177-3AD203B41FA5}">
                      <a16:colId xmlns:a16="http://schemas.microsoft.com/office/drawing/2014/main" val="2508477187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3406646997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331882040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2360375091"/>
                    </a:ext>
                  </a:extLst>
                </a:gridCol>
              </a:tblGrid>
              <a:tr h="11948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Pilot Tone Indices for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20MHz (start tone index is 1)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Hierarchical Structure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60266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dRU26,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=1:9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dP26-1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dP26-3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dP26-4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dP26-7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18990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(2,15)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(4,17)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(3,16)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(5,18)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(6,20)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(8,21)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(10,23)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(9,22)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(11,25)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00301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dRU52,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=1:4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dP52-3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86337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sort([dP26_1  dP26_2])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sort([dP26_3  dP26_4])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sort([dP26_6 dP26_7])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sort([dP26_8  dP26_9])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02232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dRU106, i=2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dP106-1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dP106-2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72140"/>
                  </a:ext>
                </a:extLst>
              </a:tr>
              <a:tr h="147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sort([dP52_1([1,3]) dP52_2([2,4])])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sort([dP52_3([1,3]) dP52_4([2,4])])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244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FB3D74-E322-02D9-473B-D48924E96810}"/>
              </a:ext>
            </a:extLst>
          </p:cNvPr>
          <p:cNvSpPr txBox="1"/>
          <p:nvPr/>
        </p:nvSpPr>
        <p:spPr>
          <a:xfrm>
            <a:off x="6683126" y="5919663"/>
            <a:ext cx="206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Evenly distributed pilot tones for all dRU26 in 20MHz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88971-2D95-17A0-7160-21868F6F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38" y="3521322"/>
            <a:ext cx="3005766" cy="2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1EE1-6A58-7620-0F7A-A11CEF4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C6DC-98CC-96AC-3454-F4260F61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We proposed hierarchical pilot structure for </a:t>
            </a:r>
            <a:r>
              <a:rPr lang="en-US" dirty="0" err="1"/>
              <a:t>dRU</a:t>
            </a:r>
            <a:r>
              <a:rPr lang="en-US" dirty="0"/>
              <a:t>, in which pilot locations are optimized globally and systematically</a:t>
            </a:r>
          </a:p>
          <a:p>
            <a:pPr lvl="1"/>
            <a:r>
              <a:rPr lang="en-US" dirty="0"/>
              <a:t>dRU26’s pilot tones are the base set for lager </a:t>
            </a:r>
            <a:r>
              <a:rPr lang="en-US" dirty="0" err="1"/>
              <a:t>dRU’s</a:t>
            </a:r>
            <a:r>
              <a:rPr lang="en-US" dirty="0"/>
              <a:t> pilots</a:t>
            </a:r>
          </a:p>
          <a:p>
            <a:pPr lvl="1"/>
            <a:r>
              <a:rPr lang="en-US" dirty="0"/>
              <a:t>Evenly or near-evenly distributed over entire BW</a:t>
            </a:r>
          </a:p>
          <a:p>
            <a:pPr lvl="1"/>
            <a:r>
              <a:rPr lang="en-US" dirty="0"/>
              <a:t>Within each </a:t>
            </a:r>
            <a:r>
              <a:rPr lang="en-US" dirty="0" err="1"/>
              <a:t>dRU</a:t>
            </a:r>
            <a:r>
              <a:rPr lang="en-US" dirty="0"/>
              <a:t>, large pilots separation ensures frequency diversity</a:t>
            </a:r>
          </a:p>
          <a:p>
            <a:pPr lvl="1"/>
            <a:r>
              <a:rPr lang="en-US" dirty="0"/>
              <a:t>Across different RUs, guarantee of enough separation of pilots for any combination of </a:t>
            </a:r>
            <a:r>
              <a:rPr lang="en-US" dirty="0" err="1"/>
              <a:t>dRUs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 err="1"/>
              <a:t>dRU</a:t>
            </a:r>
            <a:r>
              <a:rPr lang="en-US" dirty="0"/>
              <a:t> tone mapping is a new tone plan. So defining new pilot locations for </a:t>
            </a:r>
            <a:r>
              <a:rPr lang="en-US" dirty="0" err="1"/>
              <a:t>dRU</a:t>
            </a:r>
            <a:r>
              <a:rPr lang="en-US" dirty="0"/>
              <a:t> adds little complexity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D327-693D-06C3-5C59-DBC0EB34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FE47-C24C-2CDF-6403-CE782AC2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DB99-9AC0-2231-EFFF-2BEF1B5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4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[2]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[3] 11-23-1511-01-0uhr-</a:t>
            </a:r>
            <a:r>
              <a:rPr lang="en-US" altLang="zh-CN" sz="2000" dirty="0"/>
              <a:t>pilot-tone-allocation-and-other-considerations-of-tone-distributed-rus-for-uhr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11-23-2021-00-00bn-principle-and-methodology-for-dru-tone-plan-design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11-24-0468-00-00bn-</a:t>
            </a:r>
            <a:r>
              <a:rPr lang="da-DK" altLang="zh-CN" sz="2000" dirty="0">
                <a:solidFill>
                  <a:schemeClr val="tx1"/>
                </a:solidFill>
              </a:rPr>
              <a:t>DRU-Tone-Plan-for-11bn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hierarchical pilot structure for </a:t>
            </a:r>
            <a:r>
              <a:rPr lang="en-US" dirty="0" err="1"/>
              <a:t>dRU</a:t>
            </a:r>
            <a:endParaRPr lang="en-US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195687</TotalTime>
  <Words>839</Words>
  <Application>Microsoft Office PowerPoint</Application>
  <PresentationFormat>On-screen Show (4:3)</PresentationFormat>
  <Paragraphs>157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Qualcomm Next Thin</vt:lpstr>
      <vt:lpstr>Qualcomm Office Regular</vt:lpstr>
      <vt:lpstr>Qualcomm Regular</vt:lpstr>
      <vt:lpstr>Arial</vt:lpstr>
      <vt:lpstr>Calibri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Pilot Design Considerations for dRU</vt:lpstr>
      <vt:lpstr>Overview</vt:lpstr>
      <vt:lpstr>Issue of Re-using Relative Pilot Locations in rRU</vt:lpstr>
      <vt:lpstr>High Level Thoughts on dRU Pilot Tone Location Design</vt:lpstr>
      <vt:lpstr>PowerPoint Presentation</vt:lpstr>
      <vt:lpstr>Example Hierarchical Pilots for dRU in 20MHz</vt:lpstr>
      <vt:lpstr>Summary</vt:lpstr>
      <vt:lpstr>References</vt:lpstr>
      <vt:lpstr>Straw Poll #1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1707</cp:revision>
  <cp:lastPrinted>1998-02-10T13:28:06Z</cp:lastPrinted>
  <dcterms:created xsi:type="dcterms:W3CDTF">2004-12-02T14:01:45Z</dcterms:created>
  <dcterms:modified xsi:type="dcterms:W3CDTF">2024-03-12T14:03:03Z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