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24" r:id="rId2"/>
    <p:sldId id="336" r:id="rId3"/>
    <p:sldId id="342" r:id="rId4"/>
    <p:sldId id="343" r:id="rId5"/>
    <p:sldId id="344" r:id="rId6"/>
    <p:sldId id="345" r:id="rId7"/>
    <p:sldId id="346" r:id="rId8"/>
    <p:sldId id="347" r:id="rId9"/>
    <p:sldId id="348" r:id="rId10"/>
    <p:sldId id="349" r:id="rId11"/>
    <p:sldId id="350" r:id="rId12"/>
    <p:sldId id="356" r:id="rId13"/>
    <p:sldId id="357" r:id="rId14"/>
    <p:sldId id="335" r:id="rId15"/>
    <p:sldId id="358" r:id="rId16"/>
    <p:sldId id="359" r:id="rId17"/>
    <p:sldId id="360" r:id="rId18"/>
    <p:sldId id="363" r:id="rId19"/>
    <p:sldId id="364" r:id="rId20"/>
    <p:sldId id="362" r:id="rId21"/>
    <p:sldId id="341" r:id="rId22"/>
    <p:sldId id="351" r:id="rId23"/>
    <p:sldId id="352" r:id="rId24"/>
    <p:sldId id="353" r:id="rId25"/>
    <p:sldId id="354" r:id="rId26"/>
    <p:sldId id="355"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cCann" initials="SM" lastIdx="10" clrIdx="0">
    <p:extLst>
      <p:ext uri="{19B8F6BF-5375-455C-9EA6-DF929625EA0E}">
        <p15:presenceInfo xmlns:p15="http://schemas.microsoft.com/office/powerpoint/2012/main" userId="S-1-5-21-147214757-305610072-1517763936-7933830" providerId="AD"/>
      </p:ext>
    </p:extLst>
  </p:cmAuthor>
  <p:cmAuthor id="2" name="xuyue (I)" initials="x(" lastIdx="8" clrIdx="1">
    <p:extLst>
      <p:ext uri="{19B8F6BF-5375-455C-9EA6-DF929625EA0E}">
        <p15:presenceInfo xmlns:p15="http://schemas.microsoft.com/office/powerpoint/2012/main" userId="S-1-5-21-147214757-305610072-1517763936-9610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4" autoAdjust="0"/>
    <p:restoredTop sz="95256" autoAdjust="0"/>
  </p:normalViewPr>
  <p:slideViewPr>
    <p:cSldViewPr>
      <p:cViewPr varScale="1">
        <p:scale>
          <a:sx n="111" d="100"/>
          <a:sy n="111" d="100"/>
        </p:scale>
        <p:origin x="540" y="102"/>
      </p:cViewPr>
      <p:guideLst>
        <p:guide orient="horz" pos="2160"/>
        <p:guide pos="3840"/>
      </p:guideLst>
    </p:cSldViewPr>
  </p:slideViewPr>
  <p:outlineViewPr>
    <p:cViewPr varScale="1">
      <p:scale>
        <a:sx n="170" d="200"/>
        <a:sy n="170" d="200"/>
      </p:scale>
      <p:origin x="0" y="-52613"/>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3/8/2024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213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943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476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9</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615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10</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7595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11</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521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3148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766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687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349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smtClean="0"/>
              <a:t>Bo Gong (Huawei)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Bo Gong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Bo Gong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ltLang="zh-CN" dirty="0" smtClean="0"/>
              <a:t>Bo Gong (Huawei)</a:t>
            </a:r>
            <a:endParaRPr lang="en-GB" altLang="zh-CN"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ltLang="zh-CN" dirty="0" smtClean="0"/>
              <a:t>Bo Gong (Huawei)</a:t>
            </a:r>
            <a:endParaRPr lang="en-GB" altLang="zh-CN"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ltLang="zh-CN" dirty="0" smtClean="0"/>
              <a:t>Bo Gong (Huawei)</a:t>
            </a:r>
            <a:endParaRPr lang="en-GB" altLang="zh-CN"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ltLang="zh-CN" dirty="0" smtClean="0"/>
              <a:t>Bo Gong (Huawei)</a:t>
            </a:r>
            <a:endParaRPr lang="en-GB" altLang="zh-CN"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Bo Gong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Bo Gong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Bo Gong (Huawei)</a:t>
            </a:r>
            <a:endParaRPr lang="en-GB" altLang="zh-CN"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802.11-xx/xxxxr0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smtClean="0"/>
              <a:t>Tone Plan Design for Distributed RU</a:t>
            </a:r>
            <a:endParaRPr lang="en-GB" sz="2800" dirty="0"/>
          </a:p>
        </p:txBody>
      </p:sp>
      <p:sp>
        <p:nvSpPr>
          <p:cNvPr id="3074" name="Rectangle 2"/>
          <p:cNvSpPr>
            <a:spLocks noGrp="1" noChangeArrowheads="1"/>
          </p:cNvSpPr>
          <p:nvPr>
            <p:ph type="subTitle" idx="1"/>
          </p:nvPr>
        </p:nvSpPr>
        <p:spPr>
          <a:xfrm>
            <a:off x="1717675" y="1595961"/>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2024-XX-XX</a:t>
            </a:r>
            <a:endParaRPr lang="en-GB" sz="2000" b="0" dirty="0"/>
          </a:p>
        </p:txBody>
      </p:sp>
      <p:sp>
        <p:nvSpPr>
          <p:cNvPr id="6" name="Date Placeholder 3"/>
          <p:cNvSpPr>
            <a:spLocks noGrp="1"/>
          </p:cNvSpPr>
          <p:nvPr>
            <p:ph type="dt" idx="10"/>
          </p:nvPr>
        </p:nvSpPr>
        <p:spPr/>
        <p:txBody>
          <a:bodyPr/>
          <a:lstStyle/>
          <a:p>
            <a:r>
              <a:rPr lang="en-US" altLang="zh-CN" dirty="0" smtClean="0"/>
              <a:t>March 2024</a:t>
            </a:r>
            <a:endParaRPr lang="en-GB" altLang="zh-CN" dirty="0"/>
          </a:p>
        </p:txBody>
      </p:sp>
      <p:sp>
        <p:nvSpPr>
          <p:cNvPr id="7" name="Footer Placeholder 4"/>
          <p:cNvSpPr>
            <a:spLocks noGrp="1"/>
          </p:cNvSpPr>
          <p:nvPr>
            <p:ph type="ftr" idx="11"/>
          </p:nvPr>
        </p:nvSpPr>
        <p:spPr/>
        <p:txBody>
          <a:bodyPr/>
          <a:lstStyle/>
          <a:p>
            <a:r>
              <a:rPr lang="en-US" dirty="0" smtClean="0"/>
              <a:t>Bo Gong </a:t>
            </a:r>
            <a:r>
              <a:rPr lang="en-US" altLang="zh-CN" dirty="0" smtClean="0"/>
              <a:t>(Huawei</a:t>
            </a:r>
            <a:r>
              <a:rPr lang="en-US" altLang="zh-CN" dirty="0"/>
              <a: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228517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Table 9">
            <a:extLst>
              <a:ext uri="{FF2B5EF4-FFF2-40B4-BE49-F238E27FC236}">
                <a16:creationId xmlns:a16="http://schemas.microsoft.com/office/drawing/2014/main" xmlns="" id="{56BFF8FC-15E6-4208-9DB8-296FB6B5AC3E}"/>
              </a:ext>
            </a:extLst>
          </p:cNvPr>
          <p:cNvGraphicFramePr>
            <a:graphicFrameLocks noGrp="1"/>
          </p:cNvGraphicFramePr>
          <p:nvPr>
            <p:extLst>
              <p:ext uri="{D42A27DB-BD31-4B8C-83A1-F6EECF244321}">
                <p14:modId xmlns:p14="http://schemas.microsoft.com/office/powerpoint/2010/main" val="1759093222"/>
              </p:ext>
            </p:extLst>
          </p:nvPr>
        </p:nvGraphicFramePr>
        <p:xfrm>
          <a:off x="1038097" y="2791208"/>
          <a:ext cx="10115805" cy="2263562"/>
        </p:xfrm>
        <a:graphic>
          <a:graphicData uri="http://schemas.openxmlformats.org/drawingml/2006/table">
            <a:tbl>
              <a:tblPr>
                <a:tableStyleId>{5C22544A-7EE6-4342-B048-85BDC9FD1C3A}</a:tableStyleId>
              </a:tblPr>
              <a:tblGrid>
                <a:gridCol w="1983825">
                  <a:extLst>
                    <a:ext uri="{9D8B030D-6E8A-4147-A177-3AD203B41FA5}">
                      <a16:colId xmlns:a16="http://schemas.microsoft.com/office/drawing/2014/main" xmlns="" val="1982600515"/>
                    </a:ext>
                  </a:extLst>
                </a:gridCol>
                <a:gridCol w="1368152">
                  <a:extLst>
                    <a:ext uri="{9D8B030D-6E8A-4147-A177-3AD203B41FA5}">
                      <a16:colId xmlns:a16="http://schemas.microsoft.com/office/drawing/2014/main" xmlns="" val="2703258511"/>
                    </a:ext>
                  </a:extLst>
                </a:gridCol>
                <a:gridCol w="2440656">
                  <a:extLst>
                    <a:ext uri="{9D8B030D-6E8A-4147-A177-3AD203B41FA5}">
                      <a16:colId xmlns:a16="http://schemas.microsoft.com/office/drawing/2014/main" xmlns="" val="20002"/>
                    </a:ext>
                  </a:extLst>
                </a:gridCol>
                <a:gridCol w="1134957">
                  <a:extLst>
                    <a:ext uri="{9D8B030D-6E8A-4147-A177-3AD203B41FA5}">
                      <a16:colId xmlns:a16="http://schemas.microsoft.com/office/drawing/2014/main" xmlns="" val="20003"/>
                    </a:ext>
                  </a:extLst>
                </a:gridCol>
                <a:gridCol w="3188215">
                  <a:extLst>
                    <a:ext uri="{9D8B030D-6E8A-4147-A177-3AD203B41FA5}">
                      <a16:colId xmlns:a16="http://schemas.microsoft.com/office/drawing/2014/main" xmlns="" val="2006092477"/>
                    </a:ext>
                  </a:extLst>
                </a:gridCol>
              </a:tblGrid>
              <a:tr h="230973">
                <a:tc>
                  <a:txBody>
                    <a:bodyPr/>
                    <a:lstStyle/>
                    <a:p>
                      <a:pPr marL="0" marR="0">
                        <a:lnSpc>
                          <a:spcPct val="110000"/>
                        </a:lnSpc>
                        <a:spcBef>
                          <a:spcPts val="0"/>
                        </a:spcBef>
                        <a:spcAft>
                          <a:spcPts val="0"/>
                        </a:spcAft>
                      </a:pPr>
                      <a:r>
                        <a:rPr lang="en-US" sz="1800" b="1" kern="0" dirty="0">
                          <a:effectLst/>
                          <a:latin typeface="Times New Roman" panose="02020603050405020304" pitchFamily="18" charset="0"/>
                          <a:cs typeface="Times New Roman" panose="02020603050405020304" pitchFamily="18"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Affiliations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Address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Phone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Email</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2973176"/>
                  </a:ext>
                </a:extLst>
              </a:tr>
              <a:tr h="34632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Gong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algn="l">
                        <a:lnSpc>
                          <a:spcPct val="110000"/>
                        </a:lnSpc>
                        <a:spcBef>
                          <a:spcPts val="0"/>
                        </a:spcBef>
                        <a:spcAft>
                          <a:spcPts val="0"/>
                        </a:spcAft>
                      </a:pPr>
                      <a:r>
                        <a:rPr lang="en-US" sz="1800" dirty="0">
                          <a:effectLst/>
                          <a:latin typeface="Times New Roman" panose="02020603050405020304" pitchFamily="18" charset="0"/>
                          <a:ea typeface="+mn-ea"/>
                          <a:cs typeface="Times New Roman" panose="02020603050405020304" pitchFamily="18" charset="0"/>
                        </a:rPr>
                        <a:t>Huawei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algn="l">
                        <a:lnSpc>
                          <a:spcPct val="110000"/>
                        </a:lnSpc>
                        <a:spcBef>
                          <a:spcPts val="0"/>
                        </a:spcBef>
                        <a:spcAft>
                          <a:spcPts val="0"/>
                        </a:spcAft>
                      </a:pPr>
                      <a:endParaRPr lang="en-US" sz="1800" kern="1200" baseline="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gongbo8@huawei.com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632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Zhi Mao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maozhi3@huawei.com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632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Junghoon Suh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Junghoon.Suh@huawei.com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9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Jian Yu (Ross)</a:t>
                      </a:r>
                      <a:endParaRPr lang="zh-CN" altLang="en-US"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a:txBody>
                    <a:bodyPr/>
                    <a:lstStyle/>
                    <a:p>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smtClean="0"/>
                        <a:t>ross.yujian@huawei.com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2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Ming Gan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lnSpc>
                          <a:spcPct val="110000"/>
                        </a:lnSpc>
                        <a:spcBef>
                          <a:spcPts val="0"/>
                        </a:spcBef>
                        <a:spcAft>
                          <a:spcPts val="0"/>
                        </a:spcAft>
                      </a:pPr>
                      <a:endParaRPr lang="en-US" sz="1800" kern="1200" baseline="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smtClean="0"/>
                        <a:t>ming.gan@huawei.com</a:t>
                      </a:r>
                      <a:endParaRPr lang="zh-CN" altLang="en-US"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Proposed Tone Plan for BW20</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10</a:t>
            </a:fld>
            <a:endParaRPr lang="en-GB"/>
          </a:p>
        </p:txBody>
      </p:sp>
      <p:sp>
        <p:nvSpPr>
          <p:cNvPr id="9" name="内容占位符 8">
            <a:extLst>
              <a:ext uri="{FF2B5EF4-FFF2-40B4-BE49-F238E27FC236}">
                <a16:creationId xmlns="" xmlns:a16="http://schemas.microsoft.com/office/drawing/2014/main" id="{551BE563-C618-434E-A028-13E067434F2C}"/>
              </a:ext>
            </a:extLst>
          </p:cNvPr>
          <p:cNvSpPr>
            <a:spLocks noGrp="1"/>
          </p:cNvSpPr>
          <p:nvPr>
            <p:ph idx="1"/>
          </p:nvPr>
        </p:nvSpPr>
        <p:spPr>
          <a:xfrm>
            <a:off x="767408" y="1553455"/>
            <a:ext cx="10361084" cy="363377"/>
          </a:xfrm>
        </p:spPr>
        <p:txBody>
          <a:bodyPr/>
          <a:lstStyle/>
          <a:p>
            <a:pPr algn="just">
              <a:buFont typeface="Wingdings" panose="05000000000000000000" pitchFamily="2" charset="2"/>
              <a:buChar char="p"/>
            </a:pPr>
            <a:r>
              <a:rPr lang="en-US" altLang="zh-CN" sz="2000" b="0" dirty="0"/>
              <a:t>Power boost gain of proposed 26-tone </a:t>
            </a:r>
            <a:r>
              <a:rPr lang="en-US" altLang="zh-CN" sz="2000" b="0" dirty="0" err="1"/>
              <a:t>dRU</a:t>
            </a:r>
            <a:endParaRPr lang="en-US" altLang="zh-CN" sz="2000" b="0" dirty="0"/>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r>
              <a:rPr lang="en-US" altLang="zh-CN" sz="2000" b="0" dirty="0"/>
              <a:t>Power boost gain of 52,106-tone </a:t>
            </a:r>
            <a:r>
              <a:rPr lang="en-US" altLang="zh-CN" sz="2000" b="0" dirty="0" err="1"/>
              <a:t>dRUs</a:t>
            </a:r>
            <a:endParaRPr lang="en-US" altLang="zh-CN" sz="2000" b="0" dirty="0"/>
          </a:p>
          <a:p>
            <a:pPr fontAlgn="ctr"/>
            <a:r>
              <a:rPr lang="en-US" altLang="zh-CN" sz="1800" b="0" dirty="0"/>
              <a:t>    3</a:t>
            </a:r>
            <a:r>
              <a:rPr lang="en-US" altLang="zh-CN" sz="1800" b="0" dirty="0">
                <a:solidFill>
                  <a:schemeClr val="tx1"/>
                </a:solidFill>
              </a:rPr>
              <a:t> tones per MHz in </a:t>
            </a:r>
            <a:r>
              <a:rPr lang="en-US" altLang="zh-CN" sz="1800" b="0" dirty="0"/>
              <a:t>52-tone </a:t>
            </a:r>
            <a:r>
              <a:rPr lang="en-US" altLang="zh-CN" sz="1800" b="0" dirty="0" err="1"/>
              <a:t>dRUs</a:t>
            </a:r>
            <a:r>
              <a:rPr lang="en-US" altLang="zh-CN" sz="1800" b="0" dirty="0"/>
              <a:t>; </a:t>
            </a:r>
            <a:r>
              <a:rPr lang="en-US" altLang="zh-CN" sz="1800" b="0" dirty="0" smtClean="0"/>
              <a:t>6</a:t>
            </a:r>
            <a:r>
              <a:rPr lang="en-US" altLang="zh-CN" sz="1800" b="0" dirty="0" smtClean="0">
                <a:solidFill>
                  <a:schemeClr val="tx1"/>
                </a:solidFill>
              </a:rPr>
              <a:t> </a:t>
            </a:r>
            <a:r>
              <a:rPr lang="en-US" altLang="zh-CN" sz="1800" b="0" dirty="0">
                <a:solidFill>
                  <a:schemeClr val="tx1"/>
                </a:solidFill>
              </a:rPr>
              <a:t>tones per MHz in </a:t>
            </a:r>
            <a:r>
              <a:rPr lang="en-US" altLang="zh-CN" sz="1800" b="0" dirty="0"/>
              <a:t>106-tone </a:t>
            </a:r>
            <a:r>
              <a:rPr lang="en-US" altLang="zh-CN" sz="1800" b="0" dirty="0" err="1"/>
              <a:t>dRUs</a:t>
            </a:r>
            <a:endParaRPr lang="zh-CN" altLang="zh-CN" sz="1800" b="0" dirty="0"/>
          </a:p>
          <a:p>
            <a:pPr algn="just">
              <a:buFont typeface="Wingdings" panose="05000000000000000000" pitchFamily="2" charset="2"/>
              <a:buChar char="p"/>
            </a:pPr>
            <a:endParaRPr lang="en-US" altLang="zh-CN" sz="2000" b="0" dirty="0">
              <a:solidFill>
                <a:srgbClr val="333333"/>
              </a:solidFill>
              <a:latin typeface="+mj-lt"/>
            </a:endParaRPr>
          </a:p>
        </p:txBody>
      </p:sp>
      <p:pic>
        <p:nvPicPr>
          <p:cNvPr id="20" name="图形 19">
            <a:extLst>
              <a:ext uri="{FF2B5EF4-FFF2-40B4-BE49-F238E27FC236}">
                <a16:creationId xmlns="" xmlns:a16="http://schemas.microsoft.com/office/drawing/2014/main" id="{825A58D3-D33E-492A-BCB9-F6367AA668B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8673" r="9127"/>
          <a:stretch/>
        </p:blipFill>
        <p:spPr>
          <a:xfrm>
            <a:off x="1776045" y="2695644"/>
            <a:ext cx="8436810" cy="3109620"/>
          </a:xfrm>
          <a:prstGeom prst="rect">
            <a:avLst/>
          </a:prstGeom>
        </p:spPr>
      </p:pic>
      <p:sp>
        <p:nvSpPr>
          <p:cNvPr id="2" name="左大括号 1">
            <a:extLst>
              <a:ext uri="{FF2B5EF4-FFF2-40B4-BE49-F238E27FC236}">
                <a16:creationId xmlns="" xmlns:a16="http://schemas.microsoft.com/office/drawing/2014/main" id="{4795C04C-4107-400A-A0A2-DC5507A195DB}"/>
              </a:ext>
            </a:extLst>
          </p:cNvPr>
          <p:cNvSpPr/>
          <p:nvPr/>
        </p:nvSpPr>
        <p:spPr bwMode="auto">
          <a:xfrm>
            <a:off x="4943873" y="3717032"/>
            <a:ext cx="193140" cy="648072"/>
          </a:xfrm>
          <a:prstGeom prst="leftBrac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文本框 2">
            <a:extLst>
              <a:ext uri="{FF2B5EF4-FFF2-40B4-BE49-F238E27FC236}">
                <a16:creationId xmlns="" xmlns:a16="http://schemas.microsoft.com/office/drawing/2014/main" id="{05F745C1-4052-4FE7-BF6C-6513D01B88FE}"/>
              </a:ext>
            </a:extLst>
          </p:cNvPr>
          <p:cNvSpPr txBox="1"/>
          <p:nvPr/>
        </p:nvSpPr>
        <p:spPr>
          <a:xfrm>
            <a:off x="2999656" y="3802418"/>
            <a:ext cx="2075861" cy="400110"/>
          </a:xfrm>
          <a:prstGeom prst="rect">
            <a:avLst/>
          </a:prstGeom>
          <a:noFill/>
        </p:spPr>
        <p:txBody>
          <a:bodyPr wrap="square" rtlCol="0">
            <a:spAutoFit/>
          </a:bodyPr>
          <a:lstStyle/>
          <a:p>
            <a:pPr algn="ctr"/>
            <a:r>
              <a:rPr lang="en-US" altLang="zh-CN" sz="2000" dirty="0">
                <a:solidFill>
                  <a:schemeClr val="tx1"/>
                </a:solidFill>
              </a:rPr>
              <a:t>3 dB power boost</a:t>
            </a:r>
            <a:endParaRPr lang="zh-CN" altLang="en-US" sz="2000" dirty="0">
              <a:solidFill>
                <a:schemeClr val="tx1"/>
              </a:solidFill>
            </a:endParaRPr>
          </a:p>
        </p:txBody>
      </p:sp>
      <p:graphicFrame>
        <p:nvGraphicFramePr>
          <p:cNvPr id="36" name="表格 35">
            <a:extLst>
              <a:ext uri="{FF2B5EF4-FFF2-40B4-BE49-F238E27FC236}">
                <a16:creationId xmlns="" xmlns:a16="http://schemas.microsoft.com/office/drawing/2014/main" id="{E1DC3154-E97F-4DFA-BEB0-743F613D3CF6}"/>
              </a:ext>
            </a:extLst>
          </p:cNvPr>
          <p:cNvGraphicFramePr>
            <a:graphicFrameLocks noGrp="1"/>
          </p:cNvGraphicFramePr>
          <p:nvPr>
            <p:extLst/>
          </p:nvPr>
        </p:nvGraphicFramePr>
        <p:xfrm>
          <a:off x="2158151" y="2048605"/>
          <a:ext cx="8054705" cy="662193"/>
        </p:xfrm>
        <a:graphic>
          <a:graphicData uri="http://schemas.openxmlformats.org/drawingml/2006/table">
            <a:tbl>
              <a:tblPr/>
              <a:tblGrid>
                <a:gridCol w="1231409">
                  <a:extLst>
                    <a:ext uri="{9D8B030D-6E8A-4147-A177-3AD203B41FA5}">
                      <a16:colId xmlns="" xmlns:a16="http://schemas.microsoft.com/office/drawing/2014/main" val="2988252491"/>
                    </a:ext>
                  </a:extLst>
                </a:gridCol>
                <a:gridCol w="1648549">
                  <a:extLst>
                    <a:ext uri="{9D8B030D-6E8A-4147-A177-3AD203B41FA5}">
                      <a16:colId xmlns="" xmlns:a16="http://schemas.microsoft.com/office/drawing/2014/main" val="629446696"/>
                    </a:ext>
                  </a:extLst>
                </a:gridCol>
                <a:gridCol w="1805554">
                  <a:extLst>
                    <a:ext uri="{9D8B030D-6E8A-4147-A177-3AD203B41FA5}">
                      <a16:colId xmlns="" xmlns:a16="http://schemas.microsoft.com/office/drawing/2014/main" val="4253240801"/>
                    </a:ext>
                  </a:extLst>
                </a:gridCol>
                <a:gridCol w="1758252">
                  <a:extLst>
                    <a:ext uri="{9D8B030D-6E8A-4147-A177-3AD203B41FA5}">
                      <a16:colId xmlns="" xmlns:a16="http://schemas.microsoft.com/office/drawing/2014/main" val="3733417456"/>
                    </a:ext>
                  </a:extLst>
                </a:gridCol>
                <a:gridCol w="1610941">
                  <a:extLst>
                    <a:ext uri="{9D8B030D-6E8A-4147-A177-3AD203B41FA5}">
                      <a16:colId xmlns="" xmlns:a16="http://schemas.microsoft.com/office/drawing/2014/main" val="3037152002"/>
                    </a:ext>
                  </a:extLst>
                </a:gridCol>
              </a:tblGrid>
              <a:tr h="273630">
                <a:tc>
                  <a:txBody>
                    <a:bodyPr/>
                    <a:lstStyle/>
                    <a:p>
                      <a:pPr indent="0">
                        <a:lnSpc>
                          <a:spcPct val="100000"/>
                        </a:lnSpc>
                        <a:spcBef>
                          <a:spcPts val="0"/>
                        </a:spcBef>
                        <a:spcAft>
                          <a:spcPts val="0"/>
                        </a:spcAft>
                      </a:pPr>
                      <a:endParaRPr lang="zh-CN" altLang="en-US" b="0" dirty="0"/>
                    </a:p>
                  </a:txBody>
                  <a:tcPr/>
                </a:tc>
                <a:tc>
                  <a:txBody>
                    <a:bodyPr/>
                    <a:lstStyle/>
                    <a:p>
                      <a:pPr indent="0">
                        <a:lnSpc>
                          <a:spcPct val="100000"/>
                        </a:lnSpc>
                        <a:spcBef>
                          <a:spcPts val="0"/>
                        </a:spcBef>
                        <a:spcAft>
                          <a:spcPts val="0"/>
                        </a:spcAft>
                      </a:pP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nSpc>
                          <a:spcPct val="100000"/>
                        </a:lnSpc>
                        <a:spcBef>
                          <a:spcPts val="0"/>
                        </a:spcBef>
                        <a:spcAft>
                          <a:spcPts val="0"/>
                        </a:spcAft>
                      </a:pP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9634842"/>
                  </a:ext>
                </a:extLst>
              </a:tr>
              <a:tr h="296433">
                <a:tc>
                  <a:txBody>
                    <a:bodyPr/>
                    <a:lstStyle/>
                    <a:p>
                      <a:pPr indent="0">
                        <a:lnSpc>
                          <a:spcPct val="100000"/>
                        </a:lnSpc>
                        <a:spcBef>
                          <a:spcPts val="0"/>
                        </a:spcBef>
                        <a:spcAft>
                          <a:spcPts val="0"/>
                        </a:spcAft>
                      </a:pPr>
                      <a:r>
                        <a:rPr lang="en-US" altLang="zh-CN" sz="1000" b="0" dirty="0"/>
                        <a:t>26-tone </a:t>
                      </a:r>
                      <a:r>
                        <a:rPr lang="en-US" altLang="zh-CN" sz="1000" b="0" dirty="0" err="1"/>
                        <a:t>dRU</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0" dirty="0">
                          <a:solidFill>
                            <a:srgbClr val="000000"/>
                          </a:solidFill>
                          <a:effectLst/>
                          <a:latin typeface="Times New Roman" panose="02020603050405020304" pitchFamily="18" charset="0"/>
                        </a:rPr>
                        <a:t>2</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1" dirty="0">
                          <a:solidFill>
                            <a:srgbClr val="000000"/>
                          </a:solidFill>
                          <a:effectLst/>
                          <a:latin typeface="Times New Roman" panose="02020603050405020304" pitchFamily="18" charset="0"/>
                        </a:rPr>
                        <a:t>8.13</a:t>
                      </a:r>
                      <a:r>
                        <a:rPr lang="en-US" altLang="zh-CN" sz="1000" b="0" dirty="0">
                          <a:solidFill>
                            <a:srgbClr val="000000"/>
                          </a:solidFill>
                          <a:effectLst/>
                          <a:latin typeface="Times New Roman" panose="02020603050405020304" pitchFamily="18" charset="0"/>
                        </a:rPr>
                        <a:t> (-12.14 </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-4.01</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0" dirty="0">
                          <a:solidFill>
                            <a:srgbClr val="000000"/>
                          </a:solidFill>
                          <a:effectLst/>
                          <a:latin typeface="Times New Roman" panose="02020603050405020304" pitchFamily="18" charset="0"/>
                        </a:rPr>
                        <a:t>1</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1" dirty="0">
                          <a:solidFill>
                            <a:srgbClr val="000000"/>
                          </a:solidFill>
                          <a:effectLst/>
                          <a:latin typeface="Times New Roman" panose="02020603050405020304" pitchFamily="18" charset="0"/>
                        </a:rPr>
                        <a:t>11.13</a:t>
                      </a:r>
                      <a:r>
                        <a:rPr lang="en-US" altLang="zh-CN" sz="1000" b="0"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-1.01)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21180664"/>
                  </a:ext>
                </a:extLst>
              </a:tr>
            </a:tbl>
          </a:graphicData>
        </a:graphic>
      </p:graphicFrame>
      <p:sp>
        <p:nvSpPr>
          <p:cNvPr id="12"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
        <p:nvSpPr>
          <p:cNvPr id="13" name="矩形 12"/>
          <p:cNvSpPr/>
          <p:nvPr/>
        </p:nvSpPr>
        <p:spPr>
          <a:xfrm>
            <a:off x="801532" y="277169"/>
            <a:ext cx="1366721" cy="369332"/>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1373092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Proposed Tone Plan for Other BWs</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11</a:t>
            </a:fld>
            <a:endParaRPr lang="en-GB"/>
          </a:p>
        </p:txBody>
      </p:sp>
      <p:sp>
        <p:nvSpPr>
          <p:cNvPr id="9" name="内容占位符 8">
            <a:extLst>
              <a:ext uri="{FF2B5EF4-FFF2-40B4-BE49-F238E27FC236}">
                <a16:creationId xmlns="" xmlns:a16="http://schemas.microsoft.com/office/drawing/2014/main" id="{551BE563-C618-434E-A028-13E067434F2C}"/>
              </a:ext>
            </a:extLst>
          </p:cNvPr>
          <p:cNvSpPr>
            <a:spLocks noGrp="1"/>
          </p:cNvSpPr>
          <p:nvPr>
            <p:ph idx="1"/>
          </p:nvPr>
        </p:nvSpPr>
        <p:spPr>
          <a:xfrm>
            <a:off x="929217" y="1636124"/>
            <a:ext cx="7678552" cy="3521068"/>
          </a:xfrm>
        </p:spPr>
        <p:txBody>
          <a:bodyPr/>
          <a:lstStyle/>
          <a:p>
            <a:pPr marL="0" indent="0" algn="just">
              <a:spcBef>
                <a:spcPts val="0"/>
              </a:spcBef>
              <a:buFont typeface="Wingdings" panose="05000000000000000000" pitchFamily="2" charset="2"/>
              <a:buChar char="p"/>
            </a:pPr>
            <a:r>
              <a:rPr lang="en-US" altLang="zh-CN" b="0" dirty="0">
                <a:latin typeface="+mj-lt"/>
              </a:rPr>
              <a:t>Tone plan structure </a:t>
            </a:r>
            <a:r>
              <a:rPr lang="en-US" altLang="zh-CN" b="0" dirty="0"/>
              <a:t>(</a:t>
            </a:r>
            <a:r>
              <a:rPr lang="en-US" altLang="zh-CN" b="0" dirty="0" err="1"/>
              <a:t>DC_leftPart</a:t>
            </a:r>
            <a:r>
              <a:rPr lang="en-US" altLang="zh-CN" b="0" dirty="0"/>
              <a:t> or </a:t>
            </a:r>
            <a:r>
              <a:rPr lang="en-US" altLang="zh-CN" b="0" dirty="0" err="1"/>
              <a:t>DC_rightPart</a:t>
            </a:r>
            <a:r>
              <a:rPr lang="en-US" altLang="zh-CN" b="0" dirty="0"/>
              <a:t>)</a:t>
            </a:r>
            <a:endParaRPr lang="en-US" altLang="zh-CN" sz="2800" b="0" dirty="0"/>
          </a:p>
          <a:p>
            <a:pPr marL="0" indent="0" algn="just">
              <a:spcBef>
                <a:spcPts val="0"/>
              </a:spcBef>
            </a:pPr>
            <a:r>
              <a:rPr lang="en-US" altLang="zh-CN" sz="1800" dirty="0">
                <a:solidFill>
                  <a:srgbClr val="333333"/>
                </a:solidFill>
                <a:latin typeface="+mj-lt"/>
              </a:rPr>
              <a:t>[</a:t>
            </a:r>
            <a:r>
              <a:rPr lang="en-US" altLang="zh-CN" sz="1800" b="0" dirty="0">
                <a:solidFill>
                  <a:srgbClr val="333333"/>
                </a:solidFill>
                <a:latin typeface="+mj-lt"/>
              </a:rPr>
              <a:t>28DataTones</a:t>
            </a:r>
            <a:r>
              <a:rPr lang="en-US" altLang="zh-CN" sz="1800" dirty="0">
                <a:solidFill>
                  <a:srgbClr val="333333"/>
                </a:solidFill>
                <a:latin typeface="+mj-lt"/>
              </a:rPr>
              <a:t>(</a:t>
            </a:r>
            <a:r>
              <a:rPr lang="en-US" altLang="zh-CN" sz="1800" dirty="0">
                <a:solidFill>
                  <a:srgbClr val="0070C0"/>
                </a:solidFill>
                <a:latin typeface="+mj-lt"/>
              </a:rPr>
              <a:t>2*5</a:t>
            </a:r>
            <a:r>
              <a:rPr lang="en-US" altLang="zh-CN" sz="1800" dirty="0">
                <a:solidFill>
                  <a:schemeClr val="tx1"/>
                </a:solidFill>
                <a:latin typeface="+mj-lt"/>
              </a:rPr>
              <a:t>, </a:t>
            </a:r>
            <a:r>
              <a:rPr lang="en-US" altLang="zh-CN" sz="1800" dirty="0">
                <a:solidFill>
                  <a:srgbClr val="FF0000"/>
                </a:solidFill>
                <a:latin typeface="+mj-lt"/>
              </a:rPr>
              <a:t>2*4</a:t>
            </a:r>
            <a:r>
              <a:rPr lang="en-US" altLang="zh-CN" sz="1800" dirty="0">
                <a:solidFill>
                  <a:srgbClr val="333333"/>
                </a:solidFill>
                <a:latin typeface="+mj-lt"/>
              </a:rPr>
              <a:t>, </a:t>
            </a:r>
            <a:r>
              <a:rPr lang="en-US" altLang="zh-CN" sz="1800" dirty="0">
                <a:solidFill>
                  <a:srgbClr val="0070C0"/>
                </a:solidFill>
                <a:latin typeface="+mj-lt"/>
              </a:rPr>
              <a:t>2*5</a:t>
            </a:r>
            <a:r>
              <a:rPr lang="en-US" altLang="zh-CN" sz="1800" dirty="0">
                <a:solidFill>
                  <a:srgbClr val="333333"/>
                </a:solidFill>
                <a:latin typeface="+mj-lt"/>
              </a:rPr>
              <a:t>), </a:t>
            </a:r>
            <a:r>
              <a:rPr lang="en-US" altLang="zh-CN" sz="1800" dirty="0">
                <a:solidFill>
                  <a:srgbClr val="FF0000"/>
                </a:solidFill>
              </a:rPr>
              <a:t>PilotTones</a:t>
            </a:r>
            <a:r>
              <a:rPr lang="en-US" altLang="zh-CN" sz="1800" dirty="0">
                <a:solidFill>
                  <a:srgbClr val="FF0000"/>
                </a:solidFill>
                <a:latin typeface="+mj-lt"/>
              </a:rPr>
              <a:t>1*4</a:t>
            </a:r>
            <a:r>
              <a:rPr lang="en-US" altLang="zh-CN" sz="1800" dirty="0">
                <a:solidFill>
                  <a:srgbClr val="333333"/>
                </a:solidFill>
                <a:latin typeface="+mj-lt"/>
              </a:rPr>
              <a:t>,  </a:t>
            </a:r>
            <a:r>
              <a:rPr lang="en-US" altLang="zh-CN" sz="1800" b="0" dirty="0">
                <a:solidFill>
                  <a:srgbClr val="333333"/>
                </a:solidFill>
                <a:latin typeface="+mj-lt"/>
              </a:rPr>
              <a:t>28</a:t>
            </a:r>
            <a:r>
              <a:rPr lang="en-US" altLang="zh-CN" sz="1800" b="0" dirty="0">
                <a:solidFill>
                  <a:srgbClr val="333333"/>
                </a:solidFill>
              </a:rPr>
              <a:t>DataTones</a:t>
            </a:r>
            <a:r>
              <a:rPr lang="en-US" altLang="zh-CN" sz="1800" dirty="0">
                <a:solidFill>
                  <a:srgbClr val="333333"/>
                </a:solidFill>
                <a:latin typeface="+mj-lt"/>
              </a:rPr>
              <a:t>(</a:t>
            </a:r>
            <a:r>
              <a:rPr lang="en-US" altLang="zh-CN" sz="1800" dirty="0">
                <a:solidFill>
                  <a:srgbClr val="0070C0"/>
                </a:solidFill>
                <a:latin typeface="+mj-lt"/>
              </a:rPr>
              <a:t>2*5</a:t>
            </a:r>
            <a:r>
              <a:rPr lang="en-US" altLang="zh-CN" sz="1800" dirty="0">
                <a:solidFill>
                  <a:schemeClr val="tx1"/>
                </a:solidFill>
                <a:latin typeface="+mj-lt"/>
              </a:rPr>
              <a:t>,</a:t>
            </a:r>
            <a:r>
              <a:rPr lang="en-US" altLang="zh-CN" sz="1800" dirty="0">
                <a:solidFill>
                  <a:srgbClr val="333333"/>
                </a:solidFill>
                <a:latin typeface="+mj-lt"/>
              </a:rPr>
              <a:t> </a:t>
            </a:r>
            <a:r>
              <a:rPr lang="en-US" altLang="zh-CN" sz="1800" dirty="0">
                <a:solidFill>
                  <a:srgbClr val="FF0000"/>
                </a:solidFill>
                <a:latin typeface="+mj-lt"/>
              </a:rPr>
              <a:t>2*4</a:t>
            </a:r>
            <a:r>
              <a:rPr lang="en-US" altLang="zh-CN" sz="1800" dirty="0">
                <a:solidFill>
                  <a:srgbClr val="333333"/>
                </a:solidFill>
                <a:latin typeface="+mj-lt"/>
              </a:rPr>
              <a:t>,</a:t>
            </a:r>
            <a:r>
              <a:rPr lang="en-US" altLang="zh-CN" sz="1800" dirty="0">
                <a:solidFill>
                  <a:srgbClr val="1EBEF3"/>
                </a:solidFill>
                <a:latin typeface="+mj-lt"/>
              </a:rPr>
              <a:t> </a:t>
            </a:r>
            <a:r>
              <a:rPr lang="en-US" altLang="zh-CN" sz="1800" dirty="0">
                <a:solidFill>
                  <a:srgbClr val="0070C0"/>
                </a:solidFill>
                <a:latin typeface="+mj-lt"/>
              </a:rPr>
              <a:t>2*5</a:t>
            </a:r>
            <a:r>
              <a:rPr lang="en-US" altLang="zh-CN" sz="1800" dirty="0">
                <a:solidFill>
                  <a:srgbClr val="333333"/>
                </a:solidFill>
                <a:latin typeface="+mj-lt"/>
              </a:rPr>
              <a:t>), </a:t>
            </a:r>
          </a:p>
          <a:p>
            <a:pPr marL="0" indent="0" algn="just">
              <a:spcBef>
                <a:spcPts val="0"/>
              </a:spcBef>
            </a:pPr>
            <a:r>
              <a:rPr lang="en-US" altLang="zh-CN" sz="1800" dirty="0">
                <a:solidFill>
                  <a:srgbClr val="333333"/>
                </a:solidFill>
                <a:latin typeface="+mj-lt"/>
              </a:rPr>
              <a:t> </a:t>
            </a:r>
            <a:r>
              <a:rPr lang="en-US" altLang="zh-CN" sz="1800" b="0" dirty="0">
                <a:solidFill>
                  <a:srgbClr val="333333"/>
                </a:solidFill>
                <a:latin typeface="+mj-lt"/>
              </a:rPr>
              <a:t>26</a:t>
            </a:r>
            <a:r>
              <a:rPr lang="en-US" altLang="zh-CN" sz="1800" b="0" dirty="0">
                <a:solidFill>
                  <a:srgbClr val="333333"/>
                </a:solidFill>
              </a:rPr>
              <a:t>DataTones</a:t>
            </a:r>
            <a:r>
              <a:rPr lang="en-US" altLang="zh-CN" sz="1800" dirty="0">
                <a:solidFill>
                  <a:srgbClr val="333333"/>
                </a:solidFill>
                <a:latin typeface="+mj-lt"/>
              </a:rPr>
              <a:t>(</a:t>
            </a:r>
            <a:r>
              <a:rPr lang="en-US" altLang="zh-CN" sz="1800" dirty="0">
                <a:solidFill>
                  <a:srgbClr val="FF0000"/>
                </a:solidFill>
                <a:latin typeface="+mj-lt"/>
              </a:rPr>
              <a:t>2*4</a:t>
            </a:r>
            <a:r>
              <a:rPr lang="en-US" altLang="zh-CN" sz="1800" dirty="0">
                <a:solidFill>
                  <a:schemeClr val="tx1"/>
                </a:solidFill>
              </a:rPr>
              <a:t>, </a:t>
            </a:r>
            <a:r>
              <a:rPr lang="en-US" altLang="zh-CN" sz="1800" dirty="0">
                <a:solidFill>
                  <a:srgbClr val="0070C0"/>
                </a:solidFill>
                <a:latin typeface="+mj-lt"/>
              </a:rPr>
              <a:t>2*5</a:t>
            </a:r>
            <a:r>
              <a:rPr lang="en-US" altLang="zh-CN" sz="1800" dirty="0">
                <a:solidFill>
                  <a:srgbClr val="333333"/>
                </a:solidFill>
                <a:latin typeface="+mj-lt"/>
              </a:rPr>
              <a:t>, </a:t>
            </a:r>
            <a:r>
              <a:rPr lang="en-US" altLang="zh-CN" sz="1800" dirty="0">
                <a:solidFill>
                  <a:srgbClr val="FF0000"/>
                </a:solidFill>
                <a:latin typeface="+mj-lt"/>
              </a:rPr>
              <a:t>2*4</a:t>
            </a:r>
            <a:r>
              <a:rPr lang="en-US" altLang="zh-CN" sz="1800" dirty="0">
                <a:solidFill>
                  <a:srgbClr val="333333"/>
                </a:solidFill>
                <a:latin typeface="+mj-lt"/>
              </a:rPr>
              <a:t>), </a:t>
            </a:r>
            <a:r>
              <a:rPr lang="en-US" altLang="zh-CN" sz="1800" dirty="0">
                <a:solidFill>
                  <a:srgbClr val="0070C0"/>
                </a:solidFill>
              </a:rPr>
              <a:t>PilotTones</a:t>
            </a:r>
            <a:r>
              <a:rPr lang="en-US" altLang="zh-CN" sz="1800" dirty="0">
                <a:solidFill>
                  <a:srgbClr val="0070C0"/>
                </a:solidFill>
                <a:latin typeface="+mj-lt"/>
              </a:rPr>
              <a:t>1*5</a:t>
            </a:r>
            <a:r>
              <a:rPr lang="en-US" altLang="zh-CN" sz="1800" dirty="0">
                <a:solidFill>
                  <a:schemeClr val="tx1"/>
                </a:solidFill>
                <a:latin typeface="+mj-lt"/>
              </a:rPr>
              <a:t>,</a:t>
            </a:r>
            <a:r>
              <a:rPr lang="en-US" altLang="zh-CN" sz="1800" dirty="0">
                <a:solidFill>
                  <a:srgbClr val="333333"/>
                </a:solidFill>
                <a:latin typeface="+mj-lt"/>
              </a:rPr>
              <a:t>  </a:t>
            </a:r>
            <a:r>
              <a:rPr lang="en-US" altLang="zh-CN" sz="1800" b="0" dirty="0">
                <a:solidFill>
                  <a:srgbClr val="333333"/>
                </a:solidFill>
                <a:latin typeface="+mj-lt"/>
              </a:rPr>
              <a:t>26</a:t>
            </a:r>
            <a:r>
              <a:rPr lang="en-US" altLang="zh-CN" sz="1800" b="0" dirty="0">
                <a:solidFill>
                  <a:srgbClr val="333333"/>
                </a:solidFill>
              </a:rPr>
              <a:t>DataTones</a:t>
            </a:r>
            <a:r>
              <a:rPr lang="en-US" altLang="zh-CN" sz="1800" dirty="0">
                <a:solidFill>
                  <a:srgbClr val="333333"/>
                </a:solidFill>
                <a:latin typeface="+mj-lt"/>
              </a:rPr>
              <a:t>(</a:t>
            </a:r>
            <a:r>
              <a:rPr lang="en-US" altLang="zh-CN" sz="1800" dirty="0">
                <a:solidFill>
                  <a:srgbClr val="FF0000"/>
                </a:solidFill>
                <a:latin typeface="+mj-lt"/>
              </a:rPr>
              <a:t>2*4</a:t>
            </a:r>
            <a:r>
              <a:rPr lang="en-US" altLang="zh-CN" sz="1800" dirty="0">
                <a:solidFill>
                  <a:schemeClr val="tx1"/>
                </a:solidFill>
                <a:latin typeface="+mj-lt"/>
              </a:rPr>
              <a:t>, </a:t>
            </a:r>
            <a:r>
              <a:rPr lang="en-US" altLang="zh-CN" sz="1800" dirty="0">
                <a:solidFill>
                  <a:srgbClr val="0070C0"/>
                </a:solidFill>
                <a:latin typeface="+mj-lt"/>
              </a:rPr>
              <a:t>2*5</a:t>
            </a:r>
            <a:r>
              <a:rPr lang="en-US" altLang="zh-CN" sz="1800" dirty="0">
                <a:solidFill>
                  <a:srgbClr val="333333"/>
                </a:solidFill>
                <a:latin typeface="+mj-lt"/>
              </a:rPr>
              <a:t>, </a:t>
            </a:r>
            <a:r>
              <a:rPr lang="en-US" altLang="zh-CN" sz="1800" dirty="0">
                <a:solidFill>
                  <a:srgbClr val="FF0000"/>
                </a:solidFill>
                <a:latin typeface="+mj-lt"/>
              </a:rPr>
              <a:t>2*4</a:t>
            </a:r>
            <a:r>
              <a:rPr lang="en-US" altLang="zh-CN" sz="1800" dirty="0">
                <a:solidFill>
                  <a:srgbClr val="333333"/>
                </a:solidFill>
                <a:latin typeface="+mj-lt"/>
              </a:rPr>
              <a:t>)]</a:t>
            </a:r>
            <a:r>
              <a:rPr lang="en-US" altLang="zh-CN" sz="1800" b="0" dirty="0">
                <a:solidFill>
                  <a:srgbClr val="333333"/>
                </a:solidFill>
                <a:latin typeface="+mj-lt"/>
              </a:rPr>
              <a:t>×</a:t>
            </a:r>
            <a:r>
              <a:rPr lang="en-US" altLang="zh-CN" sz="1800" b="0" i="1" dirty="0">
                <a:solidFill>
                  <a:srgbClr val="333333"/>
                </a:solidFill>
                <a:latin typeface="+mj-lt"/>
              </a:rPr>
              <a:t>N</a:t>
            </a:r>
          </a:p>
          <a:p>
            <a:pPr marL="0" indent="0" algn="just">
              <a:spcBef>
                <a:spcPts val="0"/>
              </a:spcBef>
            </a:pPr>
            <a:r>
              <a:rPr lang="en-US" altLang="zh-CN" sz="1800" b="0" dirty="0">
                <a:solidFill>
                  <a:srgbClr val="333333"/>
                </a:solidFill>
                <a:latin typeface="+mj-lt"/>
              </a:rPr>
              <a:t>N=2, if BW40; N=4, if BW80; </a:t>
            </a:r>
            <a:r>
              <a:rPr lang="en-US" altLang="zh-CN" sz="1800" b="0" dirty="0" smtClean="0">
                <a:solidFill>
                  <a:srgbClr val="333333"/>
                </a:solidFill>
              </a:rPr>
              <a:t>N=8, </a:t>
            </a:r>
            <a:r>
              <a:rPr lang="en-US" altLang="zh-CN" sz="1800" b="0" dirty="0">
                <a:solidFill>
                  <a:srgbClr val="333333"/>
                </a:solidFill>
              </a:rPr>
              <a:t>if </a:t>
            </a:r>
            <a:r>
              <a:rPr lang="en-US" altLang="zh-CN" sz="1800" b="0" dirty="0" smtClean="0">
                <a:solidFill>
                  <a:srgbClr val="333333"/>
                </a:solidFill>
              </a:rPr>
              <a:t>BW160</a:t>
            </a:r>
            <a:r>
              <a:rPr lang="en-US" altLang="zh-CN" sz="1800" b="0" dirty="0">
                <a:solidFill>
                  <a:srgbClr val="333333"/>
                </a:solidFill>
              </a:rPr>
              <a:t>; </a:t>
            </a:r>
            <a:r>
              <a:rPr lang="en-US" altLang="zh-CN" sz="1800" b="0" dirty="0" smtClean="0">
                <a:solidFill>
                  <a:srgbClr val="333333"/>
                </a:solidFill>
                <a:latin typeface="+mj-lt"/>
              </a:rPr>
              <a:t>…</a:t>
            </a:r>
            <a:endParaRPr lang="en-US" altLang="zh-CN" sz="1800" b="0" dirty="0">
              <a:solidFill>
                <a:srgbClr val="333333"/>
              </a:solidFill>
              <a:latin typeface="+mj-lt"/>
            </a:endParaRPr>
          </a:p>
          <a:p>
            <a:pPr marL="0" indent="0" algn="just">
              <a:spcBef>
                <a:spcPts val="0"/>
              </a:spcBef>
            </a:pPr>
            <a:r>
              <a:rPr lang="en-US" altLang="zh-CN" sz="1800" b="0" dirty="0">
                <a:solidFill>
                  <a:srgbClr val="333333"/>
                </a:solidFill>
                <a:latin typeface="+mj-lt"/>
              </a:rPr>
              <a:t>Note: “</a:t>
            </a:r>
            <a:r>
              <a:rPr lang="en-US" altLang="zh-CN" sz="1800" b="0" dirty="0">
                <a:solidFill>
                  <a:srgbClr val="333333"/>
                </a:solidFill>
              </a:rPr>
              <a:t>×</a:t>
            </a:r>
            <a:r>
              <a:rPr lang="en-US" altLang="zh-CN" sz="1800" b="0" i="1" dirty="0">
                <a:solidFill>
                  <a:srgbClr val="333333"/>
                </a:solidFill>
              </a:rPr>
              <a:t>N</a:t>
            </a:r>
            <a:r>
              <a:rPr lang="en-US" altLang="zh-CN" sz="1800" b="0" dirty="0">
                <a:solidFill>
                  <a:srgbClr val="333333"/>
                </a:solidFill>
                <a:latin typeface="+mj-lt"/>
              </a:rPr>
              <a:t>” denotes the </a:t>
            </a:r>
            <a:r>
              <a:rPr lang="en-US" altLang="zh-CN" sz="1800" b="0" i="1" dirty="0">
                <a:solidFill>
                  <a:srgbClr val="333333"/>
                </a:solidFill>
                <a:latin typeface="+mj-lt"/>
              </a:rPr>
              <a:t>N</a:t>
            </a:r>
            <a:r>
              <a:rPr lang="en-US" altLang="zh-CN" sz="1800" b="0" dirty="0">
                <a:solidFill>
                  <a:srgbClr val="333333"/>
                </a:solidFill>
                <a:latin typeface="+mj-lt"/>
              </a:rPr>
              <a:t> times repeating in frequency domain.</a:t>
            </a:r>
          </a:p>
          <a:p>
            <a:pPr marL="0" indent="0" algn="just">
              <a:spcBef>
                <a:spcPts val="0"/>
              </a:spcBef>
            </a:pPr>
            <a:endParaRPr lang="en-US" altLang="zh-CN" sz="1800" b="0" dirty="0">
              <a:solidFill>
                <a:srgbClr val="333333"/>
              </a:solidFill>
              <a:latin typeface="+mj-lt"/>
            </a:endParaRPr>
          </a:p>
          <a:p>
            <a:pPr marL="0" indent="0" algn="just">
              <a:spcBef>
                <a:spcPts val="0"/>
              </a:spcBef>
            </a:pPr>
            <a:endParaRPr lang="en-US" altLang="zh-CN" sz="1800" b="0" dirty="0">
              <a:solidFill>
                <a:srgbClr val="333333"/>
              </a:solidFill>
              <a:latin typeface="+mj-lt"/>
            </a:endParaRPr>
          </a:p>
        </p:txBody>
      </p:sp>
      <p:grpSp>
        <p:nvGrpSpPr>
          <p:cNvPr id="2" name="组合 1">
            <a:extLst>
              <a:ext uri="{FF2B5EF4-FFF2-40B4-BE49-F238E27FC236}">
                <a16:creationId xmlns="" xmlns:a16="http://schemas.microsoft.com/office/drawing/2014/main" id="{BB5F4DA2-1328-4367-BBF0-B30F479A2B8B}"/>
              </a:ext>
            </a:extLst>
          </p:cNvPr>
          <p:cNvGrpSpPr/>
          <p:nvPr/>
        </p:nvGrpSpPr>
        <p:grpSpPr>
          <a:xfrm>
            <a:off x="7973403" y="2967034"/>
            <a:ext cx="3936448" cy="3140481"/>
            <a:chOff x="7824192" y="3140968"/>
            <a:chExt cx="3936448" cy="3140481"/>
          </a:xfrm>
        </p:grpSpPr>
        <p:pic>
          <p:nvPicPr>
            <p:cNvPr id="3" name="图片 2">
              <a:extLst>
                <a:ext uri="{FF2B5EF4-FFF2-40B4-BE49-F238E27FC236}">
                  <a16:creationId xmlns="" xmlns:a16="http://schemas.microsoft.com/office/drawing/2014/main" id="{35A70B1A-E784-494A-B503-BA2E86E2CFF6}"/>
                </a:ext>
              </a:extLst>
            </p:cNvPr>
            <p:cNvPicPr>
              <a:picLocks noChangeAspect="1"/>
            </p:cNvPicPr>
            <p:nvPr/>
          </p:nvPicPr>
          <p:blipFill>
            <a:blip r:embed="rId3"/>
            <a:stretch>
              <a:fillRect/>
            </a:stretch>
          </p:blipFill>
          <p:spPr>
            <a:xfrm>
              <a:off x="7824192" y="3212976"/>
              <a:ext cx="3936448" cy="3068473"/>
            </a:xfrm>
            <a:prstGeom prst="rect">
              <a:avLst/>
            </a:prstGeom>
          </p:spPr>
        </p:pic>
        <p:sp>
          <p:nvSpPr>
            <p:cNvPr id="8" name="椭圆 7">
              <a:extLst>
                <a:ext uri="{FF2B5EF4-FFF2-40B4-BE49-F238E27FC236}">
                  <a16:creationId xmlns="" xmlns:a16="http://schemas.microsoft.com/office/drawing/2014/main" id="{D65E127E-206C-4B70-83E7-DA46992EDF28}"/>
                </a:ext>
              </a:extLst>
            </p:cNvPr>
            <p:cNvSpPr/>
            <p:nvPr/>
          </p:nvSpPr>
          <p:spPr bwMode="auto">
            <a:xfrm>
              <a:off x="8328248" y="3140968"/>
              <a:ext cx="792088" cy="432048"/>
            </a:xfrm>
            <a:prstGeom prst="ellipse">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椭圆 10">
              <a:extLst>
                <a:ext uri="{FF2B5EF4-FFF2-40B4-BE49-F238E27FC236}">
                  <a16:creationId xmlns="" xmlns:a16="http://schemas.microsoft.com/office/drawing/2014/main" id="{429B6C37-F8E5-4987-9302-2F18EA123F00}"/>
                </a:ext>
              </a:extLst>
            </p:cNvPr>
            <p:cNvSpPr/>
            <p:nvPr/>
          </p:nvSpPr>
          <p:spPr bwMode="auto">
            <a:xfrm>
              <a:off x="10455985" y="3140968"/>
              <a:ext cx="792088" cy="432048"/>
            </a:xfrm>
            <a:prstGeom prst="ellipse">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 name="直接箭头连接符 11">
              <a:extLst>
                <a:ext uri="{FF2B5EF4-FFF2-40B4-BE49-F238E27FC236}">
                  <a16:creationId xmlns="" xmlns:a16="http://schemas.microsoft.com/office/drawing/2014/main" id="{AEA6F9CC-61BB-4BD5-A21A-1D73BEFBC5B3}"/>
                </a:ext>
              </a:extLst>
            </p:cNvPr>
            <p:cNvCxnSpPr>
              <a:stCxn id="8" idx="2"/>
            </p:cNvCxnSpPr>
            <p:nvPr/>
          </p:nvCxnSpPr>
          <p:spPr bwMode="auto">
            <a:xfrm flipH="1">
              <a:off x="7968208" y="3356992"/>
              <a:ext cx="360040" cy="360040"/>
            </a:xfrm>
            <a:prstGeom prst="straightConnector1">
              <a:avLst/>
            </a:prstGeom>
            <a:noFill/>
            <a:ln w="9525" cap="flat" cmpd="sng" algn="ctr">
              <a:solidFill>
                <a:srgbClr val="C00000"/>
              </a:solidFill>
              <a:prstDash val="dash"/>
              <a:round/>
              <a:headEnd type="none" w="med" len="med"/>
              <a:tailEnd type="triangle" w="med" len="med"/>
            </a:ln>
            <a:effectLst/>
          </p:spPr>
        </p:cxnSp>
        <p:cxnSp>
          <p:nvCxnSpPr>
            <p:cNvPr id="14" name="直接箭头连接符 13">
              <a:extLst>
                <a:ext uri="{FF2B5EF4-FFF2-40B4-BE49-F238E27FC236}">
                  <a16:creationId xmlns="" xmlns:a16="http://schemas.microsoft.com/office/drawing/2014/main" id="{7D357610-F512-4463-8F38-795C5627E005}"/>
                </a:ext>
              </a:extLst>
            </p:cNvPr>
            <p:cNvCxnSpPr>
              <a:cxnSpLocks/>
              <a:stCxn id="11" idx="2"/>
            </p:cNvCxnSpPr>
            <p:nvPr/>
          </p:nvCxnSpPr>
          <p:spPr bwMode="auto">
            <a:xfrm flipH="1">
              <a:off x="9792416" y="3356992"/>
              <a:ext cx="663569" cy="360040"/>
            </a:xfrm>
            <a:prstGeom prst="straightConnector1">
              <a:avLst/>
            </a:prstGeom>
            <a:noFill/>
            <a:ln w="9525" cap="flat" cmpd="sng" algn="ctr">
              <a:solidFill>
                <a:srgbClr val="C00000"/>
              </a:solidFill>
              <a:prstDash val="dash"/>
              <a:round/>
              <a:headEnd type="none" w="med" len="med"/>
              <a:tailEnd type="triangle" w="med" len="med"/>
            </a:ln>
            <a:effectLst/>
          </p:spPr>
        </p:cxnSp>
        <p:cxnSp>
          <p:nvCxnSpPr>
            <p:cNvPr id="17" name="直接箭头连接符 16">
              <a:extLst>
                <a:ext uri="{FF2B5EF4-FFF2-40B4-BE49-F238E27FC236}">
                  <a16:creationId xmlns="" xmlns:a16="http://schemas.microsoft.com/office/drawing/2014/main" id="{85438D10-A9B9-4E1D-9957-7EA744C648DF}"/>
                </a:ext>
              </a:extLst>
            </p:cNvPr>
            <p:cNvCxnSpPr>
              <a:cxnSpLocks/>
              <a:stCxn id="11" idx="6"/>
            </p:cNvCxnSpPr>
            <p:nvPr/>
          </p:nvCxnSpPr>
          <p:spPr bwMode="auto">
            <a:xfrm>
              <a:off x="11248073" y="3356992"/>
              <a:ext cx="320535" cy="360040"/>
            </a:xfrm>
            <a:prstGeom prst="straightConnector1">
              <a:avLst/>
            </a:prstGeom>
            <a:noFill/>
            <a:ln w="9525" cap="flat" cmpd="sng" algn="ctr">
              <a:solidFill>
                <a:srgbClr val="C00000"/>
              </a:solidFill>
              <a:prstDash val="dash"/>
              <a:round/>
              <a:headEnd type="none" w="med" len="med"/>
              <a:tailEnd type="triangle" w="med" len="med"/>
            </a:ln>
            <a:effectLst/>
          </p:spPr>
        </p:cxnSp>
        <p:cxnSp>
          <p:nvCxnSpPr>
            <p:cNvPr id="20" name="直接箭头连接符 19">
              <a:extLst>
                <a:ext uri="{FF2B5EF4-FFF2-40B4-BE49-F238E27FC236}">
                  <a16:creationId xmlns="" xmlns:a16="http://schemas.microsoft.com/office/drawing/2014/main" id="{FBF71E1D-9B29-456A-80AE-50B80CF4FC3E}"/>
                </a:ext>
              </a:extLst>
            </p:cNvPr>
            <p:cNvCxnSpPr>
              <a:cxnSpLocks/>
              <a:stCxn id="8" idx="6"/>
            </p:cNvCxnSpPr>
            <p:nvPr/>
          </p:nvCxnSpPr>
          <p:spPr bwMode="auto">
            <a:xfrm>
              <a:off x="9120336" y="3356992"/>
              <a:ext cx="576063" cy="360040"/>
            </a:xfrm>
            <a:prstGeom prst="straightConnector1">
              <a:avLst/>
            </a:prstGeom>
            <a:noFill/>
            <a:ln w="9525" cap="flat" cmpd="sng" algn="ctr">
              <a:solidFill>
                <a:srgbClr val="C00000"/>
              </a:solidFill>
              <a:prstDash val="dash"/>
              <a:round/>
              <a:headEnd type="none" w="med" len="med"/>
              <a:tailEnd type="triangle" w="med" len="med"/>
            </a:ln>
            <a:effectLst/>
          </p:spPr>
        </p:cxnSp>
      </p:grpSp>
      <p:sp>
        <p:nvSpPr>
          <p:cNvPr id="13" name="矩形 12">
            <a:extLst>
              <a:ext uri="{FF2B5EF4-FFF2-40B4-BE49-F238E27FC236}">
                <a16:creationId xmlns="" xmlns:a16="http://schemas.microsoft.com/office/drawing/2014/main" id="{3AC38C31-AD58-42D3-BF9B-AF3781B2A9C6}"/>
              </a:ext>
            </a:extLst>
          </p:cNvPr>
          <p:cNvSpPr/>
          <p:nvPr/>
        </p:nvSpPr>
        <p:spPr>
          <a:xfrm>
            <a:off x="923852" y="3183058"/>
            <a:ext cx="6813774" cy="3139321"/>
          </a:xfrm>
          <a:prstGeom prst="rect">
            <a:avLst/>
          </a:prstGeom>
        </p:spPr>
        <p:txBody>
          <a:bodyPr wrap="square">
            <a:spAutoFit/>
          </a:bodyPr>
          <a:lstStyle/>
          <a:p>
            <a:pPr marL="0" indent="0" algn="just">
              <a:spcBef>
                <a:spcPts val="0"/>
              </a:spcBef>
              <a:buFont typeface="Wingdings" panose="05000000000000000000" pitchFamily="2" charset="2"/>
              <a:buChar char="p"/>
            </a:pPr>
            <a:r>
              <a:rPr lang="en-US" altLang="zh-CN" dirty="0">
                <a:solidFill>
                  <a:schemeClr val="tx1"/>
                </a:solidFill>
              </a:rPr>
              <a:t>Other consideration</a:t>
            </a:r>
          </a:p>
          <a:p>
            <a:pPr marL="0" indent="0" algn="just">
              <a:spcBef>
                <a:spcPts val="0"/>
              </a:spcBef>
            </a:pPr>
            <a:r>
              <a:rPr lang="en-US" altLang="zh-CN" sz="1800" dirty="0">
                <a:solidFill>
                  <a:schemeClr val="tx1"/>
                </a:solidFill>
              </a:rPr>
              <a:t>Distributing null tones in </a:t>
            </a:r>
            <a:r>
              <a:rPr lang="en-US" altLang="zh-CN" sz="1800" dirty="0" err="1">
                <a:solidFill>
                  <a:schemeClr val="tx1"/>
                </a:solidFill>
              </a:rPr>
              <a:t>rRUs</a:t>
            </a:r>
            <a:r>
              <a:rPr lang="en-US" altLang="zh-CN" sz="1800" dirty="0">
                <a:solidFill>
                  <a:schemeClr val="tx1"/>
                </a:solidFill>
              </a:rPr>
              <a:t> tone plan to the location near DC or guard in </a:t>
            </a:r>
            <a:r>
              <a:rPr lang="en-US" altLang="zh-CN" sz="1800" dirty="0" err="1">
                <a:solidFill>
                  <a:schemeClr val="tx1"/>
                </a:solidFill>
              </a:rPr>
              <a:t>dRUs</a:t>
            </a:r>
            <a:r>
              <a:rPr lang="en-US" altLang="zh-CN" sz="1800" dirty="0">
                <a:solidFill>
                  <a:schemeClr val="tx1"/>
                </a:solidFill>
              </a:rPr>
              <a:t> tone plan</a:t>
            </a:r>
          </a:p>
          <a:p>
            <a:pPr marL="285750" indent="-285750" algn="just">
              <a:spcBef>
                <a:spcPts val="0"/>
              </a:spcBef>
              <a:buFont typeface="Wingdings" panose="05000000000000000000" pitchFamily="2" charset="2"/>
              <a:buChar char="p"/>
            </a:pPr>
            <a:r>
              <a:rPr lang="en-US" altLang="zh-CN" dirty="0">
                <a:solidFill>
                  <a:schemeClr val="tx1"/>
                </a:solidFill>
              </a:rPr>
              <a:t>Power boost gain of pilots.</a:t>
            </a:r>
          </a:p>
          <a:p>
            <a:pPr algn="just">
              <a:spcBef>
                <a:spcPts val="0"/>
              </a:spcBef>
            </a:pPr>
            <a:r>
              <a:rPr lang="en-US" altLang="zh-CN" sz="1800" dirty="0">
                <a:solidFill>
                  <a:schemeClr val="tx1"/>
                </a:solidFill>
              </a:rPr>
              <a:t>Refer to </a:t>
            </a:r>
            <a:r>
              <a:rPr lang="en-US" altLang="zh-CN" sz="1800" dirty="0" smtClean="0">
                <a:solidFill>
                  <a:schemeClr val="tx1"/>
                </a:solidFill>
              </a:rPr>
              <a:t>the Appendix.</a:t>
            </a:r>
            <a:endParaRPr lang="en-US" altLang="zh-CN" sz="1800" dirty="0">
              <a:solidFill>
                <a:schemeClr val="tx1"/>
              </a:solidFill>
            </a:endParaRPr>
          </a:p>
          <a:p>
            <a:pPr marL="0" algn="just">
              <a:spcBef>
                <a:spcPts val="0"/>
              </a:spcBef>
            </a:pPr>
            <a:endParaRPr lang="en-US" altLang="zh-CN" sz="1800" dirty="0">
              <a:solidFill>
                <a:schemeClr val="tx1"/>
              </a:solidFill>
            </a:endParaRPr>
          </a:p>
          <a:p>
            <a:pPr marL="0" algn="just">
              <a:spcBef>
                <a:spcPts val="0"/>
              </a:spcBef>
            </a:pPr>
            <a:endParaRPr lang="en-US" altLang="zh-CN" sz="1800" dirty="0">
              <a:solidFill>
                <a:schemeClr val="tx1"/>
              </a:solidFill>
            </a:endParaRPr>
          </a:p>
          <a:p>
            <a:pPr marL="285750" indent="-285750" algn="just">
              <a:spcBef>
                <a:spcPts val="0"/>
              </a:spcBef>
              <a:buFont typeface="Wingdings" panose="05000000000000000000" pitchFamily="2" charset="2"/>
              <a:buChar char="p"/>
            </a:pPr>
            <a:r>
              <a:rPr lang="en-US" altLang="zh-CN" dirty="0">
                <a:solidFill>
                  <a:schemeClr val="tx1"/>
                </a:solidFill>
              </a:rPr>
              <a:t>Summary </a:t>
            </a:r>
          </a:p>
          <a:p>
            <a:pPr marL="0" algn="just">
              <a:spcBef>
                <a:spcPts val="0"/>
              </a:spcBef>
            </a:pPr>
            <a:r>
              <a:rPr lang="en-US" altLang="zh-CN" sz="1800" dirty="0">
                <a:solidFill>
                  <a:schemeClr val="tx1"/>
                </a:solidFill>
              </a:rPr>
              <a:t>We propose a </a:t>
            </a:r>
            <a:r>
              <a:rPr lang="en-US" altLang="zh-CN" sz="1800" dirty="0" err="1">
                <a:solidFill>
                  <a:schemeClr val="tx1"/>
                </a:solidFill>
              </a:rPr>
              <a:t>dRU</a:t>
            </a:r>
            <a:r>
              <a:rPr lang="en-US" altLang="zh-CN" sz="1800" dirty="0">
                <a:solidFill>
                  <a:schemeClr val="tx1"/>
                </a:solidFill>
              </a:rPr>
              <a:t> tone plan with pilot power boost consideration as Opt-2. The power boost gap in some </a:t>
            </a:r>
            <a:r>
              <a:rPr lang="en-US" altLang="zh-CN" sz="1800" dirty="0" err="1">
                <a:solidFill>
                  <a:schemeClr val="tx1"/>
                </a:solidFill>
              </a:rPr>
              <a:t>dRUs</a:t>
            </a:r>
            <a:r>
              <a:rPr lang="en-US" altLang="zh-CN" sz="1800" dirty="0">
                <a:solidFill>
                  <a:schemeClr val="tx1"/>
                </a:solidFill>
              </a:rPr>
              <a:t> is narrowed.</a:t>
            </a:r>
          </a:p>
        </p:txBody>
      </p:sp>
      <p:sp>
        <p:nvSpPr>
          <p:cNvPr id="16"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
        <p:nvSpPr>
          <p:cNvPr id="18" name="矩形 17"/>
          <p:cNvSpPr/>
          <p:nvPr/>
        </p:nvSpPr>
        <p:spPr>
          <a:xfrm>
            <a:off x="839416" y="316469"/>
            <a:ext cx="1366721" cy="369332"/>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3993081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Option 3: Unified DRU Tone Plan across the BWs</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dirty="0" smtClean="0"/>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grpSp>
        <p:nvGrpSpPr>
          <p:cNvPr id="252" name="Group 168"/>
          <p:cNvGrpSpPr/>
          <p:nvPr/>
        </p:nvGrpSpPr>
        <p:grpSpPr>
          <a:xfrm>
            <a:off x="1750763" y="1722317"/>
            <a:ext cx="8688360" cy="2492615"/>
            <a:chOff x="227040" y="1317385"/>
            <a:chExt cx="8688360" cy="2492615"/>
          </a:xfrm>
        </p:grpSpPr>
        <p:cxnSp>
          <p:nvCxnSpPr>
            <p:cNvPr id="253" name="Straight Connector 7"/>
            <p:cNvCxnSpPr/>
            <p:nvPr/>
          </p:nvCxnSpPr>
          <p:spPr bwMode="auto">
            <a:xfrm>
              <a:off x="890086" y="2033747"/>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254" name="Straight Connector 9"/>
            <p:cNvCxnSpPr/>
            <p:nvPr/>
          </p:nvCxnSpPr>
          <p:spPr bwMode="auto">
            <a:xfrm>
              <a:off x="901199"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55" name="Straight Connector 11"/>
            <p:cNvCxnSpPr/>
            <p:nvPr/>
          </p:nvCxnSpPr>
          <p:spPr bwMode="auto">
            <a:xfrm>
              <a:off x="1118686"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56" name="Straight Connector 12"/>
            <p:cNvCxnSpPr/>
            <p:nvPr/>
          </p:nvCxnSpPr>
          <p:spPr bwMode="auto">
            <a:xfrm>
              <a:off x="1586999" y="180514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57" name="Straight Connector 13"/>
            <p:cNvCxnSpPr/>
            <p:nvPr/>
          </p:nvCxnSpPr>
          <p:spPr bwMode="auto">
            <a:xfrm>
              <a:off x="1804486" y="180514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58" name="Straight Connector 14"/>
            <p:cNvCxnSpPr/>
            <p:nvPr/>
          </p:nvCxnSpPr>
          <p:spPr bwMode="auto">
            <a:xfrm>
              <a:off x="2272799"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59" name="Straight Connector 15"/>
            <p:cNvCxnSpPr/>
            <p:nvPr/>
          </p:nvCxnSpPr>
          <p:spPr bwMode="auto">
            <a:xfrm>
              <a:off x="2490286"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sp>
          <p:nvSpPr>
            <p:cNvPr id="260" name="TextBox 16"/>
            <p:cNvSpPr txBox="1"/>
            <p:nvPr/>
          </p:nvSpPr>
          <p:spPr>
            <a:xfrm>
              <a:off x="661486" y="1576547"/>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-128</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1" name="TextBox 17"/>
            <p:cNvSpPr txBox="1"/>
            <p:nvPr/>
          </p:nvSpPr>
          <p:spPr>
            <a:xfrm>
              <a:off x="890780" y="1437236"/>
              <a:ext cx="46108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-117</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2" name="TextBox 18"/>
            <p:cNvSpPr txBox="1"/>
            <p:nvPr/>
          </p:nvSpPr>
          <p:spPr>
            <a:xfrm>
              <a:off x="1413877" y="1576547"/>
              <a:ext cx="312906"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3" name="TextBox 19"/>
            <p:cNvSpPr txBox="1"/>
            <p:nvPr/>
          </p:nvSpPr>
          <p:spPr>
            <a:xfrm>
              <a:off x="1698614" y="1575735"/>
              <a:ext cx="261610"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4" name="TextBox 20"/>
            <p:cNvSpPr txBox="1"/>
            <p:nvPr/>
          </p:nvSpPr>
          <p:spPr>
            <a:xfrm>
              <a:off x="2055643" y="1596992"/>
              <a:ext cx="409792"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117</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5" name="TextBox 21"/>
            <p:cNvSpPr txBox="1"/>
            <p:nvPr/>
          </p:nvSpPr>
          <p:spPr>
            <a:xfrm>
              <a:off x="2340781" y="1575735"/>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127</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6" name="TextBox 22"/>
            <p:cNvSpPr txBox="1"/>
            <p:nvPr/>
          </p:nvSpPr>
          <p:spPr>
            <a:xfrm>
              <a:off x="1225087" y="1780946"/>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7" name="TextBox 23"/>
            <p:cNvSpPr txBox="1"/>
            <p:nvPr/>
          </p:nvSpPr>
          <p:spPr>
            <a:xfrm>
              <a:off x="1903586" y="1788135"/>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grpSp>
          <p:nvGrpSpPr>
            <p:cNvPr id="268" name="Group 69"/>
            <p:cNvGrpSpPr/>
            <p:nvPr/>
          </p:nvGrpSpPr>
          <p:grpSpPr>
            <a:xfrm>
              <a:off x="662134" y="2238460"/>
              <a:ext cx="3684275" cy="632952"/>
              <a:chOff x="457848" y="2185913"/>
              <a:chExt cx="3684275" cy="632952"/>
            </a:xfrm>
          </p:grpSpPr>
          <p:cxnSp>
            <p:nvCxnSpPr>
              <p:cNvPr id="348" name="Straight Connector 31"/>
              <p:cNvCxnSpPr/>
              <p:nvPr/>
            </p:nvCxnSpPr>
            <p:spPr bwMode="auto">
              <a:xfrm>
                <a:off x="686448" y="2782424"/>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49" name="Straight Connector 32"/>
              <p:cNvCxnSpPr/>
              <p:nvPr/>
            </p:nvCxnSpPr>
            <p:spPr bwMode="auto">
              <a:xfrm>
                <a:off x="697561" y="2553824"/>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50" name="Straight Connector 33"/>
              <p:cNvCxnSpPr/>
              <p:nvPr/>
            </p:nvCxnSpPr>
            <p:spPr bwMode="auto">
              <a:xfrm>
                <a:off x="915048" y="2553824"/>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51" name="Straight Connector 34"/>
              <p:cNvCxnSpPr/>
              <p:nvPr/>
            </p:nvCxnSpPr>
            <p:spPr bwMode="auto">
              <a:xfrm>
                <a:off x="1383361" y="2553824"/>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52" name="Straight Connector 35"/>
              <p:cNvCxnSpPr/>
              <p:nvPr/>
            </p:nvCxnSpPr>
            <p:spPr bwMode="auto">
              <a:xfrm>
                <a:off x="1600848" y="2553824"/>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53" name="Straight Connector 36"/>
              <p:cNvCxnSpPr/>
              <p:nvPr/>
            </p:nvCxnSpPr>
            <p:spPr bwMode="auto">
              <a:xfrm>
                <a:off x="2069161" y="2553824"/>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sp>
            <p:nvSpPr>
              <p:cNvPr id="354" name="TextBox 38"/>
              <p:cNvSpPr txBox="1"/>
              <p:nvPr/>
            </p:nvSpPr>
            <p:spPr>
              <a:xfrm>
                <a:off x="457848" y="2325224"/>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-256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5" name="TextBox 39"/>
              <p:cNvSpPr txBox="1"/>
              <p:nvPr/>
            </p:nvSpPr>
            <p:spPr>
              <a:xfrm>
                <a:off x="687142" y="2185913"/>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6" name="TextBox 40"/>
              <p:cNvSpPr txBox="1"/>
              <p:nvPr/>
            </p:nvSpPr>
            <p:spPr>
              <a:xfrm>
                <a:off x="1131885" y="2345497"/>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7" name="TextBox 41"/>
              <p:cNvSpPr txBox="1"/>
              <p:nvPr/>
            </p:nvSpPr>
            <p:spPr>
              <a:xfrm>
                <a:off x="1392944" y="2222691"/>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8" name="TextBox 42"/>
              <p:cNvSpPr txBox="1"/>
              <p:nvPr/>
            </p:nvSpPr>
            <p:spPr>
              <a:xfrm>
                <a:off x="1852005" y="2345669"/>
                <a:ext cx="38414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9" name="TextBox 44"/>
              <p:cNvSpPr txBox="1"/>
              <p:nvPr/>
            </p:nvSpPr>
            <p:spPr>
              <a:xfrm>
                <a:off x="1021449" y="2529623"/>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60" name="TextBox 45"/>
              <p:cNvSpPr txBox="1"/>
              <p:nvPr/>
            </p:nvSpPr>
            <p:spPr>
              <a:xfrm>
                <a:off x="1699948" y="2536812"/>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61" name="Straight Connector 50"/>
              <p:cNvCxnSpPr/>
              <p:nvPr/>
            </p:nvCxnSpPr>
            <p:spPr bwMode="auto">
              <a:xfrm>
                <a:off x="2275930" y="2787478"/>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62" name="Straight Connector 52"/>
              <p:cNvCxnSpPr/>
              <p:nvPr/>
            </p:nvCxnSpPr>
            <p:spPr bwMode="auto">
              <a:xfrm>
                <a:off x="2504530" y="2558878"/>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363" name="Straight Connector 53"/>
              <p:cNvCxnSpPr/>
              <p:nvPr/>
            </p:nvCxnSpPr>
            <p:spPr bwMode="auto">
              <a:xfrm>
                <a:off x="2972843" y="2558878"/>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64" name="Straight Connector 54"/>
              <p:cNvCxnSpPr/>
              <p:nvPr/>
            </p:nvCxnSpPr>
            <p:spPr bwMode="auto">
              <a:xfrm>
                <a:off x="3190330" y="2558878"/>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65" name="Straight Connector 55"/>
              <p:cNvCxnSpPr/>
              <p:nvPr/>
            </p:nvCxnSpPr>
            <p:spPr bwMode="auto">
              <a:xfrm>
                <a:off x="3658643" y="2558878"/>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66" name="Straight Connector 56"/>
              <p:cNvCxnSpPr/>
              <p:nvPr/>
            </p:nvCxnSpPr>
            <p:spPr bwMode="auto">
              <a:xfrm>
                <a:off x="3876130" y="2558878"/>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sp>
            <p:nvSpPr>
              <p:cNvPr id="367" name="TextBox 59"/>
              <p:cNvSpPr txBox="1"/>
              <p:nvPr/>
            </p:nvSpPr>
            <p:spPr>
              <a:xfrm>
                <a:off x="2799721" y="2330278"/>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68" name="TextBox 60"/>
              <p:cNvSpPr txBox="1"/>
              <p:nvPr/>
            </p:nvSpPr>
            <p:spPr>
              <a:xfrm>
                <a:off x="2991999" y="2200604"/>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69" name="TextBox 61"/>
              <p:cNvSpPr txBox="1"/>
              <p:nvPr/>
            </p:nvSpPr>
            <p:spPr>
              <a:xfrm>
                <a:off x="3441487" y="2350723"/>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0" name="TextBox 62"/>
              <p:cNvSpPr txBox="1"/>
              <p:nvPr/>
            </p:nvSpPr>
            <p:spPr>
              <a:xfrm>
                <a:off x="3726625" y="2329466"/>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255</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1" name="TextBox 63"/>
              <p:cNvSpPr txBox="1"/>
              <p:nvPr/>
            </p:nvSpPr>
            <p:spPr>
              <a:xfrm>
                <a:off x="2610931" y="2534677"/>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2" name="TextBox 64"/>
              <p:cNvSpPr txBox="1"/>
              <p:nvPr/>
            </p:nvSpPr>
            <p:spPr>
              <a:xfrm>
                <a:off x="3289430" y="2541866"/>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3" name="TextBox 68"/>
              <p:cNvSpPr txBox="1"/>
              <p:nvPr/>
            </p:nvSpPr>
            <p:spPr>
              <a:xfrm>
                <a:off x="2323570" y="2334362"/>
                <a:ext cx="33284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grpSp>
        <p:grpSp>
          <p:nvGrpSpPr>
            <p:cNvPr id="269" name="Group 136"/>
            <p:cNvGrpSpPr/>
            <p:nvPr/>
          </p:nvGrpSpPr>
          <p:grpSpPr>
            <a:xfrm>
              <a:off x="670112" y="3054287"/>
              <a:ext cx="6852705" cy="627898"/>
              <a:chOff x="465826" y="3001740"/>
              <a:chExt cx="6852705" cy="627898"/>
            </a:xfrm>
          </p:grpSpPr>
          <p:cxnSp>
            <p:nvCxnSpPr>
              <p:cNvPr id="300" name="Straight Connector 71"/>
              <p:cNvCxnSpPr/>
              <p:nvPr/>
            </p:nvCxnSpPr>
            <p:spPr bwMode="auto">
              <a:xfrm>
                <a:off x="694426" y="3598251"/>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01" name="Straight Connector 72"/>
              <p:cNvCxnSpPr/>
              <p:nvPr/>
            </p:nvCxnSpPr>
            <p:spPr bwMode="auto">
              <a:xfrm>
                <a:off x="705539" y="3369651"/>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02" name="Straight Connector 73"/>
              <p:cNvCxnSpPr/>
              <p:nvPr/>
            </p:nvCxnSpPr>
            <p:spPr bwMode="auto">
              <a:xfrm>
                <a:off x="923026" y="3369651"/>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03" name="Straight Connector 74"/>
              <p:cNvCxnSpPr/>
              <p:nvPr/>
            </p:nvCxnSpPr>
            <p:spPr bwMode="auto">
              <a:xfrm>
                <a:off x="1391339" y="336965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04" name="Straight Connector 75"/>
              <p:cNvCxnSpPr/>
              <p:nvPr/>
            </p:nvCxnSpPr>
            <p:spPr bwMode="auto">
              <a:xfrm>
                <a:off x="1608826" y="336965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05" name="Straight Connector 76"/>
              <p:cNvCxnSpPr/>
              <p:nvPr/>
            </p:nvCxnSpPr>
            <p:spPr bwMode="auto">
              <a:xfrm>
                <a:off x="2077139" y="336965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sp>
            <p:nvSpPr>
              <p:cNvPr id="306" name="TextBox 77"/>
              <p:cNvSpPr txBox="1"/>
              <p:nvPr/>
            </p:nvSpPr>
            <p:spPr>
              <a:xfrm>
                <a:off x="465826" y="3141051"/>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-512</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07" name="TextBox 78"/>
              <p:cNvSpPr txBox="1"/>
              <p:nvPr/>
            </p:nvSpPr>
            <p:spPr>
              <a:xfrm>
                <a:off x="695120" y="3001740"/>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-501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08" name="TextBox 79"/>
              <p:cNvSpPr txBox="1"/>
              <p:nvPr/>
            </p:nvSpPr>
            <p:spPr>
              <a:xfrm>
                <a:off x="1139863" y="3161324"/>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09" name="TextBox 80"/>
              <p:cNvSpPr txBox="1"/>
              <p:nvPr/>
            </p:nvSpPr>
            <p:spPr>
              <a:xfrm>
                <a:off x="1400922" y="3038518"/>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-382</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0" name="TextBox 81"/>
              <p:cNvSpPr txBox="1"/>
              <p:nvPr/>
            </p:nvSpPr>
            <p:spPr>
              <a:xfrm>
                <a:off x="1859983" y="3161496"/>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-267</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1" name="TextBox 82"/>
              <p:cNvSpPr txBox="1"/>
              <p:nvPr/>
            </p:nvSpPr>
            <p:spPr>
              <a:xfrm>
                <a:off x="1029427" y="3345450"/>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2" name="TextBox 83"/>
              <p:cNvSpPr txBox="1"/>
              <p:nvPr/>
            </p:nvSpPr>
            <p:spPr>
              <a:xfrm>
                <a:off x="1707926" y="3352639"/>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13" name="Straight Connector 86"/>
              <p:cNvCxnSpPr/>
              <p:nvPr/>
            </p:nvCxnSpPr>
            <p:spPr bwMode="auto">
              <a:xfrm>
                <a:off x="2283908" y="3594679"/>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4" name="Straight Connector 87"/>
              <p:cNvCxnSpPr/>
              <p:nvPr/>
            </p:nvCxnSpPr>
            <p:spPr bwMode="auto">
              <a:xfrm>
                <a:off x="2512508" y="336607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5" name="Straight Connector 88"/>
              <p:cNvCxnSpPr/>
              <p:nvPr/>
            </p:nvCxnSpPr>
            <p:spPr bwMode="auto">
              <a:xfrm>
                <a:off x="2980821" y="336607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6" name="Straight Connector 89"/>
              <p:cNvCxnSpPr/>
              <p:nvPr/>
            </p:nvCxnSpPr>
            <p:spPr bwMode="auto">
              <a:xfrm>
                <a:off x="3198308" y="336607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7" name="Straight Connector 90"/>
              <p:cNvCxnSpPr/>
              <p:nvPr/>
            </p:nvCxnSpPr>
            <p:spPr bwMode="auto">
              <a:xfrm>
                <a:off x="3666621" y="3366079"/>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sp>
            <p:nvSpPr>
              <p:cNvPr id="318" name="TextBox 92"/>
              <p:cNvSpPr txBox="1"/>
              <p:nvPr/>
            </p:nvSpPr>
            <p:spPr>
              <a:xfrm>
                <a:off x="2743200" y="3137479"/>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9" name="TextBox 93"/>
              <p:cNvSpPr txBox="1"/>
              <p:nvPr/>
            </p:nvSpPr>
            <p:spPr>
              <a:xfrm>
                <a:off x="2999977" y="3007805"/>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0" name="TextBox 94"/>
              <p:cNvSpPr txBox="1"/>
              <p:nvPr/>
            </p:nvSpPr>
            <p:spPr>
              <a:xfrm>
                <a:off x="3449465" y="3157924"/>
                <a:ext cx="38414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1" name="TextBox 96"/>
              <p:cNvSpPr txBox="1"/>
              <p:nvPr/>
            </p:nvSpPr>
            <p:spPr>
              <a:xfrm>
                <a:off x="2618909" y="3341878"/>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2" name="TextBox 97"/>
              <p:cNvSpPr txBox="1"/>
              <p:nvPr/>
            </p:nvSpPr>
            <p:spPr>
              <a:xfrm>
                <a:off x="3297408" y="3349067"/>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3" name="TextBox 101"/>
              <p:cNvSpPr txBox="1"/>
              <p:nvPr/>
            </p:nvSpPr>
            <p:spPr>
              <a:xfrm>
                <a:off x="2331548" y="3141563"/>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24" name="Straight Connector 104"/>
              <p:cNvCxnSpPr/>
              <p:nvPr/>
            </p:nvCxnSpPr>
            <p:spPr bwMode="auto">
              <a:xfrm>
                <a:off x="3868562" y="3597291"/>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25" name="Straight Connector 106"/>
              <p:cNvCxnSpPr/>
              <p:nvPr/>
            </p:nvCxnSpPr>
            <p:spPr bwMode="auto">
              <a:xfrm>
                <a:off x="4097162" y="3368691"/>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326" name="Straight Connector 107"/>
              <p:cNvCxnSpPr/>
              <p:nvPr/>
            </p:nvCxnSpPr>
            <p:spPr bwMode="auto">
              <a:xfrm>
                <a:off x="4565475" y="336869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27" name="Straight Connector 108"/>
              <p:cNvCxnSpPr/>
              <p:nvPr/>
            </p:nvCxnSpPr>
            <p:spPr bwMode="auto">
              <a:xfrm>
                <a:off x="4782962" y="336869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28" name="Straight Connector 109"/>
              <p:cNvCxnSpPr/>
              <p:nvPr/>
            </p:nvCxnSpPr>
            <p:spPr bwMode="auto">
              <a:xfrm>
                <a:off x="5251275" y="336869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sp>
            <p:nvSpPr>
              <p:cNvPr id="329" name="TextBox 112"/>
              <p:cNvSpPr txBox="1"/>
              <p:nvPr/>
            </p:nvSpPr>
            <p:spPr>
              <a:xfrm>
                <a:off x="4367850" y="3160364"/>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0" name="TextBox 113"/>
              <p:cNvSpPr txBox="1"/>
              <p:nvPr/>
            </p:nvSpPr>
            <p:spPr>
              <a:xfrm>
                <a:off x="4575058" y="3037558"/>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1" name="TextBox 114"/>
              <p:cNvSpPr txBox="1"/>
              <p:nvPr/>
            </p:nvSpPr>
            <p:spPr>
              <a:xfrm>
                <a:off x="5034119" y="3160536"/>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2" name="TextBox 115"/>
              <p:cNvSpPr txBox="1"/>
              <p:nvPr/>
            </p:nvSpPr>
            <p:spPr>
              <a:xfrm>
                <a:off x="4203563" y="3344490"/>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3" name="TextBox 116"/>
              <p:cNvSpPr txBox="1"/>
              <p:nvPr/>
            </p:nvSpPr>
            <p:spPr>
              <a:xfrm>
                <a:off x="4882062" y="3351679"/>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34" name="Straight Connector 119"/>
              <p:cNvCxnSpPr/>
              <p:nvPr/>
            </p:nvCxnSpPr>
            <p:spPr bwMode="auto">
              <a:xfrm>
                <a:off x="5458044" y="3593719"/>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5" name="Straight Connector 120"/>
              <p:cNvCxnSpPr/>
              <p:nvPr/>
            </p:nvCxnSpPr>
            <p:spPr bwMode="auto">
              <a:xfrm>
                <a:off x="5686644" y="336511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6" name="Straight Connector 121"/>
              <p:cNvCxnSpPr/>
              <p:nvPr/>
            </p:nvCxnSpPr>
            <p:spPr bwMode="auto">
              <a:xfrm>
                <a:off x="6154957" y="336511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7" name="Straight Connector 122"/>
              <p:cNvCxnSpPr/>
              <p:nvPr/>
            </p:nvCxnSpPr>
            <p:spPr bwMode="auto">
              <a:xfrm>
                <a:off x="6372444" y="336511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8" name="Straight Connector 123"/>
              <p:cNvCxnSpPr/>
              <p:nvPr/>
            </p:nvCxnSpPr>
            <p:spPr bwMode="auto">
              <a:xfrm>
                <a:off x="6840757" y="336511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39" name="Straight Connector 124"/>
              <p:cNvCxnSpPr/>
              <p:nvPr/>
            </p:nvCxnSpPr>
            <p:spPr bwMode="auto">
              <a:xfrm>
                <a:off x="7058244" y="336511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sp>
            <p:nvSpPr>
              <p:cNvPr id="340" name="TextBox 125"/>
              <p:cNvSpPr txBox="1"/>
              <p:nvPr/>
            </p:nvSpPr>
            <p:spPr>
              <a:xfrm>
                <a:off x="5981835" y="3136519"/>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382</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1" name="TextBox 126"/>
              <p:cNvSpPr txBox="1"/>
              <p:nvPr/>
            </p:nvSpPr>
            <p:spPr>
              <a:xfrm>
                <a:off x="6174113" y="3006845"/>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386</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2" name="TextBox 127"/>
              <p:cNvSpPr txBox="1"/>
              <p:nvPr/>
            </p:nvSpPr>
            <p:spPr>
              <a:xfrm>
                <a:off x="6623601" y="3156964"/>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501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3" name="TextBox 128"/>
              <p:cNvSpPr txBox="1"/>
              <p:nvPr/>
            </p:nvSpPr>
            <p:spPr>
              <a:xfrm>
                <a:off x="6908739" y="3135707"/>
                <a:ext cx="409792"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511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4" name="TextBox 129"/>
              <p:cNvSpPr txBox="1"/>
              <p:nvPr/>
            </p:nvSpPr>
            <p:spPr>
              <a:xfrm>
                <a:off x="5793045" y="3340918"/>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5" name="TextBox 130"/>
              <p:cNvSpPr txBox="1"/>
              <p:nvPr/>
            </p:nvSpPr>
            <p:spPr>
              <a:xfrm>
                <a:off x="6471544" y="3348107"/>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6" name="TextBox 134"/>
              <p:cNvSpPr txBox="1"/>
              <p:nvPr/>
            </p:nvSpPr>
            <p:spPr>
              <a:xfrm>
                <a:off x="5505684" y="3140603"/>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267</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7" name="TextBox 135"/>
              <p:cNvSpPr txBox="1"/>
              <p:nvPr/>
            </p:nvSpPr>
            <p:spPr>
              <a:xfrm>
                <a:off x="3934352" y="3156963"/>
                <a:ext cx="33284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grpSp>
        <p:sp>
          <p:nvSpPr>
            <p:cNvPr id="270" name="TextBox 137"/>
            <p:cNvSpPr txBox="1"/>
            <p:nvPr/>
          </p:nvSpPr>
          <p:spPr>
            <a:xfrm>
              <a:off x="2662362" y="1704683"/>
              <a:ext cx="886781" cy="33855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20 MHz</a:t>
              </a:r>
              <a:endParaRPr kumimoji="1" lang="zh-CN" altLang="en-US" sz="1600" b="1"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71" name="TextBox 138"/>
            <p:cNvSpPr txBox="1"/>
            <p:nvPr/>
          </p:nvSpPr>
          <p:spPr>
            <a:xfrm>
              <a:off x="4261376" y="2505766"/>
              <a:ext cx="886781" cy="33855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40 MHz</a:t>
              </a:r>
              <a:endParaRPr kumimoji="1" lang="zh-CN" altLang="en-US" sz="1600" b="1"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72" name="TextBox 139"/>
            <p:cNvSpPr txBox="1"/>
            <p:nvPr/>
          </p:nvSpPr>
          <p:spPr>
            <a:xfrm>
              <a:off x="7519879" y="3326753"/>
              <a:ext cx="886781" cy="33855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80 MHz</a:t>
              </a:r>
              <a:endParaRPr kumimoji="1" lang="zh-CN" altLang="en-US" sz="1600" b="1"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grpSp>
          <p:nvGrpSpPr>
            <p:cNvPr id="273" name="Group 149"/>
            <p:cNvGrpSpPr/>
            <p:nvPr/>
          </p:nvGrpSpPr>
          <p:grpSpPr>
            <a:xfrm>
              <a:off x="7703770" y="1461096"/>
              <a:ext cx="1211630" cy="1059940"/>
              <a:chOff x="6513772" y="1466572"/>
              <a:chExt cx="1211630" cy="1059940"/>
            </a:xfrm>
          </p:grpSpPr>
          <p:cxnSp>
            <p:nvCxnSpPr>
              <p:cNvPr id="291" name="Straight Connector 140"/>
              <p:cNvCxnSpPr/>
              <p:nvPr/>
            </p:nvCxnSpPr>
            <p:spPr bwMode="auto">
              <a:xfrm>
                <a:off x="6516647" y="149979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92" name="Straight Connector 141"/>
              <p:cNvCxnSpPr/>
              <p:nvPr/>
            </p:nvCxnSpPr>
            <p:spPr bwMode="auto">
              <a:xfrm>
                <a:off x="6734134" y="149979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93" name="Straight Connector 142"/>
              <p:cNvCxnSpPr/>
              <p:nvPr/>
            </p:nvCxnSpPr>
            <p:spPr bwMode="auto">
              <a:xfrm>
                <a:off x="6516647" y="189828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94" name="Straight Connector 143"/>
              <p:cNvCxnSpPr/>
              <p:nvPr/>
            </p:nvCxnSpPr>
            <p:spPr bwMode="auto">
              <a:xfrm>
                <a:off x="6734134" y="189828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95" name="Straight Connector 144"/>
              <p:cNvCxnSpPr/>
              <p:nvPr/>
            </p:nvCxnSpPr>
            <p:spPr bwMode="auto">
              <a:xfrm>
                <a:off x="6513772" y="2271090"/>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296" name="Straight Connector 145"/>
              <p:cNvCxnSpPr/>
              <p:nvPr/>
            </p:nvCxnSpPr>
            <p:spPr bwMode="auto">
              <a:xfrm>
                <a:off x="6731259" y="2271090"/>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sp>
            <p:nvSpPr>
              <p:cNvPr id="297" name="TextBox 146"/>
              <p:cNvSpPr txBox="1"/>
              <p:nvPr/>
            </p:nvSpPr>
            <p:spPr>
              <a:xfrm>
                <a:off x="6754367" y="1466572"/>
                <a:ext cx="971035"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Guard Tones</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98" name="TextBox 147"/>
              <p:cNvSpPr txBox="1"/>
              <p:nvPr/>
            </p:nvSpPr>
            <p:spPr>
              <a:xfrm>
                <a:off x="6750204" y="1866898"/>
                <a:ext cx="397866"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DC</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99" name="TextBox 148"/>
              <p:cNvSpPr txBox="1"/>
              <p:nvPr/>
            </p:nvSpPr>
            <p:spPr>
              <a:xfrm>
                <a:off x="6752157" y="2249513"/>
                <a:ext cx="86042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smtClean="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Null Tones</a:t>
                </a:r>
                <a:endParaRPr kumimoji="1" lang="zh-CN"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cs typeface="Arial" panose="020B0604020202020204" pitchFamily="34" charset="0"/>
                </a:endParaRPr>
              </a:p>
            </p:txBody>
          </p:sp>
        </p:grpSp>
        <p:sp>
          <p:nvSpPr>
            <p:cNvPr id="274" name="TextBox 150"/>
            <p:cNvSpPr txBox="1"/>
            <p:nvPr/>
          </p:nvSpPr>
          <p:spPr>
            <a:xfrm>
              <a:off x="317014" y="1317385"/>
              <a:ext cx="1013419"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12 Guard 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5" name="TextBox 151"/>
            <p:cNvSpPr txBox="1"/>
            <p:nvPr/>
          </p:nvSpPr>
          <p:spPr>
            <a:xfrm>
              <a:off x="2002975" y="1365626"/>
              <a:ext cx="1013419"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11 Guard 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6" name="TextBox 152"/>
            <p:cNvSpPr txBox="1"/>
            <p:nvPr/>
          </p:nvSpPr>
          <p:spPr>
            <a:xfrm>
              <a:off x="1505312" y="1815298"/>
              <a:ext cx="458780"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DC</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7" name="TextBox 153"/>
            <p:cNvSpPr txBox="1"/>
            <p:nvPr/>
          </p:nvSpPr>
          <p:spPr>
            <a:xfrm>
              <a:off x="2263560" y="2588691"/>
              <a:ext cx="522900"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DC</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8" name="TextBox 154"/>
            <p:cNvSpPr txBox="1"/>
            <p:nvPr/>
          </p:nvSpPr>
          <p:spPr>
            <a:xfrm>
              <a:off x="227040" y="2134044"/>
              <a:ext cx="1013419"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12 Guard 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9" name="TextBox 155"/>
            <p:cNvSpPr txBox="1"/>
            <p:nvPr/>
          </p:nvSpPr>
          <p:spPr>
            <a:xfrm>
              <a:off x="3714928" y="2090837"/>
              <a:ext cx="699230"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11 Guard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0" name="TextBox 156"/>
            <p:cNvSpPr txBox="1"/>
            <p:nvPr/>
          </p:nvSpPr>
          <p:spPr>
            <a:xfrm>
              <a:off x="2998528" y="2508034"/>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1" name="TextBox 157"/>
            <p:cNvSpPr txBox="1"/>
            <p:nvPr/>
          </p:nvSpPr>
          <p:spPr>
            <a:xfrm>
              <a:off x="1425231" y="2524175"/>
              <a:ext cx="540533" cy="430887"/>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a:t>
              </a:r>
              <a:r>
                <a:rPr kumimoji="1" lang="en-US" altLang="zh-CN" sz="12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s</a:t>
              </a:r>
              <a:endParaRPr kumimoji="1" lang="zh-CN" altLang="en-US" sz="12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2" name="TextBox 158"/>
            <p:cNvSpPr txBox="1"/>
            <p:nvPr/>
          </p:nvSpPr>
          <p:spPr>
            <a:xfrm>
              <a:off x="354118" y="3000403"/>
              <a:ext cx="699230"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12 Guard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3" name="TextBox 159"/>
            <p:cNvSpPr txBox="1"/>
            <p:nvPr/>
          </p:nvSpPr>
          <p:spPr>
            <a:xfrm>
              <a:off x="6915368" y="2897983"/>
              <a:ext cx="699230"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11 Guard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4" name="TextBox 160"/>
            <p:cNvSpPr txBox="1"/>
            <p:nvPr/>
          </p:nvSpPr>
          <p:spPr>
            <a:xfrm>
              <a:off x="1414496" y="3400654"/>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5" name="TextBox 161"/>
            <p:cNvSpPr txBox="1"/>
            <p:nvPr/>
          </p:nvSpPr>
          <p:spPr>
            <a:xfrm>
              <a:off x="2206401" y="3377062"/>
              <a:ext cx="60465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6" name="TextBox 162"/>
            <p:cNvSpPr txBox="1"/>
            <p:nvPr/>
          </p:nvSpPr>
          <p:spPr>
            <a:xfrm>
              <a:off x="3021773" y="3385676"/>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7" name="TextBox 163"/>
            <p:cNvSpPr txBox="1"/>
            <p:nvPr/>
          </p:nvSpPr>
          <p:spPr>
            <a:xfrm>
              <a:off x="3794265" y="3432374"/>
              <a:ext cx="522900"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DC</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8" name="TextBox 164"/>
            <p:cNvSpPr txBox="1"/>
            <p:nvPr/>
          </p:nvSpPr>
          <p:spPr>
            <a:xfrm>
              <a:off x="4597704" y="3409890"/>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9" name="TextBox 165"/>
            <p:cNvSpPr txBox="1"/>
            <p:nvPr/>
          </p:nvSpPr>
          <p:spPr>
            <a:xfrm>
              <a:off x="5376452" y="3391766"/>
              <a:ext cx="60465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90" name="TextBox 166"/>
            <p:cNvSpPr txBox="1"/>
            <p:nvPr/>
          </p:nvSpPr>
          <p:spPr>
            <a:xfrm>
              <a:off x="6193032" y="3407131"/>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smtClean="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smtClean="0">
                <a:ln>
                  <a:noFill/>
                </a:ln>
                <a:solidFill>
                  <a:srgbClr val="CC00FF"/>
                </a:solidFill>
                <a:effectLst/>
                <a:uLnTx/>
                <a:uFillTx/>
                <a:latin typeface="Times New Roman" panose="02020603050405020304" pitchFamily="18" charset="0"/>
                <a:cs typeface="Arial" panose="020B0604020202020204" pitchFamily="34" charset="0"/>
              </a:endParaRPr>
            </a:p>
          </p:txBody>
        </p:sp>
      </p:grpSp>
      <p:sp>
        <p:nvSpPr>
          <p:cNvPr id="374" name="Content Placeholder 2"/>
          <p:cNvSpPr>
            <a:spLocks noGrp="1"/>
          </p:cNvSpPr>
          <p:nvPr>
            <p:ph idx="1"/>
          </p:nvPr>
        </p:nvSpPr>
        <p:spPr>
          <a:xfrm>
            <a:off x="1647941" y="4255597"/>
            <a:ext cx="8995602" cy="2235932"/>
          </a:xfrm>
        </p:spPr>
        <p:txBody>
          <a:bodyPr/>
          <a:lstStyle/>
          <a:p>
            <a:pPr>
              <a:buFont typeface="Arial" panose="020B0604020202020204" pitchFamily="34" charset="0"/>
              <a:buChar char="•"/>
            </a:pPr>
            <a:r>
              <a:rPr lang="en-US" altLang="zh-CN" sz="1100" b="0" dirty="0" smtClean="0"/>
              <a:t>Guard Tones on one side are aligned with the larger BW</a:t>
            </a:r>
          </a:p>
          <a:p>
            <a:pPr>
              <a:buFont typeface="Arial" panose="020B0604020202020204" pitchFamily="34" charset="0"/>
              <a:buChar char="•"/>
            </a:pPr>
            <a:r>
              <a:rPr lang="en-US" altLang="zh-CN" sz="1100" b="0" dirty="0" smtClean="0"/>
              <a:t>Guard Tones on the other side are aligned with the half of the DC tones in the larger BW</a:t>
            </a:r>
          </a:p>
          <a:p>
            <a:pPr>
              <a:buFont typeface="Arial" panose="020B0604020202020204" pitchFamily="34" charset="0"/>
              <a:buChar char="•"/>
            </a:pPr>
            <a:r>
              <a:rPr lang="en-US" altLang="zh-CN" sz="1100" b="0" dirty="0" smtClean="0"/>
              <a:t>Null Tones are aligned with the Null Tones in the larger BW and the DC Tones are aligned with the same number of Null Tones in the larger BW</a:t>
            </a:r>
          </a:p>
          <a:p>
            <a:pPr>
              <a:buFont typeface="Arial" panose="020B0604020202020204" pitchFamily="34" charset="0"/>
              <a:buChar char="•"/>
            </a:pPr>
            <a:r>
              <a:rPr lang="en-US" altLang="zh-CN" sz="1100" b="0" dirty="0" smtClean="0"/>
              <a:t>STAs with the different Operating BW can be mix-scheduled</a:t>
            </a:r>
          </a:p>
          <a:p>
            <a:pPr lvl="1"/>
            <a:r>
              <a:rPr lang="en-US" altLang="zh-CN" sz="1100" dirty="0" smtClean="0"/>
              <a:t>— Ex. 20 MHz </a:t>
            </a:r>
            <a:r>
              <a:rPr lang="en-US" altLang="zh-CN" sz="1100" dirty="0"/>
              <a:t>D</a:t>
            </a:r>
            <a:r>
              <a:rPr lang="en-US" altLang="zh-CN" sz="1100" dirty="0" smtClean="0"/>
              <a:t>RU can be mix-scheduled with the 40 MHz </a:t>
            </a:r>
            <a:r>
              <a:rPr lang="en-US" altLang="zh-CN" sz="1100" dirty="0"/>
              <a:t>D</a:t>
            </a:r>
            <a:r>
              <a:rPr lang="en-US" altLang="zh-CN" sz="1100" dirty="0" smtClean="0"/>
              <a:t>RU in a 40 MHz OFDMA PPDU</a:t>
            </a:r>
          </a:p>
          <a:p>
            <a:pPr lvl="1"/>
            <a:r>
              <a:rPr lang="en-US" altLang="zh-CN" sz="1100" b="0" dirty="0" smtClean="0"/>
              <a:t>— Ex. </a:t>
            </a:r>
            <a:r>
              <a:rPr lang="en-US" altLang="zh-CN" sz="1100" dirty="0" smtClean="0"/>
              <a:t>40 </a:t>
            </a:r>
            <a:r>
              <a:rPr lang="en-US" altLang="zh-CN" sz="1100" dirty="0"/>
              <a:t>MHz D</a:t>
            </a:r>
            <a:r>
              <a:rPr lang="en-US" altLang="zh-CN" sz="1100" dirty="0" smtClean="0"/>
              <a:t>RU </a:t>
            </a:r>
            <a:r>
              <a:rPr lang="en-US" altLang="zh-CN" sz="1100" dirty="0"/>
              <a:t>can be mix-scheduled with the </a:t>
            </a:r>
            <a:r>
              <a:rPr lang="en-US" altLang="zh-CN" sz="1100" dirty="0" smtClean="0"/>
              <a:t>80 </a:t>
            </a:r>
            <a:r>
              <a:rPr lang="en-US" altLang="zh-CN" sz="1100" dirty="0"/>
              <a:t>MHz D</a:t>
            </a:r>
            <a:r>
              <a:rPr lang="en-US" altLang="zh-CN" sz="1100" dirty="0" smtClean="0"/>
              <a:t>RU </a:t>
            </a:r>
            <a:r>
              <a:rPr lang="en-US" altLang="zh-CN" sz="1100" dirty="0"/>
              <a:t>in a </a:t>
            </a:r>
            <a:r>
              <a:rPr lang="en-US" altLang="zh-CN" sz="1100" dirty="0" smtClean="0"/>
              <a:t>80 </a:t>
            </a:r>
            <a:r>
              <a:rPr lang="en-US" altLang="zh-CN" sz="1100" dirty="0"/>
              <a:t>MHz </a:t>
            </a:r>
            <a:r>
              <a:rPr lang="en-US" altLang="zh-CN" sz="1100" dirty="0" smtClean="0"/>
              <a:t>OFDMA PPDU</a:t>
            </a:r>
          </a:p>
          <a:p>
            <a:pPr lvl="1"/>
            <a:r>
              <a:rPr lang="en-US" altLang="zh-CN" sz="1100" dirty="0" smtClean="0"/>
              <a:t>— Ex. 20, 40 and 80 MHz </a:t>
            </a:r>
            <a:r>
              <a:rPr lang="en-US" altLang="zh-CN" sz="1100" dirty="0"/>
              <a:t>D</a:t>
            </a:r>
            <a:r>
              <a:rPr lang="en-US" altLang="zh-CN" sz="1100" dirty="0" smtClean="0"/>
              <a:t>RU can be mix-scheduled in a 80 MHz OFDMA PPDU</a:t>
            </a:r>
          </a:p>
          <a:p>
            <a:pPr>
              <a:buFont typeface="Arial" panose="020B0604020202020204" pitchFamily="34" charset="0"/>
              <a:buChar char="•"/>
            </a:pPr>
            <a:r>
              <a:rPr lang="en-US" altLang="zh-CN" sz="1100" dirty="0"/>
              <a:t>D</a:t>
            </a:r>
            <a:r>
              <a:rPr lang="en-US" altLang="zh-CN" sz="1100" dirty="0" smtClean="0"/>
              <a:t>RUs (including data + pilots) occupy the rest of tones excluding the DC, Guard Tones and Null Tones </a:t>
            </a:r>
          </a:p>
          <a:p>
            <a:pPr lvl="1"/>
            <a:r>
              <a:rPr lang="en-US" altLang="zh-CN" sz="1100" dirty="0" smtClean="0"/>
              <a:t>Additional Null tones may arise depending on the </a:t>
            </a:r>
            <a:r>
              <a:rPr lang="en-US" altLang="zh-CN" sz="1100" dirty="0"/>
              <a:t>D</a:t>
            </a:r>
            <a:r>
              <a:rPr lang="en-US" altLang="zh-CN" sz="1100" dirty="0" smtClean="0"/>
              <a:t>RU design, in this case the additional null tones may be put beside the DC and Guard Tones</a:t>
            </a:r>
          </a:p>
        </p:txBody>
      </p:sp>
    </p:spTree>
    <p:extLst>
      <p:ext uri="{BB962C8B-B14F-4D97-AF65-F5344CB8AC3E}">
        <p14:creationId xmlns:p14="http://schemas.microsoft.com/office/powerpoint/2010/main" val="413669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701933"/>
            <a:ext cx="9932043" cy="5865813"/>
          </a:xfrm>
        </p:spPr>
        <p:txBody>
          <a:bodyPr/>
          <a:lstStyle/>
          <a:p>
            <a:pPr>
              <a:buFont typeface="Arial" panose="020B0604020202020204" pitchFamily="34" charset="0"/>
              <a:buChar char="•"/>
            </a:pPr>
            <a:r>
              <a:rPr lang="en-US" altLang="zh-CN" sz="1700" b="0" dirty="0"/>
              <a:t>In case of preamble puncturing case, we can apply the sub-bandwidth DRU tone plan individually</a:t>
            </a:r>
          </a:p>
          <a:p>
            <a:pPr lvl="1"/>
            <a:r>
              <a:rPr lang="en-US" altLang="zh-CN" sz="1700" dirty="0" smtClean="0"/>
              <a:t>— Ex</a:t>
            </a:r>
            <a:r>
              <a:rPr lang="en-US" altLang="zh-CN" sz="1700" dirty="0"/>
              <a:t>. For 20+40 MHz puncturing case in 80 MHz PPDU, we can apply the 20 MHz DRU tone plan and 40 MHz DRU tone plan to the non-punctured frequency portion and schedule the PPDU to the same STA</a:t>
            </a:r>
          </a:p>
          <a:p>
            <a:pPr lvl="1"/>
            <a:r>
              <a:rPr lang="en-US" altLang="zh-CN" sz="1700" dirty="0" smtClean="0"/>
              <a:t>— A </a:t>
            </a:r>
            <a:r>
              <a:rPr lang="en-US" altLang="zh-CN" sz="1700" dirty="0"/>
              <a:t>mixed RRU and DRU mode can be applied to a preamble-punctured PPDU</a:t>
            </a:r>
          </a:p>
          <a:p>
            <a:pPr marL="1200150" lvl="2" indent="-285750">
              <a:buFont typeface="Wingdings" panose="05000000000000000000" pitchFamily="2" charset="2"/>
              <a:buChar char="Ø"/>
            </a:pPr>
            <a:r>
              <a:rPr lang="en-US" altLang="zh-CN" sz="1600" dirty="0"/>
              <a:t>Ex. For 20+40 MHz puncturing case, an RRU can be scheduled to 20 MHz portion and a DRU can be scheduled to 40 MHz portion</a:t>
            </a:r>
          </a:p>
          <a:p>
            <a:pPr>
              <a:buFont typeface="Arial" panose="020B0604020202020204" pitchFamily="34" charset="0"/>
              <a:buChar char="•"/>
            </a:pPr>
            <a:r>
              <a:rPr lang="en-US" altLang="zh-CN" sz="2000" dirty="0"/>
              <a:t>Main purpose of this Option 3 DRU design is to allow a mixed-schedule among the STAs with the different operating BW</a:t>
            </a:r>
          </a:p>
          <a:p>
            <a:pPr lvl="1"/>
            <a:r>
              <a:rPr lang="en-US" altLang="zh-CN" sz="1600" dirty="0" smtClean="0"/>
              <a:t>— Ex</a:t>
            </a:r>
            <a:r>
              <a:rPr lang="en-US" altLang="zh-CN" sz="1600" dirty="0"/>
              <a:t>. In case of four 20 MHz STAs and two 40 MHz STAs to be scheduled, one way to schedule is to apply 52-tone 20 MHz tone plan for the 20 MHz STAs and 106-tone 40 MHz tone plan for the 40 MHz STAs</a:t>
            </a:r>
          </a:p>
          <a:p>
            <a:pPr lvl="1"/>
            <a:r>
              <a:rPr lang="en-US" altLang="zh-CN" sz="1600" dirty="0" smtClean="0"/>
              <a:t>— Let’s </a:t>
            </a:r>
            <a:r>
              <a:rPr lang="en-US" altLang="zh-CN" sz="1600" dirty="0"/>
              <a:t>denote “STA1 through STA4” as 20 MHz STAs and “STA5 and STA6” as 40 MHz STAs</a:t>
            </a:r>
          </a:p>
          <a:p>
            <a:pPr lvl="1"/>
            <a:r>
              <a:rPr lang="en-US" altLang="zh-CN" sz="1600" dirty="0" smtClean="0"/>
              <a:t>— One </a:t>
            </a:r>
            <a:r>
              <a:rPr lang="en-US" altLang="zh-CN" sz="1600" dirty="0"/>
              <a:t>mixed-schedule is shown in detail in the following link as in the Excel spreadsheet below</a:t>
            </a:r>
          </a:p>
          <a:p>
            <a:pPr marL="1200150" lvl="2" indent="-285750">
              <a:buFont typeface="Wingdings" panose="05000000000000000000" pitchFamily="2" charset="2"/>
              <a:buChar char="Ø"/>
            </a:pPr>
            <a:r>
              <a:rPr lang="en-US" altLang="zh-CN" sz="1400" dirty="0"/>
              <a:t>STA1 through STA6 are scheduled together in one 40 MHz PPDU</a:t>
            </a:r>
          </a:p>
          <a:p>
            <a:pPr marL="1200150" lvl="2" indent="-285750">
              <a:buFont typeface="Wingdings" panose="05000000000000000000" pitchFamily="2" charset="2"/>
              <a:buChar char="Ø"/>
            </a:pPr>
            <a:r>
              <a:rPr lang="en-US" altLang="zh-CN" sz="1400" dirty="0"/>
              <a:t>STA1 and STA2 are scheduled in the 20 MHz portion of lower tone index (STA1 and STA2 are assumed to park in the primary 20 MHz)</a:t>
            </a:r>
          </a:p>
          <a:p>
            <a:pPr marL="1200150" lvl="2" indent="-285750">
              <a:buFont typeface="Wingdings" panose="05000000000000000000" pitchFamily="2" charset="2"/>
              <a:buChar char="Ø"/>
            </a:pPr>
            <a:r>
              <a:rPr lang="en-US" altLang="zh-CN" sz="1400" dirty="0"/>
              <a:t>STA3 and STA4 are scheduled in the 20 MHz portion of higher tone index (STA3 and STA4 are assumed to park in the secondary 20 MHz)</a:t>
            </a:r>
          </a:p>
          <a:p>
            <a:pPr lvl="2" algn="ctr"/>
            <a:endParaRPr lang="en-US" altLang="zh-CN" sz="1400" dirty="0"/>
          </a:p>
          <a:p>
            <a:pPr lvl="2"/>
            <a:endParaRPr lang="en-US" altLang="zh-CN" sz="1400" dirty="0"/>
          </a:p>
          <a:p>
            <a:pPr lvl="2"/>
            <a:endParaRPr lang="en-US" altLang="zh-CN" sz="1100" dirty="0"/>
          </a:p>
          <a:p>
            <a:endParaRPr lang="zh-CN" altLang="en-US" sz="1600" b="0"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13</a:t>
            </a:fld>
            <a:endParaRPr lang="en-US" altLang="ko-KR"/>
          </a:p>
        </p:txBody>
      </p:sp>
      <p:sp>
        <p:nvSpPr>
          <p:cNvPr id="7" name="日期占位符 5"/>
          <p:cNvSpPr>
            <a:spLocks noGrp="1"/>
          </p:cNvSpPr>
          <p:nvPr>
            <p:ph type="dt" idx="15"/>
          </p:nvPr>
        </p:nvSpPr>
        <p:spPr>
          <a:xfrm>
            <a:off x="929217" y="333375"/>
            <a:ext cx="2499764" cy="273050"/>
          </a:xfrm>
        </p:spPr>
        <p:txBody>
          <a:bodyPr/>
          <a:lstStyle/>
          <a:p>
            <a:r>
              <a:rPr lang="en-US" altLang="zh-CN" dirty="0"/>
              <a:t>March 2024</a:t>
            </a:r>
            <a:endParaRPr lang="en-GB" altLang="zh-CN" dirty="0"/>
          </a:p>
        </p:txBody>
      </p:sp>
      <p:sp>
        <p:nvSpPr>
          <p:cNvPr id="8" name="页脚占位符 4"/>
          <p:cNvSpPr>
            <a:spLocks noGrp="1"/>
          </p:cNvSpPr>
          <p:nvPr>
            <p:ph type="ftr" idx="14"/>
          </p:nvPr>
        </p:nvSpPr>
        <p:spPr>
          <a:xfrm>
            <a:off x="7143757" y="6475414"/>
            <a:ext cx="4246027" cy="180975"/>
          </a:xfrm>
        </p:spPr>
        <p:txBody>
          <a:bodyPr/>
          <a:lstStyle/>
          <a:p>
            <a:r>
              <a:rPr lang="en-GB" dirty="0" smtClean="0"/>
              <a:t>Bo Gong (Huawei)</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1246703172"/>
              </p:ext>
            </p:extLst>
          </p:nvPr>
        </p:nvGraphicFramePr>
        <p:xfrm>
          <a:off x="6040967" y="5703889"/>
          <a:ext cx="914400" cy="771525"/>
        </p:xfrm>
        <a:graphic>
          <a:graphicData uri="http://schemas.openxmlformats.org/presentationml/2006/ole">
            <mc:AlternateContent xmlns:mc="http://schemas.openxmlformats.org/markup-compatibility/2006">
              <mc:Choice xmlns:v="urn:schemas-microsoft-com:vml" Requires="v">
                <p:oleObj spid="_x0000_s2117"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6040967" y="570388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3322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914401" y="1981201"/>
            <a:ext cx="10361084" cy="1231775"/>
          </a:xfrm>
        </p:spPr>
        <p:txBody>
          <a:bodyPr/>
          <a:lstStyle/>
          <a:p>
            <a:r>
              <a:rPr lang="en-US" altLang="zh-CN" sz="2000" b="0" dirty="0" smtClean="0"/>
              <a:t>	</a:t>
            </a:r>
            <a:endParaRPr lang="zh-CN" altLang="en-US" sz="2000" b="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6" name="日期占位符 5"/>
          <p:cNvSpPr>
            <a:spLocks noGrp="1"/>
          </p:cNvSpPr>
          <p:nvPr>
            <p:ph type="dt" idx="15"/>
          </p:nvPr>
        </p:nvSpPr>
        <p:spPr/>
        <p:txBody>
          <a:bodyPr/>
          <a:lstStyle/>
          <a:p>
            <a:r>
              <a:rPr lang="en-US" altLang="zh-CN" dirty="0" smtClean="0"/>
              <a:t>March </a:t>
            </a:r>
            <a:r>
              <a:rPr lang="en-US" altLang="zh-CN" dirty="0"/>
              <a:t>2024</a:t>
            </a:r>
            <a:endParaRPr lang="en-GB" altLang="zh-CN" dirty="0"/>
          </a:p>
        </p:txBody>
      </p:sp>
      <p:sp>
        <p:nvSpPr>
          <p:cNvPr id="7" name="文本框 6"/>
          <p:cNvSpPr txBox="1"/>
          <p:nvPr/>
        </p:nvSpPr>
        <p:spPr>
          <a:xfrm>
            <a:off x="1343472" y="1830390"/>
            <a:ext cx="9217024" cy="3139321"/>
          </a:xfrm>
          <a:prstGeom prst="rect">
            <a:avLst/>
          </a:prstGeom>
          <a:noFill/>
        </p:spPr>
        <p:txBody>
          <a:bodyPr wrap="square" rtlCol="0">
            <a:spAutoFit/>
          </a:bodyPr>
          <a:lstStyle/>
          <a:p>
            <a:r>
              <a:rPr lang="en-US" altLang="zh-CN" sz="1800" dirty="0" smtClean="0">
                <a:solidFill>
                  <a:schemeClr val="tx1"/>
                </a:solidFill>
              </a:rPr>
              <a:t>In this proposal, we propose 3 kinds of tone plans. Beside the maximum power amplification and the same </a:t>
            </a:r>
            <a:r>
              <a:rPr lang="en-US" altLang="zh-CN" sz="1800" dirty="0">
                <a:solidFill>
                  <a:schemeClr val="tx1"/>
                </a:solidFill>
              </a:rPr>
              <a:t>hierarchical structure with </a:t>
            </a:r>
            <a:r>
              <a:rPr lang="en-US" altLang="zh-CN" sz="1800" dirty="0" err="1" smtClean="0">
                <a:solidFill>
                  <a:schemeClr val="tx1"/>
                </a:solidFill>
              </a:rPr>
              <a:t>rRU</a:t>
            </a:r>
            <a:r>
              <a:rPr lang="en-US" altLang="zh-CN" sz="1800" dirty="0" smtClean="0">
                <a:solidFill>
                  <a:schemeClr val="tx1"/>
                </a:solidFill>
              </a:rPr>
              <a:t>, they have the following properties.</a:t>
            </a:r>
          </a:p>
          <a:p>
            <a:endParaRPr lang="en-US" altLang="zh-CN" sz="1800" dirty="0">
              <a:solidFill>
                <a:schemeClr val="tx1"/>
              </a:solidFill>
            </a:endParaRPr>
          </a:p>
          <a:p>
            <a:pPr marL="342900" indent="-342900">
              <a:buFont typeface="Wingdings" panose="05000000000000000000" pitchFamily="2" charset="2"/>
              <a:buChar char="Ø"/>
            </a:pPr>
            <a:r>
              <a:rPr lang="en-US" altLang="zh-CN" sz="1800" dirty="0" smtClean="0">
                <a:solidFill>
                  <a:schemeClr val="tx1"/>
                </a:solidFill>
              </a:rPr>
              <a:t>For opt-1, the group based tone plan reduces </a:t>
            </a:r>
            <a:r>
              <a:rPr lang="en-US" altLang="zh-CN" sz="1800" dirty="0">
                <a:solidFill>
                  <a:schemeClr val="tx1"/>
                </a:solidFill>
              </a:rPr>
              <a:t>the smoothing fitting error of the pilot tones</a:t>
            </a:r>
            <a:r>
              <a:rPr lang="en-US" altLang="zh-CN" sz="1800" dirty="0" smtClean="0">
                <a:solidFill>
                  <a:schemeClr val="tx1"/>
                </a:solidFill>
              </a:rPr>
              <a:t> by placing </a:t>
            </a:r>
            <a:r>
              <a:rPr lang="en-US" altLang="zh-CN" sz="1800" dirty="0">
                <a:solidFill>
                  <a:schemeClr val="tx1"/>
                </a:solidFill>
              </a:rPr>
              <a:t>the pilot tone inside a group of </a:t>
            </a:r>
            <a:r>
              <a:rPr lang="en-US" altLang="zh-CN" sz="1800" dirty="0" smtClean="0">
                <a:solidFill>
                  <a:schemeClr val="tx1"/>
                </a:solidFill>
              </a:rPr>
              <a:t>tones. </a:t>
            </a:r>
            <a:r>
              <a:rPr lang="en-US" altLang="zh-CN" sz="1800" dirty="0">
                <a:solidFill>
                  <a:schemeClr val="tx1"/>
                </a:solidFill>
              </a:rPr>
              <a:t>Simulation results show obvious gain of the proposed </a:t>
            </a:r>
            <a:r>
              <a:rPr lang="en-US" altLang="zh-CN" sz="1800" dirty="0" smtClean="0">
                <a:solidFill>
                  <a:schemeClr val="tx1"/>
                </a:solidFill>
              </a:rPr>
              <a:t>group based </a:t>
            </a:r>
            <a:r>
              <a:rPr lang="en-US" altLang="zh-CN" sz="1800" dirty="0">
                <a:solidFill>
                  <a:schemeClr val="tx1"/>
                </a:solidFill>
              </a:rPr>
              <a:t>tone </a:t>
            </a:r>
            <a:r>
              <a:rPr lang="en-US" altLang="zh-CN" sz="1800" dirty="0" smtClean="0">
                <a:solidFill>
                  <a:schemeClr val="tx1"/>
                </a:solidFill>
              </a:rPr>
              <a:t>plan.</a:t>
            </a:r>
          </a:p>
          <a:p>
            <a:pPr marL="342900" indent="-342900">
              <a:buFont typeface="Wingdings" panose="05000000000000000000" pitchFamily="2" charset="2"/>
              <a:buChar char="Ø"/>
            </a:pPr>
            <a:endParaRPr lang="en-US" altLang="zh-CN" sz="1800" dirty="0" smtClean="0">
              <a:solidFill>
                <a:schemeClr val="tx1"/>
              </a:solidFill>
            </a:endParaRPr>
          </a:p>
          <a:p>
            <a:pPr marL="342900" indent="-342900">
              <a:buFont typeface="Wingdings" panose="05000000000000000000" pitchFamily="2" charset="2"/>
              <a:buChar char="Ø"/>
            </a:pPr>
            <a:r>
              <a:rPr lang="en-US" altLang="zh-CN" sz="1800" dirty="0" smtClean="0">
                <a:solidFill>
                  <a:schemeClr val="tx1"/>
                </a:solidFill>
              </a:rPr>
              <a:t>For opt-2, the pilot power boosted tone plan improves the power of the pilot tones, which guarantees higher phase tracking accuracy.</a:t>
            </a:r>
          </a:p>
          <a:p>
            <a:pPr marL="342900" indent="-342900">
              <a:buFont typeface="Wingdings" panose="05000000000000000000" pitchFamily="2" charset="2"/>
              <a:buChar char="Ø"/>
            </a:pPr>
            <a:endParaRPr lang="en-US" altLang="zh-CN" sz="1800" dirty="0" smtClean="0">
              <a:solidFill>
                <a:schemeClr val="tx1"/>
              </a:solidFill>
            </a:endParaRPr>
          </a:p>
          <a:p>
            <a:pPr marL="342900" indent="-342900">
              <a:buFont typeface="Wingdings" panose="05000000000000000000" pitchFamily="2" charset="2"/>
              <a:buChar char="Ø"/>
            </a:pPr>
            <a:r>
              <a:rPr lang="en-US" altLang="zh-CN" sz="1800" dirty="0" smtClean="0">
                <a:solidFill>
                  <a:schemeClr val="tx1"/>
                </a:solidFill>
              </a:rPr>
              <a:t>For opt-3, the unified </a:t>
            </a:r>
            <a:r>
              <a:rPr lang="en-US" altLang="zh-CN" sz="1800" dirty="0">
                <a:solidFill>
                  <a:schemeClr val="tx1"/>
                </a:solidFill>
              </a:rPr>
              <a:t>DRU </a:t>
            </a:r>
            <a:r>
              <a:rPr lang="en-US" altLang="zh-CN" sz="1800" dirty="0" smtClean="0">
                <a:solidFill>
                  <a:schemeClr val="tx1"/>
                </a:solidFill>
              </a:rPr>
              <a:t>tone plan supports mixed scheduling across the BWs.</a:t>
            </a:r>
            <a:endParaRPr lang="zh-CN" altLang="en-US" sz="1800" dirty="0"/>
          </a:p>
        </p:txBody>
      </p:sp>
    </p:spTree>
    <p:extLst>
      <p:ext uri="{BB962C8B-B14F-4D97-AF65-F5344CB8AC3E}">
        <p14:creationId xmlns:p14="http://schemas.microsoft.com/office/powerpoint/2010/main" val="1904985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Straw Poll #1</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ko-KR" sz="2000" dirty="0"/>
              <a:t>Do you agree to add the following text to the </a:t>
            </a:r>
            <a:r>
              <a:rPr lang="en-US" altLang="ko-KR" sz="2000" dirty="0" err="1"/>
              <a:t>TGbn</a:t>
            </a:r>
            <a:r>
              <a:rPr lang="en-US" altLang="ko-KR" sz="2000" dirty="0"/>
              <a:t> SFD</a:t>
            </a:r>
            <a:r>
              <a:rPr lang="en-US" altLang="ko-KR" sz="2000" dirty="0" smtClean="0"/>
              <a:t>?</a:t>
            </a:r>
          </a:p>
          <a:p>
            <a:pPr marL="457200" lvl="1" indent="0" eaLnBrk="0" hangingPunct="0">
              <a:spcBef>
                <a:spcPct val="20000"/>
              </a:spcBef>
            </a:pPr>
            <a:r>
              <a:rPr lang="en-US" altLang="zh-CN" sz="2000" dirty="0" smtClean="0"/>
              <a:t>	</a:t>
            </a:r>
            <a:r>
              <a:rPr lang="en-US" altLang="zh-CN" sz="2000" dirty="0" smtClean="0">
                <a:latin typeface="宋体" panose="02010600030101010101" pitchFamily="2" charset="-122"/>
                <a:ea typeface="宋体" panose="02010600030101010101" pitchFamily="2" charset="-122"/>
              </a:rPr>
              <a:t>- </a:t>
            </a:r>
            <a:r>
              <a:rPr lang="en-US" altLang="zh-CN" sz="1800" dirty="0" smtClean="0">
                <a:solidFill>
                  <a:schemeClr val="tx1"/>
                </a:solidFill>
              </a:rPr>
              <a:t>The DRU sizes include 26-tone, 52-tone, 106-tone, 242-tone, 484-tone, 996-tone.</a:t>
            </a:r>
          </a:p>
          <a:p>
            <a:endParaRPr lang="en-US" altLang="zh-CN" sz="2000" dirty="0"/>
          </a:p>
          <a:p>
            <a:pPr>
              <a:buFont typeface="Arial" panose="020B0604020202020204" pitchFamily="34" charset="0"/>
              <a:buChar char="•"/>
            </a:pPr>
            <a:r>
              <a:rPr lang="en-US" altLang="ko-KR" sz="2000" dirty="0"/>
              <a:t>Y/N/A: </a:t>
            </a:r>
            <a:r>
              <a:rPr lang="en-US" altLang="ko-KR" sz="2000" dirty="0" smtClean="0"/>
              <a:t>//</a:t>
            </a:r>
          </a:p>
          <a:p>
            <a:pPr>
              <a:buFont typeface="Arial" panose="020B0604020202020204" pitchFamily="34" charset="0"/>
              <a:buChar char="•"/>
            </a:pPr>
            <a:endParaRPr lang="en-US" altLang="ko-KR" sz="2000" dirty="0"/>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7" name="日期占位符 5"/>
          <p:cNvSpPr txBox="1">
            <a:spLocks/>
          </p:cNvSpPr>
          <p:nvPr/>
        </p:nvSpPr>
        <p:spPr bwMode="auto">
          <a:xfrm>
            <a:off x="939850" y="304801"/>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March 2024</a:t>
            </a:r>
            <a:endParaRPr lang="en-GB" altLang="zh-CN" dirty="0"/>
          </a:p>
        </p:txBody>
      </p:sp>
    </p:spTree>
    <p:extLst>
      <p:ext uri="{BB962C8B-B14F-4D97-AF65-F5344CB8AC3E}">
        <p14:creationId xmlns:p14="http://schemas.microsoft.com/office/powerpoint/2010/main" val="413957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Straw Poll </a:t>
            </a:r>
            <a:r>
              <a:rPr lang="en-US" altLang="zh-CN" dirty="0" smtClean="0"/>
              <a:t>#2</a:t>
            </a:r>
            <a:endParaRPr lang="zh-CN" altLang="en-US" dirty="0"/>
          </a:p>
        </p:txBody>
      </p:sp>
      <p:sp>
        <p:nvSpPr>
          <p:cNvPr id="3" name="内容占位符 2"/>
          <p:cNvSpPr>
            <a:spLocks noGrp="1"/>
          </p:cNvSpPr>
          <p:nvPr>
            <p:ph idx="1"/>
          </p:nvPr>
        </p:nvSpPr>
        <p:spPr>
          <a:xfrm>
            <a:off x="939850" y="1880502"/>
            <a:ext cx="9980686" cy="4113213"/>
          </a:xfrm>
        </p:spPr>
        <p:txBody>
          <a:bodyPr/>
          <a:lstStyle/>
          <a:p>
            <a:pPr>
              <a:buFont typeface="Arial" panose="020B0604020202020204" pitchFamily="34" charset="0"/>
              <a:buChar char="•"/>
            </a:pPr>
            <a:r>
              <a:rPr lang="en-US" altLang="ko-KR" sz="2000" dirty="0"/>
              <a:t>Do you agree to add the following text to the </a:t>
            </a:r>
            <a:r>
              <a:rPr lang="en-US" altLang="ko-KR" sz="2000" dirty="0" err="1"/>
              <a:t>TGbn</a:t>
            </a:r>
            <a:r>
              <a:rPr lang="en-US" altLang="ko-KR" sz="2000" dirty="0"/>
              <a:t> SFD</a:t>
            </a:r>
            <a:r>
              <a:rPr lang="en-US" altLang="ko-KR" sz="2000" dirty="0" smtClean="0"/>
              <a:t>?  </a:t>
            </a:r>
          </a:p>
          <a:p>
            <a:pPr marL="0" indent="0"/>
            <a:r>
              <a:rPr lang="en-US" altLang="ko-KR" sz="2000" dirty="0"/>
              <a:t>	</a:t>
            </a:r>
            <a:r>
              <a:rPr lang="en-US" altLang="ko-KR" sz="1800" b="0" dirty="0">
                <a:solidFill>
                  <a:schemeClr val="tx1"/>
                </a:solidFill>
              </a:rPr>
              <a:t> </a:t>
            </a:r>
            <a:r>
              <a:rPr lang="en-US" altLang="ko-KR" sz="1800" b="0" dirty="0" smtClean="0">
                <a:solidFill>
                  <a:schemeClr val="tx1"/>
                </a:solidFill>
              </a:rPr>
              <a:t>The DRU tone plan for 20M/40M distribution bandwidth presents </a:t>
            </a:r>
            <a:r>
              <a:rPr lang="en-US" altLang="ko-KR" sz="1800" b="0" dirty="0">
                <a:solidFill>
                  <a:schemeClr val="tx1"/>
                </a:solidFill>
              </a:rPr>
              <a:t>the same </a:t>
            </a:r>
            <a:r>
              <a:rPr lang="en-US" altLang="ko-KR" sz="1800" b="0" dirty="0" smtClean="0">
                <a:solidFill>
                  <a:schemeClr val="tx1"/>
                </a:solidFill>
              </a:rPr>
              <a:t>hierarchical structure as </a:t>
            </a:r>
            <a:r>
              <a:rPr lang="en-US" altLang="ko-KR" sz="1800" b="0" dirty="0" err="1" smtClean="0">
                <a:solidFill>
                  <a:schemeClr val="tx1"/>
                </a:solidFill>
              </a:rPr>
              <a:t>rRU</a:t>
            </a:r>
            <a:r>
              <a:rPr lang="en-US" altLang="ko-KR" sz="1800" b="0" dirty="0" smtClean="0">
                <a:solidFill>
                  <a:schemeClr val="tx1"/>
                </a:solidFill>
              </a:rPr>
              <a:t> tone plan, which means</a:t>
            </a:r>
            <a:endParaRPr lang="en-US" altLang="ko-KR" sz="2000" dirty="0"/>
          </a:p>
          <a:p>
            <a:pPr marL="457200" lvl="1" indent="0" eaLnBrk="0" hangingPunct="0">
              <a:spcBef>
                <a:spcPct val="20000"/>
              </a:spcBef>
            </a:pPr>
            <a:r>
              <a:rPr lang="en-US" altLang="zh-CN" dirty="0" smtClean="0">
                <a:latin typeface="宋体" panose="02010600030101010101" pitchFamily="2" charset="-122"/>
                <a:ea typeface="宋体" panose="02010600030101010101" pitchFamily="2" charset="-122"/>
              </a:rPr>
              <a:t>- </a:t>
            </a:r>
            <a:r>
              <a:rPr lang="en-US" altLang="zh-CN" sz="1800" dirty="0" smtClean="0">
                <a:solidFill>
                  <a:schemeClr val="tx1"/>
                </a:solidFill>
              </a:rPr>
              <a:t>Each 52-tone DRU consists of two 26-tone DRUs; </a:t>
            </a:r>
          </a:p>
          <a:p>
            <a:pPr marL="457200" lvl="1" indent="0" eaLnBrk="0" hangingPunct="0">
              <a:spcBef>
                <a:spcPct val="20000"/>
              </a:spcBef>
            </a:pPr>
            <a:r>
              <a:rPr lang="en-US" altLang="zh-CN" sz="1800" dirty="0" smtClean="0">
                <a:latin typeface="宋体" panose="02010600030101010101" pitchFamily="2" charset="-122"/>
                <a:ea typeface="宋体" panose="02010600030101010101" pitchFamily="2" charset="-122"/>
              </a:rPr>
              <a:t>- </a:t>
            </a:r>
            <a:r>
              <a:rPr lang="en-US" altLang="zh-CN" sz="1800" dirty="0">
                <a:solidFill>
                  <a:schemeClr val="tx1"/>
                </a:solidFill>
              </a:rPr>
              <a:t>Each 106-tone DRU </a:t>
            </a:r>
            <a:r>
              <a:rPr lang="en-US" altLang="zh-CN" sz="1800" dirty="0" smtClean="0">
                <a:solidFill>
                  <a:schemeClr val="tx1"/>
                </a:solidFill>
              </a:rPr>
              <a:t>consists of two </a:t>
            </a:r>
            <a:r>
              <a:rPr lang="en-US" altLang="zh-CN" sz="1800" dirty="0">
                <a:solidFill>
                  <a:schemeClr val="tx1"/>
                </a:solidFill>
              </a:rPr>
              <a:t>52-tone </a:t>
            </a:r>
            <a:r>
              <a:rPr lang="en-US" altLang="zh-CN" sz="1800" dirty="0" smtClean="0">
                <a:solidFill>
                  <a:schemeClr val="tx1"/>
                </a:solidFill>
              </a:rPr>
              <a:t>DRUs and two additional tones;</a:t>
            </a:r>
            <a:endParaRPr lang="en-US" altLang="zh-CN" sz="1800" dirty="0">
              <a:solidFill>
                <a:schemeClr val="tx1"/>
              </a:solidFill>
            </a:endParaRPr>
          </a:p>
          <a:p>
            <a:pPr marL="457200" lvl="1" indent="0" eaLnBrk="0" hangingPunct="0">
              <a:spcBef>
                <a:spcPct val="20000"/>
              </a:spcBef>
            </a:pPr>
            <a:r>
              <a:rPr lang="en-US" altLang="zh-CN" sz="1800" dirty="0" smtClean="0">
                <a:latin typeface="宋体" panose="02010600030101010101" pitchFamily="2" charset="-122"/>
                <a:ea typeface="宋体" panose="02010600030101010101" pitchFamily="2" charset="-122"/>
              </a:rPr>
              <a:t>- </a:t>
            </a:r>
            <a:r>
              <a:rPr lang="en-US" altLang="zh-CN" sz="1800" dirty="0">
                <a:solidFill>
                  <a:schemeClr val="tx1"/>
                </a:solidFill>
              </a:rPr>
              <a:t>Each 242-tone DRU </a:t>
            </a:r>
            <a:r>
              <a:rPr lang="en-US" altLang="zh-CN" sz="1800" dirty="0" smtClean="0">
                <a:solidFill>
                  <a:schemeClr val="tx1"/>
                </a:solidFill>
              </a:rPr>
              <a:t>consists of </a:t>
            </a:r>
            <a:r>
              <a:rPr lang="en-US" altLang="zh-CN" sz="1800" dirty="0">
                <a:solidFill>
                  <a:schemeClr val="tx1"/>
                </a:solidFill>
              </a:rPr>
              <a:t>two 106-tone </a:t>
            </a:r>
            <a:r>
              <a:rPr lang="en-US" altLang="zh-CN" sz="1800" dirty="0" smtClean="0">
                <a:solidFill>
                  <a:schemeClr val="tx1"/>
                </a:solidFill>
              </a:rPr>
              <a:t>DRUs </a:t>
            </a:r>
            <a:r>
              <a:rPr lang="en-US" altLang="zh-CN" sz="1800" dirty="0">
                <a:solidFill>
                  <a:schemeClr val="tx1"/>
                </a:solidFill>
              </a:rPr>
              <a:t>and one 26-tone </a:t>
            </a:r>
            <a:r>
              <a:rPr lang="en-US" altLang="zh-CN" sz="1800" dirty="0" smtClean="0">
                <a:solidFill>
                  <a:schemeClr val="tx1"/>
                </a:solidFill>
              </a:rPr>
              <a:t>DRU and 4 additional tones; </a:t>
            </a:r>
            <a:endParaRPr lang="en-US" altLang="zh-CN" sz="1800" dirty="0">
              <a:solidFill>
                <a:schemeClr val="tx1"/>
              </a:solidFill>
            </a:endParaRPr>
          </a:p>
          <a:p>
            <a:endParaRPr lang="en-US" altLang="zh-CN" sz="1800" dirty="0">
              <a:solidFill>
                <a:schemeClr val="tx1"/>
              </a:solidFill>
            </a:endParaRPr>
          </a:p>
          <a:p>
            <a:pPr>
              <a:buFont typeface="Arial" panose="020B0604020202020204" pitchFamily="34" charset="0"/>
              <a:buChar char="•"/>
            </a:pPr>
            <a:r>
              <a:rPr lang="en-US" altLang="ko-KR" sz="2000" dirty="0"/>
              <a:t>Y/N/A: //</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8" name="日期占位符 5"/>
          <p:cNvSpPr txBox="1">
            <a:spLocks/>
          </p:cNvSpPr>
          <p:nvPr/>
        </p:nvSpPr>
        <p:spPr bwMode="auto">
          <a:xfrm>
            <a:off x="939850" y="304801"/>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March 2024</a:t>
            </a:r>
            <a:endParaRPr lang="en-GB" altLang="zh-CN" dirty="0"/>
          </a:p>
        </p:txBody>
      </p:sp>
    </p:spTree>
    <p:extLst>
      <p:ext uri="{BB962C8B-B14F-4D97-AF65-F5344CB8AC3E}">
        <p14:creationId xmlns:p14="http://schemas.microsoft.com/office/powerpoint/2010/main" val="420225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Straw Poll </a:t>
            </a:r>
            <a:r>
              <a:rPr lang="en-US" altLang="zh-CN" dirty="0" smtClean="0"/>
              <a:t>#3</a:t>
            </a:r>
            <a:endParaRPr lang="zh-CN" altLang="en-US" dirty="0"/>
          </a:p>
        </p:txBody>
      </p:sp>
      <p:sp>
        <p:nvSpPr>
          <p:cNvPr id="3" name="内容占位符 2"/>
          <p:cNvSpPr>
            <a:spLocks noGrp="1"/>
          </p:cNvSpPr>
          <p:nvPr>
            <p:ph idx="1"/>
          </p:nvPr>
        </p:nvSpPr>
        <p:spPr>
          <a:xfrm>
            <a:off x="914401" y="1981201"/>
            <a:ext cx="10078144" cy="4113213"/>
          </a:xfrm>
        </p:spPr>
        <p:txBody>
          <a:bodyPr/>
          <a:lstStyle/>
          <a:p>
            <a:pPr>
              <a:buFont typeface="Arial" panose="020B0604020202020204" pitchFamily="34" charset="0"/>
              <a:buChar char="•"/>
            </a:pPr>
            <a:r>
              <a:rPr lang="en-US" altLang="ko-KR" sz="2000" dirty="0"/>
              <a:t>Do you agree to add the following text to the </a:t>
            </a:r>
            <a:r>
              <a:rPr lang="en-US" altLang="ko-KR" sz="2000" dirty="0" err="1"/>
              <a:t>TGbn</a:t>
            </a:r>
            <a:r>
              <a:rPr lang="en-US" altLang="ko-KR" sz="2000" dirty="0"/>
              <a:t> SFD?  </a:t>
            </a:r>
          </a:p>
          <a:p>
            <a:pPr marL="0" indent="0"/>
            <a:r>
              <a:rPr lang="en-US" altLang="ko-KR" sz="2000" dirty="0"/>
              <a:t>	</a:t>
            </a:r>
            <a:r>
              <a:rPr lang="en-US" altLang="ko-KR" sz="1800" b="0" dirty="0">
                <a:solidFill>
                  <a:schemeClr val="tx1"/>
                </a:solidFill>
              </a:rPr>
              <a:t> </a:t>
            </a:r>
            <a:r>
              <a:rPr lang="en-US" altLang="ko-KR" sz="1800" b="0" dirty="0" smtClean="0">
                <a:solidFill>
                  <a:schemeClr val="tx1"/>
                </a:solidFill>
              </a:rPr>
              <a:t>The number of the pilot tones of a DRU is the same as the number of the pilot tones of a </a:t>
            </a:r>
            <a:r>
              <a:rPr lang="en-US" altLang="ko-KR" sz="1800" b="0" dirty="0" err="1" smtClean="0">
                <a:solidFill>
                  <a:schemeClr val="tx1"/>
                </a:solidFill>
              </a:rPr>
              <a:t>rRU</a:t>
            </a:r>
            <a:r>
              <a:rPr lang="en-US" altLang="ko-KR" sz="1800" b="0" dirty="0" smtClean="0">
                <a:solidFill>
                  <a:schemeClr val="tx1"/>
                </a:solidFill>
              </a:rPr>
              <a:t> with the same size</a:t>
            </a:r>
            <a:endParaRPr lang="en-US" altLang="ko-KR" sz="2000" dirty="0"/>
          </a:p>
          <a:p>
            <a:pPr marL="457200" lvl="1" indent="0" eaLnBrk="0" hangingPunct="0">
              <a:spcBef>
                <a:spcPct val="20000"/>
              </a:spcBef>
            </a:pPr>
            <a:r>
              <a:rPr lang="en-US" altLang="zh-CN" dirty="0"/>
              <a:t>	</a:t>
            </a:r>
            <a:r>
              <a:rPr lang="en-US" altLang="zh-CN" dirty="0">
                <a:latin typeface="宋体" panose="02010600030101010101" pitchFamily="2" charset="-122"/>
                <a:ea typeface="宋体" panose="02010600030101010101" pitchFamily="2" charset="-122"/>
              </a:rPr>
              <a:t>- </a:t>
            </a:r>
            <a:r>
              <a:rPr lang="en-US" altLang="zh-CN" sz="1800" dirty="0" smtClean="0">
                <a:solidFill>
                  <a:schemeClr val="tx1"/>
                </a:solidFill>
              </a:rPr>
              <a:t>Two pilots for 26-tone DRU; </a:t>
            </a:r>
            <a:endParaRPr lang="en-US" altLang="zh-CN" sz="1800" dirty="0">
              <a:solidFill>
                <a:schemeClr val="tx1"/>
              </a:solidFill>
            </a:endParaRP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 </a:t>
            </a:r>
            <a:r>
              <a:rPr lang="en-US" altLang="zh-CN" sz="1800" dirty="0" smtClean="0">
                <a:solidFill>
                  <a:schemeClr val="tx1"/>
                </a:solidFill>
              </a:rPr>
              <a:t>Four </a:t>
            </a:r>
            <a:r>
              <a:rPr lang="en-US" altLang="zh-CN" sz="1800" dirty="0">
                <a:solidFill>
                  <a:schemeClr val="tx1"/>
                </a:solidFill>
              </a:rPr>
              <a:t>pilots for </a:t>
            </a:r>
            <a:r>
              <a:rPr lang="en-US" altLang="zh-CN" sz="1800" dirty="0" smtClean="0">
                <a:solidFill>
                  <a:schemeClr val="tx1"/>
                </a:solidFill>
              </a:rPr>
              <a:t>52-tone DRU;</a:t>
            </a:r>
            <a:endParaRPr lang="en-US" altLang="zh-CN" sz="1800" dirty="0">
              <a:solidFill>
                <a:schemeClr val="tx1"/>
              </a:solidFill>
            </a:endParaRP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Four pilots for </a:t>
            </a:r>
            <a:r>
              <a:rPr lang="en-US" altLang="zh-CN" sz="1800" dirty="0" smtClean="0">
                <a:solidFill>
                  <a:schemeClr val="tx1"/>
                </a:solidFill>
              </a:rPr>
              <a:t>106-tone DRU; </a:t>
            </a:r>
            <a:endParaRPr lang="en-US" altLang="zh-CN" sz="1800" dirty="0">
              <a:solidFill>
                <a:schemeClr val="tx1"/>
              </a:solidFill>
            </a:endParaRP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smtClean="0">
                <a:solidFill>
                  <a:schemeClr val="tx1"/>
                </a:solidFill>
              </a:rPr>
              <a:t>Eight </a:t>
            </a:r>
            <a:r>
              <a:rPr lang="en-US" altLang="zh-CN" sz="1800" dirty="0">
                <a:solidFill>
                  <a:schemeClr val="tx1"/>
                </a:solidFill>
              </a:rPr>
              <a:t>pilots for </a:t>
            </a:r>
            <a:r>
              <a:rPr lang="en-US" altLang="zh-CN" sz="1800" dirty="0" smtClean="0">
                <a:solidFill>
                  <a:schemeClr val="tx1"/>
                </a:solidFill>
              </a:rPr>
              <a:t>242-tone </a:t>
            </a:r>
            <a:r>
              <a:rPr lang="en-US" altLang="zh-CN" sz="1800" dirty="0">
                <a:solidFill>
                  <a:schemeClr val="tx1"/>
                </a:solidFill>
              </a:rPr>
              <a:t>DRU; </a:t>
            </a: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Sixteen pilots for 484-tone DRU</a:t>
            </a:r>
            <a:r>
              <a:rPr lang="en-US" altLang="zh-CN" sz="1800" dirty="0" smtClean="0">
                <a:solidFill>
                  <a:schemeClr val="tx1"/>
                </a:solidFill>
              </a:rPr>
              <a:t>.</a:t>
            </a:r>
          </a:p>
          <a:p>
            <a:pPr marL="457200" lvl="1" indent="0" eaLnBrk="0" hangingPunct="0">
              <a:spcBef>
                <a:spcPct val="20000"/>
              </a:spcBef>
            </a:pPr>
            <a:r>
              <a:rPr lang="en-US" altLang="zh-CN" sz="1800" dirty="0" smtClean="0">
                <a:solidFill>
                  <a:schemeClr val="tx1"/>
                </a:solidFill>
              </a:rPr>
              <a:t>        </a:t>
            </a:r>
            <a:r>
              <a:rPr lang="en-US" altLang="zh-CN" sz="1800" dirty="0" smtClean="0">
                <a:latin typeface="宋体" panose="02010600030101010101" pitchFamily="2" charset="-122"/>
                <a:ea typeface="宋体" panose="02010600030101010101" pitchFamily="2" charset="-122"/>
              </a:rPr>
              <a:t>- </a:t>
            </a:r>
            <a:r>
              <a:rPr lang="en-US" altLang="zh-CN" sz="1800" dirty="0">
                <a:solidFill>
                  <a:schemeClr val="tx1"/>
                </a:solidFill>
              </a:rPr>
              <a:t>Sixteen pilots for </a:t>
            </a:r>
            <a:r>
              <a:rPr lang="en-US" altLang="zh-CN" sz="1800" dirty="0" smtClean="0">
                <a:solidFill>
                  <a:schemeClr val="tx1"/>
                </a:solidFill>
              </a:rPr>
              <a:t>996-tone </a:t>
            </a:r>
            <a:r>
              <a:rPr lang="en-US" altLang="zh-CN" sz="1800" dirty="0">
                <a:solidFill>
                  <a:schemeClr val="tx1"/>
                </a:solidFill>
              </a:rPr>
              <a:t>DRU</a:t>
            </a:r>
            <a:r>
              <a:rPr lang="en-US" altLang="zh-CN" sz="1800" dirty="0" smtClean="0">
                <a:solidFill>
                  <a:schemeClr val="tx1"/>
                </a:solidFill>
              </a:rPr>
              <a:t>.</a:t>
            </a:r>
          </a:p>
          <a:p>
            <a:pPr marL="457200" lvl="1" indent="0" eaLnBrk="0" hangingPunct="0">
              <a:spcBef>
                <a:spcPct val="20000"/>
              </a:spcBef>
            </a:pPr>
            <a:endParaRPr lang="en-US" altLang="zh-CN" sz="1800" dirty="0">
              <a:solidFill>
                <a:schemeClr val="tx1"/>
              </a:solidFill>
            </a:endParaRPr>
          </a:p>
          <a:p>
            <a:pPr>
              <a:buFont typeface="Arial" panose="020B0604020202020204" pitchFamily="34" charset="0"/>
              <a:buChar char="•"/>
            </a:pPr>
            <a:r>
              <a:rPr lang="en-US" altLang="ko-KR" sz="2000" dirty="0"/>
              <a:t>Y/N/A: //</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8" name="日期占位符 5"/>
          <p:cNvSpPr txBox="1">
            <a:spLocks/>
          </p:cNvSpPr>
          <p:nvPr/>
        </p:nvSpPr>
        <p:spPr bwMode="auto">
          <a:xfrm>
            <a:off x="914401" y="319089"/>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March 2024</a:t>
            </a:r>
            <a:endParaRPr lang="en-GB" altLang="zh-CN" dirty="0"/>
          </a:p>
        </p:txBody>
      </p:sp>
    </p:spTree>
    <p:extLst>
      <p:ext uri="{BB962C8B-B14F-4D97-AF65-F5344CB8AC3E}">
        <p14:creationId xmlns:p14="http://schemas.microsoft.com/office/powerpoint/2010/main" val="2620984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Straw </a:t>
            </a:r>
            <a:r>
              <a:rPr lang="en-US" altLang="zh-CN"/>
              <a:t>Poll </a:t>
            </a:r>
            <a:r>
              <a:rPr lang="en-US" altLang="zh-CN" smtClean="0"/>
              <a:t>#4</a:t>
            </a:r>
            <a:endParaRPr lang="zh-CN" alt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ko-KR" sz="2000"/>
              <a:t>Do you agree with </a:t>
            </a:r>
            <a:r>
              <a:rPr lang="en-US" altLang="ko-KR" sz="2000"/>
              <a:t>the </a:t>
            </a:r>
            <a:r>
              <a:rPr lang="en-US" altLang="ko-KR" sz="2000" smtClean="0"/>
              <a:t>mixed-scheduling in DRU Tone Plan?</a:t>
            </a:r>
            <a:endParaRPr lang="en-US" altLang="ko-KR" sz="2000"/>
          </a:p>
          <a:p>
            <a:pPr lvl="1" eaLnBrk="0" hangingPunct="0">
              <a:spcBef>
                <a:spcPct val="20000"/>
              </a:spcBef>
              <a:buFontTx/>
              <a:buChar char="-"/>
            </a:pPr>
            <a:r>
              <a:rPr lang="en-US" altLang="zh-CN" sz="1800" smtClean="0">
                <a:solidFill>
                  <a:schemeClr val="tx1"/>
                </a:solidFill>
              </a:rPr>
              <a:t>Mixed-scheduling </a:t>
            </a:r>
            <a:r>
              <a:rPr lang="en-US" altLang="zh-CN" sz="1800">
                <a:solidFill>
                  <a:schemeClr val="tx1"/>
                </a:solidFill>
              </a:rPr>
              <a:t>takes place in a PPDU where the STAs with the different operating BWs are scheduled </a:t>
            </a:r>
            <a:r>
              <a:rPr lang="en-US" altLang="zh-CN" sz="1800">
                <a:solidFill>
                  <a:schemeClr val="tx1"/>
                </a:solidFill>
              </a:rPr>
              <a:t>together </a:t>
            </a:r>
            <a:endParaRPr lang="en-US" altLang="zh-CN" sz="1800" smtClean="0">
              <a:solidFill>
                <a:schemeClr val="tx1"/>
              </a:solidFill>
            </a:endParaRPr>
          </a:p>
          <a:p>
            <a:pPr lvl="1" eaLnBrk="0" hangingPunct="0">
              <a:spcBef>
                <a:spcPct val="20000"/>
              </a:spcBef>
              <a:buFontTx/>
              <a:buChar char="-"/>
            </a:pPr>
            <a:r>
              <a:rPr lang="en-US" altLang="zh-CN" sz="1800" smtClean="0">
                <a:solidFill>
                  <a:schemeClr val="tx1"/>
                </a:solidFill>
              </a:rPr>
              <a:t>The </a:t>
            </a:r>
            <a:r>
              <a:rPr lang="en-US" altLang="zh-CN" sz="1800">
                <a:solidFill>
                  <a:schemeClr val="tx1"/>
                </a:solidFill>
              </a:rPr>
              <a:t>BW of the PPDU is aligned with the largest operating BW among the scheduled STAs</a:t>
            </a:r>
          </a:p>
          <a:p>
            <a:endParaRPr lang="zh-CN"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smtClean="0"/>
              <a:t>Bo Gong (Huawei)</a:t>
            </a:r>
            <a:endParaRPr lang="en-GB" dirty="0"/>
          </a:p>
        </p:txBody>
      </p:sp>
      <p:sp>
        <p:nvSpPr>
          <p:cNvPr id="6" name="Date Placeholder 5"/>
          <p:cNvSpPr>
            <a:spLocks noGrp="1"/>
          </p:cNvSpPr>
          <p:nvPr>
            <p:ph type="dt" idx="15"/>
          </p:nvPr>
        </p:nvSpPr>
        <p:spPr/>
        <p:txBody>
          <a:bodyPr/>
          <a:lstStyle/>
          <a:p>
            <a:r>
              <a:rPr lang="en-US" smtClean="0"/>
              <a:t>Month Year</a:t>
            </a:r>
            <a:endParaRPr lang="en-GB" dirty="0"/>
          </a:p>
        </p:txBody>
      </p:sp>
    </p:spTree>
    <p:extLst>
      <p:ext uri="{BB962C8B-B14F-4D97-AF65-F5344CB8AC3E}">
        <p14:creationId xmlns:p14="http://schemas.microsoft.com/office/powerpoint/2010/main" val="24327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Straw </a:t>
            </a:r>
            <a:r>
              <a:rPr lang="en-US" altLang="zh-CN"/>
              <a:t>Poll </a:t>
            </a:r>
            <a:r>
              <a:rPr lang="en-US" altLang="zh-CN" smtClean="0"/>
              <a:t>#5</a:t>
            </a:r>
            <a:endParaRPr lang="zh-CN" alt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ko-KR" sz="2000"/>
              <a:t>Do you agree with the Unified DRU </a:t>
            </a:r>
            <a:r>
              <a:rPr lang="en-US" altLang="ko-KR" sz="2000"/>
              <a:t>Tone </a:t>
            </a:r>
            <a:r>
              <a:rPr lang="en-US" altLang="ko-KR" sz="2000" smtClean="0"/>
              <a:t>Plan?</a:t>
            </a:r>
            <a:endParaRPr lang="en-US" altLang="ko-KR" sz="2000"/>
          </a:p>
          <a:p>
            <a:pPr lvl="1" eaLnBrk="0" hangingPunct="0">
              <a:spcBef>
                <a:spcPct val="20000"/>
              </a:spcBef>
              <a:buFontTx/>
              <a:buChar char="-"/>
            </a:pPr>
            <a:r>
              <a:rPr lang="en-US" altLang="zh-CN" sz="1800" smtClean="0">
                <a:solidFill>
                  <a:schemeClr val="tx1"/>
                </a:solidFill>
              </a:rPr>
              <a:t>Unified </a:t>
            </a:r>
            <a:r>
              <a:rPr lang="en-US" altLang="zh-CN" sz="1800">
                <a:solidFill>
                  <a:schemeClr val="tx1"/>
                </a:solidFill>
              </a:rPr>
              <a:t>DRU Tone Plan is that the DRU Tone Plan of a larger size BW gets built up over the tone plan of the smaller size BW  </a:t>
            </a:r>
          </a:p>
          <a:p>
            <a:pPr lvl="2" eaLnBrk="0" hangingPunct="0">
              <a:spcBef>
                <a:spcPct val="20000"/>
              </a:spcBef>
              <a:buFontTx/>
              <a:buChar char="-"/>
            </a:pPr>
            <a:r>
              <a:rPr lang="en-US" altLang="zh-CN" sz="1600">
                <a:solidFill>
                  <a:schemeClr val="tx1"/>
                </a:solidFill>
              </a:rPr>
              <a:t>e.g.) the 40 MHz DRU Tone Plan is built up over the 20 MHz DRU Tone Plan, so the 20 MHz operating STAs can be scheduled with the 40 MHz operating STAs in one 40 MHz PPDU</a:t>
            </a:r>
          </a:p>
          <a:p>
            <a:endParaRPr lang="zh-CN"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Bo Gong (Huawei)</a:t>
            </a:r>
            <a:endParaRPr lang="en-GB" dirty="0"/>
          </a:p>
        </p:txBody>
      </p:sp>
      <p:sp>
        <p:nvSpPr>
          <p:cNvPr id="6" name="Date Placeholder 5"/>
          <p:cNvSpPr>
            <a:spLocks noGrp="1"/>
          </p:cNvSpPr>
          <p:nvPr>
            <p:ph type="dt" idx="15"/>
          </p:nvPr>
        </p:nvSpPr>
        <p:spPr/>
        <p:txBody>
          <a:bodyPr/>
          <a:lstStyle/>
          <a:p>
            <a:r>
              <a:rPr lang="en-US" smtClean="0"/>
              <a:t>Month Year</a:t>
            </a:r>
            <a:endParaRPr lang="en-GB" dirty="0"/>
          </a:p>
        </p:txBody>
      </p:sp>
    </p:spTree>
    <p:extLst>
      <p:ext uri="{BB962C8B-B14F-4D97-AF65-F5344CB8AC3E}">
        <p14:creationId xmlns:p14="http://schemas.microsoft.com/office/powerpoint/2010/main" val="31218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9" name="标题 8"/>
          <p:cNvSpPr>
            <a:spLocks noGrp="1"/>
          </p:cNvSpPr>
          <p:nvPr>
            <p:ph type="title"/>
          </p:nvPr>
        </p:nvSpPr>
        <p:spPr/>
        <p:txBody>
          <a:bodyPr/>
          <a:lstStyle/>
          <a:p>
            <a:r>
              <a:rPr lang="en-US" altLang="zh-CN" dirty="0" smtClean="0"/>
              <a:t>Introduction</a:t>
            </a:r>
            <a:endParaRPr lang="zh-CN" altLang="en-US" dirty="0"/>
          </a:p>
        </p:txBody>
      </p:sp>
      <p:sp>
        <p:nvSpPr>
          <p:cNvPr id="11" name="文本框 10"/>
          <p:cNvSpPr txBox="1"/>
          <p:nvPr/>
        </p:nvSpPr>
        <p:spPr>
          <a:xfrm>
            <a:off x="1127448" y="1988840"/>
            <a:ext cx="9721080" cy="3139321"/>
          </a:xfrm>
          <a:prstGeom prst="rect">
            <a:avLst/>
          </a:prstGeom>
          <a:noFill/>
        </p:spPr>
        <p:txBody>
          <a:bodyPr wrap="square" rtlCol="0">
            <a:spAutoFit/>
          </a:bodyPr>
          <a:lstStyle/>
          <a:p>
            <a:r>
              <a:rPr lang="en-US" altLang="zh-CN" sz="1800" dirty="0" smtClean="0">
                <a:solidFill>
                  <a:schemeClr val="tx1"/>
                </a:solidFill>
              </a:rPr>
              <a:t>In [1], maximum power </a:t>
            </a:r>
            <a:r>
              <a:rPr lang="en-US" altLang="zh-CN" sz="1800" dirty="0">
                <a:solidFill>
                  <a:schemeClr val="tx1"/>
                </a:solidFill>
              </a:rPr>
              <a:t>amplification and </a:t>
            </a:r>
            <a:r>
              <a:rPr lang="en-US" altLang="zh-CN" sz="1800" dirty="0" smtClean="0">
                <a:solidFill>
                  <a:schemeClr val="tx1"/>
                </a:solidFill>
              </a:rPr>
              <a:t>the same hierarchical structure with </a:t>
            </a:r>
            <a:r>
              <a:rPr lang="en-US" altLang="zh-CN" sz="1800" dirty="0" err="1" smtClean="0">
                <a:solidFill>
                  <a:schemeClr val="tx1"/>
                </a:solidFill>
              </a:rPr>
              <a:t>rRU</a:t>
            </a:r>
            <a:r>
              <a:rPr lang="en-US" altLang="zh-CN" sz="1800" dirty="0" smtClean="0">
                <a:solidFill>
                  <a:schemeClr val="tx1"/>
                </a:solidFill>
              </a:rPr>
              <a:t> has been discussed for DRU tone plan design.</a:t>
            </a:r>
          </a:p>
          <a:p>
            <a:endParaRPr lang="en-US" altLang="zh-CN" sz="1800" dirty="0" smtClean="0">
              <a:solidFill>
                <a:schemeClr val="tx1"/>
              </a:solidFill>
            </a:endParaRPr>
          </a:p>
          <a:p>
            <a:endParaRPr lang="en-US" altLang="zh-CN" sz="1800" dirty="0">
              <a:solidFill>
                <a:schemeClr val="tx1"/>
              </a:solidFill>
            </a:endParaRPr>
          </a:p>
          <a:p>
            <a:r>
              <a:rPr lang="en-US" altLang="zh-CN" sz="1800" dirty="0" smtClean="0">
                <a:solidFill>
                  <a:schemeClr val="tx1"/>
                </a:solidFill>
              </a:rPr>
              <a:t>Based on the above two principles, we propose 3 kinds of tone plans including</a:t>
            </a:r>
          </a:p>
          <a:p>
            <a:endParaRPr lang="en-US" altLang="zh-CN" sz="1800" dirty="0" smtClean="0">
              <a:solidFill>
                <a:schemeClr val="tx1"/>
              </a:solidFill>
            </a:endParaRPr>
          </a:p>
          <a:p>
            <a:pPr marL="342900" indent="-342900">
              <a:buFont typeface="Arial" panose="020B0604020202020204" pitchFamily="34" charset="0"/>
              <a:buChar char="•"/>
            </a:pPr>
            <a:r>
              <a:rPr lang="en-US" altLang="zh-CN" sz="1800" dirty="0" smtClean="0">
                <a:solidFill>
                  <a:schemeClr val="tx1"/>
                </a:solidFill>
              </a:rPr>
              <a:t>Opt-1 : Group based tone plan </a:t>
            </a:r>
          </a:p>
          <a:p>
            <a:pPr marL="342900" indent="-342900">
              <a:buFont typeface="Arial" panose="020B0604020202020204" pitchFamily="34" charset="0"/>
              <a:buChar char="•"/>
            </a:pPr>
            <a:endParaRPr lang="en-US" altLang="zh-CN" sz="1800" dirty="0" smtClean="0">
              <a:solidFill>
                <a:schemeClr val="tx1"/>
              </a:solidFill>
            </a:endParaRPr>
          </a:p>
          <a:p>
            <a:pPr marL="342900" indent="-342900">
              <a:buFont typeface="Arial" panose="020B0604020202020204" pitchFamily="34" charset="0"/>
              <a:buChar char="•"/>
            </a:pPr>
            <a:r>
              <a:rPr lang="en-US" altLang="zh-CN" sz="1800" dirty="0" smtClean="0">
                <a:solidFill>
                  <a:schemeClr val="tx1"/>
                </a:solidFill>
              </a:rPr>
              <a:t>Opt-2 : Pilot tone power boosted tone plan</a:t>
            </a:r>
          </a:p>
          <a:p>
            <a:pPr marL="342900" indent="-342900">
              <a:buFont typeface="Arial" panose="020B0604020202020204" pitchFamily="34" charset="0"/>
              <a:buChar char="•"/>
            </a:pPr>
            <a:endParaRPr lang="en-US" altLang="zh-CN" sz="1800" dirty="0" smtClean="0">
              <a:solidFill>
                <a:schemeClr val="tx1"/>
              </a:solidFill>
            </a:endParaRPr>
          </a:p>
          <a:p>
            <a:pPr marL="342900" indent="-342900">
              <a:buFont typeface="Arial" panose="020B0604020202020204" pitchFamily="34" charset="0"/>
              <a:buChar char="•"/>
            </a:pPr>
            <a:r>
              <a:rPr lang="en-US" altLang="zh-CN" sz="1800" dirty="0" smtClean="0">
                <a:solidFill>
                  <a:schemeClr val="tx1"/>
                </a:solidFill>
              </a:rPr>
              <a:t>Opt-3 : </a:t>
            </a:r>
            <a:r>
              <a:rPr lang="en-US" altLang="zh-CN" sz="1800" dirty="0">
                <a:solidFill>
                  <a:schemeClr val="tx1"/>
                </a:solidFill>
              </a:rPr>
              <a:t>Unified DRU Tone Plan across the BWs</a:t>
            </a:r>
            <a:endParaRPr lang="zh-CN" altLang="en-US" sz="1800" dirty="0">
              <a:solidFill>
                <a:schemeClr val="tx1"/>
              </a:solidFill>
            </a:endParaRPr>
          </a:p>
        </p:txBody>
      </p:sp>
      <p:sp>
        <p:nvSpPr>
          <p:cNvPr id="12" name="Date Placeholder 3"/>
          <p:cNvSpPr txBox="1">
            <a:spLocks/>
          </p:cNvSpPr>
          <p:nvPr/>
        </p:nvSpPr>
        <p:spPr>
          <a:xfrm>
            <a:off x="839416" y="266284"/>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2181086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Straw </a:t>
            </a:r>
            <a:r>
              <a:rPr lang="en-US" altLang="zh-CN"/>
              <a:t>Poll </a:t>
            </a:r>
            <a:r>
              <a:rPr lang="en-US" altLang="zh-CN" smtClean="0"/>
              <a:t>#6</a:t>
            </a:r>
            <a:endParaRPr lang="zh-CN" alt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ko-KR" sz="2000"/>
              <a:t>Do you agree with </a:t>
            </a:r>
            <a:r>
              <a:rPr lang="en-US" altLang="ko-KR" sz="2000"/>
              <a:t>the </a:t>
            </a:r>
            <a:r>
              <a:rPr lang="en-US" altLang="ko-KR" sz="2000" smtClean="0"/>
              <a:t>following </a:t>
            </a:r>
            <a:r>
              <a:rPr lang="en-US" altLang="ko-KR" sz="2000"/>
              <a:t>DRU Tone </a:t>
            </a:r>
            <a:r>
              <a:rPr lang="en-US" altLang="ko-KR" sz="2000"/>
              <a:t>Plan </a:t>
            </a:r>
            <a:r>
              <a:rPr lang="en-US" altLang="ko-KR" sz="2000" smtClean="0"/>
              <a:t>to support the Unified DRU Tone Plan?</a:t>
            </a:r>
            <a:endParaRPr lang="en-US" altLang="ko-KR" sz="2000"/>
          </a:p>
          <a:p>
            <a:pPr lvl="1" eaLnBrk="0" hangingPunct="0">
              <a:spcBef>
                <a:spcPct val="20000"/>
              </a:spcBef>
              <a:buFontTx/>
              <a:buChar char="-"/>
            </a:pPr>
            <a:r>
              <a:rPr lang="en-US" altLang="zh-CN" sz="1800">
                <a:ea typeface="宋体" panose="02010600030101010101" pitchFamily="2" charset="-122"/>
              </a:rPr>
              <a:t>T</a:t>
            </a:r>
            <a:r>
              <a:rPr lang="en-US" altLang="zh-CN" sz="1800" smtClean="0">
                <a:solidFill>
                  <a:schemeClr val="tx1"/>
                </a:solidFill>
              </a:rPr>
              <a:t>he </a:t>
            </a:r>
            <a:r>
              <a:rPr lang="en-US" altLang="zh-CN" sz="1800">
                <a:solidFill>
                  <a:schemeClr val="tx1"/>
                </a:solidFill>
              </a:rPr>
              <a:t>DRU sizes include 26-tone, 52-tone, 106-tone, or combination of </a:t>
            </a:r>
            <a:r>
              <a:rPr lang="en-US" altLang="zh-CN" sz="1800">
                <a:solidFill>
                  <a:schemeClr val="tx1"/>
                </a:solidFill>
              </a:rPr>
              <a:t>these </a:t>
            </a:r>
            <a:r>
              <a:rPr lang="en-US" altLang="zh-CN" sz="1800" smtClean="0">
                <a:solidFill>
                  <a:schemeClr val="tx1"/>
                </a:solidFill>
              </a:rPr>
              <a:t>DRUs</a:t>
            </a:r>
          </a:p>
          <a:p>
            <a:pPr lvl="1" eaLnBrk="0" hangingPunct="0">
              <a:spcBef>
                <a:spcPct val="20000"/>
              </a:spcBef>
              <a:buFontTx/>
              <a:buChar char="-"/>
            </a:pPr>
            <a:r>
              <a:rPr lang="en-US" altLang="zh-CN" sz="1800" smtClean="0">
                <a:solidFill>
                  <a:schemeClr val="tx1"/>
                </a:solidFill>
              </a:rPr>
              <a:t>Combination of DRUs is TBD</a:t>
            </a:r>
            <a:endParaRPr lang="en-US" altLang="zh-CN" sz="1800">
              <a:solidFill>
                <a:schemeClr val="tx1"/>
              </a:solidFill>
            </a:endParaRPr>
          </a:p>
          <a:p>
            <a:endParaRPr lang="zh-CN"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Bo Gong (Huawei)</a:t>
            </a:r>
            <a:endParaRPr lang="en-GB" dirty="0"/>
          </a:p>
        </p:txBody>
      </p:sp>
      <p:sp>
        <p:nvSpPr>
          <p:cNvPr id="6" name="Date Placeholder 5"/>
          <p:cNvSpPr>
            <a:spLocks noGrp="1"/>
          </p:cNvSpPr>
          <p:nvPr>
            <p:ph type="dt" idx="15"/>
          </p:nvPr>
        </p:nvSpPr>
        <p:spPr/>
        <p:txBody>
          <a:bodyPr/>
          <a:lstStyle/>
          <a:p>
            <a:r>
              <a:rPr lang="en-US" smtClean="0"/>
              <a:t>Month Year</a:t>
            </a:r>
            <a:endParaRPr lang="en-GB" dirty="0"/>
          </a:p>
        </p:txBody>
      </p:sp>
    </p:spTree>
    <p:extLst>
      <p:ext uri="{BB962C8B-B14F-4D97-AF65-F5344CB8AC3E}">
        <p14:creationId xmlns:p14="http://schemas.microsoft.com/office/powerpoint/2010/main" val="278342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1343472" y="1830390"/>
            <a:ext cx="9070031" cy="446482"/>
          </a:xfrm>
        </p:spPr>
        <p:txBody>
          <a:bodyPr/>
          <a:lstStyle/>
          <a:p>
            <a:pPr marL="0" indent="0"/>
            <a:r>
              <a:rPr lang="en-US" altLang="zh-CN" sz="1600" dirty="0">
                <a:solidFill>
                  <a:schemeClr val="tx1"/>
                </a:solidFill>
              </a:rPr>
              <a:t>[1] </a:t>
            </a:r>
            <a:r>
              <a:rPr lang="en-US" altLang="zh-CN" sz="1600" dirty="0" smtClean="0">
                <a:solidFill>
                  <a:schemeClr val="tx1"/>
                </a:solidFill>
              </a:rPr>
              <a:t>11-23-2021-00-00bn-principle-and-methodology-for-dru-tone-plan-design</a:t>
            </a:r>
          </a:p>
          <a:p>
            <a:pPr marL="0" indent="0"/>
            <a:r>
              <a:rPr lang="en-US" altLang="zh-CN" sz="1600" dirty="0" smtClean="0">
                <a:solidFill>
                  <a:schemeClr val="tx1"/>
                </a:solidFill>
              </a:rPr>
              <a:t>[2] </a:t>
            </a:r>
            <a:r>
              <a:rPr lang="en-GB" altLang="zh-CN" sz="1600" dirty="0"/>
              <a:t>11-23-2020-01-00bn-high-level-perspective-on-distributed-tone-ru-for-11bn</a:t>
            </a:r>
          </a:p>
          <a:p>
            <a:pPr marL="0" indent="0"/>
            <a:r>
              <a:rPr lang="en-US" altLang="zh-CN" sz="1600" dirty="0" smtClean="0">
                <a:solidFill>
                  <a:schemeClr val="tx1"/>
                </a:solidFill>
              </a:rPr>
              <a:t> </a:t>
            </a:r>
            <a:r>
              <a:rPr lang="en-US" altLang="zh-CN" sz="1600" dirty="0"/>
              <a:t/>
            </a:r>
            <a:br>
              <a:rPr lang="en-US" altLang="zh-CN" sz="1600" dirty="0"/>
            </a:br>
            <a:r>
              <a:rPr lang="en-US" altLang="zh-CN" sz="1600" dirty="0"/>
              <a:t> </a:t>
            </a:r>
            <a:br>
              <a:rPr lang="en-US" altLang="zh-CN" sz="1600" dirty="0"/>
            </a:br>
            <a:endParaRPr lang="en-US" altLang="zh-CN" sz="16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endParaRPr lang="en-GB" sz="14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21</a:t>
            </a:fld>
            <a:endParaRPr lang="en-GB"/>
          </a:p>
        </p:txBody>
      </p:sp>
      <p:sp>
        <p:nvSpPr>
          <p:cNvPr id="5" name="Footer Placeholder 4"/>
          <p:cNvSpPr>
            <a:spLocks noGrp="1"/>
          </p:cNvSpPr>
          <p:nvPr>
            <p:ph type="ftr" idx="14"/>
          </p:nvPr>
        </p:nvSpPr>
        <p:spPr/>
        <p:txBody>
          <a:bodyPr/>
          <a:lstStyle/>
          <a:p>
            <a:r>
              <a:rPr lang="en-US" altLang="zh-CN" dirty="0" smtClean="0"/>
              <a:t>Bo Gong (Huawei</a:t>
            </a:r>
            <a:r>
              <a:rPr lang="en-US" altLang="zh-CN" dirty="0"/>
              <a:t>)</a:t>
            </a:r>
            <a:endParaRPr lang="en-GB" altLang="zh-CN" dirty="0"/>
          </a:p>
        </p:txBody>
      </p:sp>
      <p:sp>
        <p:nvSpPr>
          <p:cNvPr id="4" name="Date Placeholder 3"/>
          <p:cNvSpPr>
            <a:spLocks noGrp="1"/>
          </p:cNvSpPr>
          <p:nvPr>
            <p:ph type="dt" idx="15"/>
          </p:nvPr>
        </p:nvSpPr>
        <p:spPr/>
        <p:txBody>
          <a:bodyPr/>
          <a:lstStyle/>
          <a:p>
            <a:r>
              <a:rPr lang="en-US" altLang="zh-CN" dirty="0" smtClean="0"/>
              <a:t>March 2024</a:t>
            </a:r>
            <a:endParaRPr lang="en-GB" altLang="zh-CN" dirty="0"/>
          </a:p>
        </p:txBody>
      </p:sp>
    </p:spTree>
    <p:extLst>
      <p:ext uri="{BB962C8B-B14F-4D97-AF65-F5344CB8AC3E}">
        <p14:creationId xmlns:p14="http://schemas.microsoft.com/office/powerpoint/2010/main" val="161632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a:t>
            </a:r>
            <a:r>
              <a:rPr lang="en-US" altLang="zh-CN" b="0" dirty="0" smtClean="0"/>
              <a:t>: </a:t>
            </a:r>
            <a:r>
              <a:rPr lang="en-US" altLang="zh-CN" b="0" dirty="0"/>
              <a:t>Example of 52-tone </a:t>
            </a:r>
            <a:r>
              <a:rPr lang="en-US" altLang="zh-CN" b="0" dirty="0" err="1"/>
              <a:t>dRU</a:t>
            </a:r>
            <a:r>
              <a:rPr lang="en-US" altLang="zh-CN" b="0" dirty="0"/>
              <a:t> on BW40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22</a:t>
            </a:fld>
            <a:endParaRPr lang="en-GB"/>
          </a:p>
        </p:txBody>
      </p:sp>
      <p:sp>
        <p:nvSpPr>
          <p:cNvPr id="4" name="Date Placeholder 3"/>
          <p:cNvSpPr>
            <a:spLocks noGrp="1"/>
          </p:cNvSpPr>
          <p:nvPr>
            <p:ph type="dt" idx="15"/>
          </p:nvPr>
        </p:nvSpPr>
        <p:spPr/>
        <p:txBody>
          <a:bodyPr/>
          <a:lstStyle/>
          <a:p>
            <a:r>
              <a:rPr lang="en-US" altLang="zh-CN" dirty="0" smtClean="0"/>
              <a:t>March </a:t>
            </a:r>
            <a:r>
              <a:rPr lang="en-US" altLang="zh-CN" dirty="0"/>
              <a:t>2024</a:t>
            </a:r>
            <a:endParaRPr lang="en-GB" altLang="zh-CN" dirty="0"/>
          </a:p>
        </p:txBody>
      </p:sp>
      <p:graphicFrame>
        <p:nvGraphicFramePr>
          <p:cNvPr id="312" name="表格 311">
            <a:extLst>
              <a:ext uri="{FF2B5EF4-FFF2-40B4-BE49-F238E27FC236}">
                <a16:creationId xmlns="" xmlns:a16="http://schemas.microsoft.com/office/drawing/2014/main" id="{E79C3127-77AD-4C66-A82E-3E4D14FED436}"/>
              </a:ext>
            </a:extLst>
          </p:cNvPr>
          <p:cNvGraphicFramePr>
            <a:graphicFrameLocks noGrp="1"/>
          </p:cNvGraphicFramePr>
          <p:nvPr>
            <p:extLst/>
          </p:nvPr>
        </p:nvGraphicFramePr>
        <p:xfrm>
          <a:off x="2088585" y="1574124"/>
          <a:ext cx="8114313" cy="609600"/>
        </p:xfrm>
        <a:graphic>
          <a:graphicData uri="http://schemas.openxmlformats.org/drawingml/2006/table">
            <a:tbl>
              <a:tblPr/>
              <a:tblGrid>
                <a:gridCol w="1240522">
                  <a:extLst>
                    <a:ext uri="{9D8B030D-6E8A-4147-A177-3AD203B41FA5}">
                      <a16:colId xmlns="" xmlns:a16="http://schemas.microsoft.com/office/drawing/2014/main" val="2988252491"/>
                    </a:ext>
                  </a:extLst>
                </a:gridCol>
                <a:gridCol w="1617207">
                  <a:extLst>
                    <a:ext uri="{9D8B030D-6E8A-4147-A177-3AD203B41FA5}">
                      <a16:colId xmlns="" xmlns:a16="http://schemas.microsoft.com/office/drawing/2014/main" val="629446696"/>
                    </a:ext>
                  </a:extLst>
                </a:gridCol>
                <a:gridCol w="1610936">
                  <a:extLst>
                    <a:ext uri="{9D8B030D-6E8A-4147-A177-3AD203B41FA5}">
                      <a16:colId xmlns="" xmlns:a16="http://schemas.microsoft.com/office/drawing/2014/main" val="4253240801"/>
                    </a:ext>
                  </a:extLst>
                </a:gridCol>
                <a:gridCol w="2022785">
                  <a:extLst>
                    <a:ext uri="{9D8B030D-6E8A-4147-A177-3AD203B41FA5}">
                      <a16:colId xmlns="" xmlns:a16="http://schemas.microsoft.com/office/drawing/2014/main" val="3733417456"/>
                    </a:ext>
                  </a:extLst>
                </a:gridCol>
                <a:gridCol w="1622863">
                  <a:extLst>
                    <a:ext uri="{9D8B030D-6E8A-4147-A177-3AD203B41FA5}">
                      <a16:colId xmlns="" xmlns:a16="http://schemas.microsoft.com/office/drawing/2014/main" val="3037152002"/>
                    </a:ext>
                  </a:extLst>
                </a:gridCol>
              </a:tblGrid>
              <a:tr h="0">
                <a:tc>
                  <a:txBody>
                    <a:bodyPr/>
                    <a:lstStyle/>
                    <a:p>
                      <a:pPr algn="ctr"/>
                      <a:endParaRPr lang="zh-CN" altLang="en-US" b="0" dirty="0"/>
                    </a:p>
                  </a:txBody>
                  <a:tcPr/>
                </a:tc>
                <a:tc>
                  <a:txBody>
                    <a:bodyPr/>
                    <a:lstStyle/>
                    <a:p>
                      <a:pPr algn="ct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9634842"/>
                  </a:ext>
                </a:extLst>
              </a:tr>
              <a:tr h="0">
                <a:tc>
                  <a:txBody>
                    <a:bodyPr/>
                    <a:lstStyle/>
                    <a:p>
                      <a:r>
                        <a:rPr lang="en-US" altLang="zh-CN" sz="1000" b="0" dirty="0"/>
                        <a:t>52-tone </a:t>
                      </a:r>
                      <a:r>
                        <a:rPr lang="en-US" altLang="zh-CN" sz="1000" b="0" dirty="0" err="1"/>
                        <a:t>dRU</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2</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8.13 (-12.14 </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-4.01</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1</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11.13 (-12.14 </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-1.01)</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21180664"/>
                  </a:ext>
                </a:extLst>
              </a:tr>
            </a:tbl>
          </a:graphicData>
        </a:graphic>
      </p:graphicFrame>
      <p:pic>
        <p:nvPicPr>
          <p:cNvPr id="7" name="图形 6">
            <a:extLst>
              <a:ext uri="{FF2B5EF4-FFF2-40B4-BE49-F238E27FC236}">
                <a16:creationId xmlns="" xmlns:a16="http://schemas.microsoft.com/office/drawing/2014/main" id="{157BCF64-3926-4440-A19C-56DB83E4E06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9585" r="8463"/>
          <a:stretch/>
        </p:blipFill>
        <p:spPr>
          <a:xfrm>
            <a:off x="2182193" y="3023513"/>
            <a:ext cx="7222249" cy="3110400"/>
          </a:xfrm>
          <a:prstGeom prst="rect">
            <a:avLst/>
          </a:prstGeom>
        </p:spPr>
      </p:pic>
      <p:sp>
        <p:nvSpPr>
          <p:cNvPr id="8"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Tree>
    <p:extLst>
      <p:ext uri="{BB962C8B-B14F-4D97-AF65-F5344CB8AC3E}">
        <p14:creationId xmlns:p14="http://schemas.microsoft.com/office/powerpoint/2010/main" val="1772067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a:t>
            </a:r>
            <a:r>
              <a:rPr lang="en-US" altLang="zh-CN" b="0" dirty="0" smtClean="0"/>
              <a:t>: </a:t>
            </a:r>
            <a:r>
              <a:rPr lang="en-US" altLang="zh-CN" b="0" dirty="0"/>
              <a:t>Example of 106-tone </a:t>
            </a:r>
            <a:r>
              <a:rPr lang="en-US" altLang="zh-CN" b="0" dirty="0" err="1"/>
              <a:t>dRU</a:t>
            </a:r>
            <a:r>
              <a:rPr lang="en-US" altLang="zh-CN" b="0" dirty="0"/>
              <a:t> on BW80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23</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312" name="表格 311">
            <a:extLst>
              <a:ext uri="{FF2B5EF4-FFF2-40B4-BE49-F238E27FC236}">
                <a16:creationId xmlns="" xmlns:a16="http://schemas.microsoft.com/office/drawing/2014/main" id="{E79C3127-77AD-4C66-A82E-3E4D14FED436}"/>
              </a:ext>
            </a:extLst>
          </p:cNvPr>
          <p:cNvGraphicFramePr>
            <a:graphicFrameLocks noGrp="1"/>
          </p:cNvGraphicFramePr>
          <p:nvPr>
            <p:extLst/>
          </p:nvPr>
        </p:nvGraphicFramePr>
        <p:xfrm>
          <a:off x="2400765" y="1613926"/>
          <a:ext cx="7388355" cy="792480"/>
        </p:xfrm>
        <a:graphic>
          <a:graphicData uri="http://schemas.openxmlformats.org/drawingml/2006/table">
            <a:tbl>
              <a:tblPr/>
              <a:tblGrid>
                <a:gridCol w="1129537">
                  <a:extLst>
                    <a:ext uri="{9D8B030D-6E8A-4147-A177-3AD203B41FA5}">
                      <a16:colId xmlns="" xmlns:a16="http://schemas.microsoft.com/office/drawing/2014/main" val="2988252491"/>
                    </a:ext>
                  </a:extLst>
                </a:gridCol>
                <a:gridCol w="1825805">
                  <a:extLst>
                    <a:ext uri="{9D8B030D-6E8A-4147-A177-3AD203B41FA5}">
                      <a16:colId xmlns="" xmlns:a16="http://schemas.microsoft.com/office/drawing/2014/main" val="629446696"/>
                    </a:ext>
                  </a:extLst>
                </a:gridCol>
                <a:gridCol w="1113528">
                  <a:extLst>
                    <a:ext uri="{9D8B030D-6E8A-4147-A177-3AD203B41FA5}">
                      <a16:colId xmlns="" xmlns:a16="http://schemas.microsoft.com/office/drawing/2014/main" val="4253240801"/>
                    </a:ext>
                  </a:extLst>
                </a:gridCol>
                <a:gridCol w="1841814">
                  <a:extLst>
                    <a:ext uri="{9D8B030D-6E8A-4147-A177-3AD203B41FA5}">
                      <a16:colId xmlns="" xmlns:a16="http://schemas.microsoft.com/office/drawing/2014/main" val="3733417456"/>
                    </a:ext>
                  </a:extLst>
                </a:gridCol>
                <a:gridCol w="1477671">
                  <a:extLst>
                    <a:ext uri="{9D8B030D-6E8A-4147-A177-3AD203B41FA5}">
                      <a16:colId xmlns="" xmlns:a16="http://schemas.microsoft.com/office/drawing/2014/main" val="3037152002"/>
                    </a:ext>
                  </a:extLst>
                </a:gridCol>
              </a:tblGrid>
              <a:tr h="0">
                <a:tc>
                  <a:txBody>
                    <a:bodyPr/>
                    <a:lstStyle/>
                    <a:p>
                      <a:pPr algn="ctr"/>
                      <a:endParaRPr lang="zh-CN" altLang="en-US" b="0" dirty="0"/>
                    </a:p>
                  </a:txBody>
                  <a:tcPr/>
                </a:tc>
                <a:tc>
                  <a:txBody>
                    <a:bodyPr/>
                    <a:lstStyle/>
                    <a:p>
                      <a:pPr algn="ct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9634842"/>
                  </a:ext>
                </a:extLst>
              </a:tr>
              <a:tr h="0">
                <a:tc>
                  <a:txBody>
                    <a:bodyPr/>
                    <a:lstStyle/>
                    <a:p>
                      <a:r>
                        <a:rPr lang="en-US" altLang="zh-CN" sz="1000" b="1" dirty="0"/>
                        <a:t>106-tone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2</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8.13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-4.01</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11.13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-1.01)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21180664"/>
                  </a:ext>
                </a:extLst>
              </a:tr>
            </a:tbl>
          </a:graphicData>
        </a:graphic>
      </p:graphicFrame>
      <p:pic>
        <p:nvPicPr>
          <p:cNvPr id="10" name="图形 9">
            <a:extLst>
              <a:ext uri="{FF2B5EF4-FFF2-40B4-BE49-F238E27FC236}">
                <a16:creationId xmlns="" xmlns:a16="http://schemas.microsoft.com/office/drawing/2014/main" id="{C330A3EE-679B-4F6A-9DED-A05AE9B2426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9494" r="9484"/>
          <a:stretch/>
        </p:blipFill>
        <p:spPr>
          <a:xfrm>
            <a:off x="2099140" y="3061799"/>
            <a:ext cx="7278235" cy="3110400"/>
          </a:xfrm>
          <a:prstGeom prst="rect">
            <a:avLst/>
          </a:prstGeom>
        </p:spPr>
      </p:pic>
      <p:sp>
        <p:nvSpPr>
          <p:cNvPr id="9"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Tree>
    <p:extLst>
      <p:ext uri="{BB962C8B-B14F-4D97-AF65-F5344CB8AC3E}">
        <p14:creationId xmlns:p14="http://schemas.microsoft.com/office/powerpoint/2010/main" val="3324710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a:t>
            </a:r>
            <a:r>
              <a:rPr lang="en-US" altLang="zh-CN" b="0" dirty="0" smtClean="0"/>
              <a:t>: </a:t>
            </a:r>
            <a:r>
              <a:rPr lang="en-US" altLang="zh-CN" b="0" dirty="0"/>
              <a:t>Example of 242-tone </a:t>
            </a:r>
            <a:r>
              <a:rPr lang="en-US" altLang="zh-CN" b="0" dirty="0" err="1"/>
              <a:t>dRU</a:t>
            </a:r>
            <a:r>
              <a:rPr lang="en-US" altLang="zh-CN" b="0" dirty="0"/>
              <a:t> on BW80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24</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pic>
        <p:nvPicPr>
          <p:cNvPr id="8" name="图形 7">
            <a:extLst>
              <a:ext uri="{FF2B5EF4-FFF2-40B4-BE49-F238E27FC236}">
                <a16:creationId xmlns="" xmlns:a16="http://schemas.microsoft.com/office/drawing/2014/main" id="{53430B35-6953-4764-915A-C630F759798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9378" r="9360"/>
          <a:stretch/>
        </p:blipFill>
        <p:spPr>
          <a:xfrm>
            <a:off x="2099140" y="2922185"/>
            <a:ext cx="7390208" cy="3110400"/>
          </a:xfrm>
          <a:prstGeom prst="rect">
            <a:avLst/>
          </a:prstGeom>
        </p:spPr>
      </p:pic>
      <p:graphicFrame>
        <p:nvGraphicFramePr>
          <p:cNvPr id="10" name="表格 9">
            <a:extLst>
              <a:ext uri="{FF2B5EF4-FFF2-40B4-BE49-F238E27FC236}">
                <a16:creationId xmlns="" xmlns:a16="http://schemas.microsoft.com/office/drawing/2014/main" id="{D91A7AA2-C496-4666-A83D-FE0B7ED50BBD}"/>
              </a:ext>
            </a:extLst>
          </p:cNvPr>
          <p:cNvGraphicFramePr>
            <a:graphicFrameLocks noGrp="1"/>
          </p:cNvGraphicFramePr>
          <p:nvPr>
            <p:extLst/>
          </p:nvPr>
        </p:nvGraphicFramePr>
        <p:xfrm>
          <a:off x="1631504" y="1751014"/>
          <a:ext cx="9217025" cy="762000"/>
        </p:xfrm>
        <a:graphic>
          <a:graphicData uri="http://schemas.openxmlformats.org/drawingml/2006/table">
            <a:tbl>
              <a:tblPr/>
              <a:tblGrid>
                <a:gridCol w="1409106">
                  <a:extLst>
                    <a:ext uri="{9D8B030D-6E8A-4147-A177-3AD203B41FA5}">
                      <a16:colId xmlns="" xmlns:a16="http://schemas.microsoft.com/office/drawing/2014/main" val="2988252491"/>
                    </a:ext>
                  </a:extLst>
                </a:gridCol>
                <a:gridCol w="1903262">
                  <a:extLst>
                    <a:ext uri="{9D8B030D-6E8A-4147-A177-3AD203B41FA5}">
                      <a16:colId xmlns="" xmlns:a16="http://schemas.microsoft.com/office/drawing/2014/main" val="629446696"/>
                    </a:ext>
                  </a:extLst>
                </a:gridCol>
                <a:gridCol w="1763576">
                  <a:extLst>
                    <a:ext uri="{9D8B030D-6E8A-4147-A177-3AD203B41FA5}">
                      <a16:colId xmlns="" xmlns:a16="http://schemas.microsoft.com/office/drawing/2014/main" val="4253240801"/>
                    </a:ext>
                  </a:extLst>
                </a:gridCol>
                <a:gridCol w="2297676">
                  <a:extLst>
                    <a:ext uri="{9D8B030D-6E8A-4147-A177-3AD203B41FA5}">
                      <a16:colId xmlns="" xmlns:a16="http://schemas.microsoft.com/office/drawing/2014/main" val="3733417456"/>
                    </a:ext>
                  </a:extLst>
                </a:gridCol>
                <a:gridCol w="1843405">
                  <a:extLst>
                    <a:ext uri="{9D8B030D-6E8A-4147-A177-3AD203B41FA5}">
                      <a16:colId xmlns="" xmlns:a16="http://schemas.microsoft.com/office/drawing/2014/main" val="3037152002"/>
                    </a:ext>
                  </a:extLst>
                </a:gridCol>
              </a:tblGrid>
              <a:tr h="0">
                <a:tc>
                  <a:txBody>
                    <a:bodyPr/>
                    <a:lstStyle/>
                    <a:p>
                      <a:pPr algn="ctr"/>
                      <a:endParaRPr lang="zh-CN" altLang="en-US" b="0" dirty="0"/>
                    </a:p>
                  </a:txBody>
                  <a:tcPr/>
                </a:tc>
                <a:tc>
                  <a:txBody>
                    <a:bodyPr/>
                    <a:lstStyle/>
                    <a:p>
                      <a:pPr algn="ct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9634842"/>
                  </a:ext>
                </a:extLst>
              </a:tr>
              <a:tr h="0">
                <a:tc>
                  <a:txBody>
                    <a:bodyPr/>
                    <a:lstStyle/>
                    <a:p>
                      <a:r>
                        <a:rPr lang="en-US" altLang="zh-CN" sz="1000" b="1" dirty="0"/>
                        <a:t>242-tone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4</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-7.02)</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2(equivalent)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8.13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-4.01)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15778882"/>
                  </a:ext>
                </a:extLst>
              </a:tr>
            </a:tbl>
          </a:graphicData>
        </a:graphic>
      </p:graphicFrame>
      <p:sp>
        <p:nvSpPr>
          <p:cNvPr id="9"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Tree>
    <p:extLst>
      <p:ext uri="{BB962C8B-B14F-4D97-AF65-F5344CB8AC3E}">
        <p14:creationId xmlns:p14="http://schemas.microsoft.com/office/powerpoint/2010/main" val="1749854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a:t>
            </a:r>
            <a:r>
              <a:rPr lang="en-US" altLang="zh-CN" b="0" dirty="0" smtClean="0"/>
              <a:t>: </a:t>
            </a:r>
            <a:r>
              <a:rPr lang="en-US" altLang="zh-CN" b="0" dirty="0"/>
              <a:t>Example of 242-tone </a:t>
            </a:r>
            <a:r>
              <a:rPr lang="en-US" altLang="zh-CN" b="0" dirty="0" err="1"/>
              <a:t>dRU</a:t>
            </a:r>
            <a:r>
              <a:rPr lang="en-US" altLang="zh-CN" b="0" dirty="0"/>
              <a:t> on BW160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25</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9" name="表格 8">
            <a:extLst>
              <a:ext uri="{FF2B5EF4-FFF2-40B4-BE49-F238E27FC236}">
                <a16:creationId xmlns="" xmlns:a16="http://schemas.microsoft.com/office/drawing/2014/main" id="{6585911C-C026-4D8B-8173-AE53C339F200}"/>
              </a:ext>
            </a:extLst>
          </p:cNvPr>
          <p:cNvGraphicFramePr>
            <a:graphicFrameLocks noGrp="1"/>
          </p:cNvGraphicFramePr>
          <p:nvPr>
            <p:extLst/>
          </p:nvPr>
        </p:nvGraphicFramePr>
        <p:xfrm>
          <a:off x="2099140" y="1657986"/>
          <a:ext cx="7388355" cy="792480"/>
        </p:xfrm>
        <a:graphic>
          <a:graphicData uri="http://schemas.openxmlformats.org/drawingml/2006/table">
            <a:tbl>
              <a:tblPr/>
              <a:tblGrid>
                <a:gridCol w="1129537">
                  <a:extLst>
                    <a:ext uri="{9D8B030D-6E8A-4147-A177-3AD203B41FA5}">
                      <a16:colId xmlns="" xmlns:a16="http://schemas.microsoft.com/office/drawing/2014/main" val="2988252491"/>
                    </a:ext>
                  </a:extLst>
                </a:gridCol>
                <a:gridCol w="1825805">
                  <a:extLst>
                    <a:ext uri="{9D8B030D-6E8A-4147-A177-3AD203B41FA5}">
                      <a16:colId xmlns="" xmlns:a16="http://schemas.microsoft.com/office/drawing/2014/main" val="629446696"/>
                    </a:ext>
                  </a:extLst>
                </a:gridCol>
                <a:gridCol w="1113528">
                  <a:extLst>
                    <a:ext uri="{9D8B030D-6E8A-4147-A177-3AD203B41FA5}">
                      <a16:colId xmlns="" xmlns:a16="http://schemas.microsoft.com/office/drawing/2014/main" val="4253240801"/>
                    </a:ext>
                  </a:extLst>
                </a:gridCol>
                <a:gridCol w="1841814">
                  <a:extLst>
                    <a:ext uri="{9D8B030D-6E8A-4147-A177-3AD203B41FA5}">
                      <a16:colId xmlns="" xmlns:a16="http://schemas.microsoft.com/office/drawing/2014/main" val="3733417456"/>
                    </a:ext>
                  </a:extLst>
                </a:gridCol>
                <a:gridCol w="1477671">
                  <a:extLst>
                    <a:ext uri="{9D8B030D-6E8A-4147-A177-3AD203B41FA5}">
                      <a16:colId xmlns="" xmlns:a16="http://schemas.microsoft.com/office/drawing/2014/main" val="3037152002"/>
                    </a:ext>
                  </a:extLst>
                </a:gridCol>
              </a:tblGrid>
              <a:tr h="0">
                <a:tc>
                  <a:txBody>
                    <a:bodyPr/>
                    <a:lstStyle/>
                    <a:p>
                      <a:endParaRPr lang="zh-CN" altLang="en-US" b="0" dirty="0"/>
                    </a:p>
                  </a:txBody>
                  <a:tcPr/>
                </a:tc>
                <a:tc>
                  <a:txBody>
                    <a:bodyPr/>
                    <a:lstStyle/>
                    <a:p>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9634842"/>
                  </a:ext>
                </a:extLst>
              </a:tr>
              <a:tr h="0">
                <a:tc>
                  <a:txBody>
                    <a:bodyPr/>
                    <a:lstStyle/>
                    <a:p>
                      <a:r>
                        <a:rPr lang="en-US" altLang="zh-CN" sz="1000" b="1" dirty="0"/>
                        <a:t>242-tone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3</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6.37</a:t>
                      </a:r>
                    </a:p>
                    <a:p>
                      <a:pPr algn="ct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-5.77</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1.5</a:t>
                      </a:r>
                    </a:p>
                    <a:p>
                      <a:pPr algn="ctr"/>
                      <a:r>
                        <a:rPr lang="en-US" altLang="zh-CN" sz="1000" b="1" dirty="0">
                          <a:solidFill>
                            <a:srgbClr val="000000"/>
                          </a:solidFill>
                          <a:effectLst/>
                          <a:latin typeface="Times New Roman" panose="02020603050405020304" pitchFamily="18" charset="0"/>
                        </a:rPr>
                        <a:t>(equivalent)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9.37</a:t>
                      </a:r>
                    </a:p>
                    <a:p>
                      <a:pPr algn="ctr"/>
                      <a:r>
                        <a:rPr lang="en-US" altLang="zh-CN" sz="1000" b="1" dirty="0">
                          <a:solidFill>
                            <a:srgbClr val="000000"/>
                          </a:solidFill>
                          <a:effectLst/>
                          <a:latin typeface="Times New Roman" panose="02020603050405020304" pitchFamily="18" charset="0"/>
                        </a:rPr>
                        <a:t> (-12.14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-2.77)</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21180664"/>
                  </a:ext>
                </a:extLst>
              </a:tr>
            </a:tbl>
          </a:graphicData>
        </a:graphic>
      </p:graphicFrame>
      <p:pic>
        <p:nvPicPr>
          <p:cNvPr id="7" name="图形 6">
            <a:extLst>
              <a:ext uri="{FF2B5EF4-FFF2-40B4-BE49-F238E27FC236}">
                <a16:creationId xmlns="" xmlns:a16="http://schemas.microsoft.com/office/drawing/2014/main" id="{DB5CD7FA-C1D2-4C5F-890C-95E31928764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0611" r="9064"/>
          <a:stretch/>
        </p:blipFill>
        <p:spPr>
          <a:xfrm>
            <a:off x="170464" y="2971909"/>
            <a:ext cx="11848957" cy="3318489"/>
          </a:xfrm>
          <a:prstGeom prst="rect">
            <a:avLst/>
          </a:prstGeom>
        </p:spPr>
      </p:pic>
      <p:sp>
        <p:nvSpPr>
          <p:cNvPr id="8"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Tree>
    <p:extLst>
      <p:ext uri="{BB962C8B-B14F-4D97-AF65-F5344CB8AC3E}">
        <p14:creationId xmlns:p14="http://schemas.microsoft.com/office/powerpoint/2010/main" val="4032805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a:t>
            </a:r>
            <a:r>
              <a:rPr lang="en-US" altLang="zh-CN" b="0" dirty="0" smtClean="0"/>
              <a:t>: </a:t>
            </a:r>
            <a:r>
              <a:rPr lang="en-US" altLang="zh-CN" b="0" dirty="0"/>
              <a:t>Example of 484-tone </a:t>
            </a:r>
            <a:r>
              <a:rPr lang="en-US" altLang="zh-CN" b="0" dirty="0" err="1"/>
              <a:t>dRU</a:t>
            </a:r>
            <a:r>
              <a:rPr lang="en-US" altLang="zh-CN" b="0" dirty="0"/>
              <a:t> on BW160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26</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9" name="表格 8">
            <a:extLst>
              <a:ext uri="{FF2B5EF4-FFF2-40B4-BE49-F238E27FC236}">
                <a16:creationId xmlns="" xmlns:a16="http://schemas.microsoft.com/office/drawing/2014/main" id="{6585911C-C026-4D8B-8173-AE53C339F200}"/>
              </a:ext>
            </a:extLst>
          </p:cNvPr>
          <p:cNvGraphicFramePr>
            <a:graphicFrameLocks noGrp="1"/>
          </p:cNvGraphicFramePr>
          <p:nvPr>
            <p:extLst/>
          </p:nvPr>
        </p:nvGraphicFramePr>
        <p:xfrm>
          <a:off x="2099140" y="1657986"/>
          <a:ext cx="7388355" cy="762000"/>
        </p:xfrm>
        <a:graphic>
          <a:graphicData uri="http://schemas.openxmlformats.org/drawingml/2006/table">
            <a:tbl>
              <a:tblPr/>
              <a:tblGrid>
                <a:gridCol w="1129537">
                  <a:extLst>
                    <a:ext uri="{9D8B030D-6E8A-4147-A177-3AD203B41FA5}">
                      <a16:colId xmlns="" xmlns:a16="http://schemas.microsoft.com/office/drawing/2014/main" val="2988252491"/>
                    </a:ext>
                  </a:extLst>
                </a:gridCol>
                <a:gridCol w="1825805">
                  <a:extLst>
                    <a:ext uri="{9D8B030D-6E8A-4147-A177-3AD203B41FA5}">
                      <a16:colId xmlns="" xmlns:a16="http://schemas.microsoft.com/office/drawing/2014/main" val="629446696"/>
                    </a:ext>
                  </a:extLst>
                </a:gridCol>
                <a:gridCol w="1113528">
                  <a:extLst>
                    <a:ext uri="{9D8B030D-6E8A-4147-A177-3AD203B41FA5}">
                      <a16:colId xmlns="" xmlns:a16="http://schemas.microsoft.com/office/drawing/2014/main" val="4253240801"/>
                    </a:ext>
                  </a:extLst>
                </a:gridCol>
                <a:gridCol w="1841814">
                  <a:extLst>
                    <a:ext uri="{9D8B030D-6E8A-4147-A177-3AD203B41FA5}">
                      <a16:colId xmlns="" xmlns:a16="http://schemas.microsoft.com/office/drawing/2014/main" val="3733417456"/>
                    </a:ext>
                  </a:extLst>
                </a:gridCol>
                <a:gridCol w="1477671">
                  <a:extLst>
                    <a:ext uri="{9D8B030D-6E8A-4147-A177-3AD203B41FA5}">
                      <a16:colId xmlns="" xmlns:a16="http://schemas.microsoft.com/office/drawing/2014/main" val="3037152002"/>
                    </a:ext>
                  </a:extLst>
                </a:gridCol>
              </a:tblGrid>
              <a:tr h="0">
                <a:tc>
                  <a:txBody>
                    <a:bodyPr/>
                    <a:lstStyle/>
                    <a:p>
                      <a:endParaRPr lang="zh-CN" altLang="en-US" b="0" dirty="0"/>
                    </a:p>
                  </a:txBody>
                  <a:tcPr/>
                </a:tc>
                <a:tc>
                  <a:txBody>
                    <a:bodyPr/>
                    <a:lstStyle/>
                    <a:p>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(dB)</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49634842"/>
                  </a:ext>
                </a:extLst>
              </a:tr>
              <a:tr h="0">
                <a:tc>
                  <a:txBody>
                    <a:bodyPr/>
                    <a:lstStyle/>
                    <a:p>
                      <a:r>
                        <a:rPr lang="en-US" altLang="zh-CN" sz="1000" b="1" dirty="0"/>
                        <a:t>484-tone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4</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-7.02</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2 </a:t>
                      </a:r>
                    </a:p>
                    <a:p>
                      <a:pPr algn="ctr"/>
                      <a:r>
                        <a:rPr lang="en-US" altLang="zh-CN" sz="1000" b="1" dirty="0">
                          <a:solidFill>
                            <a:srgbClr val="000000"/>
                          </a:solidFill>
                          <a:effectLst/>
                          <a:latin typeface="Times New Roman" panose="02020603050405020304" pitchFamily="18" charset="0"/>
                        </a:rPr>
                        <a:t>(equivalent)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8.12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-4.02)</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15778882"/>
                  </a:ext>
                </a:extLst>
              </a:tr>
            </a:tbl>
          </a:graphicData>
        </a:graphic>
      </p:graphicFrame>
      <p:pic>
        <p:nvPicPr>
          <p:cNvPr id="8" name="图形 7">
            <a:extLst>
              <a:ext uri="{FF2B5EF4-FFF2-40B4-BE49-F238E27FC236}">
                <a16:creationId xmlns="" xmlns:a16="http://schemas.microsoft.com/office/drawing/2014/main" id="{33753A73-DDAE-44E2-9984-2685DEC8C3C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0611" r="9064"/>
          <a:stretch/>
        </p:blipFill>
        <p:spPr>
          <a:xfrm>
            <a:off x="90606" y="2996952"/>
            <a:ext cx="12010788" cy="3301913"/>
          </a:xfrm>
          <a:prstGeom prst="rect">
            <a:avLst/>
          </a:prstGeom>
        </p:spPr>
      </p:pic>
      <p:sp>
        <p:nvSpPr>
          <p:cNvPr id="10"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Tree>
    <p:extLst>
      <p:ext uri="{BB962C8B-B14F-4D97-AF65-F5344CB8AC3E}">
        <p14:creationId xmlns:p14="http://schemas.microsoft.com/office/powerpoint/2010/main" val="1337265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5161" y="1840174"/>
            <a:ext cx="9719523" cy="3240360"/>
          </a:xfrm>
        </p:spPr>
        <p:style>
          <a:lnRef idx="2">
            <a:schemeClr val="dk1"/>
          </a:lnRef>
          <a:fillRef idx="1">
            <a:schemeClr val="lt1"/>
          </a:fillRef>
          <a:effectRef idx="0">
            <a:schemeClr val="dk1"/>
          </a:effectRef>
          <a:fontRef idx="minor">
            <a:schemeClr val="dk1"/>
          </a:fontRef>
        </p:style>
        <p:txBody>
          <a:bodyPr/>
          <a:lstStyle/>
          <a:p>
            <a:pPr marL="0" indent="0"/>
            <a:r>
              <a:rPr lang="en-US" altLang="zh-CN" sz="1800" b="0" dirty="0" smtClean="0"/>
              <a:t>Main points of the group based tone plan can be summarizes as follows:</a:t>
            </a:r>
          </a:p>
          <a:p>
            <a:pPr marL="285750" indent="-285750">
              <a:buFont typeface="Arial" panose="020B0604020202020204" pitchFamily="34" charset="0"/>
              <a:buChar char="•"/>
            </a:pPr>
            <a:r>
              <a:rPr lang="en-US" altLang="zh-CN" sz="1800" b="0" dirty="0" smtClean="0"/>
              <a:t>The pilots in the whole bandwidth should be separated enough with each other to avoid the effect of narrowband interference. </a:t>
            </a:r>
          </a:p>
          <a:p>
            <a:pPr marL="285750" indent="-285750">
              <a:buFont typeface="Arial" panose="020B0604020202020204" pitchFamily="34" charset="0"/>
              <a:buChar char="•"/>
            </a:pPr>
            <a:r>
              <a:rPr lang="en-US" altLang="zh-CN" sz="1800" b="0" dirty="0" smtClean="0">
                <a:solidFill>
                  <a:schemeClr val="tx1"/>
                </a:solidFill>
              </a:rPr>
              <a:t>The </a:t>
            </a:r>
            <a:r>
              <a:rPr lang="en-US" altLang="zh-CN" sz="1800" b="0" dirty="0">
                <a:solidFill>
                  <a:schemeClr val="tx1"/>
                </a:solidFill>
              </a:rPr>
              <a:t>pilots </a:t>
            </a:r>
            <a:r>
              <a:rPr lang="en-US" altLang="zh-CN" sz="1800" b="0" dirty="0" smtClean="0">
                <a:solidFill>
                  <a:schemeClr val="tx1"/>
                </a:solidFill>
              </a:rPr>
              <a:t>should </a:t>
            </a:r>
            <a:r>
              <a:rPr lang="en-US" altLang="zh-CN" sz="1800" b="0" dirty="0">
                <a:solidFill>
                  <a:schemeClr val="tx1"/>
                </a:solidFill>
              </a:rPr>
              <a:t>be placed inside a group of tones </a:t>
            </a:r>
            <a:r>
              <a:rPr lang="en-US" altLang="zh-CN" sz="1800" b="0" dirty="0" smtClean="0">
                <a:solidFill>
                  <a:schemeClr val="tx1"/>
                </a:solidFill>
              </a:rPr>
              <a:t>to reduce the smoothing fitting error of the channel coefficients of the pilot tones. </a:t>
            </a:r>
            <a:r>
              <a:rPr lang="en-US" altLang="zh-CN" sz="1800" b="0" dirty="0" smtClean="0">
                <a:solidFill>
                  <a:schemeClr val="tx1"/>
                </a:solidFill>
                <a:cs typeface="Times New Roman" panose="02020603050405020304" pitchFamily="18" charset="0"/>
              </a:rPr>
              <a:t>The </a:t>
            </a:r>
            <a:r>
              <a:rPr lang="en-US" altLang="zh-CN" sz="1800" b="0" dirty="0">
                <a:solidFill>
                  <a:schemeClr val="tx1"/>
                </a:solidFill>
                <a:cs typeface="Times New Roman" panose="02020603050405020304" pitchFamily="18" charset="0"/>
              </a:rPr>
              <a:t>reason is that for </a:t>
            </a:r>
            <a:r>
              <a:rPr lang="en-US" altLang="zh-CN" sz="1800" b="0" dirty="0" smtClean="0">
                <a:solidFill>
                  <a:schemeClr val="tx1"/>
                </a:solidFill>
                <a:cs typeface="Times New Roman" panose="02020603050405020304" pitchFamily="18" charset="0"/>
              </a:rPr>
              <a:t>the </a:t>
            </a:r>
            <a:r>
              <a:rPr lang="en-US" altLang="zh-CN" sz="1800" b="0" dirty="0">
                <a:solidFill>
                  <a:schemeClr val="tx1"/>
                </a:solidFill>
                <a:cs typeface="Times New Roman" panose="02020603050405020304" pitchFamily="18" charset="0"/>
              </a:rPr>
              <a:t>interpretation of a </a:t>
            </a:r>
            <a:r>
              <a:rPr lang="en-US" altLang="zh-CN" sz="1800" b="0" dirty="0" smtClean="0">
                <a:solidFill>
                  <a:schemeClr val="tx1"/>
                </a:solidFill>
                <a:cs typeface="Times New Roman" panose="02020603050405020304" pitchFamily="18" charset="0"/>
              </a:rPr>
              <a:t>PPDU</a:t>
            </a:r>
            <a:r>
              <a:rPr lang="en-US" altLang="zh-CN" sz="1800" b="0" dirty="0">
                <a:solidFill>
                  <a:schemeClr val="tx1"/>
                </a:solidFill>
                <a:cs typeface="Times New Roman" panose="02020603050405020304" pitchFamily="18" charset="0"/>
              </a:rPr>
              <a:t>, the pilot tones are more sensitive and more important, whilst the </a:t>
            </a:r>
            <a:r>
              <a:rPr lang="en-US" altLang="zh-CN" sz="1800" b="0" dirty="0" smtClean="0">
                <a:solidFill>
                  <a:schemeClr val="tx1"/>
                </a:solidFill>
                <a:cs typeface="Times New Roman" panose="02020603050405020304" pitchFamily="18" charset="0"/>
              </a:rPr>
              <a:t>data </a:t>
            </a:r>
            <a:r>
              <a:rPr lang="en-US" altLang="zh-CN" sz="1800" b="0" dirty="0">
                <a:solidFill>
                  <a:schemeClr val="tx1"/>
                </a:solidFill>
                <a:cs typeface="Times New Roman" panose="02020603050405020304" pitchFamily="18" charset="0"/>
              </a:rPr>
              <a:t>tones are more </a:t>
            </a:r>
            <a:r>
              <a:rPr lang="en-US" altLang="zh-CN" sz="1800" b="0" dirty="0" smtClean="0">
                <a:solidFill>
                  <a:schemeClr val="tx1"/>
                </a:solidFill>
                <a:cs typeface="Times New Roman" panose="02020603050405020304" pitchFamily="18" charset="0"/>
              </a:rPr>
              <a:t>robust </a:t>
            </a:r>
            <a:r>
              <a:rPr lang="en-US" altLang="zh-CN" sz="1800" b="0" dirty="0">
                <a:solidFill>
                  <a:schemeClr val="tx1"/>
                </a:solidFill>
                <a:cs typeface="Times New Roman" panose="02020603050405020304" pitchFamily="18" charset="0"/>
              </a:rPr>
              <a:t>due to the channel coding (e.g., LDPC</a:t>
            </a:r>
            <a:r>
              <a:rPr lang="en-US" altLang="zh-CN" sz="1800" b="0" dirty="0" smtClean="0">
                <a:solidFill>
                  <a:schemeClr val="tx1"/>
                </a:solidFill>
                <a:cs typeface="Times New Roman" panose="02020603050405020304" pitchFamily="18" charset="0"/>
              </a:rPr>
              <a:t>). </a:t>
            </a:r>
          </a:p>
          <a:p>
            <a:pPr marL="285750" indent="-285750">
              <a:buFont typeface="Arial" panose="020B0604020202020204" pitchFamily="34" charset="0"/>
              <a:buChar char="•"/>
            </a:pPr>
            <a:r>
              <a:rPr lang="en-US" altLang="zh-CN" sz="1800" b="0" dirty="0" smtClean="0">
                <a:solidFill>
                  <a:schemeClr val="tx1"/>
                </a:solidFill>
                <a:cs typeface="Times New Roman" panose="02020603050405020304" pitchFamily="18" charset="0"/>
              </a:rPr>
              <a:t>Based on the above,  group based tone plans have been designed. In the following, 20MHz group based tone plan is given as an example and 40M/80M/160M group based tone plan can be obtained in the same way.</a:t>
            </a:r>
            <a:endParaRPr lang="en-US" altLang="zh-CN" sz="1800" b="0" dirty="0" smtClean="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标题 1"/>
          <p:cNvSpPr txBox="1">
            <a:spLocks/>
          </p:cNvSpPr>
          <p:nvPr/>
        </p:nvSpPr>
        <p:spPr bwMode="auto">
          <a:xfrm>
            <a:off x="894381" y="761206"/>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zh-CN" kern="0" dirty="0" smtClean="0"/>
              <a:t>Opt-1 : Group based Tone Plan and Pilot Design</a:t>
            </a:r>
            <a:endParaRPr lang="zh-CN" altLang="en-US" kern="0" dirty="0"/>
          </a:p>
        </p:txBody>
      </p:sp>
    </p:spTree>
    <p:extLst>
      <p:ext uri="{BB962C8B-B14F-4D97-AF65-F5344CB8AC3E}">
        <p14:creationId xmlns:p14="http://schemas.microsoft.com/office/powerpoint/2010/main" val="1564771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621010"/>
            <a:ext cx="10361084" cy="1065213"/>
          </a:xfrm>
        </p:spPr>
        <p:txBody>
          <a:bodyPr/>
          <a:lstStyle/>
          <a:p>
            <a:r>
              <a:rPr lang="en-US" altLang="zh-CN" dirty="0" smtClean="0"/>
              <a:t>An Example Tone Plan for 20M Bandwidth</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pic>
        <p:nvPicPr>
          <p:cNvPr id="10" name="图片 9"/>
          <p:cNvPicPr>
            <a:picLocks noChangeAspect="1"/>
          </p:cNvPicPr>
          <p:nvPr/>
        </p:nvPicPr>
        <p:blipFill>
          <a:blip r:embed="rId2"/>
          <a:stretch>
            <a:fillRect/>
          </a:stretch>
        </p:blipFill>
        <p:spPr>
          <a:xfrm>
            <a:off x="623392" y="1556792"/>
            <a:ext cx="4608512" cy="4666476"/>
          </a:xfrm>
          <a:prstGeom prst="rect">
            <a:avLst/>
          </a:prstGeom>
        </p:spPr>
      </p:pic>
      <p:sp>
        <p:nvSpPr>
          <p:cNvPr id="11" name="文本框 10"/>
          <p:cNvSpPr txBox="1"/>
          <p:nvPr/>
        </p:nvSpPr>
        <p:spPr>
          <a:xfrm>
            <a:off x="6145742" y="1764543"/>
            <a:ext cx="446449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l"/>
            </a:pPr>
            <a:r>
              <a:rPr lang="en-US" altLang="zh-CN" sz="1600" dirty="0" smtClean="0">
                <a:solidFill>
                  <a:schemeClr val="tx1"/>
                </a:solidFill>
                <a:latin typeface="Times New Roman" panose="02020603050405020304" pitchFamily="18" charset="0"/>
                <a:cs typeface="Times New Roman" panose="02020603050405020304" pitchFamily="18" charset="0"/>
              </a:rPr>
              <a:t>For 256 FFT, there exists 242 tones with indexes [-122:-2, 2:122];</a:t>
            </a:r>
          </a:p>
          <a:p>
            <a:pPr marL="285750" indent="-285750">
              <a:buFont typeface="Wingdings" panose="05000000000000000000" pitchFamily="2" charset="2"/>
              <a:buChar char="l"/>
            </a:pPr>
            <a:r>
              <a:rPr lang="en-US" altLang="zh-CN" sz="1600" dirty="0" smtClean="0">
                <a:solidFill>
                  <a:schemeClr val="tx1"/>
                </a:solidFill>
                <a:latin typeface="Times New Roman" panose="02020603050405020304" pitchFamily="18" charset="0"/>
                <a:cs typeface="Times New Roman" panose="02020603050405020304" pitchFamily="18" charset="0"/>
              </a:rPr>
              <a:t>For 52-tone DRU design, one tone and two adjacent tones are allocated to four 52-tone DRUs in turn.</a:t>
            </a:r>
          </a:p>
          <a:p>
            <a:pPr marL="285750" indent="-285750">
              <a:buFont typeface="Wingdings" panose="05000000000000000000" pitchFamily="2" charset="2"/>
              <a:buChar char="l"/>
            </a:pPr>
            <a:r>
              <a:rPr lang="en-US" altLang="zh-CN" sz="1600" dirty="0" smtClean="0">
                <a:solidFill>
                  <a:schemeClr val="tx1"/>
                </a:solidFill>
                <a:latin typeface="Times New Roman" panose="02020603050405020304" pitchFamily="18" charset="0"/>
                <a:cs typeface="Times New Roman" panose="02020603050405020304" pitchFamily="18" charset="0"/>
              </a:rPr>
              <a:t>The 26-tone DRUs consist of the odd/even tones of the 52-tone DRUs.</a:t>
            </a:r>
          </a:p>
          <a:p>
            <a:pPr marL="285750" indent="-285750">
              <a:buFont typeface="Wingdings" panose="05000000000000000000" pitchFamily="2" charset="2"/>
              <a:buChar char="l"/>
            </a:pPr>
            <a:r>
              <a:rPr lang="en-US" altLang="zh-CN" sz="1600" dirty="0" smtClean="0">
                <a:solidFill>
                  <a:schemeClr val="tx1"/>
                </a:solidFill>
                <a:latin typeface="Times New Roman" panose="02020603050405020304" pitchFamily="18" charset="0"/>
                <a:cs typeface="Times New Roman" panose="02020603050405020304" pitchFamily="18" charset="0"/>
              </a:rPr>
              <a:t>The 106-tone DRUs are the combination of two </a:t>
            </a:r>
            <a:r>
              <a:rPr lang="en-US" altLang="zh-CN" sz="1600" dirty="0">
                <a:solidFill>
                  <a:schemeClr val="tx1"/>
                </a:solidFill>
                <a:latin typeface="Times New Roman" panose="02020603050405020304" pitchFamily="18" charset="0"/>
                <a:cs typeface="Times New Roman" panose="02020603050405020304" pitchFamily="18" charset="0"/>
              </a:rPr>
              <a:t>52-tone </a:t>
            </a:r>
            <a:r>
              <a:rPr lang="en-US" altLang="zh-CN" sz="1600" dirty="0" smtClean="0">
                <a:solidFill>
                  <a:schemeClr val="tx1"/>
                </a:solidFill>
                <a:latin typeface="Times New Roman" panose="02020603050405020304" pitchFamily="18" charset="0"/>
                <a:cs typeface="Times New Roman" panose="02020603050405020304" pitchFamily="18" charset="0"/>
              </a:rPr>
              <a:t>DRUs with additional 2 tones.</a:t>
            </a:r>
          </a:p>
        </p:txBody>
      </p:sp>
      <p:sp>
        <p:nvSpPr>
          <p:cNvPr id="8" name="矩形 7"/>
          <p:cNvSpPr/>
          <p:nvPr/>
        </p:nvSpPr>
        <p:spPr>
          <a:xfrm>
            <a:off x="6151318" y="4293096"/>
            <a:ext cx="4464496"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600" dirty="0">
                <a:solidFill>
                  <a:schemeClr val="tx1"/>
                </a:solidFill>
                <a:latin typeface="Times New Roman" panose="02020603050405020304" pitchFamily="18" charset="0"/>
                <a:ea typeface="+mn-ea"/>
                <a:cs typeface="Times New Roman" panose="02020603050405020304" pitchFamily="18" charset="0"/>
              </a:rPr>
              <a:t>Maximum power amplification for DRU is achieved under the same hierarchical structure as </a:t>
            </a:r>
            <a:r>
              <a:rPr lang="en-US" altLang="zh-CN" sz="1600" dirty="0" err="1">
                <a:solidFill>
                  <a:schemeClr val="tx1"/>
                </a:solidFill>
                <a:latin typeface="Times New Roman" panose="02020603050405020304" pitchFamily="18" charset="0"/>
                <a:ea typeface="+mn-ea"/>
                <a:cs typeface="Times New Roman" panose="02020603050405020304" pitchFamily="18" charset="0"/>
              </a:rPr>
              <a:t>rRU</a:t>
            </a:r>
            <a:r>
              <a:rPr lang="en-US" altLang="zh-CN" sz="1600" dirty="0">
                <a:solidFill>
                  <a:schemeClr val="tx1"/>
                </a:solidFill>
                <a:latin typeface="Times New Roman" panose="02020603050405020304" pitchFamily="18" charset="0"/>
                <a:ea typeface="+mn-ea"/>
                <a:cs typeface="Times New Roman" panose="02020603050405020304" pitchFamily="18" charset="0"/>
              </a:rPr>
              <a:t>:</a:t>
            </a:r>
          </a:p>
          <a:p>
            <a:r>
              <a:rPr lang="en-US" altLang="zh-CN" sz="1600" dirty="0">
                <a:solidFill>
                  <a:schemeClr val="tx1"/>
                </a:solidFill>
                <a:latin typeface="Times New Roman" panose="02020603050405020304" pitchFamily="18" charset="0"/>
                <a:ea typeface="+mn-ea"/>
                <a:cs typeface="Times New Roman" panose="02020603050405020304" pitchFamily="18" charset="0"/>
              </a:rPr>
              <a:t>Nine 26-tone DRUs : 13/2 = 6.5 (8.13dB)</a:t>
            </a:r>
          </a:p>
          <a:p>
            <a:r>
              <a:rPr lang="en-US" altLang="zh-CN" sz="1600" dirty="0">
                <a:solidFill>
                  <a:schemeClr val="tx1"/>
                </a:solidFill>
                <a:latin typeface="Times New Roman" panose="02020603050405020304" pitchFamily="18" charset="0"/>
                <a:ea typeface="+mn-ea"/>
                <a:cs typeface="Times New Roman" panose="02020603050405020304" pitchFamily="18" charset="0"/>
              </a:rPr>
              <a:t>Four 52-tone DRUs : 13/3 = 4.3 (6.37dB)</a:t>
            </a:r>
          </a:p>
          <a:p>
            <a:r>
              <a:rPr lang="en-US" altLang="zh-CN" sz="1600" dirty="0">
                <a:solidFill>
                  <a:schemeClr val="tx1"/>
                </a:solidFill>
                <a:latin typeface="Times New Roman" panose="02020603050405020304" pitchFamily="18" charset="0"/>
                <a:ea typeface="+mn-ea"/>
                <a:cs typeface="Times New Roman" panose="02020603050405020304" pitchFamily="18" charset="0"/>
              </a:rPr>
              <a:t>Two 106-tone DRUs : 13/6 = 2.17 (3.36dB</a:t>
            </a:r>
            <a:r>
              <a:rPr lang="en-US" altLang="zh-CN" sz="1600" dirty="0" smtClean="0">
                <a:solidFill>
                  <a:schemeClr val="tx1"/>
                </a:solidFill>
                <a:latin typeface="Times New Roman" panose="02020603050405020304" pitchFamily="18" charset="0"/>
                <a:ea typeface="+mn-ea"/>
                <a:cs typeface="Times New Roman" panose="02020603050405020304" pitchFamily="18" charset="0"/>
              </a:rPr>
              <a:t>)</a:t>
            </a:r>
            <a:endParaRPr lang="en-US" altLang="zh-CN" sz="16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0363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标题 1"/>
          <p:cNvSpPr>
            <a:spLocks noGrp="1"/>
          </p:cNvSpPr>
          <p:nvPr>
            <p:ph type="title"/>
          </p:nvPr>
        </p:nvSpPr>
        <p:spPr/>
        <p:txBody>
          <a:bodyPr/>
          <a:lstStyle/>
          <a:p>
            <a:r>
              <a:rPr lang="en-US" altLang="zh-CN" dirty="0" smtClean="0"/>
              <a:t>An Example Pilot Design for 20M Bandwidth</a:t>
            </a:r>
            <a:endParaRPr lang="zh-CN" altLang="en-US" dirty="0"/>
          </a:p>
        </p:txBody>
      </p:sp>
      <p:sp>
        <p:nvSpPr>
          <p:cNvPr id="9" name="文本框 8"/>
          <p:cNvSpPr txBox="1"/>
          <p:nvPr/>
        </p:nvSpPr>
        <p:spPr>
          <a:xfrm>
            <a:off x="4871864" y="1795250"/>
            <a:ext cx="7128792" cy="3970318"/>
          </a:xfrm>
          <a:prstGeom prst="rect">
            <a:avLst/>
          </a:prstGeom>
          <a:noFill/>
        </p:spPr>
        <p:txBody>
          <a:bodyPr wrap="square" rtlCol="0">
            <a:spAutoFit/>
          </a:bodyPr>
          <a:lstStyle/>
          <a:p>
            <a:pPr marL="342900" indent="-342900">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Each 52-tone DRU includes 17 pairs of tones. For the four 52-tone DRUs, the i-</a:t>
            </a:r>
            <a:r>
              <a:rPr lang="en-US" altLang="zh-CN" sz="1400" dirty="0" err="1">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pair of tones are continuous, referred as a block here.  Beside the 9-th block which is near to the DC tones, each remaining block includes one pilot tone to avoid clustering of the pilot tones. There exist 16 remaining blocks, which correspond to 16 pilot tones</a:t>
            </a:r>
            <a:r>
              <a:rPr lang="en-US" altLang="zh-CN" sz="1400" dirty="0" smtClean="0">
                <a:solidFill>
                  <a:schemeClr val="tx1"/>
                </a:solidFill>
                <a:latin typeface="Times New Roman" panose="02020603050405020304" pitchFamily="18" charset="0"/>
                <a:cs typeface="Times New Roman" panose="02020603050405020304" pitchFamily="18" charset="0"/>
              </a:rPr>
              <a:t>.</a:t>
            </a:r>
          </a:p>
          <a:p>
            <a:endParaRPr lang="en-US" altLang="zh-CN" sz="1400" dirty="0" smtClean="0">
              <a:solidFill>
                <a:schemeClr val="tx1"/>
              </a:solidFill>
              <a:latin typeface="Times New Roman" panose="02020603050405020304" pitchFamily="18" charset="0"/>
              <a:cs typeface="Times New Roman" panose="02020603050405020304" pitchFamily="18" charset="0"/>
            </a:endParaRPr>
          </a:p>
          <a:p>
            <a:pPr marL="342900" indent="-342900">
              <a:buAutoNum type="arabicPeriod" startAt="2"/>
            </a:pPr>
            <a:r>
              <a:rPr lang="en-US" altLang="zh-CN" sz="1400" dirty="0" smtClean="0">
                <a:solidFill>
                  <a:schemeClr val="tx1"/>
                </a:solidFill>
                <a:latin typeface="Times New Roman" panose="02020603050405020304" pitchFamily="18" charset="0"/>
                <a:cs typeface="Times New Roman" panose="02020603050405020304" pitchFamily="18" charset="0"/>
              </a:rPr>
              <a:t>To reduce </a:t>
            </a:r>
            <a:r>
              <a:rPr lang="en-US" altLang="zh-CN" sz="1400" dirty="0">
                <a:solidFill>
                  <a:schemeClr val="tx1"/>
                </a:solidFill>
                <a:latin typeface="Times New Roman" panose="02020603050405020304" pitchFamily="18" charset="0"/>
                <a:cs typeface="Times New Roman" panose="02020603050405020304" pitchFamily="18" charset="0"/>
              </a:rPr>
              <a:t>the distance between the pilot tone and the guard tones and </a:t>
            </a:r>
            <a:r>
              <a:rPr lang="en-US" altLang="zh-CN" sz="1400" dirty="0" smtClean="0">
                <a:solidFill>
                  <a:schemeClr val="tx1"/>
                </a:solidFill>
                <a:latin typeface="Times New Roman" panose="02020603050405020304" pitchFamily="18" charset="0"/>
                <a:cs typeface="Times New Roman" panose="02020603050405020304" pitchFamily="18" charset="0"/>
              </a:rPr>
              <a:t>to keep </a:t>
            </a:r>
            <a:r>
              <a:rPr lang="en-US" altLang="zh-CN" sz="1400" dirty="0">
                <a:solidFill>
                  <a:schemeClr val="tx1"/>
                </a:solidFill>
                <a:latin typeface="Times New Roman" panose="02020603050405020304" pitchFamily="18" charset="0"/>
                <a:cs typeface="Times New Roman" panose="02020603050405020304" pitchFamily="18" charset="0"/>
              </a:rPr>
              <a:t>the pilot </a:t>
            </a:r>
            <a:endParaRPr lang="en-US" altLang="zh-CN" sz="1400" dirty="0" smtClean="0">
              <a:solidFill>
                <a:schemeClr val="tx1"/>
              </a:solidFill>
              <a:latin typeface="Times New Roman" panose="02020603050405020304" pitchFamily="18" charset="0"/>
              <a:cs typeface="Times New Roman" panose="02020603050405020304" pitchFamily="18" charset="0"/>
            </a:endParaRPr>
          </a:p>
          <a:p>
            <a:r>
              <a:rPr lang="en-US" altLang="zh-CN" sz="1400" dirty="0" smtClean="0">
                <a:solidFill>
                  <a:schemeClr val="tx1"/>
                </a:solidFill>
                <a:latin typeface="Times New Roman" panose="02020603050405020304" pitchFamily="18" charset="0"/>
                <a:cs typeface="Times New Roman" panose="02020603050405020304" pitchFamily="18" charset="0"/>
              </a:rPr>
              <a:t>         tones </a:t>
            </a:r>
            <a:r>
              <a:rPr lang="en-US" altLang="zh-CN" sz="1400" dirty="0">
                <a:solidFill>
                  <a:schemeClr val="tx1"/>
                </a:solidFill>
                <a:latin typeface="Times New Roman" panose="02020603050405020304" pitchFamily="18" charset="0"/>
                <a:cs typeface="Times New Roman" panose="02020603050405020304" pitchFamily="18" charset="0"/>
              </a:rPr>
              <a:t>distributed </a:t>
            </a:r>
            <a:r>
              <a:rPr lang="en-US" altLang="zh-CN" sz="1400" dirty="0" smtClean="0">
                <a:solidFill>
                  <a:schemeClr val="tx1"/>
                </a:solidFill>
                <a:latin typeface="Times New Roman" panose="02020603050405020304" pitchFamily="18" charset="0"/>
                <a:cs typeface="Times New Roman" panose="02020603050405020304" pitchFamily="18" charset="0"/>
              </a:rPr>
              <a:t>evenly.</a:t>
            </a:r>
          </a:p>
          <a:p>
            <a:pPr marL="1028700" lvl="1">
              <a:buFont typeface="Wingdings" panose="05000000000000000000" pitchFamily="2" charset="2"/>
              <a:buChar char="p"/>
            </a:pPr>
            <a:r>
              <a:rPr lang="en-US" altLang="zh-CN" sz="1400" dirty="0" smtClean="0">
                <a:solidFill>
                  <a:schemeClr val="tx1"/>
                </a:solidFill>
                <a:latin typeface="Times New Roman" panose="02020603050405020304" pitchFamily="18" charset="0"/>
                <a:cs typeface="Times New Roman" panose="02020603050405020304" pitchFamily="18" charset="0"/>
              </a:rPr>
              <a:t>Utilizing </a:t>
            </a:r>
            <a:r>
              <a:rPr lang="en-US" altLang="zh-CN" sz="1400" dirty="0">
                <a:solidFill>
                  <a:schemeClr val="tx1"/>
                </a:solidFill>
                <a:latin typeface="Times New Roman" panose="02020603050405020304" pitchFamily="18" charset="0"/>
                <a:cs typeface="Times New Roman" panose="02020603050405020304" pitchFamily="18" charset="0"/>
              </a:rPr>
              <a:t>the seventh or eighth tone in the 1</a:t>
            </a:r>
            <a:r>
              <a:rPr lang="en-US" altLang="zh-CN" sz="1400" baseline="30000" dirty="0">
                <a:solidFill>
                  <a:schemeClr val="tx1"/>
                </a:solidFill>
                <a:latin typeface="Times New Roman" panose="02020603050405020304" pitchFamily="18" charset="0"/>
                <a:cs typeface="Times New Roman" panose="02020603050405020304" pitchFamily="18" charset="0"/>
              </a:rPr>
              <a:t>st</a:t>
            </a:r>
            <a:r>
              <a:rPr lang="en-US" altLang="zh-CN" sz="1400" dirty="0">
                <a:solidFill>
                  <a:schemeClr val="tx1"/>
                </a:solidFill>
                <a:latin typeface="Times New Roman" panose="02020603050405020304" pitchFamily="18" charset="0"/>
                <a:cs typeface="Times New Roman" panose="02020603050405020304" pitchFamily="18" charset="0"/>
              </a:rPr>
              <a:t>/5</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/10</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/14</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a:t>
            </a:r>
            <a:r>
              <a:rPr lang="en-US" altLang="zh-CN" sz="1400" dirty="0" smtClean="0">
                <a:solidFill>
                  <a:schemeClr val="tx1"/>
                </a:solidFill>
                <a:latin typeface="Times New Roman" panose="02020603050405020304" pitchFamily="18" charset="0"/>
                <a:cs typeface="Times New Roman" panose="02020603050405020304" pitchFamily="18" charset="0"/>
              </a:rPr>
              <a:t>which locates </a:t>
            </a:r>
            <a:r>
              <a:rPr lang="en-US" altLang="zh-CN" sz="1400" dirty="0">
                <a:solidFill>
                  <a:schemeClr val="tx1"/>
                </a:solidFill>
                <a:latin typeface="Times New Roman" panose="02020603050405020304" pitchFamily="18" charset="0"/>
                <a:cs typeface="Times New Roman" panose="02020603050405020304" pitchFamily="18" charset="0"/>
              </a:rPr>
              <a:t>in the fourth 52-tone DRU; </a:t>
            </a:r>
            <a:endParaRPr lang="en-US" altLang="zh-CN" sz="1400" dirty="0" smtClean="0">
              <a:solidFill>
                <a:schemeClr val="tx1"/>
              </a:solidFill>
              <a:latin typeface="Times New Roman" panose="02020603050405020304" pitchFamily="18" charset="0"/>
              <a:cs typeface="Times New Roman" panose="02020603050405020304" pitchFamily="18" charset="0"/>
            </a:endParaRPr>
          </a:p>
          <a:p>
            <a:pPr marL="1028700" lvl="1">
              <a:buFont typeface="Wingdings" panose="05000000000000000000" pitchFamily="2" charset="2"/>
              <a:buChar char="p"/>
            </a:pPr>
            <a:r>
              <a:rPr lang="en-US" altLang="zh-CN" sz="1400" dirty="0" smtClean="0">
                <a:solidFill>
                  <a:schemeClr val="tx1"/>
                </a:solidFill>
                <a:latin typeface="Times New Roman" panose="02020603050405020304" pitchFamily="18" charset="0"/>
                <a:cs typeface="Times New Roman" panose="02020603050405020304" pitchFamily="18" charset="0"/>
              </a:rPr>
              <a:t>Utilizing </a:t>
            </a:r>
            <a:r>
              <a:rPr lang="en-US" altLang="zh-CN" sz="1400" dirty="0">
                <a:solidFill>
                  <a:schemeClr val="tx1"/>
                </a:solidFill>
                <a:latin typeface="Times New Roman" panose="02020603050405020304" pitchFamily="18" charset="0"/>
                <a:cs typeface="Times New Roman" panose="02020603050405020304" pitchFamily="18" charset="0"/>
              </a:rPr>
              <a:t>the fifth or sixth tone in the 2</a:t>
            </a:r>
            <a:r>
              <a:rPr lang="en-US" altLang="zh-CN" sz="1400" baseline="30000" dirty="0">
                <a:solidFill>
                  <a:schemeClr val="tx1"/>
                </a:solidFill>
                <a:latin typeface="Times New Roman" panose="02020603050405020304" pitchFamily="18" charset="0"/>
                <a:cs typeface="Times New Roman" panose="02020603050405020304" pitchFamily="18" charset="0"/>
              </a:rPr>
              <a:t>nd</a:t>
            </a:r>
            <a:r>
              <a:rPr lang="en-US" altLang="zh-CN" sz="1400" dirty="0">
                <a:solidFill>
                  <a:schemeClr val="tx1"/>
                </a:solidFill>
                <a:latin typeface="Times New Roman" panose="02020603050405020304" pitchFamily="18" charset="0"/>
                <a:cs typeface="Times New Roman" panose="02020603050405020304" pitchFamily="18" charset="0"/>
              </a:rPr>
              <a:t>/6</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/11</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/15</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third 52-tone DRU; </a:t>
            </a:r>
          </a:p>
          <a:p>
            <a:pPr marL="1028700" lvl="1">
              <a:buFont typeface="Wingdings" panose="05000000000000000000" pitchFamily="2" charset="2"/>
              <a:buChar char="p"/>
            </a:pPr>
            <a:r>
              <a:rPr lang="en-US" altLang="zh-CN" sz="1400" dirty="0">
                <a:solidFill>
                  <a:schemeClr val="tx1"/>
                </a:solidFill>
                <a:latin typeface="Times New Roman" panose="02020603050405020304" pitchFamily="18" charset="0"/>
                <a:cs typeface="Times New Roman" panose="02020603050405020304" pitchFamily="18" charset="0"/>
              </a:rPr>
              <a:t>Utilizing the third or fourth tone in the 3</a:t>
            </a:r>
            <a:r>
              <a:rPr lang="en-US" altLang="zh-CN" sz="1400" baseline="30000" dirty="0">
                <a:solidFill>
                  <a:schemeClr val="tx1"/>
                </a:solidFill>
                <a:latin typeface="Times New Roman" panose="02020603050405020304" pitchFamily="18" charset="0"/>
                <a:cs typeface="Times New Roman" panose="02020603050405020304" pitchFamily="18" charset="0"/>
              </a:rPr>
              <a:t>rd</a:t>
            </a:r>
            <a:r>
              <a:rPr lang="en-US" altLang="zh-CN" sz="1400" dirty="0">
                <a:solidFill>
                  <a:schemeClr val="tx1"/>
                </a:solidFill>
                <a:latin typeface="Times New Roman" panose="02020603050405020304" pitchFamily="18" charset="0"/>
                <a:cs typeface="Times New Roman" panose="02020603050405020304" pitchFamily="18" charset="0"/>
              </a:rPr>
              <a:t>/7</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/12</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/16</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second 52-tone DRU; </a:t>
            </a:r>
          </a:p>
          <a:p>
            <a:pPr marL="1028700" lvl="1">
              <a:buFont typeface="Wingdings" panose="05000000000000000000" pitchFamily="2" charset="2"/>
              <a:buChar char="p"/>
            </a:pPr>
            <a:r>
              <a:rPr lang="en-US" altLang="zh-CN" sz="1400" dirty="0">
                <a:solidFill>
                  <a:schemeClr val="tx1"/>
                </a:solidFill>
                <a:latin typeface="Times New Roman" panose="02020603050405020304" pitchFamily="18" charset="0"/>
                <a:cs typeface="Times New Roman" panose="02020603050405020304" pitchFamily="18" charset="0"/>
              </a:rPr>
              <a:t>Utilizing the first or second tone in the 4</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/8</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/13</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/17</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first 52-tone DRU; </a:t>
            </a:r>
            <a:endParaRPr lang="en-US" altLang="zh-CN" sz="1400" dirty="0" smtClean="0">
              <a:solidFill>
                <a:schemeClr val="tx1"/>
              </a:solidFill>
              <a:latin typeface="Times New Roman" panose="02020603050405020304" pitchFamily="18" charset="0"/>
              <a:cs typeface="Times New Roman" panose="02020603050405020304" pitchFamily="18" charset="0"/>
            </a:endParaRPr>
          </a:p>
          <a:p>
            <a:pPr lvl="1" indent="0"/>
            <a:endParaRPr lang="en-US" altLang="zh-CN" sz="1400" dirty="0" smtClean="0">
              <a:solidFill>
                <a:schemeClr val="tx1"/>
              </a:solidFill>
              <a:latin typeface="Times New Roman" panose="02020603050405020304" pitchFamily="18" charset="0"/>
              <a:cs typeface="Times New Roman" panose="02020603050405020304" pitchFamily="18" charset="0"/>
            </a:endParaRPr>
          </a:p>
          <a:p>
            <a:pPr marL="342900" indent="-342900">
              <a:buAutoNum type="arabicPeriod" startAt="3"/>
            </a:pPr>
            <a:r>
              <a:rPr lang="en-US" altLang="zh-CN" sz="1400" dirty="0" smtClean="0">
                <a:solidFill>
                  <a:schemeClr val="tx1"/>
                </a:solidFill>
                <a:latin typeface="Times New Roman" panose="02020603050405020304" pitchFamily="18" charset="0"/>
                <a:cs typeface="Times New Roman" panose="02020603050405020304" pitchFamily="18" charset="0"/>
              </a:rPr>
              <a:t>The pilot tones of </a:t>
            </a:r>
            <a:r>
              <a:rPr lang="en-US" altLang="zh-CN" sz="1400" dirty="0">
                <a:solidFill>
                  <a:schemeClr val="tx1"/>
                </a:solidFill>
                <a:latin typeface="Times New Roman" panose="02020603050405020304" pitchFamily="18" charset="0"/>
                <a:cs typeface="Times New Roman" panose="02020603050405020304" pitchFamily="18" charset="0"/>
              </a:rPr>
              <a:t>26-tone DRUs are split from 52-tone DRUs. </a:t>
            </a:r>
            <a:r>
              <a:rPr lang="en-US" altLang="zh-CN" sz="1400" dirty="0" smtClean="0">
                <a:solidFill>
                  <a:schemeClr val="tx1"/>
                </a:solidFill>
                <a:latin typeface="Times New Roman" panose="02020603050405020304" pitchFamily="18" charset="0"/>
                <a:cs typeface="Times New Roman" panose="02020603050405020304" pitchFamily="18" charset="0"/>
              </a:rPr>
              <a:t>The </a:t>
            </a:r>
            <a:r>
              <a:rPr lang="en-US" altLang="zh-CN" sz="1400" dirty="0">
                <a:solidFill>
                  <a:schemeClr val="tx1"/>
                </a:solidFill>
                <a:latin typeface="Times New Roman" panose="02020603050405020304" pitchFamily="18" charset="0"/>
                <a:cs typeface="Times New Roman" panose="02020603050405020304" pitchFamily="18" charset="0"/>
              </a:rPr>
              <a:t>pilots of the 106-tone </a:t>
            </a:r>
            <a:r>
              <a:rPr lang="en-US" altLang="zh-CN" sz="1400" dirty="0" smtClean="0">
                <a:solidFill>
                  <a:schemeClr val="tx1"/>
                </a:solidFill>
                <a:latin typeface="Times New Roman" panose="02020603050405020304" pitchFamily="18" charset="0"/>
                <a:cs typeface="Times New Roman" panose="02020603050405020304" pitchFamily="18" charset="0"/>
              </a:rPr>
              <a:t>DRUs can </a:t>
            </a:r>
            <a:r>
              <a:rPr lang="en-US" altLang="zh-CN" sz="1400" dirty="0">
                <a:solidFill>
                  <a:schemeClr val="tx1"/>
                </a:solidFill>
                <a:latin typeface="Times New Roman" panose="02020603050405020304" pitchFamily="18" charset="0"/>
                <a:cs typeface="Times New Roman" panose="02020603050405020304" pitchFamily="18" charset="0"/>
              </a:rPr>
              <a:t>be selected as the same as any </a:t>
            </a:r>
            <a:r>
              <a:rPr lang="en-US" altLang="zh-CN" sz="1400" dirty="0" smtClean="0">
                <a:solidFill>
                  <a:schemeClr val="tx1"/>
                </a:solidFill>
                <a:latin typeface="Times New Roman" panose="02020603050405020304" pitchFamily="18" charset="0"/>
                <a:cs typeface="Times New Roman" panose="02020603050405020304" pitchFamily="18" charset="0"/>
              </a:rPr>
              <a:t>included 52-tone DRU.</a:t>
            </a:r>
            <a:endParaRPr lang="en-US" altLang="zh-CN" sz="1400" dirty="0">
              <a:solidFill>
                <a:schemeClr val="tx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623392" y="1700808"/>
            <a:ext cx="4104456" cy="4717626"/>
          </a:xfrm>
          <a:prstGeom prst="rect">
            <a:avLst/>
          </a:prstGeom>
        </p:spPr>
      </p:pic>
    </p:spTree>
    <p:extLst>
      <p:ext uri="{BB962C8B-B14F-4D97-AF65-F5344CB8AC3E}">
        <p14:creationId xmlns:p14="http://schemas.microsoft.com/office/powerpoint/2010/main" val="198908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smtClean="0"/>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8" name="文本框 7"/>
          <p:cNvSpPr txBox="1"/>
          <p:nvPr/>
        </p:nvSpPr>
        <p:spPr>
          <a:xfrm>
            <a:off x="2185941" y="1465644"/>
            <a:ext cx="792088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1400" dirty="0" smtClean="0">
                <a:solidFill>
                  <a:schemeClr val="tx1"/>
                </a:solidFill>
              </a:rPr>
              <a:t>Channel Bandwidth = 20MHz</a:t>
            </a:r>
          </a:p>
          <a:p>
            <a:pPr marL="342900" indent="-342900">
              <a:buFont typeface="Arial" panose="020B0604020202020204" pitchFamily="34" charset="0"/>
              <a:buChar char="•"/>
            </a:pPr>
            <a:r>
              <a:rPr lang="en-US" altLang="zh-CN" sz="1400" dirty="0" smtClean="0">
                <a:solidFill>
                  <a:schemeClr val="tx1"/>
                </a:solidFill>
              </a:rPr>
              <a:t>LDPC Coding, MCS = 0/MCS = 7</a:t>
            </a:r>
          </a:p>
          <a:p>
            <a:pPr marL="342900" indent="-342900">
              <a:buFont typeface="Arial" panose="020B0604020202020204" pitchFamily="34" charset="0"/>
              <a:buChar char="•"/>
            </a:pPr>
            <a:r>
              <a:rPr lang="en-US" altLang="zh-CN" sz="1400" dirty="0" smtClean="0">
                <a:solidFill>
                  <a:schemeClr val="tx1"/>
                </a:solidFill>
              </a:rPr>
              <a:t>SISO with Channel Model D, no impairment</a:t>
            </a:r>
          </a:p>
          <a:p>
            <a:pPr marL="342900" indent="-342900">
              <a:buFont typeface="Arial" panose="020B0604020202020204" pitchFamily="34" charset="0"/>
              <a:buChar char="•"/>
            </a:pPr>
            <a:r>
              <a:rPr lang="en-US" altLang="zh-CN" sz="1400" dirty="0" smtClean="0">
                <a:solidFill>
                  <a:schemeClr val="tx1"/>
                </a:solidFill>
              </a:rPr>
              <a:t>Phase tracking is always used</a:t>
            </a:r>
          </a:p>
          <a:p>
            <a:pPr marL="342900" indent="-342900">
              <a:buFont typeface="Arial" panose="020B0604020202020204" pitchFamily="34" charset="0"/>
              <a:buChar char="•"/>
            </a:pPr>
            <a:r>
              <a:rPr lang="en-US" altLang="zh-CN" sz="1400" dirty="0" smtClean="0">
                <a:solidFill>
                  <a:schemeClr val="tx1"/>
                </a:solidFill>
              </a:rPr>
              <a:t>Packet Size = 2000 bytes</a:t>
            </a:r>
          </a:p>
          <a:p>
            <a:pPr marL="342900" indent="-342900">
              <a:buFont typeface="Arial" panose="020B0604020202020204" pitchFamily="34" charset="0"/>
              <a:buChar char="•"/>
            </a:pPr>
            <a:r>
              <a:rPr lang="en-US" altLang="zh-CN" sz="1400" dirty="0" smtClean="0">
                <a:solidFill>
                  <a:schemeClr val="tx1"/>
                </a:solidFill>
              </a:rPr>
              <a:t>The PER for the first 52-tone DRU is considered</a:t>
            </a:r>
            <a:endParaRPr lang="en-US" altLang="zh-CN" sz="1400" dirty="0">
              <a:solidFill>
                <a:schemeClr val="tx1"/>
              </a:solidFill>
            </a:endParaRPr>
          </a:p>
          <a:p>
            <a:pPr marL="342900" indent="-342900">
              <a:buFont typeface="Arial" panose="020B0604020202020204" pitchFamily="34" charset="0"/>
              <a:buChar char="•"/>
            </a:pPr>
            <a:r>
              <a:rPr lang="en-US" altLang="zh-CN" sz="1400" dirty="0" smtClean="0">
                <a:solidFill>
                  <a:schemeClr val="tx1"/>
                </a:solidFill>
              </a:rPr>
              <a:t>The baseline scheme is a 52-tone DRU which is near-evenly distributed</a:t>
            </a:r>
            <a:r>
              <a:rPr lang="en-US" altLang="zh-CN" sz="1400" dirty="0">
                <a:solidFill>
                  <a:schemeClr val="tx1"/>
                </a:solidFill>
              </a:rPr>
              <a:t>. The </a:t>
            </a:r>
            <a:r>
              <a:rPr lang="en-US" altLang="zh-CN" sz="1400" dirty="0" smtClean="0">
                <a:solidFill>
                  <a:schemeClr val="tx1"/>
                </a:solidFill>
              </a:rPr>
              <a:t>space </a:t>
            </a:r>
            <a:r>
              <a:rPr lang="en-US" altLang="zh-CN" sz="1400" dirty="0">
                <a:solidFill>
                  <a:schemeClr val="tx1"/>
                </a:solidFill>
              </a:rPr>
              <a:t>between two adjacent subcarriers is 4 </a:t>
            </a:r>
            <a:r>
              <a:rPr lang="en-US" altLang="zh-CN" sz="1400" dirty="0" smtClean="0">
                <a:solidFill>
                  <a:schemeClr val="tx1"/>
                </a:solidFill>
              </a:rPr>
              <a:t>or </a:t>
            </a:r>
            <a:r>
              <a:rPr lang="en-US" altLang="zh-CN" sz="1400" dirty="0">
                <a:solidFill>
                  <a:schemeClr val="tx1"/>
                </a:solidFill>
              </a:rPr>
              <a:t>5 that alternately </a:t>
            </a:r>
            <a:r>
              <a:rPr lang="en-US" altLang="zh-CN" sz="1400" dirty="0" smtClean="0">
                <a:solidFill>
                  <a:schemeClr val="tx1"/>
                </a:solidFill>
              </a:rPr>
              <a:t>appears.</a:t>
            </a:r>
          </a:p>
        </p:txBody>
      </p:sp>
      <p:pic>
        <p:nvPicPr>
          <p:cNvPr id="11" name="图片 10"/>
          <p:cNvPicPr>
            <a:picLocks noChangeAspect="1"/>
          </p:cNvPicPr>
          <p:nvPr/>
        </p:nvPicPr>
        <p:blipFill>
          <a:blip r:embed="rId2"/>
          <a:stretch>
            <a:fillRect/>
          </a:stretch>
        </p:blipFill>
        <p:spPr>
          <a:xfrm>
            <a:off x="1055440" y="3435299"/>
            <a:ext cx="4248472" cy="2956686"/>
          </a:xfrm>
          <a:prstGeom prst="rect">
            <a:avLst/>
          </a:prstGeom>
        </p:spPr>
      </p:pic>
      <p:sp>
        <p:nvSpPr>
          <p:cNvPr id="12" name="文本框 11"/>
          <p:cNvSpPr txBox="1"/>
          <p:nvPr/>
        </p:nvSpPr>
        <p:spPr>
          <a:xfrm>
            <a:off x="5519936" y="3463164"/>
            <a:ext cx="4968552" cy="1815882"/>
          </a:xfrm>
          <a:prstGeom prst="rect">
            <a:avLst/>
          </a:prstGeom>
          <a:noFill/>
        </p:spPr>
        <p:txBody>
          <a:bodyPr wrap="square" rtlCol="0">
            <a:spAutoFit/>
          </a:bodyPr>
          <a:lstStyle/>
          <a:p>
            <a:r>
              <a:rPr lang="en-US" altLang="zh-CN" sz="1400" dirty="0" smtClean="0">
                <a:solidFill>
                  <a:schemeClr val="tx1"/>
                </a:solidFill>
              </a:rPr>
              <a:t>The simulation results show that under low SNR</a:t>
            </a:r>
          </a:p>
          <a:p>
            <a:endParaRPr lang="en-US" altLang="zh-CN" sz="1400" dirty="0" smtClean="0">
              <a:solidFill>
                <a:schemeClr val="tx1"/>
              </a:solidFill>
            </a:endParaRPr>
          </a:p>
          <a:p>
            <a:pPr marL="342900" indent="-342900">
              <a:buFont typeface="Wingdings" panose="05000000000000000000" pitchFamily="2" charset="2"/>
              <a:buChar char="Ø"/>
            </a:pPr>
            <a:r>
              <a:rPr lang="en-US" altLang="zh-CN" sz="1400" dirty="0" smtClean="0">
                <a:solidFill>
                  <a:schemeClr val="tx1"/>
                </a:solidFill>
              </a:rPr>
              <a:t>The performance of the proposed group based tone plan is similar to the near evenly distributed tone plan with/without smoothing. </a:t>
            </a:r>
          </a:p>
          <a:p>
            <a:endParaRPr lang="en-US" altLang="zh-CN" sz="1400" dirty="0">
              <a:solidFill>
                <a:schemeClr val="tx1"/>
              </a:solidFill>
            </a:endParaRPr>
          </a:p>
          <a:p>
            <a:pPr marL="342900" indent="-342900">
              <a:buFont typeface="Wingdings" panose="05000000000000000000" pitchFamily="2" charset="2"/>
              <a:buChar char="Ø"/>
            </a:pPr>
            <a:r>
              <a:rPr lang="en-US" altLang="zh-CN" sz="1400" dirty="0" smtClean="0">
                <a:solidFill>
                  <a:schemeClr val="tx1"/>
                </a:solidFill>
              </a:rPr>
              <a:t>There exists obvious smoothing gain for the proposed group based tone plan and the near evenly distributed tone plan.</a:t>
            </a:r>
            <a:endParaRPr lang="zh-CN" altLang="en-US" sz="1400" dirty="0">
              <a:solidFill>
                <a:schemeClr val="tx1"/>
              </a:solidFill>
            </a:endParaRPr>
          </a:p>
        </p:txBody>
      </p:sp>
      <p:sp>
        <p:nvSpPr>
          <p:cNvPr id="13" name="标题 1"/>
          <p:cNvSpPr txBox="1">
            <a:spLocks/>
          </p:cNvSpPr>
          <p:nvPr/>
        </p:nvSpPr>
        <p:spPr bwMode="auto">
          <a:xfrm>
            <a:off x="767408" y="486307"/>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zh-CN" kern="0" dirty="0" smtClean="0"/>
              <a:t>Simulation Results</a:t>
            </a:r>
            <a:endParaRPr lang="zh-CN" altLang="en-US" kern="0" dirty="0"/>
          </a:p>
        </p:txBody>
      </p:sp>
    </p:spTree>
    <p:extLst>
      <p:ext uri="{BB962C8B-B14F-4D97-AF65-F5344CB8AC3E}">
        <p14:creationId xmlns:p14="http://schemas.microsoft.com/office/powerpoint/2010/main" val="52858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dirty="0" smtClean="0"/>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标题 1"/>
          <p:cNvSpPr>
            <a:spLocks noGrp="1"/>
          </p:cNvSpPr>
          <p:nvPr>
            <p:ph type="title"/>
          </p:nvPr>
        </p:nvSpPr>
        <p:spPr>
          <a:xfrm>
            <a:off x="914401" y="685801"/>
            <a:ext cx="10361084" cy="1065213"/>
          </a:xfrm>
        </p:spPr>
        <p:txBody>
          <a:bodyPr/>
          <a:lstStyle/>
          <a:p>
            <a:r>
              <a:rPr lang="en-US" altLang="zh-CN" dirty="0"/>
              <a:t>Simulation </a:t>
            </a:r>
            <a:r>
              <a:rPr lang="en-US" altLang="zh-CN" dirty="0" smtClean="0"/>
              <a:t>Results</a:t>
            </a:r>
            <a:endParaRPr lang="zh-CN" altLang="en-US" dirty="0"/>
          </a:p>
        </p:txBody>
      </p:sp>
      <p:sp>
        <p:nvSpPr>
          <p:cNvPr id="10" name="矩形 9"/>
          <p:cNvSpPr/>
          <p:nvPr/>
        </p:nvSpPr>
        <p:spPr>
          <a:xfrm>
            <a:off x="5818052" y="1700808"/>
            <a:ext cx="5318508" cy="4031873"/>
          </a:xfrm>
          <a:prstGeom prst="rect">
            <a:avLst/>
          </a:prstGeom>
        </p:spPr>
        <p:txBody>
          <a:bodyPr wrap="square">
            <a:spAutoFit/>
          </a:bodyPr>
          <a:lstStyle/>
          <a:p>
            <a:r>
              <a:rPr lang="en-US" altLang="zh-CN" sz="1600" dirty="0">
                <a:solidFill>
                  <a:schemeClr val="tx1"/>
                </a:solidFill>
              </a:rPr>
              <a:t>The simulation results show that under </a:t>
            </a:r>
            <a:r>
              <a:rPr lang="en-US" altLang="zh-CN" sz="1600" dirty="0" smtClean="0">
                <a:solidFill>
                  <a:schemeClr val="tx1"/>
                </a:solidFill>
              </a:rPr>
              <a:t>high SNR</a:t>
            </a:r>
          </a:p>
          <a:p>
            <a:endParaRPr lang="en-US" altLang="zh-CN" sz="1600" dirty="0">
              <a:solidFill>
                <a:schemeClr val="tx1"/>
              </a:solidFill>
            </a:endParaRPr>
          </a:p>
          <a:p>
            <a:pPr marL="342900" indent="-342900">
              <a:buAutoNum type="arabicParenBoth"/>
            </a:pPr>
            <a:r>
              <a:rPr lang="en-US" altLang="zh-CN" sz="1600" dirty="0" smtClean="0">
                <a:solidFill>
                  <a:schemeClr val="tx1"/>
                </a:solidFill>
              </a:rPr>
              <a:t>The performances of the proposed paired tone plan and the near-evenly distributed tone plan are almost the same if without smoothing.</a:t>
            </a:r>
          </a:p>
          <a:p>
            <a:pPr marL="342900" indent="-342900">
              <a:buAutoNum type="arabicParenBoth"/>
            </a:pPr>
            <a:endParaRPr lang="en-US" altLang="zh-CN" sz="1600" dirty="0" smtClean="0">
              <a:solidFill>
                <a:schemeClr val="tx1"/>
              </a:solidFill>
            </a:endParaRPr>
          </a:p>
          <a:p>
            <a:r>
              <a:rPr lang="en-US" altLang="zh-CN" sz="1600" dirty="0" smtClean="0">
                <a:solidFill>
                  <a:schemeClr val="tx1"/>
                </a:solidFill>
              </a:rPr>
              <a:t>(2)  The performance of the near-evenly distributed</a:t>
            </a:r>
          </a:p>
          <a:p>
            <a:r>
              <a:rPr lang="en-US" altLang="zh-CN" sz="1600" dirty="0" smtClean="0">
                <a:solidFill>
                  <a:schemeClr val="tx1"/>
                </a:solidFill>
              </a:rPr>
              <a:t>      </a:t>
            </a:r>
            <a:r>
              <a:rPr lang="en-US" altLang="zh-CN" sz="1600" dirty="0">
                <a:solidFill>
                  <a:schemeClr val="tx1"/>
                </a:solidFill>
              </a:rPr>
              <a:t>tone plan </a:t>
            </a:r>
            <a:r>
              <a:rPr lang="en-US" altLang="zh-CN" sz="1600" dirty="0" smtClean="0">
                <a:solidFill>
                  <a:schemeClr val="tx1"/>
                </a:solidFill>
              </a:rPr>
              <a:t>deteriorates with smoothing for the</a:t>
            </a:r>
          </a:p>
          <a:p>
            <a:r>
              <a:rPr lang="en-US" altLang="zh-CN" sz="1600" dirty="0">
                <a:solidFill>
                  <a:schemeClr val="tx1"/>
                </a:solidFill>
              </a:rPr>
              <a:t> </a:t>
            </a:r>
            <a:r>
              <a:rPr lang="en-US" altLang="zh-CN" sz="1600" dirty="0" smtClean="0">
                <a:solidFill>
                  <a:schemeClr val="tx1"/>
                </a:solidFill>
              </a:rPr>
              <a:t>     larger fitting error.</a:t>
            </a:r>
          </a:p>
          <a:p>
            <a:endParaRPr lang="en-US" altLang="zh-CN" sz="1600" dirty="0">
              <a:solidFill>
                <a:schemeClr val="tx1"/>
              </a:solidFill>
            </a:endParaRPr>
          </a:p>
          <a:p>
            <a:r>
              <a:rPr lang="en-US" altLang="zh-CN" sz="1600" dirty="0" smtClean="0">
                <a:solidFill>
                  <a:schemeClr val="tx1"/>
                </a:solidFill>
              </a:rPr>
              <a:t>(3) For the proposed group based tone plan, there still </a:t>
            </a:r>
          </a:p>
          <a:p>
            <a:r>
              <a:rPr lang="en-US" altLang="zh-CN" sz="1600" dirty="0">
                <a:solidFill>
                  <a:schemeClr val="tx1"/>
                </a:solidFill>
              </a:rPr>
              <a:t> </a:t>
            </a:r>
            <a:r>
              <a:rPr lang="en-US" altLang="zh-CN" sz="1600" dirty="0" smtClean="0">
                <a:solidFill>
                  <a:schemeClr val="tx1"/>
                </a:solidFill>
              </a:rPr>
              <a:t>    exists obvious smoothing gain. The reason is that on </a:t>
            </a:r>
          </a:p>
          <a:p>
            <a:r>
              <a:rPr lang="en-US" altLang="zh-CN" sz="1600" dirty="0">
                <a:solidFill>
                  <a:schemeClr val="tx1"/>
                </a:solidFill>
              </a:rPr>
              <a:t> </a:t>
            </a:r>
            <a:r>
              <a:rPr lang="en-US" altLang="zh-CN" sz="1600" dirty="0" smtClean="0">
                <a:solidFill>
                  <a:schemeClr val="tx1"/>
                </a:solidFill>
              </a:rPr>
              <a:t>    the one hand, the paired tones are close to each other and</a:t>
            </a:r>
          </a:p>
          <a:p>
            <a:r>
              <a:rPr lang="en-US" altLang="zh-CN" sz="1600" dirty="0">
                <a:solidFill>
                  <a:schemeClr val="tx1"/>
                </a:solidFill>
              </a:rPr>
              <a:t> </a:t>
            </a:r>
            <a:r>
              <a:rPr lang="en-US" altLang="zh-CN" sz="1600" dirty="0" smtClean="0">
                <a:solidFill>
                  <a:schemeClr val="tx1"/>
                </a:solidFill>
              </a:rPr>
              <a:t>    are the dominant contributors for each other’s smoothed</a:t>
            </a:r>
          </a:p>
          <a:p>
            <a:r>
              <a:rPr lang="en-US" altLang="zh-CN" sz="1600" dirty="0">
                <a:solidFill>
                  <a:schemeClr val="tx1"/>
                </a:solidFill>
              </a:rPr>
              <a:t> </a:t>
            </a:r>
            <a:r>
              <a:rPr lang="en-US" altLang="zh-CN" sz="1600" dirty="0" smtClean="0">
                <a:solidFill>
                  <a:schemeClr val="tx1"/>
                </a:solidFill>
              </a:rPr>
              <a:t>    channel coefficients; on the other hand, the pilot </a:t>
            </a:r>
          </a:p>
          <a:p>
            <a:r>
              <a:rPr lang="en-US" altLang="zh-CN" sz="1600" dirty="0">
                <a:solidFill>
                  <a:schemeClr val="tx1"/>
                </a:solidFill>
              </a:rPr>
              <a:t> </a:t>
            </a:r>
            <a:r>
              <a:rPr lang="en-US" altLang="zh-CN" sz="1600" dirty="0" smtClean="0">
                <a:solidFill>
                  <a:schemeClr val="tx1"/>
                </a:solidFill>
              </a:rPr>
              <a:t>    tones are included by the paired tones. </a:t>
            </a:r>
            <a:endParaRPr lang="en-US" altLang="zh-CN" sz="1600" dirty="0">
              <a:solidFill>
                <a:schemeClr val="tx1"/>
              </a:solidFill>
            </a:endParaRPr>
          </a:p>
        </p:txBody>
      </p:sp>
      <p:pic>
        <p:nvPicPr>
          <p:cNvPr id="11" name="图片 10"/>
          <p:cNvPicPr>
            <a:picLocks noChangeAspect="1"/>
          </p:cNvPicPr>
          <p:nvPr/>
        </p:nvPicPr>
        <p:blipFill>
          <a:blip r:embed="rId2"/>
          <a:stretch>
            <a:fillRect/>
          </a:stretch>
        </p:blipFill>
        <p:spPr>
          <a:xfrm>
            <a:off x="335360" y="1916833"/>
            <a:ext cx="5256584" cy="3696014"/>
          </a:xfrm>
          <a:prstGeom prst="rect">
            <a:avLst/>
          </a:prstGeom>
        </p:spPr>
      </p:pic>
    </p:spTree>
    <p:extLst>
      <p:ext uri="{BB962C8B-B14F-4D97-AF65-F5344CB8AC3E}">
        <p14:creationId xmlns:p14="http://schemas.microsoft.com/office/powerpoint/2010/main" val="1721192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 xmlns:a16="http://schemas.microsoft.com/office/drawing/2014/main" id="{8AA07F91-DC49-4FF7-BDD4-FCB1D7E429A3}"/>
              </a:ext>
            </a:extLst>
          </p:cNvPr>
          <p:cNvSpPr txBox="1">
            <a:spLocks noChangeArrowheads="1"/>
          </p:cNvSpPr>
          <p:nvPr/>
        </p:nvSpPr>
        <p:spPr bwMode="auto">
          <a:xfrm>
            <a:off x="802216" y="1412776"/>
            <a:ext cx="10766392" cy="5039841"/>
          </a:xfrm>
          <a:prstGeom prst="rect">
            <a:avLst/>
          </a:prstGeom>
          <a:noFill/>
          <a:ln w="19050">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marL="400050" algn="just">
              <a:buFont typeface="Wingdings" panose="05000000000000000000"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000" kern="0" dirty="0">
                <a:latin typeface="+mj-lt"/>
              </a:rPr>
              <a:t>Motivation: Pilot power of some </a:t>
            </a:r>
            <a:r>
              <a:rPr lang="en-US" altLang="zh-CN" sz="2000" kern="0" dirty="0" err="1">
                <a:latin typeface="+mj-lt"/>
              </a:rPr>
              <a:t>dRUs</a:t>
            </a:r>
            <a:r>
              <a:rPr lang="en-US" altLang="zh-CN" sz="2000" kern="0" dirty="0">
                <a:latin typeface="+mj-lt"/>
              </a:rPr>
              <a:t> can be further boosted because of the power boost gap between the transmit power of a </a:t>
            </a:r>
            <a:r>
              <a:rPr lang="en-US" altLang="zh-CN" sz="2000" kern="0" dirty="0" err="1">
                <a:latin typeface="+mj-lt"/>
              </a:rPr>
              <a:t>dRU</a:t>
            </a:r>
            <a:r>
              <a:rPr lang="en-US" altLang="zh-CN" sz="2000" kern="0" dirty="0">
                <a:latin typeface="+mj-lt"/>
              </a:rPr>
              <a:t> and maximum power in a PPDU.</a:t>
            </a: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800" b="0" kern="0" dirty="0">
                <a:solidFill>
                  <a:schemeClr val="tx1"/>
                </a:solidFill>
              </a:rPr>
              <a:t>26-tone </a:t>
            </a:r>
            <a:r>
              <a:rPr lang="en-US" altLang="zh-CN" sz="1800" b="0" kern="0" dirty="0" err="1">
                <a:solidFill>
                  <a:schemeClr val="tx1"/>
                </a:solidFill>
              </a:rPr>
              <a:t>dRU</a:t>
            </a:r>
            <a:r>
              <a:rPr lang="en-US" altLang="zh-CN" sz="1800" b="0" kern="0" dirty="0">
                <a:solidFill>
                  <a:schemeClr val="tx1"/>
                </a:solidFill>
              </a:rPr>
              <a:t> in a 20 MHz PPDU; 52-tone </a:t>
            </a:r>
            <a:r>
              <a:rPr lang="en-US" altLang="zh-CN" sz="1800" b="0" kern="0" dirty="0" err="1">
                <a:solidFill>
                  <a:schemeClr val="tx1"/>
                </a:solidFill>
              </a:rPr>
              <a:t>dRU</a:t>
            </a:r>
            <a:r>
              <a:rPr lang="en-US" altLang="zh-CN" sz="1800" b="0" kern="0" dirty="0">
                <a:solidFill>
                  <a:schemeClr val="tx1"/>
                </a:solidFill>
              </a:rPr>
              <a:t> in a 40 MHz PPDU;</a:t>
            </a: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800" b="0" kern="0" dirty="0">
                <a:solidFill>
                  <a:schemeClr val="tx1"/>
                </a:solidFill>
              </a:rPr>
              <a:t>106 and 242-tone </a:t>
            </a:r>
            <a:r>
              <a:rPr lang="en-US" altLang="zh-CN" sz="1800" b="0" kern="0" dirty="0" err="1">
                <a:solidFill>
                  <a:schemeClr val="tx1"/>
                </a:solidFill>
              </a:rPr>
              <a:t>dRU</a:t>
            </a:r>
            <a:r>
              <a:rPr lang="en-US" altLang="zh-CN" sz="1800" b="0" kern="0" dirty="0">
                <a:solidFill>
                  <a:schemeClr val="tx1"/>
                </a:solidFill>
              </a:rPr>
              <a:t> in a 80 MHz PPDU;</a:t>
            </a:r>
            <a:r>
              <a:rPr lang="zh-CN" altLang="en-US" sz="1800" b="0" kern="0" dirty="0">
                <a:solidFill>
                  <a:schemeClr val="tx1"/>
                </a:solidFill>
              </a:rPr>
              <a:t> </a:t>
            </a:r>
            <a:r>
              <a:rPr lang="en-US" altLang="zh-CN" sz="1800" b="0" kern="0" dirty="0">
                <a:solidFill>
                  <a:schemeClr val="tx1"/>
                </a:solidFill>
              </a:rPr>
              <a:t>May have some </a:t>
            </a:r>
            <a:r>
              <a:rPr lang="en-US" altLang="zh-CN" sz="1800" b="0" kern="0" dirty="0" err="1">
                <a:solidFill>
                  <a:schemeClr val="tx1"/>
                </a:solidFill>
              </a:rPr>
              <a:t>dRUs</a:t>
            </a:r>
            <a:r>
              <a:rPr lang="en-US" altLang="zh-CN" sz="1800" b="0" kern="0" dirty="0">
                <a:solidFill>
                  <a:schemeClr val="tx1"/>
                </a:solidFill>
              </a:rPr>
              <a:t> in a PPDU with BW larger than 80 </a:t>
            </a:r>
            <a:r>
              <a:rPr lang="en-US" altLang="zh-CN" sz="1800" b="0" kern="0" dirty="0" err="1">
                <a:solidFill>
                  <a:schemeClr val="tx1"/>
                </a:solidFill>
              </a:rPr>
              <a:t>MHz.</a:t>
            </a:r>
            <a:endParaRPr lang="en-US" altLang="zh-CN" sz="1800" b="0" kern="0" dirty="0">
              <a:solidFill>
                <a:schemeClr val="tx1"/>
              </a:solidFill>
            </a:endParaRP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solidFill>
                <a:schemeClr val="tx1"/>
              </a:solidFill>
            </a:endParaRP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solidFill>
                <a:schemeClr val="tx1"/>
              </a:solidFill>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latin typeface="+mj-lt"/>
            </a:endParaRP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400" b="0" kern="0" dirty="0">
                <a:latin typeface="+mj-lt"/>
              </a:rPr>
              <a:t>Note 1: “N/A” means that there is no potential boost room because the </a:t>
            </a:r>
            <a:r>
              <a:rPr lang="en-US" altLang="zh-CN" sz="1400" b="0" kern="0" dirty="0" err="1">
                <a:latin typeface="+mj-lt"/>
              </a:rPr>
              <a:t>dRU</a:t>
            </a:r>
            <a:r>
              <a:rPr lang="en-US" altLang="zh-CN" sz="1400" b="0" kern="0" dirty="0">
                <a:latin typeface="+mj-lt"/>
              </a:rPr>
              <a:t> is totally distributed (i.e., one tone per MHz);</a:t>
            </a: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400" b="0" kern="0" dirty="0"/>
              <a:t>Note 2: </a:t>
            </a:r>
            <a:r>
              <a:rPr lang="en-US" altLang="zh-CN" sz="1400" b="0" kern="0" dirty="0">
                <a:solidFill>
                  <a:schemeClr val="tx1"/>
                </a:solidFill>
                <a:latin typeface="+mj-lt"/>
              </a:rPr>
              <a:t>The related </a:t>
            </a:r>
            <a:r>
              <a:rPr lang="en-US" altLang="zh-CN" sz="1400" b="0" kern="0" dirty="0" err="1">
                <a:solidFill>
                  <a:schemeClr val="tx1"/>
                </a:solidFill>
                <a:latin typeface="+mj-lt"/>
              </a:rPr>
              <a:t>dRUs</a:t>
            </a:r>
            <a:r>
              <a:rPr lang="en-US" altLang="zh-CN" sz="1400" b="0" kern="0" dirty="0">
                <a:solidFill>
                  <a:schemeClr val="tx1"/>
                </a:solidFill>
                <a:latin typeface="+mj-lt"/>
              </a:rPr>
              <a:t> with </a:t>
            </a:r>
            <a:r>
              <a:rPr lang="en-US" altLang="zh-CN" sz="1400" b="0" kern="0" dirty="0">
                <a:solidFill>
                  <a:srgbClr val="C00000"/>
                </a:solidFill>
                <a:latin typeface="+mj-lt"/>
              </a:rPr>
              <a:t>red</a:t>
            </a:r>
            <a:r>
              <a:rPr lang="en-US" altLang="zh-CN" sz="1400" b="0" kern="0" dirty="0">
                <a:latin typeface="+mj-lt"/>
              </a:rPr>
              <a:t> items can be further boosted because there is </a:t>
            </a:r>
            <a:r>
              <a:rPr lang="en-US" altLang="zh-CN" sz="1400" b="0" kern="0" dirty="0">
                <a:latin typeface="Calibri" panose="020F0502020204030204" pitchFamily="34" charset="0"/>
              </a:rPr>
              <a:t>a power boost gap between the </a:t>
            </a:r>
            <a:r>
              <a:rPr lang="en-US" altLang="zh-CN" sz="1400" b="0" kern="0" dirty="0" err="1">
                <a:latin typeface="Calibri" panose="020F0502020204030204" pitchFamily="34" charset="0"/>
              </a:rPr>
              <a:t>dRU</a:t>
            </a:r>
            <a:r>
              <a:rPr lang="en-US" altLang="zh-CN" sz="1400" b="0" kern="0" dirty="0">
                <a:latin typeface="Calibri" panose="020F0502020204030204" pitchFamily="34" charset="0"/>
              </a:rPr>
              <a:t> power and PPDU power</a:t>
            </a:r>
            <a:r>
              <a:rPr lang="en-US" altLang="zh-CN" sz="1400" b="0" kern="0" dirty="0">
                <a:latin typeface="+mj-lt"/>
              </a:rPr>
              <a:t>;</a:t>
            </a: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400" b="0" kern="0" dirty="0"/>
              <a:t>Note 3: </a:t>
            </a:r>
            <a:r>
              <a:rPr lang="en-US" altLang="zh-CN" sz="1400" b="0" kern="0" dirty="0" err="1">
                <a:solidFill>
                  <a:schemeClr val="tx1"/>
                </a:solidFill>
              </a:rPr>
              <a:t>rRU</a:t>
            </a:r>
            <a:r>
              <a:rPr lang="en-US" altLang="zh-CN" sz="1400" b="0" kern="0" dirty="0">
                <a:solidFill>
                  <a:schemeClr val="tx1"/>
                </a:solidFill>
              </a:rPr>
              <a:t> Tx Power: 10*log10(</a:t>
            </a:r>
            <a:r>
              <a:rPr lang="en-US" altLang="zh-CN" sz="1400" b="0" kern="0" dirty="0" err="1">
                <a:solidFill>
                  <a:schemeClr val="tx1"/>
                </a:solidFill>
              </a:rPr>
              <a:t>NumTone</a:t>
            </a:r>
            <a:r>
              <a:rPr lang="en-US" altLang="zh-CN" sz="1400" b="0" kern="0" dirty="0">
                <a:solidFill>
                  <a:schemeClr val="tx1"/>
                </a:solidFill>
              </a:rPr>
              <a:t>*0.078125)-1.</a:t>
            </a:r>
            <a:endParaRPr lang="zh-CN" altLang="en-US" sz="1400" b="0" kern="0" dirty="0">
              <a:solidFill>
                <a:schemeClr val="tx1"/>
              </a:solidFill>
            </a:endParaRP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400" b="0"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kern="0" dirty="0">
              <a:latin typeface="+mj-lt"/>
            </a:endParaRPr>
          </a:p>
        </p:txBody>
      </p:sp>
      <p:sp>
        <p:nvSpPr>
          <p:cNvPr id="3073" name="Rectangle 1"/>
          <p:cNvSpPr>
            <a:spLocks noGrp="1" noChangeArrowheads="1"/>
          </p:cNvSpPr>
          <p:nvPr>
            <p:ph type="ctrTitle"/>
          </p:nvPr>
        </p:nvSpPr>
        <p:spPr>
          <a:xfrm>
            <a:off x="914400" y="629221"/>
            <a:ext cx="10363200" cy="78355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Opt-2: </a:t>
            </a:r>
            <a:r>
              <a:rPr lang="en-GB" altLang="zh-CN" dirty="0"/>
              <a:t>D</a:t>
            </a:r>
            <a:r>
              <a:rPr lang="en-US" altLang="zh-CN" dirty="0"/>
              <a:t>RU Tone Plan with Pilot Boost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a:t>
            </a:fld>
            <a:endParaRPr lang="en-GB" dirty="0"/>
          </a:p>
        </p:txBody>
      </p:sp>
      <p:graphicFrame>
        <p:nvGraphicFramePr>
          <p:cNvPr id="10" name="Table 1">
            <a:extLst>
              <a:ext uri="{FF2B5EF4-FFF2-40B4-BE49-F238E27FC236}">
                <a16:creationId xmlns="" xmlns:a16="http://schemas.microsoft.com/office/drawing/2014/main" id="{D5D26AAE-8056-4C16-ACC1-460F60E31A46}"/>
              </a:ext>
            </a:extLst>
          </p:cNvPr>
          <p:cNvGraphicFramePr>
            <a:graphicFrameLocks noGrp="1"/>
          </p:cNvGraphicFramePr>
          <p:nvPr>
            <p:extLst>
              <p:ext uri="{D42A27DB-BD31-4B8C-83A1-F6EECF244321}">
                <p14:modId xmlns:p14="http://schemas.microsoft.com/office/powerpoint/2010/main" val="1205151251"/>
              </p:ext>
            </p:extLst>
          </p:nvPr>
        </p:nvGraphicFramePr>
        <p:xfrm>
          <a:off x="946232" y="2636912"/>
          <a:ext cx="10454234" cy="2934192"/>
        </p:xfrm>
        <a:graphic>
          <a:graphicData uri="http://schemas.openxmlformats.org/drawingml/2006/table">
            <a:tbl>
              <a:tblPr>
                <a:tableStyleId>{5C22544A-7EE6-4342-B048-85BDC9FD1C3A}</a:tableStyleId>
              </a:tblPr>
              <a:tblGrid>
                <a:gridCol w="802092">
                  <a:extLst>
                    <a:ext uri="{9D8B030D-6E8A-4147-A177-3AD203B41FA5}">
                      <a16:colId xmlns="" xmlns:a16="http://schemas.microsoft.com/office/drawing/2014/main" val="2767601670"/>
                    </a:ext>
                  </a:extLst>
                </a:gridCol>
                <a:gridCol w="718397">
                  <a:extLst>
                    <a:ext uri="{9D8B030D-6E8A-4147-A177-3AD203B41FA5}">
                      <a16:colId xmlns="" xmlns:a16="http://schemas.microsoft.com/office/drawing/2014/main" val="1951023176"/>
                    </a:ext>
                  </a:extLst>
                </a:gridCol>
                <a:gridCol w="716651">
                  <a:extLst>
                    <a:ext uri="{9D8B030D-6E8A-4147-A177-3AD203B41FA5}">
                      <a16:colId xmlns="" xmlns:a16="http://schemas.microsoft.com/office/drawing/2014/main" val="1419926100"/>
                    </a:ext>
                  </a:extLst>
                </a:gridCol>
                <a:gridCol w="716651">
                  <a:extLst>
                    <a:ext uri="{9D8B030D-6E8A-4147-A177-3AD203B41FA5}">
                      <a16:colId xmlns="" xmlns:a16="http://schemas.microsoft.com/office/drawing/2014/main" val="1658837716"/>
                    </a:ext>
                  </a:extLst>
                </a:gridCol>
                <a:gridCol w="716651">
                  <a:extLst>
                    <a:ext uri="{9D8B030D-6E8A-4147-A177-3AD203B41FA5}">
                      <a16:colId xmlns="" xmlns:a16="http://schemas.microsoft.com/office/drawing/2014/main" val="4135064121"/>
                    </a:ext>
                  </a:extLst>
                </a:gridCol>
                <a:gridCol w="716651">
                  <a:extLst>
                    <a:ext uri="{9D8B030D-6E8A-4147-A177-3AD203B41FA5}">
                      <a16:colId xmlns="" xmlns:a16="http://schemas.microsoft.com/office/drawing/2014/main" val="1080081845"/>
                    </a:ext>
                  </a:extLst>
                </a:gridCol>
                <a:gridCol w="716651">
                  <a:extLst>
                    <a:ext uri="{9D8B030D-6E8A-4147-A177-3AD203B41FA5}">
                      <a16:colId xmlns="" xmlns:a16="http://schemas.microsoft.com/office/drawing/2014/main" val="1217758574"/>
                    </a:ext>
                  </a:extLst>
                </a:gridCol>
                <a:gridCol w="716651">
                  <a:extLst>
                    <a:ext uri="{9D8B030D-6E8A-4147-A177-3AD203B41FA5}">
                      <a16:colId xmlns="" xmlns:a16="http://schemas.microsoft.com/office/drawing/2014/main" val="1913874023"/>
                    </a:ext>
                  </a:extLst>
                </a:gridCol>
                <a:gridCol w="716651">
                  <a:extLst>
                    <a:ext uri="{9D8B030D-6E8A-4147-A177-3AD203B41FA5}">
                      <a16:colId xmlns="" xmlns:a16="http://schemas.microsoft.com/office/drawing/2014/main" val="1699150730"/>
                    </a:ext>
                  </a:extLst>
                </a:gridCol>
                <a:gridCol w="716651">
                  <a:extLst>
                    <a:ext uri="{9D8B030D-6E8A-4147-A177-3AD203B41FA5}">
                      <a16:colId xmlns="" xmlns:a16="http://schemas.microsoft.com/office/drawing/2014/main" val="4051411921"/>
                    </a:ext>
                  </a:extLst>
                </a:gridCol>
                <a:gridCol w="716651">
                  <a:extLst>
                    <a:ext uri="{9D8B030D-6E8A-4147-A177-3AD203B41FA5}">
                      <a16:colId xmlns="" xmlns:a16="http://schemas.microsoft.com/office/drawing/2014/main" val="1417320297"/>
                    </a:ext>
                  </a:extLst>
                </a:gridCol>
                <a:gridCol w="716651">
                  <a:extLst>
                    <a:ext uri="{9D8B030D-6E8A-4147-A177-3AD203B41FA5}">
                      <a16:colId xmlns="" xmlns:a16="http://schemas.microsoft.com/office/drawing/2014/main" val="3093262699"/>
                    </a:ext>
                  </a:extLst>
                </a:gridCol>
                <a:gridCol w="716651">
                  <a:extLst>
                    <a:ext uri="{9D8B030D-6E8A-4147-A177-3AD203B41FA5}">
                      <a16:colId xmlns="" xmlns:a16="http://schemas.microsoft.com/office/drawing/2014/main" val="3760866808"/>
                    </a:ext>
                  </a:extLst>
                </a:gridCol>
                <a:gridCol w="1050584">
                  <a:extLst>
                    <a:ext uri="{9D8B030D-6E8A-4147-A177-3AD203B41FA5}">
                      <a16:colId xmlns="" xmlns:a16="http://schemas.microsoft.com/office/drawing/2014/main" val="3341136783"/>
                    </a:ext>
                  </a:extLst>
                </a:gridCol>
              </a:tblGrid>
              <a:tr h="150926">
                <a:tc gridSpan="11">
                  <a:txBody>
                    <a:bodyPr/>
                    <a:lstStyle/>
                    <a:p>
                      <a:pPr algn="ctr" fontAlgn="ctr"/>
                      <a:r>
                        <a:rPr lang="en-US" altLang="zh-TW" sz="900" dirty="0">
                          <a:solidFill>
                            <a:schemeClr val="tx1"/>
                          </a:solidFill>
                        </a:rPr>
                        <a:t>Distributed Tone RU (</a:t>
                      </a:r>
                      <a:r>
                        <a:rPr lang="en-US" altLang="zh-TW" sz="900" dirty="0" err="1">
                          <a:solidFill>
                            <a:schemeClr val="tx1"/>
                          </a:solidFill>
                        </a:rPr>
                        <a:t>dRU</a:t>
                      </a:r>
                      <a:r>
                        <a:rPr lang="en-US" altLang="zh-TW" sz="900" dirty="0">
                          <a:solidFill>
                            <a:schemeClr val="tx1"/>
                          </a:solidFill>
                        </a:rPr>
                        <a:t>) for Power Boost in 6GHz LPI [1]</a:t>
                      </a: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a:txBody>
                    <a:bodyPr/>
                    <a:lstStyle/>
                    <a:p>
                      <a:endParaRPr lang="zh-CN" altLang="en-US"/>
                    </a:p>
                  </a:txBody>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mpd="sng">
                      <a:noFill/>
                    </a:ln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06767121"/>
                  </a:ext>
                </a:extLst>
              </a:tr>
              <a:tr h="150926">
                <a:tc rowSpan="3">
                  <a:txBody>
                    <a:bodyPr/>
                    <a:lstStyle/>
                    <a:p>
                      <a:pPr algn="ctr" fontAlgn="ctr"/>
                      <a:r>
                        <a:rPr lang="en-US" sz="900" u="none" strike="noStrike" dirty="0">
                          <a:effectLst/>
                        </a:rPr>
                        <a:t>RU Size</a:t>
                      </a: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US" sz="900" b="1" u="none" strike="noStrike" dirty="0" err="1">
                          <a:effectLst/>
                        </a:rPr>
                        <a:t>rRU</a:t>
                      </a:r>
                      <a:r>
                        <a:rPr lang="en-US" sz="900" u="none" strike="noStrike" dirty="0">
                          <a:effectLst/>
                        </a:rPr>
                        <a:t> Tx Power (dBm)</a:t>
                      </a: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ctr"/>
                      <a:r>
                        <a:rPr lang="en-US" sz="900" b="1" u="none" strike="noStrike" dirty="0" err="1">
                          <a:effectLst/>
                        </a:rPr>
                        <a:t>dRU</a:t>
                      </a:r>
                      <a:r>
                        <a:rPr lang="en-US" sz="900" u="none" strike="noStrike" dirty="0">
                          <a:effectLst/>
                        </a:rPr>
                        <a:t> Tx Power</a:t>
                      </a: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lnL w="6350" cap="flat" cmpd="sng" algn="ctr">
                      <a:solidFill>
                        <a:schemeClr val="tx1"/>
                      </a:solidFill>
                      <a:prstDash val="sysDot"/>
                      <a:round/>
                      <a:headEnd type="none" w="med" len="med"/>
                      <a:tailEnd type="none" w="med" len="med"/>
                    </a:lnL>
                  </a:tcPr>
                </a:tc>
                <a:tc hMerge="1">
                  <a:txBody>
                    <a:bodyPr/>
                    <a:lstStyle/>
                    <a:p>
                      <a:endParaRPr lang="zh-CN" altLang="en-US"/>
                    </a:p>
                  </a:txBody>
                  <a:tcPr/>
                </a:tc>
                <a:tc hMerge="1">
                  <a:txBody>
                    <a:bodyPr/>
                    <a:lstStyle/>
                    <a:p>
                      <a:endParaRPr lang="zh-CN" altLang="en-US"/>
                    </a:p>
                  </a:txBody>
                  <a:tcPr/>
                </a:tc>
                <a:tc hMerge="1">
                  <a:txBody>
                    <a:bodyPr/>
                    <a:lstStyle/>
                    <a:p>
                      <a:endParaRPr lang="en-US"/>
                    </a:p>
                  </a:txBody>
                  <a:tcPr/>
                </a:tc>
                <a:tc hMerge="1">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43288046"/>
                  </a:ext>
                </a:extLst>
              </a:tr>
              <a:tr h="150926">
                <a:tc vMerge="1">
                  <a:txBody>
                    <a:bodyPr/>
                    <a:lstStyle/>
                    <a:p>
                      <a:endParaRPr lang="zh-CN" altLang="en-US"/>
                    </a:p>
                  </a:txBody>
                  <a:tcPr/>
                </a:tc>
                <a:tc vMerge="1">
                  <a:txBody>
                    <a:bodyPr/>
                    <a:lstStyle/>
                    <a:p>
                      <a:endParaRPr lang="zh-CN" alt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20 MHz PPDU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40 MHz PPDU</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80 MHz PPDU</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0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160 MHz PPDU</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0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99913687"/>
                  </a:ext>
                </a:extLst>
              </a:tr>
              <a:tr h="282959">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BW20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BW40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altLang="zh-CN"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BW80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altLang="zh-CN"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BW160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altLang="zh-CN"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9614704"/>
                  </a:ext>
                </a:extLst>
              </a:tr>
              <a:tr h="320097">
                <a:tc>
                  <a:txBody>
                    <a:bodyPr/>
                    <a:lstStyle/>
                    <a:p>
                      <a:pPr algn="ctr" fontAlgn="ctr"/>
                      <a:r>
                        <a:rPr lang="en-US" sz="900" u="none" strike="noStrike" dirty="0">
                          <a:effectLst/>
                        </a:rPr>
                        <a:t>RU26</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2.08</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10.21</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1.56</a:t>
                      </a:r>
                    </a:p>
                    <a:p>
                      <a:pPr algn="ct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solidFill>
                            <a:schemeClr val="tx1"/>
                          </a:solidFill>
                          <a:effectLst/>
                        </a:rPr>
                        <a:t>11.77-10.21</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N/A</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208448756"/>
                  </a:ext>
                </a:extLst>
              </a:tr>
              <a:tr h="320097">
                <a:tc>
                  <a:txBody>
                    <a:bodyPr/>
                    <a:lstStyle/>
                    <a:p>
                      <a:pPr algn="ctr" fontAlgn="ctr"/>
                      <a:r>
                        <a:rPr lang="en-US" sz="900" u="none" strike="noStrike" dirty="0">
                          <a:effectLst/>
                        </a:rPr>
                        <a:t>RU52</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5.09</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11.46</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0.31</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solidFill>
                            <a:schemeClr val="tx1"/>
                          </a:solidFill>
                          <a:effectLst/>
                        </a:rPr>
                        <a:t>11.77-</a:t>
                      </a:r>
                      <a:r>
                        <a:rPr lang="en-US" altLang="zh-CN" sz="1000" b="0" u="none" strike="noStrike" dirty="0">
                          <a:effectLst/>
                        </a:rPr>
                        <a:t>11.46</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1.56</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effectLst/>
                        </a:rPr>
                        <a:t>14.78</a:t>
                      </a:r>
                      <a:r>
                        <a:rPr lang="en-US" altLang="zh-CN" sz="1000" u="none" strike="noStrike" dirty="0">
                          <a:solidFill>
                            <a:schemeClr val="tx1"/>
                          </a:solidFill>
                          <a:effectLst/>
                        </a:rPr>
                        <a:t>-</a:t>
                      </a:r>
                      <a:r>
                        <a:rPr lang="en-US" altLang="zh-CN" sz="1000" b="0" u="none" strike="noStrike" dirty="0">
                          <a:effectLst/>
                        </a:rPr>
                        <a:t>13.22</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16.23</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16.23</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695520529"/>
                  </a:ext>
                </a:extLst>
              </a:tr>
              <a:tr h="320097">
                <a:tc>
                  <a:txBody>
                    <a:bodyPr/>
                    <a:lstStyle/>
                    <a:p>
                      <a:pPr algn="ctr" fontAlgn="ctr"/>
                      <a:r>
                        <a:rPr lang="en-US" sz="900" u="none" strike="noStrike" dirty="0">
                          <a:effectLst/>
                        </a:rPr>
                        <a:t>RU106</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8.18</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rgbClr val="000000"/>
                          </a:solidFill>
                          <a:effectLst/>
                          <a:latin typeface="Calibri" panose="020F0502020204030204" pitchFamily="34" charset="0"/>
                        </a:rPr>
                        <a:t>6</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smtClean="0">
                          <a:effectLst/>
                        </a:rPr>
                        <a:t>11.54</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smtClean="0">
                          <a:effectLst/>
                          <a:latin typeface="宋体" panose="02010600030101010101" pitchFamily="2" charset="-122"/>
                          <a:ea typeface="宋体" panose="02010600030101010101" pitchFamily="2" charset="-122"/>
                        </a:rPr>
                        <a:t>0.23</a:t>
                      </a:r>
                      <a:endParaRPr lang="en-US" altLang="zh-CN" sz="1000" b="0" i="0" u="none" strike="noStrike" dirty="0">
                        <a:effectLst/>
                        <a:latin typeface="宋体" panose="02010600030101010101" pitchFamily="2" charset="-122"/>
                        <a:ea typeface="宋体" panose="02010600030101010101" pitchFamily="2" charset="-12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smtClean="0">
                          <a:solidFill>
                            <a:schemeClr val="tx1"/>
                          </a:solidFill>
                          <a:effectLst/>
                        </a:rPr>
                        <a:t>11.77-</a:t>
                      </a:r>
                      <a:r>
                        <a:rPr lang="en-US" altLang="zh-CN" sz="1000" b="0" u="none" strike="noStrike" dirty="0" smtClean="0">
                          <a:effectLst/>
                        </a:rPr>
                        <a:t>11.54</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14.55</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0.23</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effectLst/>
                        </a:rPr>
                        <a:t>14.78</a:t>
                      </a:r>
                      <a:r>
                        <a:rPr lang="en-US" altLang="zh-CN" sz="1000" u="none" strike="noStrike" dirty="0">
                          <a:solidFill>
                            <a:schemeClr val="tx1"/>
                          </a:solidFill>
                          <a:effectLst/>
                        </a:rPr>
                        <a:t>-</a:t>
                      </a:r>
                      <a:r>
                        <a:rPr lang="en-US" altLang="zh-CN" sz="1000" b="0" u="none" strike="noStrike" dirty="0">
                          <a:effectLst/>
                        </a:rPr>
                        <a:t>14.55</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16.31</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1.6005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b="0" i="0" u="none" strike="noStrike" dirty="0">
                          <a:solidFill>
                            <a:srgbClr val="000000"/>
                          </a:solidFill>
                          <a:effectLst/>
                          <a:latin typeface="Calibri" panose="020F0502020204030204" pitchFamily="34" charset="0"/>
                        </a:rPr>
                        <a:t>17.91</a:t>
                      </a:r>
                      <a:r>
                        <a:rPr lang="en-US" altLang="zh-CN" sz="1000" i="0" u="none" strike="noStrike" dirty="0">
                          <a:solidFill>
                            <a:schemeClr val="tx1"/>
                          </a:solidFill>
                          <a:effectLst/>
                        </a:rPr>
                        <a:t>-</a:t>
                      </a:r>
                      <a:r>
                        <a:rPr lang="en-US" altLang="zh-CN" sz="1000" b="0" u="none" strike="noStrike" dirty="0">
                          <a:effectLst/>
                        </a:rPr>
                        <a:t>16.31</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Calibri" panose="020F0502020204030204" pitchFamily="34" charset="0"/>
                          <a:ea typeface="+mn-ea"/>
                          <a:cs typeface="+mn-cs"/>
                        </a:rPr>
                        <a:t>1</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Calibri" panose="020F0502020204030204" pitchFamily="34" charset="0"/>
                          <a:ea typeface="+mn-ea"/>
                          <a:cs typeface="+mn-cs"/>
                        </a:rPr>
                        <a:t>19.32</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kern="1200">
                          <a:solidFill>
                            <a:srgbClr val="000000"/>
                          </a:solidFill>
                          <a:effectLst/>
                          <a:latin typeface="Calibri" panose="020F0502020204030204" pitchFamily="34" charset="0"/>
                          <a:ea typeface="+mn-ea"/>
                          <a:cs typeface="+mn-cs"/>
                        </a:rPr>
                        <a:t>N/A</a:t>
                      </a:r>
                      <a:endParaRPr lang="en-US" altLang="zh-CN" sz="900" b="0" i="0" u="none" strike="noStrike" kern="1200" dirty="0">
                        <a:solidFill>
                          <a:srgbClr val="000000"/>
                        </a:solidFill>
                        <a:effectLst/>
                        <a:latin typeface="Calibri" panose="020F0502020204030204" pitchFamily="34" charset="0"/>
                        <a:ea typeface="+mn-ea"/>
                        <a:cs typeface="+mn-cs"/>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389826924"/>
                  </a:ext>
                </a:extLst>
              </a:tr>
              <a:tr h="320097">
                <a:tc>
                  <a:txBody>
                    <a:bodyPr/>
                    <a:lstStyle/>
                    <a:p>
                      <a:pPr algn="ctr" fontAlgn="ctr"/>
                      <a:r>
                        <a:rPr lang="en-US" sz="900" u="none" strike="noStrike" dirty="0">
                          <a:effectLst/>
                        </a:rPr>
                        <a:t>RU242</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11.77</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14.46</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0.32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effectLst/>
                        </a:rPr>
                        <a:t>14.78</a:t>
                      </a:r>
                      <a:r>
                        <a:rPr lang="en-US" altLang="zh-CN" sz="1000" u="none" strike="noStrike" dirty="0">
                          <a:solidFill>
                            <a:schemeClr val="tx1"/>
                          </a:solidFill>
                          <a:effectLst/>
                        </a:rPr>
                        <a:t>-</a:t>
                      </a:r>
                      <a:r>
                        <a:rPr lang="en-US" altLang="zh-CN" sz="1000" b="0" u="none" strike="noStrike" dirty="0">
                          <a:effectLst/>
                        </a:rPr>
                        <a:t>14.46</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16.89</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1.0205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b="0" i="0" u="none" strike="noStrike" dirty="0">
                          <a:solidFill>
                            <a:srgbClr val="000000"/>
                          </a:solidFill>
                          <a:effectLst/>
                          <a:latin typeface="Calibri" panose="020F0502020204030204" pitchFamily="34" charset="0"/>
                        </a:rPr>
                        <a:t>17.91</a:t>
                      </a:r>
                      <a:r>
                        <a:rPr lang="en-US" altLang="zh-CN" sz="1000" i="0" u="none" strike="noStrike" dirty="0">
                          <a:solidFill>
                            <a:schemeClr val="tx1"/>
                          </a:solidFill>
                          <a:effectLst/>
                        </a:rPr>
                        <a:t>-</a:t>
                      </a:r>
                      <a:r>
                        <a:rPr lang="en-US" altLang="zh-CN" sz="1000" b="0" u="none" strike="noStrike" dirty="0">
                          <a:effectLst/>
                        </a:rPr>
                        <a:t>16.89</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2</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C00000"/>
                          </a:solidFill>
                          <a:effectLst/>
                          <a:latin typeface="Calibri" panose="020F0502020204030204" pitchFamily="34" charset="0"/>
                          <a:ea typeface="+mn-ea"/>
                          <a:cs typeface="+mn-cs"/>
                        </a:rPr>
                        <a:t>1.02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(20.92 -19.90)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89807022"/>
                  </a:ext>
                </a:extLst>
              </a:tr>
              <a:tr h="320097">
                <a:tc>
                  <a:txBody>
                    <a:bodyPr/>
                    <a:lstStyle/>
                    <a:p>
                      <a:pPr algn="ctr" fontAlgn="ctr"/>
                      <a:r>
                        <a:rPr lang="en-US" sz="900" u="none" strike="noStrike" dirty="0">
                          <a:effectLst/>
                        </a:rPr>
                        <a:t>RU484</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14.78</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17.47</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0.4405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b="0" i="0" u="none" strike="noStrike" dirty="0">
                          <a:solidFill>
                            <a:srgbClr val="000000"/>
                          </a:solidFill>
                          <a:effectLst/>
                          <a:latin typeface="Calibri" panose="020F0502020204030204" pitchFamily="34" charset="0"/>
                        </a:rPr>
                        <a:t>17.91</a:t>
                      </a:r>
                      <a:r>
                        <a:rPr lang="en-US" altLang="zh-CN" sz="1000" i="0" u="none" strike="noStrike" dirty="0">
                          <a:solidFill>
                            <a:schemeClr val="tx1"/>
                          </a:solidFill>
                          <a:effectLst/>
                        </a:rPr>
                        <a:t>-</a:t>
                      </a:r>
                      <a:r>
                        <a:rPr lang="en-US" altLang="zh-CN" sz="1000" b="0" u="none" strike="noStrike" dirty="0">
                          <a:effectLst/>
                        </a:rPr>
                        <a:t>17.47</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4</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C00000"/>
                          </a:solidFill>
                          <a:effectLst/>
                          <a:latin typeface="Calibri" panose="020F0502020204030204" pitchFamily="34" charset="0"/>
                          <a:ea typeface="+mn-ea"/>
                          <a:cs typeface="+mn-cs"/>
                        </a:rPr>
                        <a:t>1.02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(20.92 - 19.90)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54039449"/>
                  </a:ext>
                </a:extLst>
              </a:tr>
              <a:tr h="150926">
                <a:tc>
                  <a:txBody>
                    <a:bodyPr/>
                    <a:lstStyle/>
                    <a:p>
                      <a:pPr algn="ctr" fontAlgn="ctr"/>
                      <a:r>
                        <a:rPr lang="en-US" sz="900" b="1" i="0" u="none" strike="noStrike" dirty="0">
                          <a:solidFill>
                            <a:srgbClr val="000000"/>
                          </a:solidFill>
                          <a:effectLst/>
                          <a:latin typeface="Calibri" panose="020F0502020204030204" pitchFamily="34" charset="0"/>
                        </a:rPr>
                        <a:t>RU996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1" u="none" strike="noStrike" dirty="0">
                          <a:solidFill>
                            <a:srgbClr val="000000"/>
                          </a:solidFill>
                          <a:effectLst/>
                          <a:latin typeface="Calibri" panose="020F0502020204030204" pitchFamily="34" charset="0"/>
                        </a:rPr>
                        <a:t>17.91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1" i="0" u="none" strike="noStrike" kern="1200" dirty="0">
                          <a:solidFill>
                            <a:srgbClr val="000000"/>
                          </a:solidFill>
                          <a:effectLst/>
                          <a:latin typeface="Calibri" panose="020F0502020204030204" pitchFamily="34" charset="0"/>
                          <a:ea typeface="+mn-ea"/>
                          <a:cs typeface="+mn-cs"/>
                        </a:rPr>
                        <a:t>7</a:t>
                      </a: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1" i="0" u="none" strike="noStrike" kern="1200" dirty="0">
                          <a:solidFill>
                            <a:srgbClr val="000000"/>
                          </a:solidFill>
                          <a:effectLst/>
                          <a:latin typeface="Calibri" panose="020F0502020204030204" pitchFamily="34" charset="0"/>
                          <a:ea typeface="+mn-ea"/>
                          <a:cs typeface="+mn-cs"/>
                        </a:rPr>
                        <a:t>20.60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0.32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(20.92 -</a:t>
                      </a:r>
                      <a:r>
                        <a:rPr lang="en-US" altLang="zh-CN" sz="1000" b="1" i="0" u="none" strike="noStrike" kern="1200" dirty="0">
                          <a:solidFill>
                            <a:srgbClr val="000000"/>
                          </a:solidFill>
                          <a:effectLst/>
                          <a:latin typeface="Calibri" panose="020F0502020204030204" pitchFamily="34" charset="0"/>
                          <a:ea typeface="+mn-ea"/>
                          <a:cs typeface="+mn-cs"/>
                        </a:rPr>
                        <a:t>20.60</a:t>
                      </a:r>
                      <a:r>
                        <a:rPr lang="en-US" altLang="zh-CN" sz="1000" b="0" i="0" u="none" strike="noStrike" kern="1200" dirty="0">
                          <a:solidFill>
                            <a:srgbClr val="000000"/>
                          </a:solidFill>
                          <a:effectLst/>
                          <a:latin typeface="Calibri" panose="020F0502020204030204" pitchFamily="34" charset="0"/>
                          <a:ea typeface="+mn-ea"/>
                          <a:cs typeface="+mn-cs"/>
                        </a:rPr>
                        <a:t>)</a:t>
                      </a:r>
                      <a:endParaRPr lang="zh-CN" altLang="en-US" sz="10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00270078"/>
                  </a:ext>
                </a:extLst>
              </a:tr>
              <a:tr h="1509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RU2*996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1" u="none" strike="noStrike" dirty="0">
                          <a:solidFill>
                            <a:srgbClr val="000000"/>
                          </a:solidFill>
                          <a:effectLst/>
                          <a:latin typeface="Calibri" panose="020F0502020204030204" pitchFamily="34" charset="0"/>
                        </a:rPr>
                        <a:t>20.92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28120951"/>
                  </a:ext>
                </a:extLst>
              </a:tr>
            </a:tbl>
          </a:graphicData>
        </a:graphic>
      </p:graphicFrame>
      <p:sp>
        <p:nvSpPr>
          <p:cNvPr id="9" name="日期占位符 5"/>
          <p:cNvSpPr txBox="1">
            <a:spLocks/>
          </p:cNvSpPr>
          <p:nvPr/>
        </p:nvSpPr>
        <p:spPr>
          <a:xfrm>
            <a:off x="802216" y="25821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
        <p:nvSpPr>
          <p:cNvPr id="12" name="页脚占位符 4"/>
          <p:cNvSpPr>
            <a:spLocks noGrp="1"/>
          </p:cNvSpPr>
          <p:nvPr>
            <p:ph type="ftr" idx="4294967295"/>
          </p:nvPr>
        </p:nvSpPr>
        <p:spPr>
          <a:xfrm>
            <a:off x="10200456" y="6452617"/>
            <a:ext cx="1368152" cy="272257"/>
          </a:xfrm>
          <a:prstGeom prst="rect">
            <a:avLst/>
          </a:prstGeom>
        </p:spPr>
        <p:txBody>
          <a:bodyPr/>
          <a:lstStyle/>
          <a:p>
            <a:r>
              <a:rPr lang="en-GB" sz="1200" dirty="0">
                <a:solidFill>
                  <a:srgbClr val="000000"/>
                </a:solidFill>
                <a:cs typeface="Arial Unicode MS" charset="0"/>
              </a:rPr>
              <a:t>Bo Gong (Huawei)</a:t>
            </a:r>
          </a:p>
        </p:txBody>
      </p:sp>
    </p:spTree>
    <p:extLst>
      <p:ext uri="{BB962C8B-B14F-4D97-AF65-F5344CB8AC3E}">
        <p14:creationId xmlns:p14="http://schemas.microsoft.com/office/powerpoint/2010/main" val="39719722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Proposed Tone Plan for BW20</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9</a:t>
            </a:fld>
            <a:endParaRPr lang="en-GB"/>
          </a:p>
        </p:txBody>
      </p:sp>
      <p:sp>
        <p:nvSpPr>
          <p:cNvPr id="9" name="内容占位符 8">
            <a:extLst>
              <a:ext uri="{FF2B5EF4-FFF2-40B4-BE49-F238E27FC236}">
                <a16:creationId xmlns="" xmlns:a16="http://schemas.microsoft.com/office/drawing/2014/main" id="{551BE563-C618-434E-A028-13E067434F2C}"/>
              </a:ext>
            </a:extLst>
          </p:cNvPr>
          <p:cNvSpPr>
            <a:spLocks noGrp="1"/>
          </p:cNvSpPr>
          <p:nvPr>
            <p:ph idx="1"/>
          </p:nvPr>
        </p:nvSpPr>
        <p:spPr>
          <a:xfrm>
            <a:off x="929217" y="1636123"/>
            <a:ext cx="10361084" cy="3019717"/>
          </a:xfrm>
        </p:spPr>
        <p:txBody>
          <a:bodyPr/>
          <a:lstStyle/>
          <a:p>
            <a:pPr algn="just">
              <a:buFont typeface="Wingdings" panose="05000000000000000000" pitchFamily="2" charset="2"/>
              <a:buChar char="p"/>
            </a:pPr>
            <a:r>
              <a:rPr lang="en-US" altLang="zh-CN" sz="2000" b="0" dirty="0">
                <a:latin typeface="+mj-lt"/>
              </a:rPr>
              <a:t>Design thoughts</a:t>
            </a:r>
          </a:p>
          <a:p>
            <a:pPr algn="just">
              <a:spcBef>
                <a:spcPts val="0"/>
              </a:spcBef>
              <a:buFont typeface="Arial" panose="020B0604020202020204" pitchFamily="34" charset="0"/>
              <a:buChar char="•"/>
            </a:pPr>
            <a:r>
              <a:rPr lang="en-US" altLang="zh-CN" sz="1800" b="0" dirty="0">
                <a:latin typeface="+mj-lt"/>
              </a:rPr>
              <a:t>Dividing tones into two subgroups: Subgroup1 for</a:t>
            </a:r>
            <a:r>
              <a:rPr lang="en-US" altLang="zh-CN" sz="1800" b="0" dirty="0">
                <a:solidFill>
                  <a:srgbClr val="1EBEF3"/>
                </a:solidFill>
                <a:latin typeface="+mj-lt"/>
              </a:rPr>
              <a:t> </a:t>
            </a:r>
            <a:r>
              <a:rPr lang="en-US" altLang="zh-CN" sz="1800" dirty="0">
                <a:solidFill>
                  <a:srgbClr val="0070C0"/>
                </a:solidFill>
                <a:latin typeface="+mj-lt"/>
              </a:rPr>
              <a:t>26-tone </a:t>
            </a:r>
            <a:r>
              <a:rPr lang="en-US" altLang="zh-CN" sz="1800" dirty="0" err="1">
                <a:solidFill>
                  <a:srgbClr val="0070C0"/>
                </a:solidFill>
                <a:latin typeface="+mj-lt"/>
              </a:rPr>
              <a:t>dRU</a:t>
            </a:r>
            <a:r>
              <a:rPr lang="en-US" altLang="zh-CN" sz="1800" dirty="0">
                <a:solidFill>
                  <a:srgbClr val="0070C0"/>
                </a:solidFill>
                <a:latin typeface="+mj-lt"/>
              </a:rPr>
              <a:t> 1-5</a:t>
            </a:r>
            <a:r>
              <a:rPr lang="en-US" altLang="zh-CN" sz="1800" b="0" dirty="0">
                <a:latin typeface="+mj-lt"/>
              </a:rPr>
              <a:t>; Subgroup2 for </a:t>
            </a:r>
            <a:r>
              <a:rPr lang="en-US" altLang="zh-CN" sz="1800" dirty="0">
                <a:solidFill>
                  <a:srgbClr val="FF0000"/>
                </a:solidFill>
                <a:latin typeface="+mj-lt"/>
              </a:rPr>
              <a:t>26-tone </a:t>
            </a:r>
            <a:r>
              <a:rPr lang="en-US" altLang="zh-CN" sz="1800" dirty="0" err="1">
                <a:solidFill>
                  <a:srgbClr val="FF0000"/>
                </a:solidFill>
                <a:latin typeface="+mj-lt"/>
              </a:rPr>
              <a:t>dRU</a:t>
            </a:r>
            <a:r>
              <a:rPr lang="en-US" altLang="zh-CN" sz="1800" dirty="0">
                <a:solidFill>
                  <a:srgbClr val="FF0000"/>
                </a:solidFill>
                <a:latin typeface="+mj-lt"/>
              </a:rPr>
              <a:t> 6-9</a:t>
            </a:r>
            <a:r>
              <a:rPr lang="en-US" altLang="zh-CN" sz="1800" b="0" dirty="0">
                <a:latin typeface="+mj-lt"/>
              </a:rPr>
              <a:t>;</a:t>
            </a:r>
          </a:p>
          <a:p>
            <a:pPr algn="just">
              <a:spcBef>
                <a:spcPts val="0"/>
              </a:spcBef>
              <a:buFont typeface="Arial" panose="020B0604020202020204" pitchFamily="34" charset="0"/>
              <a:buChar char="•"/>
            </a:pPr>
            <a:r>
              <a:rPr lang="en-US" altLang="zh-CN" sz="1800" dirty="0">
                <a:latin typeface="+mj-lt"/>
              </a:rPr>
              <a:t>Pilot</a:t>
            </a:r>
            <a:r>
              <a:rPr lang="en-US" altLang="zh-CN" sz="1800" b="0" dirty="0">
                <a:latin typeface="+mj-lt"/>
              </a:rPr>
              <a:t> tones in </a:t>
            </a:r>
            <a:r>
              <a:rPr lang="en-US" altLang="zh-CN" sz="1800" dirty="0">
                <a:latin typeface="+mj-lt"/>
              </a:rPr>
              <a:t>subgroup1</a:t>
            </a:r>
            <a:r>
              <a:rPr lang="en-US" altLang="zh-CN" sz="1800" b="0" dirty="0">
                <a:latin typeface="+mj-lt"/>
              </a:rPr>
              <a:t> is surrounded by </a:t>
            </a:r>
            <a:r>
              <a:rPr lang="en-US" altLang="zh-CN" sz="1800" dirty="0">
                <a:latin typeface="+mj-lt"/>
              </a:rPr>
              <a:t>data</a:t>
            </a:r>
            <a:r>
              <a:rPr lang="en-US" altLang="zh-CN" sz="1800" b="0" dirty="0">
                <a:latin typeface="+mj-lt"/>
              </a:rPr>
              <a:t> tones in </a:t>
            </a:r>
            <a:r>
              <a:rPr lang="en-US" altLang="zh-CN" sz="1800" dirty="0">
                <a:latin typeface="+mj-lt"/>
              </a:rPr>
              <a:t>subgroup2</a:t>
            </a:r>
            <a:r>
              <a:rPr lang="en-US" altLang="zh-CN" sz="1800" b="0" dirty="0">
                <a:latin typeface="+mj-lt"/>
              </a:rPr>
              <a:t>;</a:t>
            </a:r>
          </a:p>
          <a:p>
            <a:pPr algn="just">
              <a:spcBef>
                <a:spcPts val="0"/>
              </a:spcBef>
              <a:buFont typeface="Arial" panose="020B0604020202020204" pitchFamily="34" charset="0"/>
              <a:buChar char="•"/>
            </a:pPr>
            <a:r>
              <a:rPr lang="en-US" altLang="zh-CN" sz="1800" b="0" dirty="0">
                <a:latin typeface="+mj-lt"/>
              </a:rPr>
              <a:t>In frequency domain between two pilot locations, repeat Subgroup1 and Subgroup2 alternatively for data tone design;</a:t>
            </a:r>
          </a:p>
          <a:p>
            <a:pPr algn="just">
              <a:buFont typeface="Wingdings" panose="05000000000000000000" pitchFamily="2" charset="2"/>
              <a:buChar char="p"/>
            </a:pPr>
            <a:r>
              <a:rPr lang="en-US" altLang="zh-CN" sz="2000" b="0" dirty="0">
                <a:latin typeface="+mj-lt"/>
              </a:rPr>
              <a:t>Tone plan structure (</a:t>
            </a:r>
            <a:r>
              <a:rPr lang="en-US" altLang="zh-CN" sz="2000" b="0" dirty="0" err="1">
                <a:latin typeface="+mj-lt"/>
              </a:rPr>
              <a:t>DC_leftPart</a:t>
            </a:r>
            <a:r>
              <a:rPr lang="en-US" altLang="zh-CN" sz="2000" b="0" dirty="0">
                <a:latin typeface="+mj-lt"/>
              </a:rPr>
              <a:t> or </a:t>
            </a:r>
            <a:r>
              <a:rPr lang="en-US" altLang="zh-CN" sz="2000" b="0" dirty="0" err="1"/>
              <a:t>DC_rightPart</a:t>
            </a:r>
            <a:r>
              <a:rPr lang="en-US" altLang="zh-CN" sz="2000" b="0" dirty="0">
                <a:latin typeface="+mj-lt"/>
              </a:rPr>
              <a:t>)</a:t>
            </a:r>
            <a:endParaRPr lang="en-US" altLang="zh-CN" b="0" dirty="0">
              <a:latin typeface="+mj-lt"/>
            </a:endParaRPr>
          </a:p>
          <a:p>
            <a:pPr marL="720000" algn="just">
              <a:spcBef>
                <a:spcPts val="0"/>
              </a:spcBef>
            </a:pPr>
            <a:r>
              <a:rPr lang="en-US" altLang="zh-CN" sz="1200" dirty="0">
                <a:solidFill>
                  <a:srgbClr val="333333"/>
                </a:solidFill>
                <a:latin typeface="+mj-lt"/>
              </a:rPr>
              <a:t>[</a:t>
            </a:r>
            <a:r>
              <a:rPr lang="en-US" altLang="zh-CN" sz="1200" b="0" dirty="0">
                <a:solidFill>
                  <a:srgbClr val="333333"/>
                </a:solidFill>
                <a:latin typeface="+mj-lt"/>
              </a:rPr>
              <a:t>28DataTones</a:t>
            </a:r>
            <a:r>
              <a:rPr lang="en-US" altLang="zh-CN" sz="1200" dirty="0">
                <a:solidFill>
                  <a:srgbClr val="333333"/>
                </a:solidFill>
                <a:latin typeface="+mj-lt"/>
              </a:rPr>
              <a:t>(</a:t>
            </a:r>
            <a:r>
              <a:rPr lang="en-US" altLang="zh-CN" sz="1200" dirty="0">
                <a:solidFill>
                  <a:srgbClr val="0070C0"/>
                </a:solidFill>
                <a:latin typeface="+mj-lt"/>
              </a:rPr>
              <a:t>2*5</a:t>
            </a:r>
            <a:r>
              <a:rPr lang="en-US" altLang="zh-CN" sz="1200" dirty="0">
                <a:solidFill>
                  <a:schemeClr val="tx1"/>
                </a:solidFill>
                <a:latin typeface="+mj-lt"/>
              </a:rPr>
              <a:t>, </a:t>
            </a:r>
            <a:r>
              <a:rPr lang="en-US" altLang="zh-CN" sz="1200" dirty="0">
                <a:solidFill>
                  <a:srgbClr val="FF0000"/>
                </a:solidFill>
                <a:latin typeface="+mj-lt"/>
              </a:rPr>
              <a:t>2*4</a:t>
            </a:r>
            <a:r>
              <a:rPr lang="en-US" altLang="zh-CN" sz="1200" dirty="0">
                <a:solidFill>
                  <a:srgbClr val="333333"/>
                </a:solidFill>
                <a:latin typeface="+mj-lt"/>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dirty="0">
                <a:solidFill>
                  <a:srgbClr val="FF0000"/>
                </a:solidFill>
              </a:rPr>
              <a:t>PilotTones</a:t>
            </a:r>
            <a:r>
              <a:rPr lang="en-US" altLang="zh-CN" sz="1200" dirty="0">
                <a:solidFill>
                  <a:srgbClr val="FF0000"/>
                </a:solidFill>
                <a:latin typeface="+mj-lt"/>
              </a:rPr>
              <a:t>1*4</a:t>
            </a:r>
            <a:r>
              <a:rPr lang="en-US" altLang="zh-CN" sz="1200" dirty="0">
                <a:solidFill>
                  <a:srgbClr val="333333"/>
                </a:solidFill>
                <a:latin typeface="+mj-lt"/>
              </a:rPr>
              <a:t>,  </a:t>
            </a:r>
            <a:r>
              <a:rPr lang="en-US" altLang="zh-CN" sz="1200" b="0" dirty="0">
                <a:solidFill>
                  <a:srgbClr val="333333"/>
                </a:solidFill>
                <a:latin typeface="+mj-lt"/>
              </a:rPr>
              <a:t>28</a:t>
            </a:r>
            <a:r>
              <a:rPr lang="en-US" altLang="zh-CN" sz="1200" b="0" dirty="0">
                <a:solidFill>
                  <a:srgbClr val="333333"/>
                </a:solidFill>
              </a:rPr>
              <a:t>DataTones</a:t>
            </a:r>
            <a:r>
              <a:rPr lang="en-US" altLang="zh-CN" sz="1200" dirty="0">
                <a:solidFill>
                  <a:srgbClr val="333333"/>
                </a:solidFill>
                <a:latin typeface="+mj-lt"/>
              </a:rPr>
              <a:t>(</a:t>
            </a:r>
            <a:r>
              <a:rPr lang="en-US" altLang="zh-CN" sz="1200" dirty="0">
                <a:solidFill>
                  <a:srgbClr val="0070C0"/>
                </a:solidFill>
                <a:latin typeface="+mj-lt"/>
              </a:rPr>
              <a:t>2*5</a:t>
            </a:r>
            <a:r>
              <a:rPr lang="en-US" altLang="zh-CN" sz="1200" dirty="0">
                <a:solidFill>
                  <a:schemeClr val="tx1"/>
                </a:solidFill>
                <a:latin typeface="+mj-lt"/>
              </a:rPr>
              <a:t>,</a:t>
            </a:r>
            <a:r>
              <a:rPr lang="en-US" altLang="zh-CN" sz="1200" dirty="0">
                <a:solidFill>
                  <a:srgbClr val="333333"/>
                </a:solidFill>
                <a:latin typeface="+mj-lt"/>
              </a:rPr>
              <a:t> </a:t>
            </a:r>
            <a:r>
              <a:rPr lang="en-US" altLang="zh-CN" sz="1200" dirty="0">
                <a:solidFill>
                  <a:srgbClr val="FF0000"/>
                </a:solidFill>
                <a:latin typeface="+mj-lt"/>
              </a:rPr>
              <a:t>2*4</a:t>
            </a:r>
            <a:r>
              <a:rPr lang="en-US" altLang="zh-CN" sz="1200" dirty="0">
                <a:solidFill>
                  <a:srgbClr val="333333"/>
                </a:solidFill>
                <a:latin typeface="+mj-lt"/>
              </a:rPr>
              <a:t>,</a:t>
            </a:r>
            <a:r>
              <a:rPr lang="en-US" altLang="zh-CN" sz="1200" dirty="0">
                <a:solidFill>
                  <a:srgbClr val="1EBEF3"/>
                </a:solidFill>
                <a:latin typeface="+mj-lt"/>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b="0" dirty="0">
                <a:solidFill>
                  <a:srgbClr val="333333"/>
                </a:solidFill>
                <a:latin typeface="+mj-lt"/>
              </a:rPr>
              <a:t>26</a:t>
            </a:r>
            <a:r>
              <a:rPr lang="en-US" altLang="zh-CN" sz="1200" b="0" dirty="0">
                <a:solidFill>
                  <a:srgbClr val="333333"/>
                </a:solidFill>
              </a:rPr>
              <a:t>DataTones</a:t>
            </a:r>
            <a:r>
              <a:rPr lang="en-US" altLang="zh-CN" sz="1200" dirty="0">
                <a:solidFill>
                  <a:srgbClr val="333333"/>
                </a:solidFill>
                <a:latin typeface="+mj-lt"/>
              </a:rPr>
              <a:t>(</a:t>
            </a:r>
            <a:r>
              <a:rPr lang="en-US" altLang="zh-CN" sz="1200" dirty="0">
                <a:solidFill>
                  <a:srgbClr val="FF0000"/>
                </a:solidFill>
                <a:latin typeface="+mj-lt"/>
              </a:rPr>
              <a:t>2*4</a:t>
            </a:r>
            <a:r>
              <a:rPr lang="en-US" altLang="zh-CN" sz="1200" dirty="0">
                <a:solidFill>
                  <a:schemeClr val="tx1"/>
                </a:solidFill>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dirty="0">
                <a:solidFill>
                  <a:srgbClr val="FF0000"/>
                </a:solidFill>
                <a:latin typeface="+mj-lt"/>
              </a:rPr>
              <a:t>2*4</a:t>
            </a:r>
            <a:r>
              <a:rPr lang="en-US" altLang="zh-CN" sz="1200" dirty="0">
                <a:solidFill>
                  <a:srgbClr val="333333"/>
                </a:solidFill>
                <a:latin typeface="+mj-lt"/>
              </a:rPr>
              <a:t>), </a:t>
            </a:r>
            <a:r>
              <a:rPr lang="en-US" altLang="zh-CN" sz="1200" dirty="0">
                <a:solidFill>
                  <a:srgbClr val="0070C0"/>
                </a:solidFill>
              </a:rPr>
              <a:t>PilotTones</a:t>
            </a:r>
            <a:r>
              <a:rPr lang="en-US" altLang="zh-CN" sz="1200" dirty="0">
                <a:solidFill>
                  <a:srgbClr val="0070C0"/>
                </a:solidFill>
                <a:latin typeface="+mj-lt"/>
              </a:rPr>
              <a:t>1*5</a:t>
            </a:r>
            <a:r>
              <a:rPr lang="en-US" altLang="zh-CN" sz="1200" dirty="0">
                <a:solidFill>
                  <a:schemeClr val="tx1"/>
                </a:solidFill>
                <a:latin typeface="+mj-lt"/>
              </a:rPr>
              <a:t>,</a:t>
            </a:r>
            <a:r>
              <a:rPr lang="en-US" altLang="zh-CN" sz="1200" dirty="0">
                <a:solidFill>
                  <a:srgbClr val="333333"/>
                </a:solidFill>
                <a:latin typeface="+mj-lt"/>
              </a:rPr>
              <a:t>  </a:t>
            </a:r>
            <a:r>
              <a:rPr lang="en-US" altLang="zh-CN" sz="1200" b="0" dirty="0">
                <a:solidFill>
                  <a:srgbClr val="333333"/>
                </a:solidFill>
                <a:latin typeface="+mj-lt"/>
              </a:rPr>
              <a:t>26</a:t>
            </a:r>
            <a:r>
              <a:rPr lang="en-US" altLang="zh-CN" sz="1200" b="0" dirty="0">
                <a:solidFill>
                  <a:srgbClr val="333333"/>
                </a:solidFill>
              </a:rPr>
              <a:t>DataTones</a:t>
            </a:r>
            <a:r>
              <a:rPr lang="en-US" altLang="zh-CN" sz="1200" dirty="0">
                <a:solidFill>
                  <a:srgbClr val="333333"/>
                </a:solidFill>
                <a:latin typeface="+mj-lt"/>
              </a:rPr>
              <a:t>(</a:t>
            </a:r>
            <a:r>
              <a:rPr lang="en-US" altLang="zh-CN" sz="1200" dirty="0">
                <a:solidFill>
                  <a:srgbClr val="FF0000"/>
                </a:solidFill>
                <a:latin typeface="+mj-lt"/>
              </a:rPr>
              <a:t>2*4</a:t>
            </a:r>
            <a:r>
              <a:rPr lang="en-US" altLang="zh-CN" sz="1200" dirty="0">
                <a:solidFill>
                  <a:schemeClr val="tx1"/>
                </a:solidFill>
                <a:latin typeface="+mj-lt"/>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dirty="0">
                <a:solidFill>
                  <a:srgbClr val="FF0000"/>
                </a:solidFill>
                <a:latin typeface="+mj-lt"/>
              </a:rPr>
              <a:t>2*4</a:t>
            </a:r>
            <a:r>
              <a:rPr lang="en-US" altLang="zh-CN" sz="1200" dirty="0">
                <a:solidFill>
                  <a:srgbClr val="333333"/>
                </a:solidFill>
                <a:latin typeface="+mj-lt"/>
              </a:rPr>
              <a:t>)]</a:t>
            </a: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endParaRPr lang="en-US" altLang="zh-CN" sz="1600" dirty="0">
              <a:solidFill>
                <a:srgbClr val="333333"/>
              </a:solidFill>
              <a:latin typeface="+mj-lt"/>
            </a:endParaRPr>
          </a:p>
          <a:p>
            <a:pPr>
              <a:buFont typeface="Wingdings" panose="05000000000000000000" pitchFamily="2" charset="2"/>
              <a:buChar char="p"/>
            </a:pPr>
            <a:r>
              <a:rPr lang="en-US" altLang="zh-CN" sz="2000" b="0" dirty="0"/>
              <a:t>Benefits of proposed 26-tone </a:t>
            </a:r>
            <a:r>
              <a:rPr lang="en-US" altLang="zh-CN" sz="2000" b="0" dirty="0" err="1"/>
              <a:t>dRU</a:t>
            </a:r>
            <a:endParaRPr lang="en-US" altLang="zh-CN" sz="2000" b="0" dirty="0"/>
          </a:p>
          <a:p>
            <a:pPr algn="just">
              <a:spcBef>
                <a:spcPts val="0"/>
              </a:spcBef>
              <a:buFont typeface="Arial" panose="020B0604020202020204" pitchFamily="34" charset="0"/>
              <a:buChar char="•"/>
            </a:pPr>
            <a:r>
              <a:rPr lang="en-US" altLang="zh-CN" sz="1600" dirty="0">
                <a:solidFill>
                  <a:schemeClr val="tx1"/>
                </a:solidFill>
              </a:rPr>
              <a:t>1 pilot tone per </a:t>
            </a:r>
            <a:r>
              <a:rPr lang="en-US" altLang="zh-CN" sz="1600" dirty="0" err="1">
                <a:solidFill>
                  <a:schemeClr val="tx1"/>
                </a:solidFill>
              </a:rPr>
              <a:t>MHz.</a:t>
            </a:r>
            <a:r>
              <a:rPr lang="en-US" altLang="zh-CN" sz="1600" dirty="0">
                <a:solidFill>
                  <a:schemeClr val="tx1"/>
                </a:solidFill>
              </a:rPr>
              <a:t> </a:t>
            </a:r>
            <a:r>
              <a:rPr lang="en-US" altLang="zh-CN" sz="1600" b="0" dirty="0">
                <a:solidFill>
                  <a:schemeClr val="tx1"/>
                </a:solidFill>
              </a:rPr>
              <a:t>The tone distance between a pilot tone and a nearest data tone is larger than or equal to 13;</a:t>
            </a:r>
          </a:p>
          <a:p>
            <a:pPr algn="just">
              <a:spcBef>
                <a:spcPts val="0"/>
              </a:spcBef>
              <a:buFont typeface="Arial" panose="020B0604020202020204" pitchFamily="34" charset="0"/>
              <a:buChar char="•"/>
            </a:pPr>
            <a:r>
              <a:rPr lang="en-US" altLang="zh-CN" sz="1600" dirty="0">
                <a:solidFill>
                  <a:schemeClr val="tx1"/>
                </a:solidFill>
              </a:rPr>
              <a:t>2 data tones per </a:t>
            </a:r>
            <a:r>
              <a:rPr lang="en-US" altLang="zh-CN" sz="1600" dirty="0" err="1">
                <a:solidFill>
                  <a:schemeClr val="tx1"/>
                </a:solidFill>
              </a:rPr>
              <a:t>MHz</a:t>
            </a:r>
            <a:r>
              <a:rPr lang="en-US" altLang="zh-CN" sz="1600" b="0" dirty="0" err="1">
                <a:solidFill>
                  <a:schemeClr val="tx1"/>
                </a:solidFill>
              </a:rPr>
              <a:t>.</a:t>
            </a:r>
            <a:endParaRPr lang="en-US" altLang="zh-CN" sz="1600" b="0" dirty="0">
              <a:solidFill>
                <a:schemeClr val="tx1"/>
              </a:solidFill>
            </a:endParaRPr>
          </a:p>
          <a:p>
            <a:pPr marL="720000" algn="just">
              <a:spcBef>
                <a:spcPts val="0"/>
              </a:spcBef>
            </a:pPr>
            <a:endParaRPr lang="en-US" altLang="zh-CN" sz="1600" dirty="0">
              <a:solidFill>
                <a:srgbClr val="333333"/>
              </a:solidFill>
              <a:latin typeface="+mj-lt"/>
            </a:endParaRPr>
          </a:p>
        </p:txBody>
      </p:sp>
      <p:grpSp>
        <p:nvGrpSpPr>
          <p:cNvPr id="37" name="组合 36">
            <a:extLst>
              <a:ext uri="{FF2B5EF4-FFF2-40B4-BE49-F238E27FC236}">
                <a16:creationId xmlns="" xmlns:a16="http://schemas.microsoft.com/office/drawing/2014/main" id="{FBDD2EC0-14D5-4EE0-9F19-0AB994221A1C}"/>
              </a:ext>
            </a:extLst>
          </p:cNvPr>
          <p:cNvGrpSpPr/>
          <p:nvPr/>
        </p:nvGrpSpPr>
        <p:grpSpPr>
          <a:xfrm>
            <a:off x="1249219" y="3578236"/>
            <a:ext cx="9721080" cy="1968891"/>
            <a:chOff x="1343472" y="4525675"/>
            <a:chExt cx="9721080" cy="1968891"/>
          </a:xfrm>
        </p:grpSpPr>
        <p:grpSp>
          <p:nvGrpSpPr>
            <p:cNvPr id="35" name="组合 34">
              <a:extLst>
                <a:ext uri="{FF2B5EF4-FFF2-40B4-BE49-F238E27FC236}">
                  <a16:creationId xmlns="" xmlns:a16="http://schemas.microsoft.com/office/drawing/2014/main" id="{23F1B213-428E-4495-8568-7DEC3DB93D10}"/>
                </a:ext>
              </a:extLst>
            </p:cNvPr>
            <p:cNvGrpSpPr/>
            <p:nvPr/>
          </p:nvGrpSpPr>
          <p:grpSpPr>
            <a:xfrm>
              <a:off x="1343472" y="4834427"/>
              <a:ext cx="9721080" cy="1660139"/>
              <a:chOff x="1343472" y="4834427"/>
              <a:chExt cx="9721080" cy="1660139"/>
            </a:xfrm>
          </p:grpSpPr>
          <p:pic>
            <p:nvPicPr>
              <p:cNvPr id="13" name="图片 12">
                <a:extLst>
                  <a:ext uri="{FF2B5EF4-FFF2-40B4-BE49-F238E27FC236}">
                    <a16:creationId xmlns="" xmlns:a16="http://schemas.microsoft.com/office/drawing/2014/main" id="{35D5E1B0-0DB8-470A-A58D-4D9117CF524D}"/>
                  </a:ext>
                </a:extLst>
              </p:cNvPr>
              <p:cNvPicPr>
                <a:picLocks noChangeAspect="1"/>
              </p:cNvPicPr>
              <p:nvPr/>
            </p:nvPicPr>
            <p:blipFill rotWithShape="1">
              <a:blip r:embed="rId3">
                <a:extLst>
                  <a:ext uri="{28A0092B-C50C-407E-A947-70E740481C1C}">
                    <a14:useLocalDpi xmlns:a14="http://schemas.microsoft.com/office/drawing/2010/main" val="0"/>
                  </a:ext>
                </a:extLst>
              </a:blip>
              <a:srcRect l="11139" r="9128"/>
              <a:stretch/>
            </p:blipFill>
            <p:spPr>
              <a:xfrm>
                <a:off x="1343472" y="4938858"/>
                <a:ext cx="9721080" cy="1482055"/>
              </a:xfrm>
              <a:prstGeom prst="rect">
                <a:avLst/>
              </a:prstGeom>
            </p:spPr>
          </p:pic>
          <p:cxnSp>
            <p:nvCxnSpPr>
              <p:cNvPr id="7" name="直接箭头连接符 6">
                <a:extLst>
                  <a:ext uri="{FF2B5EF4-FFF2-40B4-BE49-F238E27FC236}">
                    <a16:creationId xmlns="" xmlns:a16="http://schemas.microsoft.com/office/drawing/2014/main" id="{44FEFD8F-953E-4C96-8C16-3B93C2B1FB5F}"/>
                  </a:ext>
                </a:extLst>
              </p:cNvPr>
              <p:cNvCxnSpPr>
                <a:cxnSpLocks/>
              </p:cNvCxnSpPr>
              <p:nvPr/>
            </p:nvCxnSpPr>
            <p:spPr bwMode="auto">
              <a:xfrm flipH="1">
                <a:off x="3428982" y="4834427"/>
                <a:ext cx="2739026" cy="178749"/>
              </a:xfrm>
              <a:prstGeom prst="straightConnector1">
                <a:avLst/>
              </a:prstGeom>
              <a:solidFill>
                <a:srgbClr val="00B8FF"/>
              </a:solidFill>
              <a:ln w="9525" cap="flat" cmpd="sng" algn="ctr">
                <a:solidFill>
                  <a:srgbClr val="FF0000"/>
                </a:solidFill>
                <a:prstDash val="dash"/>
                <a:round/>
                <a:headEnd type="none" w="med" len="med"/>
                <a:tailEnd type="triangle"/>
              </a:ln>
              <a:effectLst/>
            </p:spPr>
          </p:cxnSp>
          <p:cxnSp>
            <p:nvCxnSpPr>
              <p:cNvPr id="17" name="直接箭头连接符 16">
                <a:extLst>
                  <a:ext uri="{FF2B5EF4-FFF2-40B4-BE49-F238E27FC236}">
                    <a16:creationId xmlns="" xmlns:a16="http://schemas.microsoft.com/office/drawing/2014/main" id="{5C3F5569-B4E7-4043-B1E9-365BAB5C6EB6}"/>
                  </a:ext>
                </a:extLst>
              </p:cNvPr>
              <p:cNvCxnSpPr>
                <a:cxnSpLocks/>
              </p:cNvCxnSpPr>
              <p:nvPr/>
            </p:nvCxnSpPr>
            <p:spPr bwMode="auto">
              <a:xfrm flipH="1">
                <a:off x="5174712" y="4834427"/>
                <a:ext cx="993296" cy="178749"/>
              </a:xfrm>
              <a:prstGeom prst="straightConnector1">
                <a:avLst/>
              </a:prstGeom>
              <a:solidFill>
                <a:srgbClr val="00B8FF"/>
              </a:solidFill>
              <a:ln w="9525" cap="flat" cmpd="sng" algn="ctr">
                <a:solidFill>
                  <a:srgbClr val="FF0000"/>
                </a:solidFill>
                <a:prstDash val="dash"/>
                <a:round/>
                <a:headEnd type="none" w="med" len="med"/>
                <a:tailEnd type="triangle"/>
              </a:ln>
              <a:effectLst/>
            </p:spPr>
          </p:cxnSp>
          <p:sp>
            <p:nvSpPr>
              <p:cNvPr id="21" name="矩形 20">
                <a:extLst>
                  <a:ext uri="{FF2B5EF4-FFF2-40B4-BE49-F238E27FC236}">
                    <a16:creationId xmlns="" xmlns:a16="http://schemas.microsoft.com/office/drawing/2014/main" id="{82E50E26-CF7C-440D-9AEB-6D5C5FA36391}"/>
                  </a:ext>
                </a:extLst>
              </p:cNvPr>
              <p:cNvSpPr/>
              <p:nvPr/>
            </p:nvSpPr>
            <p:spPr>
              <a:xfrm>
                <a:off x="3287688" y="6156012"/>
                <a:ext cx="1229824" cy="338554"/>
              </a:xfrm>
              <a:prstGeom prst="rect">
                <a:avLst/>
              </a:prstGeom>
            </p:spPr>
            <p:txBody>
              <a:bodyPr wrap="none">
                <a:spAutoFit/>
              </a:bodyPr>
              <a:lstStyle/>
              <a:p>
                <a:r>
                  <a:rPr lang="en-US" altLang="zh-CN" sz="1600" dirty="0" err="1">
                    <a:solidFill>
                      <a:schemeClr val="tx1"/>
                    </a:solidFill>
                  </a:rPr>
                  <a:t>DC_leftPart</a:t>
                </a:r>
                <a:r>
                  <a:rPr lang="en-US" altLang="zh-CN" sz="1600" dirty="0">
                    <a:solidFill>
                      <a:schemeClr val="tx1"/>
                    </a:solidFill>
                  </a:rPr>
                  <a:t> </a:t>
                </a:r>
                <a:endParaRPr lang="zh-CN" altLang="en-US" sz="1600" dirty="0">
                  <a:solidFill>
                    <a:schemeClr val="tx1"/>
                  </a:solidFill>
                </a:endParaRPr>
              </a:p>
            </p:txBody>
          </p:sp>
          <p:sp>
            <p:nvSpPr>
              <p:cNvPr id="23" name="左大括号 22">
                <a:extLst>
                  <a:ext uri="{FF2B5EF4-FFF2-40B4-BE49-F238E27FC236}">
                    <a16:creationId xmlns="" xmlns:a16="http://schemas.microsoft.com/office/drawing/2014/main" id="{6228E45D-CB69-428E-940F-479235C5C70B}"/>
                  </a:ext>
                </a:extLst>
              </p:cNvPr>
              <p:cNvSpPr/>
              <p:nvPr/>
            </p:nvSpPr>
            <p:spPr bwMode="auto">
              <a:xfrm rot="16200000">
                <a:off x="3816918" y="3835875"/>
                <a:ext cx="165678" cy="4680522"/>
              </a:xfrm>
              <a:prstGeom prst="leftBrace">
                <a:avLst>
                  <a:gd name="adj1" fmla="val 8333"/>
                  <a:gd name="adj2" fmla="val 5006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矩形 25">
                <a:extLst>
                  <a:ext uri="{FF2B5EF4-FFF2-40B4-BE49-F238E27FC236}">
                    <a16:creationId xmlns="" xmlns:a16="http://schemas.microsoft.com/office/drawing/2014/main" id="{608EEF82-CCB9-4117-A5CE-A9286B160EED}"/>
                  </a:ext>
                </a:extLst>
              </p:cNvPr>
              <p:cNvSpPr/>
              <p:nvPr/>
            </p:nvSpPr>
            <p:spPr>
              <a:xfrm>
                <a:off x="8063960" y="6142568"/>
                <a:ext cx="1343638" cy="338554"/>
              </a:xfrm>
              <a:prstGeom prst="rect">
                <a:avLst/>
              </a:prstGeom>
            </p:spPr>
            <p:txBody>
              <a:bodyPr wrap="none">
                <a:spAutoFit/>
              </a:bodyPr>
              <a:lstStyle/>
              <a:p>
                <a:r>
                  <a:rPr lang="en-US" altLang="zh-CN" sz="1600" dirty="0" err="1">
                    <a:solidFill>
                      <a:schemeClr val="tx1"/>
                    </a:solidFill>
                  </a:rPr>
                  <a:t>DC_rightPart</a:t>
                </a:r>
                <a:r>
                  <a:rPr lang="en-US" altLang="zh-CN" sz="1600" dirty="0">
                    <a:solidFill>
                      <a:schemeClr val="tx1"/>
                    </a:solidFill>
                  </a:rPr>
                  <a:t> </a:t>
                </a:r>
                <a:endParaRPr lang="zh-CN" altLang="en-US" sz="1600" dirty="0">
                  <a:solidFill>
                    <a:schemeClr val="tx1"/>
                  </a:solidFill>
                </a:endParaRPr>
              </a:p>
            </p:txBody>
          </p:sp>
          <p:sp>
            <p:nvSpPr>
              <p:cNvPr id="28" name="左大括号 27">
                <a:extLst>
                  <a:ext uri="{FF2B5EF4-FFF2-40B4-BE49-F238E27FC236}">
                    <a16:creationId xmlns="" xmlns:a16="http://schemas.microsoft.com/office/drawing/2014/main" id="{7541C299-CDB8-436A-A881-681CB45232E2}"/>
                  </a:ext>
                </a:extLst>
              </p:cNvPr>
              <p:cNvSpPr/>
              <p:nvPr/>
            </p:nvSpPr>
            <p:spPr bwMode="auto">
              <a:xfrm rot="16200000">
                <a:off x="8593190" y="3822431"/>
                <a:ext cx="165678" cy="4680522"/>
              </a:xfrm>
              <a:prstGeom prst="leftBrace">
                <a:avLst>
                  <a:gd name="adj1" fmla="val 8333"/>
                  <a:gd name="adj2" fmla="val 5006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接箭头连接符 29">
                <a:extLst>
                  <a:ext uri="{FF2B5EF4-FFF2-40B4-BE49-F238E27FC236}">
                    <a16:creationId xmlns="" xmlns:a16="http://schemas.microsoft.com/office/drawing/2014/main" id="{BB533883-F2B3-490C-825E-90FA10A9078A}"/>
                  </a:ext>
                </a:extLst>
              </p:cNvPr>
              <p:cNvCxnSpPr>
                <a:cxnSpLocks/>
              </p:cNvCxnSpPr>
              <p:nvPr/>
            </p:nvCxnSpPr>
            <p:spPr bwMode="auto">
              <a:xfrm>
                <a:off x="6168008" y="4834427"/>
                <a:ext cx="3096344" cy="170344"/>
              </a:xfrm>
              <a:prstGeom prst="straightConnector1">
                <a:avLst/>
              </a:prstGeom>
              <a:solidFill>
                <a:srgbClr val="00B8FF"/>
              </a:solidFill>
              <a:ln w="9525" cap="flat" cmpd="sng" algn="ctr">
                <a:solidFill>
                  <a:srgbClr val="FF0000"/>
                </a:solidFill>
                <a:prstDash val="dash"/>
                <a:round/>
                <a:headEnd type="none" w="med" len="med"/>
                <a:tailEnd type="triangle"/>
              </a:ln>
              <a:effectLst/>
            </p:spPr>
          </p:cxnSp>
          <p:cxnSp>
            <p:nvCxnSpPr>
              <p:cNvPr id="33" name="直接箭头连接符 32">
                <a:extLst>
                  <a:ext uri="{FF2B5EF4-FFF2-40B4-BE49-F238E27FC236}">
                    <a16:creationId xmlns="" xmlns:a16="http://schemas.microsoft.com/office/drawing/2014/main" id="{91AD477E-01D7-4407-8C0A-384925A4BF1B}"/>
                  </a:ext>
                </a:extLst>
              </p:cNvPr>
              <p:cNvCxnSpPr>
                <a:cxnSpLocks/>
              </p:cNvCxnSpPr>
              <p:nvPr/>
            </p:nvCxnSpPr>
            <p:spPr bwMode="auto">
              <a:xfrm>
                <a:off x="6168008" y="4834427"/>
                <a:ext cx="1224136" cy="178749"/>
              </a:xfrm>
              <a:prstGeom prst="straightConnector1">
                <a:avLst/>
              </a:prstGeom>
              <a:solidFill>
                <a:srgbClr val="00B8FF"/>
              </a:solidFill>
              <a:ln w="9525" cap="flat" cmpd="sng" algn="ctr">
                <a:solidFill>
                  <a:srgbClr val="FF0000"/>
                </a:solidFill>
                <a:prstDash val="dash"/>
                <a:round/>
                <a:headEnd type="none" w="med" len="med"/>
                <a:tailEnd type="triangle"/>
              </a:ln>
              <a:effectLst/>
            </p:spPr>
          </p:cxnSp>
        </p:grpSp>
        <p:sp>
          <p:nvSpPr>
            <p:cNvPr id="36" name="矩形 35">
              <a:extLst>
                <a:ext uri="{FF2B5EF4-FFF2-40B4-BE49-F238E27FC236}">
                  <a16:creationId xmlns="" xmlns:a16="http://schemas.microsoft.com/office/drawing/2014/main" id="{1559141E-E7FD-43FE-91F3-FB32615C3222}"/>
                </a:ext>
              </a:extLst>
            </p:cNvPr>
            <p:cNvSpPr/>
            <p:nvPr/>
          </p:nvSpPr>
          <p:spPr>
            <a:xfrm>
              <a:off x="5479210" y="4525675"/>
              <a:ext cx="1588897" cy="369332"/>
            </a:xfrm>
            <a:prstGeom prst="rect">
              <a:avLst/>
            </a:prstGeom>
          </p:spPr>
          <p:txBody>
            <a:bodyPr wrap="none">
              <a:spAutoFit/>
            </a:bodyPr>
            <a:lstStyle/>
            <a:p>
              <a:r>
                <a:rPr lang="en-US" altLang="zh-CN" sz="1800" dirty="0">
                  <a:solidFill>
                    <a:srgbClr val="FF0000"/>
                  </a:solidFill>
                </a:rPr>
                <a:t>Pilot Locations</a:t>
              </a:r>
              <a:endParaRPr lang="zh-CN" altLang="en-US" sz="1800" dirty="0">
                <a:solidFill>
                  <a:srgbClr val="FF0000"/>
                </a:solidFill>
              </a:endParaRPr>
            </a:p>
          </p:txBody>
        </p:sp>
      </p:grpSp>
      <p:sp>
        <p:nvSpPr>
          <p:cNvPr id="19"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Bo Gong (Huawei)</a:t>
            </a:r>
            <a:endParaRPr lang="en-GB" dirty="0"/>
          </a:p>
        </p:txBody>
      </p:sp>
      <p:sp>
        <p:nvSpPr>
          <p:cNvPr id="2" name="矩形 1"/>
          <p:cNvSpPr/>
          <p:nvPr/>
        </p:nvSpPr>
        <p:spPr>
          <a:xfrm>
            <a:off x="839416" y="264851"/>
            <a:ext cx="1366721" cy="369332"/>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1896637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24573</TotalTime>
  <Words>3012</Words>
  <Application>Microsoft Office PowerPoint</Application>
  <PresentationFormat>Widescreen</PresentationFormat>
  <Paragraphs>632</Paragraphs>
  <Slides>26</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 Unicode MS</vt:lpstr>
      <vt:lpstr>Gulim</vt:lpstr>
      <vt:lpstr>MS Gothic</vt:lpstr>
      <vt:lpstr>宋体</vt:lpstr>
      <vt:lpstr>Arial</vt:lpstr>
      <vt:lpstr>Calibri</vt:lpstr>
      <vt:lpstr>Times New Roman</vt:lpstr>
      <vt:lpstr>Wingdings</vt:lpstr>
      <vt:lpstr>Office 主题​​</vt:lpstr>
      <vt:lpstr>Worksheet</vt:lpstr>
      <vt:lpstr>Tone Plan Design for Distributed RU</vt:lpstr>
      <vt:lpstr>Introduction</vt:lpstr>
      <vt:lpstr>PowerPoint Presentation</vt:lpstr>
      <vt:lpstr>An Example Tone Plan for 20M Bandwidth</vt:lpstr>
      <vt:lpstr>An Example Pilot Design for 20M Bandwidth</vt:lpstr>
      <vt:lpstr>PowerPoint Presentation</vt:lpstr>
      <vt:lpstr>Simulation Results</vt:lpstr>
      <vt:lpstr>Opt-2: DRU Tone Plan with Pilot Boost</vt:lpstr>
      <vt:lpstr>Proposed Tone Plan for BW20</vt:lpstr>
      <vt:lpstr>Proposed Tone Plan for BW20</vt:lpstr>
      <vt:lpstr>Proposed Tone Plan for Other BWs</vt:lpstr>
      <vt:lpstr>Option 3: Unified DRU Tone Plan across the BWs</vt:lpstr>
      <vt:lpstr>PowerPoint Presentation</vt:lpstr>
      <vt:lpstr>Summary</vt:lpstr>
      <vt:lpstr>Straw Poll #1</vt:lpstr>
      <vt:lpstr>Straw Poll #2</vt:lpstr>
      <vt:lpstr>Straw Poll #3</vt:lpstr>
      <vt:lpstr>Straw Poll #4</vt:lpstr>
      <vt:lpstr>Straw Poll #5</vt:lpstr>
      <vt:lpstr>Straw Poll #6</vt:lpstr>
      <vt:lpstr>References</vt:lpstr>
      <vt:lpstr>Appendix : Example of 52-tone dRU on BW40</vt:lpstr>
      <vt:lpstr>Appendix : Example of 106-tone dRU on BW80</vt:lpstr>
      <vt:lpstr>Appendix : Example of 242-tone dRU on BW80</vt:lpstr>
      <vt:lpstr>Appendix : Example of 242-tone dRU on BW160</vt:lpstr>
      <vt:lpstr>Appendix : Example of 484-tone dRU on BW160</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xuyue (I)</dc:creator>
  <cp:lastModifiedBy>Junghoon Suh</cp:lastModifiedBy>
  <cp:revision>1215</cp:revision>
  <cp:lastPrinted>1601-01-01T00:00:00Z</cp:lastPrinted>
  <dcterms:created xsi:type="dcterms:W3CDTF">2023-05-31T01:05:25Z</dcterms:created>
  <dcterms:modified xsi:type="dcterms:W3CDTF">2024-03-08T14:51:49Z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(3)l1aImR6GjhylkbGlAf04A+8kBvpI5yCj31Qo0fivEWScmb2iMg9Ukm85hPJg4F9FMTUU9KW0
0mM89CbmFgWDy9n+bdVxdeqTyFPif6fMl1Ld0O3LnD+PW/04EJ+3Z00ozwy0Pnohah2cxNdV
X9o05xDEJzv1XCSJs028vZc7ktxGm2Dfwo/uYmpg3Ud+DS+ZIAQTrIglYSzMmICvP1spxQfe
+YYG37KQHC1Grvkc77</vt:lpwstr>
  </property>
  <property fmtid="{D5CDD505-2E9C-101B-9397-08002B2CF9AE}" pid="3" name="_2015_ms_pID_7253431">
    <vt:lpwstr>2vhRfDadiehyLAU7ekxxOQTQuyrV/EbTtiA7gM4w5rnDoppCaxjPOc
CXxPOdK6YZVOGd1MGiFbvYwKz/NfKbA9iGu4xuu8TSdRVBhlF5NcUC3MMY5sNPt9e12FabmY
OkQKBbjp92yal/Oo3y+fKZ2XFuqA04enVncasdjgLGFlHgr2X2EioclRb95oZJDHdrlkjIPV
0wCQw4o2ZQOr+2G+iFiRTBrmhhhLpRiNDDo3</vt:lpwstr>
  </property>
  <property fmtid="{D5CDD505-2E9C-101B-9397-08002B2CF9AE}" pid="4" name="_2015_ms_pID_7253432">
    <vt:lpwstr>33p9RnlEyz2JT8LLOwGyGl0=</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1709800524</vt:lpwstr>
  </property>
</Properties>
</file>