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789" r:id="rId3"/>
    <p:sldId id="795" r:id="rId4"/>
    <p:sldId id="719" r:id="rId5"/>
    <p:sldId id="772" r:id="rId6"/>
    <p:sldId id="794" r:id="rId7"/>
    <p:sldId id="798" r:id="rId8"/>
    <p:sldId id="779" r:id="rId9"/>
    <p:sldId id="781" r:id="rId10"/>
    <p:sldId id="780" r:id="rId11"/>
    <p:sldId id="776" r:id="rId12"/>
    <p:sldId id="790" r:id="rId13"/>
    <p:sldId id="763" r:id="rId14"/>
    <p:sldId id="778" r:id="rId15"/>
    <p:sldId id="764" r:id="rId16"/>
    <p:sldId id="766" r:id="rId17"/>
    <p:sldId id="765" r:id="rId18"/>
    <p:sldId id="754" r:id="rId19"/>
    <p:sldId id="768" r:id="rId20"/>
    <p:sldId id="807" r:id="rId21"/>
    <p:sldId id="759" r:id="rId22"/>
    <p:sldId id="806" r:id="rId23"/>
    <p:sldId id="800" r:id="rId24"/>
    <p:sldId id="802" r:id="rId25"/>
    <p:sldId id="801" r:id="rId26"/>
    <p:sldId id="799" r:id="rId27"/>
    <p:sldId id="808" r:id="rId28"/>
    <p:sldId id="809" r:id="rId29"/>
    <p:sldId id="787" r:id="rId30"/>
    <p:sldId id="692" r:id="rId31"/>
    <p:sldId id="803" r:id="rId32"/>
    <p:sldId id="804" r:id="rId33"/>
    <p:sldId id="805" r:id="rId34"/>
    <p:sldId id="784" r:id="rId35"/>
    <p:sldId id="783" r:id="rId36"/>
    <p:sldId id="782" r:id="rId3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  <a:srgbClr val="00FF00"/>
    <a:srgbClr val="F67B44"/>
    <a:srgbClr val="CCFFCC"/>
    <a:srgbClr val="A4FD03"/>
    <a:srgbClr val="FFCC99"/>
    <a:srgbClr val="FFCCFF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F09CBEDD-78DE-4886-9B42-B34FA52AD4D7}"/>
    <pc:docChg chg="undo custSel addSld modSld modMainMaster">
      <pc:chgData name="Rui Cao" userId="a6960595-96e6-47d6-a8d8-833995379cc8" providerId="ADAL" clId="{F09CBEDD-78DE-4886-9B42-B34FA52AD4D7}" dt="2024-09-12T20:39:03.757" v="38" actId="404"/>
      <pc:docMkLst>
        <pc:docMk/>
      </pc:docMkLst>
      <pc:sldChg chg="modSp new mod">
        <pc:chgData name="Rui Cao" userId="a6960595-96e6-47d6-a8d8-833995379cc8" providerId="ADAL" clId="{F09CBEDD-78DE-4886-9B42-B34FA52AD4D7}" dt="2024-09-12T20:39:03.757" v="38" actId="404"/>
        <pc:sldMkLst>
          <pc:docMk/>
          <pc:sldMk cId="1711982226" sldId="808"/>
        </pc:sldMkLst>
        <pc:spChg chg="mod">
          <ac:chgData name="Rui Cao" userId="a6960595-96e6-47d6-a8d8-833995379cc8" providerId="ADAL" clId="{F09CBEDD-78DE-4886-9B42-B34FA52AD4D7}" dt="2024-09-12T20:32:14.739" v="5" actId="20577"/>
          <ac:spMkLst>
            <pc:docMk/>
            <pc:sldMk cId="1711982226" sldId="808"/>
            <ac:spMk id="2" creationId="{D29FFF93-70AA-1848-7A63-9FCD37AA87D0}"/>
          </ac:spMkLst>
        </pc:spChg>
        <pc:spChg chg="mod">
          <ac:chgData name="Rui Cao" userId="a6960595-96e6-47d6-a8d8-833995379cc8" providerId="ADAL" clId="{F09CBEDD-78DE-4886-9B42-B34FA52AD4D7}" dt="2024-09-12T20:39:03.757" v="38" actId="404"/>
          <ac:spMkLst>
            <pc:docMk/>
            <pc:sldMk cId="1711982226" sldId="808"/>
            <ac:spMk id="3" creationId="{AA272EC8-F9AD-40EA-292F-63C04AAE93CB}"/>
          </ac:spMkLst>
        </pc:spChg>
      </pc:sldChg>
      <pc:sldChg chg="modSp new mod">
        <pc:chgData name="Rui Cao" userId="a6960595-96e6-47d6-a8d8-833995379cc8" providerId="ADAL" clId="{F09CBEDD-78DE-4886-9B42-B34FA52AD4D7}" dt="2024-09-12T20:34:56.001" v="34" actId="20577"/>
        <pc:sldMkLst>
          <pc:docMk/>
          <pc:sldMk cId="1321634833" sldId="809"/>
        </pc:sldMkLst>
        <pc:spChg chg="mod">
          <ac:chgData name="Rui Cao" userId="a6960595-96e6-47d6-a8d8-833995379cc8" providerId="ADAL" clId="{F09CBEDD-78DE-4886-9B42-B34FA52AD4D7}" dt="2024-09-12T20:33:22.192" v="26" actId="20577"/>
          <ac:spMkLst>
            <pc:docMk/>
            <pc:sldMk cId="1321634833" sldId="809"/>
            <ac:spMk id="2" creationId="{05BEAD3B-1157-2B16-F136-A39EF18A0280}"/>
          </ac:spMkLst>
        </pc:spChg>
        <pc:spChg chg="mod">
          <ac:chgData name="Rui Cao" userId="a6960595-96e6-47d6-a8d8-833995379cc8" providerId="ADAL" clId="{F09CBEDD-78DE-4886-9B42-B34FA52AD4D7}" dt="2024-09-12T20:34:56.001" v="34" actId="20577"/>
          <ac:spMkLst>
            <pc:docMk/>
            <pc:sldMk cId="1321634833" sldId="809"/>
            <ac:spMk id="3" creationId="{20FB00CB-5316-EABD-2D83-6E1E86B20859}"/>
          </ac:spMkLst>
        </pc:spChg>
      </pc:sldChg>
      <pc:sldMasterChg chg="modSp mod">
        <pc:chgData name="Rui Cao" userId="a6960595-96e6-47d6-a8d8-833995379cc8" providerId="ADAL" clId="{F09CBEDD-78DE-4886-9B42-B34FA52AD4D7}" dt="2024-09-12T20:30:42.262" v="0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F09CBEDD-78DE-4886-9B42-B34FA52AD4D7}" dt="2024-09-12T20:30:42.262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Rui Cao,</a:t>
            </a:r>
            <a:r>
              <a:rPr lang="en-GB" baseline="0"/>
              <a:t> Marvell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802.11-24/0474r3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118854" y="889194"/>
            <a:ext cx="6904703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Unequal Modulation Patterns and new MCS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96912" y="2237176"/>
            <a:ext cx="7759701" cy="3857237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2024-03-08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29481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078083"/>
              </p:ext>
            </p:extLst>
          </p:nvPr>
        </p:nvGraphicFramePr>
        <p:xfrm>
          <a:off x="921543" y="3525838"/>
          <a:ext cx="7904163" cy="294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750172" imgH="3259196" progId="Word.Document.8">
                  <p:embed/>
                </p:oleObj>
              </mc:Choice>
              <mc:Fallback>
                <p:oleObj name="Document" r:id="rId3" imgW="8750172" imgH="3259196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543" y="3525838"/>
                        <a:ext cx="7904163" cy="2949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31C68-EF4B-4D0A-B31C-4D2B4D9EAD2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70D23-4B9C-FEA3-6491-C837AC9EF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52670"/>
            <a:ext cx="7770813" cy="1065213"/>
          </a:xfrm>
        </p:spPr>
        <p:txBody>
          <a:bodyPr/>
          <a:lstStyle/>
          <a:p>
            <a:r>
              <a:rPr lang="en-US" altLang="zh-CN" dirty="0" err="1"/>
              <a:t>BL</a:t>
            </a:r>
            <a:r>
              <a:rPr lang="en-US" dirty="0" err="1"/>
              <a:t>os</a:t>
            </a:r>
            <a:r>
              <a:rPr lang="en-US" dirty="0"/>
              <a:t> 4x4 Goodput Gain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86CD15-80FA-71E3-6208-03CD70AF80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F9828-0597-9D91-58E5-9A11DE73E42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ADF887-7118-F660-A586-0CDEED4D144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7DE907E-7D5A-9E1E-D55E-7FD3B8D812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157" y="1505351"/>
            <a:ext cx="6069096" cy="4131862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3C9B016-BADF-BC1F-8157-0731F927D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600" y="5494061"/>
            <a:ext cx="8130209" cy="1065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[0 0 0 -1] shows good benefits for the region that SNR saturates for certain 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Considering Tx power difference between MCSs, the pattern can help in more practical use cases.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83232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9A44D-C07F-27A4-F260-4588AF071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530" y="1744428"/>
            <a:ext cx="7858540" cy="15951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UHR UEQM to define the following patterns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 is the modulation order index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M-1 refers to the modulation that is one order lower than 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M-2 refers to the modulation that is two orders lower than 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F49E53-10DE-63F3-26BF-5EFD892F9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642820"/>
            <a:ext cx="7770813" cy="1065213"/>
          </a:xfrm>
        </p:spPr>
        <p:txBody>
          <a:bodyPr/>
          <a:lstStyle/>
          <a:p>
            <a:r>
              <a:rPr lang="en-US" dirty="0"/>
              <a:t>UEQM QAM Combinations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DF7835-0C62-FC33-CA3D-67AA2F7DAC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522E8-B284-A367-326D-A992BB7ADC4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7B6E97-D96C-8E12-4484-CD5961FBEA7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D9E51AF-654D-8736-40E9-F363D5C116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787975"/>
              </p:ext>
            </p:extLst>
          </p:nvPr>
        </p:nvGraphicFramePr>
        <p:xfrm>
          <a:off x="2454964" y="2275025"/>
          <a:ext cx="4308683" cy="24868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33167">
                  <a:extLst>
                    <a:ext uri="{9D8B030D-6E8A-4147-A177-3AD203B41FA5}">
                      <a16:colId xmlns:a16="http://schemas.microsoft.com/office/drawing/2014/main" val="1701385497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3748981356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3495947927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2724075952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501995418"/>
                    </a:ext>
                  </a:extLst>
                </a:gridCol>
              </a:tblGrid>
              <a:tr h="4875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r>
                        <a:rPr lang="en-US" sz="14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1st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2nd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3rd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4th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520455"/>
                  </a:ext>
                </a:extLst>
              </a:tr>
              <a:tr h="2499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134516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44611"/>
                  </a:ext>
                </a:extLst>
              </a:tr>
              <a:tr h="2499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45157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937605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050421"/>
                  </a:ext>
                </a:extLst>
              </a:tr>
              <a:tr h="2499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1445465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9078712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7163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070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01CC-889A-ABAC-0788-9BB91F68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New MCS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498B5-82D7-0399-A986-9AB6721E1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Finer MCSs was discussed during 11be generation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Revisit for UHR for </a:t>
            </a:r>
            <a:r>
              <a:rPr lang="en-US" dirty="0" err="1"/>
              <a:t>RvR</a:t>
            </a:r>
            <a:r>
              <a:rPr lang="en-US" dirty="0"/>
              <a:t> enhancement, especially for </a:t>
            </a:r>
            <a:r>
              <a:rPr lang="en-US" dirty="0" err="1"/>
              <a:t>Nss</a:t>
            </a:r>
            <a:r>
              <a:rPr lang="en-US" dirty="0"/>
              <a:t>=1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MCS definition can also help UEQM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there is only one QAM (64 QAM) with rate 2/3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3DEE9-3C63-F24C-B55A-A3167B2379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1EF8D-47D8-CA15-B0F2-72F57C57F6B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99C437-6C98-4138-2577-05A669C83E4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8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AB9A-6046-2DCB-5C30-5E22CAD8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MCS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C8A9E-FFE7-8317-5896-33E5999DD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16" y="1830387"/>
            <a:ext cx="8335450" cy="341747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Per-channel PER simulation and per-channel per-SNR point optimal rate selection, i.e. manual rate adaptation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New rate selection criteria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b="0" dirty="0"/>
              <a:t>New rate is selected if &gt;=4% higher goodput than existing MCS</a:t>
            </a:r>
          </a:p>
          <a:p>
            <a:pPr marL="1087438" lvl="2" indent="-287338">
              <a:buFont typeface="Arial" panose="020B0604020202020204" pitchFamily="34" charset="0"/>
              <a:buChar char="•"/>
            </a:pPr>
            <a:r>
              <a:rPr lang="en-US" sz="1600" dirty="0"/>
              <a:t>Smallest rate difference between adjacent MCSs is 8% (MCS11 to MCS12)</a:t>
            </a:r>
          </a:p>
          <a:p>
            <a:pPr marL="1087438" lvl="2" indent="-287338">
              <a:buFont typeface="Arial" panose="020B0604020202020204" pitchFamily="34" charset="0"/>
              <a:buChar char="•"/>
            </a:pPr>
            <a:r>
              <a:rPr lang="en-US" sz="1600" dirty="0"/>
              <a:t>Avoid the biased count at high-SNR points</a:t>
            </a:r>
            <a:endParaRPr lang="en-US" sz="1600" b="0" dirty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Rank each new rate by the occurrence count</a:t>
            </a:r>
            <a:endParaRPr lang="en-US" b="0" dirty="0"/>
          </a:p>
          <a:p>
            <a:pPr marL="1087438" lvl="2" indent="-287338">
              <a:buFont typeface="Arial" panose="020B0604020202020204" pitchFamily="34" charset="0"/>
              <a:buChar char="•"/>
            </a:pPr>
            <a:r>
              <a:rPr lang="en-US" b="0" dirty="0"/>
              <a:t>across all configurations, channels, SNR points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3B2B3-0F5C-F9D2-3C4B-A59EA7084C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29CE8-149A-8EF9-1B8A-D293577601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52B5D7-51A8-4640-8F0B-46F314E8F25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661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86F20-1015-1722-B9D9-4A5D0A8E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1x1-1ss AWGN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56CDD-276F-8ADD-BB57-AE0D7AC5E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4FF212-4424-6647-2462-ACAEBFA54E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C705F-C47D-43E6-FFA3-927EC7B2251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13DDA2-5C54-7A16-DC70-A6DE161D38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9BBED8B-E82C-44ED-463D-1C7CC576C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282127"/>
              </p:ext>
            </p:extLst>
          </p:nvPr>
        </p:nvGraphicFramePr>
        <p:xfrm>
          <a:off x="5453056" y="1981200"/>
          <a:ext cx="3218995" cy="32731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803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1023729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1183463">
                  <a:extLst>
                    <a:ext uri="{9D8B030D-6E8A-4147-A177-3AD203B41FA5}">
                      <a16:colId xmlns:a16="http://schemas.microsoft.com/office/drawing/2014/main" val="3631717805"/>
                    </a:ext>
                  </a:extLst>
                </a:gridCol>
              </a:tblGrid>
              <a:tr h="4212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CR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Percentage %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35705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29.46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24853700"/>
                  </a:ext>
                </a:extLst>
              </a:tr>
              <a:tr h="3637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14.5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98248413"/>
                  </a:ext>
                </a:extLst>
              </a:tr>
              <a:tr h="4212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11.79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81318535"/>
                  </a:ext>
                </a:extLst>
              </a:tr>
              <a:tr h="3652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5/6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11.79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4660057"/>
                  </a:ext>
                </a:extLst>
              </a:tr>
              <a:tr h="39329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11.67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4353307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9.07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40010689"/>
                  </a:ext>
                </a:extLst>
              </a:tr>
              <a:tr h="3605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4K QAM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½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5.89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67353112"/>
                  </a:ext>
                </a:extLst>
              </a:tr>
              <a:tr h="2662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2/3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5.83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69347756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81D219A0-714B-20CA-FE98-CA8ADFB80A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362" y="2038921"/>
            <a:ext cx="4644091" cy="315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130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AB9A-6046-2DCB-5C30-5E22CAD88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532" y="457327"/>
            <a:ext cx="7770813" cy="1065213"/>
          </a:xfrm>
        </p:spPr>
        <p:txBody>
          <a:bodyPr/>
          <a:lstStyle/>
          <a:p>
            <a:r>
              <a:rPr lang="en-US" dirty="0"/>
              <a:t>2x1-1ss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3B2B3-0F5C-F9D2-3C4B-A59EA7084C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29CE8-149A-8EF9-1B8A-D293577601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52B5D7-51A8-4640-8F0B-46F314E8F25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8C414-20CB-7B98-C7F7-824EB1A4E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191896"/>
              </p:ext>
            </p:extLst>
          </p:nvPr>
        </p:nvGraphicFramePr>
        <p:xfrm>
          <a:off x="5177754" y="1532352"/>
          <a:ext cx="2963333" cy="18372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1443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942421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1089469">
                  <a:extLst>
                    <a:ext uri="{9D8B030D-6E8A-4147-A177-3AD203B41FA5}">
                      <a16:colId xmlns:a16="http://schemas.microsoft.com/office/drawing/2014/main" val="3631717805"/>
                    </a:ext>
                  </a:extLst>
                </a:gridCol>
              </a:tblGrid>
              <a:tr h="275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CR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Percentage %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753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26.3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24853700"/>
                  </a:ext>
                </a:extLst>
              </a:tr>
              <a:tr h="2753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22.18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98248413"/>
                  </a:ext>
                </a:extLst>
              </a:tr>
              <a:tr h="2753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18.22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81318535"/>
                  </a:ext>
                </a:extLst>
              </a:tr>
              <a:tr h="2753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17.3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74660057"/>
                  </a:ext>
                </a:extLst>
              </a:tr>
              <a:tr h="275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9.45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43533072"/>
                  </a:ext>
                </a:extLst>
              </a:tr>
              <a:tr h="185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6.55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4001068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3702E66-6D04-AB1C-BBA8-985139398F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117338"/>
              </p:ext>
            </p:extLst>
          </p:nvPr>
        </p:nvGraphicFramePr>
        <p:xfrm>
          <a:off x="5177754" y="3887614"/>
          <a:ext cx="3081693" cy="2069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68646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980063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1132984">
                  <a:extLst>
                    <a:ext uri="{9D8B030D-6E8A-4147-A177-3AD203B41FA5}">
                      <a16:colId xmlns:a16="http://schemas.microsoft.com/office/drawing/2014/main" val="3631717805"/>
                    </a:ext>
                  </a:extLst>
                </a:gridCol>
              </a:tblGrid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CR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Percentage %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27.36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24853700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20.9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98248413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19.07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81318535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15.65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74660057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9.88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4001068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5.32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4707890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4K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1/2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1.82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50952698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C6FF2B41-E607-B516-7C74-3A604D5A8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407" y="3954331"/>
            <a:ext cx="3798507" cy="252108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F271744-8D5B-36E6-D52E-3ED35D468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568" y="1172229"/>
            <a:ext cx="3847346" cy="278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54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AB9A-6046-2DCB-5C30-5E22CAD88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568787"/>
            <a:ext cx="7770813" cy="1065213"/>
          </a:xfrm>
        </p:spPr>
        <p:txBody>
          <a:bodyPr/>
          <a:lstStyle/>
          <a:p>
            <a:r>
              <a:rPr lang="en-US" dirty="0"/>
              <a:t>2x2-1ss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3B2B3-0F5C-F9D2-3C4B-A59EA7084C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29CE8-149A-8EF9-1B8A-D293577601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52B5D7-51A8-4640-8F0B-46F314E8F25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69EBB27-C99B-04CB-3DA8-5706AC2CD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875043"/>
              </p:ext>
            </p:extLst>
          </p:nvPr>
        </p:nvGraphicFramePr>
        <p:xfrm>
          <a:off x="5010760" y="1590724"/>
          <a:ext cx="3081693" cy="2069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68646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980063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1132984">
                  <a:extLst>
                    <a:ext uri="{9D8B030D-6E8A-4147-A177-3AD203B41FA5}">
                      <a16:colId xmlns:a16="http://schemas.microsoft.com/office/drawing/2014/main" val="3631717805"/>
                    </a:ext>
                  </a:extLst>
                </a:gridCol>
              </a:tblGrid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CR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Percentage %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28.38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74122240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20.98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57943482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16.17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01223123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15.1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29393727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11.52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7434602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7.63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61490278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4K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1/2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0.23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6872917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9388799-9F52-D94B-5FCA-FA7F7C372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092349"/>
              </p:ext>
            </p:extLst>
          </p:nvPr>
        </p:nvGraphicFramePr>
        <p:xfrm>
          <a:off x="5010760" y="4219413"/>
          <a:ext cx="3081693" cy="2069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68646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980063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1132984">
                  <a:extLst>
                    <a:ext uri="{9D8B030D-6E8A-4147-A177-3AD203B41FA5}">
                      <a16:colId xmlns:a16="http://schemas.microsoft.com/office/drawing/2014/main" val="3631717805"/>
                    </a:ext>
                  </a:extLst>
                </a:gridCol>
              </a:tblGrid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CR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Percentage %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28.64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74122240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20.08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57943482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18.18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01223123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14.17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29393727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9.09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7434602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8.79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61490278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4K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1/2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1..06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68729179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CE6B3614-0567-EB26-2449-CB38C39BB4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606" y="1361844"/>
            <a:ext cx="3856255" cy="257083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4C26EFF-6527-8DED-1CDB-A964AA033C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611" y="3782577"/>
            <a:ext cx="3772243" cy="269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0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AB9A-6046-2DCB-5C30-5E22CAD8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Rate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C8A9E-FFE7-8317-5896-33E5999DD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574" y="5584723"/>
            <a:ext cx="7559419" cy="89068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Top four new MCSs benefits </a:t>
            </a:r>
            <a:r>
              <a:rPr lang="en-US" sz="2000" b="0" dirty="0" err="1"/>
              <a:t>Nss</a:t>
            </a:r>
            <a:r>
              <a:rPr lang="en-US" sz="2000" b="0" dirty="0"/>
              <a:t>=1 </a:t>
            </a:r>
            <a:r>
              <a:rPr lang="en-US" sz="2000" b="0" dirty="0" err="1"/>
              <a:t>RvR</a:t>
            </a:r>
            <a:r>
              <a:rPr lang="en-US" sz="2000" b="0" dirty="0"/>
              <a:t> the most.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Suggest to add.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3B2B3-0F5C-F9D2-3C4B-A59EA7084C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29CE8-149A-8EF9-1B8A-D293577601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52B5D7-51A8-4640-8F0B-46F314E8F25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B552F20-FE19-E60F-06AC-5BFC95E66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067433"/>
              </p:ext>
            </p:extLst>
          </p:nvPr>
        </p:nvGraphicFramePr>
        <p:xfrm>
          <a:off x="2293605" y="1691559"/>
          <a:ext cx="4102766" cy="34364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15938">
                  <a:extLst>
                    <a:ext uri="{9D8B030D-6E8A-4147-A177-3AD203B41FA5}">
                      <a16:colId xmlns:a16="http://schemas.microsoft.com/office/drawing/2014/main" val="3444586289"/>
                    </a:ext>
                  </a:extLst>
                </a:gridCol>
                <a:gridCol w="1293414">
                  <a:extLst>
                    <a:ext uri="{9D8B030D-6E8A-4147-A177-3AD203B41FA5}">
                      <a16:colId xmlns:a16="http://schemas.microsoft.com/office/drawing/2014/main" val="2711959824"/>
                    </a:ext>
                  </a:extLst>
                </a:gridCol>
                <a:gridCol w="1293414">
                  <a:extLst>
                    <a:ext uri="{9D8B030D-6E8A-4147-A177-3AD203B41FA5}">
                      <a16:colId xmlns:a16="http://schemas.microsoft.com/office/drawing/2014/main" val="2354319367"/>
                    </a:ext>
                  </a:extLst>
                </a:gridCol>
              </a:tblGrid>
              <a:tr h="5925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Modulation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CR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14232970"/>
                  </a:ext>
                </a:extLst>
              </a:tr>
              <a:tr h="38883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29.57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57486308"/>
                  </a:ext>
                </a:extLst>
              </a:tr>
              <a:tr h="3797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256 QAM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2/3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21.76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960334994"/>
                  </a:ext>
                </a:extLst>
              </a:tr>
              <a:tr h="3797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16 QAM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2/3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17.41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74535323"/>
                  </a:ext>
                </a:extLst>
              </a:tr>
              <a:tr h="3797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QPSK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2/3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15.49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750799195"/>
                  </a:ext>
                </a:extLst>
              </a:tr>
              <a:tr h="3797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BPSK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5.15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55131102"/>
                  </a:ext>
                </a:extLst>
              </a:tr>
              <a:tr h="2817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QPSK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5.37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811437725"/>
                  </a:ext>
                </a:extLst>
              </a:tr>
              <a:tr h="12313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BPSK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3.05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870056621"/>
                  </a:ext>
                </a:extLst>
              </a:tr>
              <a:tr h="1270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4K QAM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½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2.15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128010411"/>
                  </a:ext>
                </a:extLst>
              </a:tr>
              <a:tr h="12313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 QAM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1/2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0.03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19463232"/>
                  </a:ext>
                </a:extLst>
              </a:tr>
            </a:tbl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37B1831-9C9A-0B6C-AA2A-26A1F902F109}"/>
              </a:ext>
            </a:extLst>
          </p:cNvPr>
          <p:cNvSpPr/>
          <p:nvPr/>
        </p:nvSpPr>
        <p:spPr bwMode="auto">
          <a:xfrm>
            <a:off x="2212258" y="2279374"/>
            <a:ext cx="4296697" cy="1584704"/>
          </a:xfrm>
          <a:prstGeom prst="round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2731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6A8B4-0D42-8056-9E71-B580F79B7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354B2-74E3-3EC4-A737-7CFE2ED05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629697"/>
            <a:ext cx="7507774" cy="46751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Suggest to limit UEQM QAM combination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Suggest to add four new MCS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QPSK-2/3, 16QAM-2/3, 16QAM-5/6, 256QAM-2/3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E217F-B2BD-112C-735A-6FB7187B72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7CCD2-B670-AEA6-A763-EE4A72DC099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16DE5C-FC44-27D5-5D45-861E306C67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98D15E8-6EB1-761F-315C-89A4C4F0DB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716647"/>
              </p:ext>
            </p:extLst>
          </p:nvPr>
        </p:nvGraphicFramePr>
        <p:xfrm>
          <a:off x="2237029" y="2185572"/>
          <a:ext cx="4308683" cy="24868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33167">
                  <a:extLst>
                    <a:ext uri="{9D8B030D-6E8A-4147-A177-3AD203B41FA5}">
                      <a16:colId xmlns:a16="http://schemas.microsoft.com/office/drawing/2014/main" val="1701385497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3748981356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3495947927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2724075952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501995418"/>
                    </a:ext>
                  </a:extLst>
                </a:gridCol>
              </a:tblGrid>
              <a:tr h="4875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r>
                        <a:rPr lang="en-US" sz="14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1st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2nd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3rd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4th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520455"/>
                  </a:ext>
                </a:extLst>
              </a:tr>
              <a:tr h="2499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134516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44611"/>
                  </a:ext>
                </a:extLst>
              </a:tr>
              <a:tr h="2499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45157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937605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050421"/>
                  </a:ext>
                </a:extLst>
              </a:tr>
              <a:tr h="2499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1445465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9078712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7163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947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37605-561C-4E7C-8768-D9DD9B5BB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B1ECC-61E0-6E5A-E755-CF268D151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11-24/16, </a:t>
            </a:r>
            <a:r>
              <a:rPr lang="en-US" dirty="0" err="1"/>
              <a:t>uhr</a:t>
            </a:r>
            <a:r>
              <a:rPr lang="en-US" dirty="0"/>
              <a:t>-</a:t>
            </a:r>
            <a:r>
              <a:rPr lang="en-US" dirty="0" err="1"/>
              <a:t>mimo</a:t>
            </a:r>
            <a:r>
              <a:rPr lang="en-US" dirty="0"/>
              <a:t>-</a:t>
            </a:r>
            <a:r>
              <a:rPr lang="en-US" dirty="0" err="1"/>
              <a:t>rvr</a:t>
            </a:r>
            <a:r>
              <a:rPr lang="en-US" dirty="0"/>
              <a:t>-enhancement-with-unequal-modulation</a:t>
            </a:r>
          </a:p>
          <a:p>
            <a:r>
              <a:rPr lang="en-US" dirty="0"/>
              <a:t>[2] 11-24/0113, unequal-modulation-in-mimo-txbf-in-11bn</a:t>
            </a:r>
          </a:p>
          <a:p>
            <a:r>
              <a:rPr lang="en-US" dirty="0"/>
              <a:t>[3] 11-24/0117, improved-</a:t>
            </a:r>
            <a:r>
              <a:rPr lang="en-US" dirty="0" err="1"/>
              <a:t>tx</a:t>
            </a:r>
            <a:r>
              <a:rPr lang="en-US" dirty="0"/>
              <a:t>-beamforming-with-</a:t>
            </a:r>
            <a:r>
              <a:rPr lang="en-US" dirty="0" err="1"/>
              <a:t>ueqm</a:t>
            </a:r>
            <a:endParaRPr lang="en-US" dirty="0"/>
          </a:p>
          <a:p>
            <a:r>
              <a:rPr lang="en-US" dirty="0"/>
              <a:t>[4] 11-20/0083, impacts-of-mcs-set-expansion-on-11be-link-adaptation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194F9-664C-DC5A-6CEF-2E0A2D063C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BDCD5-14D0-4E36-B176-CA1AD56AD6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FC2B55-A7CE-81D4-4548-3574C160286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396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4462-2175-25D1-6676-751B8ABAC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3C59F-B956-B4F6-6AAC-F7F86BC00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Unequal modulation has been proposed as a promising technology for UHR to enhance MIMO </a:t>
            </a:r>
            <a:r>
              <a:rPr lang="en-US" dirty="0" err="1"/>
              <a:t>RvR</a:t>
            </a:r>
            <a:r>
              <a:rPr lang="en-US" dirty="0"/>
              <a:t> [1~3].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further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evaluate the useful unequal modulation combinations,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investigate the benefits of adding several new MCSs.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87B622-8B71-BDDA-E2DE-DCB5349ADA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1887D-0957-1DD4-29A9-A03ABBBDDB5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EBCF2C-4DAE-771B-B4E4-AE323A1EC3B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261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5B245-C8AA-CA2F-C2A4-0ED85CA4C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2B895-F2C8-45A8-E7B9-DA7B9DEA8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96275" cy="4113213"/>
          </a:xfrm>
        </p:spPr>
        <p:txBody>
          <a:bodyPr/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Do you support to include in the 11bn SFD: 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cs typeface="+mn-cs"/>
              </a:rPr>
              <a:t>Define unequal modulation over different spatial streams?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2A2419-5730-F6C3-4690-B5D0B8CEA9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8D768-A47B-45DB-3DC7-3EB87544C90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57D4E2-FDED-DAA5-0218-0B64B0DD81F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357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/>
              <a:t>Do you agree to add the following text into 11bn SFD?</a:t>
            </a:r>
          </a:p>
          <a:p>
            <a:r>
              <a:rPr lang="en-US" dirty="0"/>
              <a:t>	</a:t>
            </a:r>
            <a:r>
              <a:rPr lang="en-US" b="0" dirty="0"/>
              <a:t>11bn defines unequal modulation with the same coding rate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for beamformed multi-stream transmission to single STA in full bandwidth or on a RU/MRU in OFDMA.</a:t>
            </a:r>
            <a:endParaRPr lang="en-US" b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00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/>
              <a:t>Do you agree that the maximum QAM level difference for UEQM is 2?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1158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/>
              <a:t>Do you agree to UEQM QAM combination for </a:t>
            </a:r>
            <a:r>
              <a:rPr lang="en-US" dirty="0" err="1"/>
              <a:t>Nss</a:t>
            </a:r>
            <a:r>
              <a:rPr lang="en-US" dirty="0"/>
              <a:t>=2 is limited to two as below?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[M M-1]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[M, M-2]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Note: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 is the modulation order index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M-1 refers to the modulation that is one order lower than 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M-2 refers to the modulation that is two orders lower than M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592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/>
              <a:t>Do you agree to UEQM QAM combination for </a:t>
            </a:r>
            <a:r>
              <a:rPr lang="en-US" dirty="0" err="1"/>
              <a:t>Nss</a:t>
            </a:r>
            <a:r>
              <a:rPr lang="en-US" dirty="0"/>
              <a:t>=3 is limited to three as below?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[M, M, M-1]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[M, M, M-2]</a:t>
            </a:r>
            <a:endParaRPr lang="en-US" sz="2000" b="0" dirty="0">
              <a:latin typeface="Arial" panose="020B0604020202020204" pitchFamily="34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latin typeface="Arial" panose="020B0604020202020204" pitchFamily="34" charset="0"/>
              </a:rPr>
              <a:t>[</a:t>
            </a: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M, M-1, M-2]</a:t>
            </a:r>
            <a:endParaRPr lang="en-US" sz="2000" b="0" i="0" u="none" strike="noStrike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Note: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 is the modulation order index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M-1 refers to the modulation that is one order lower than 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M-2 refers to the modulation that is two orders lower than 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3932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/>
              <a:t>Do you agree to UEQM QAM combination for </a:t>
            </a:r>
            <a:r>
              <a:rPr lang="en-US" dirty="0" err="1"/>
              <a:t>Nss</a:t>
            </a:r>
            <a:r>
              <a:rPr lang="en-US" dirty="0"/>
              <a:t>=4 is limited to three as below?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[M, M, M, M-1], 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[M, M, M, M-2]</a:t>
            </a:r>
            <a:r>
              <a:rPr lang="en-US" sz="1800" b="0" dirty="0">
                <a:latin typeface="Arial" panose="020B0604020202020204" pitchFamily="34" charset="0"/>
              </a:rPr>
              <a:t>, 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>
                <a:latin typeface="Arial" panose="020B0604020202020204" pitchFamily="34" charset="0"/>
              </a:rPr>
              <a:t>[</a:t>
            </a: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M, M, M-1, M-2]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Note: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 is the modulation order index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M-1 refers to the modulation that is one order lower than 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M-2 refers to the modulation that is two orders lower than 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3514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/>
              <a:t>Do you agree to define UEQM QAM combination as below?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F19AC22-5EE9-95CE-B9F0-8CBF5BB42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779109"/>
              </p:ext>
            </p:extLst>
          </p:nvPr>
        </p:nvGraphicFramePr>
        <p:xfrm>
          <a:off x="2091255" y="2786544"/>
          <a:ext cx="4308683" cy="24868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33167">
                  <a:extLst>
                    <a:ext uri="{9D8B030D-6E8A-4147-A177-3AD203B41FA5}">
                      <a16:colId xmlns:a16="http://schemas.microsoft.com/office/drawing/2014/main" val="1701385497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3748981356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3495947927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2724075952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501995418"/>
                    </a:ext>
                  </a:extLst>
                </a:gridCol>
              </a:tblGrid>
              <a:tr h="4875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r>
                        <a:rPr lang="en-US" sz="14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1st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2nd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3rd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4th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520455"/>
                  </a:ext>
                </a:extLst>
              </a:tr>
              <a:tr h="2499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134516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44611"/>
                  </a:ext>
                </a:extLst>
              </a:tr>
              <a:tr h="2499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45157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937605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050421"/>
                  </a:ext>
                </a:extLst>
              </a:tr>
              <a:tr h="2499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1445465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9078712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7163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7875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FFF93-70AA-1848-7A63-9FCD37AA8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72EC8-F9AD-40EA-292F-63C04AAE9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Do you agree to add the following text to 11bn SFD?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UEQM QAM combination for </a:t>
            </a:r>
            <a:r>
              <a:rPr lang="en-US" b="0" dirty="0" err="1"/>
              <a:t>Nss</a:t>
            </a:r>
            <a:r>
              <a:rPr lang="en-US" b="0" dirty="0"/>
              <a:t>=2 is limited to two as: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762000" algn="l"/>
              </a:tabLst>
            </a:pPr>
            <a:r>
              <a:rPr lang="en-US" dirty="0"/>
              <a:t>[M, M-1]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762000" algn="l"/>
              </a:tabLst>
            </a:pPr>
            <a:r>
              <a:rPr lang="en-US" dirty="0"/>
              <a:t>[M, M-2]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762000" algn="l"/>
              </a:tabLst>
            </a:pPr>
            <a:r>
              <a:rPr lang="en-US" dirty="0"/>
              <a:t>Note: 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1219200" algn="l"/>
              </a:tabLst>
            </a:pPr>
            <a:r>
              <a:rPr lang="en-US" dirty="0">
                <a:cs typeface="+mn-cs"/>
              </a:rPr>
              <a:t>M is the modulation order index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1219200" algn="l"/>
              </a:tabLst>
            </a:pPr>
            <a:r>
              <a:rPr lang="en-US" dirty="0">
                <a:cs typeface="+mn-cs"/>
              </a:rPr>
              <a:t>M-1 refers to the modulation that is one order lower than M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1219200" algn="l"/>
              </a:tabLst>
            </a:pPr>
            <a:r>
              <a:rPr lang="en-US" dirty="0">
                <a:cs typeface="+mn-cs"/>
              </a:rPr>
              <a:t>M-2 refers to the modulation that is two orders lower than M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96C6B6-5597-4853-3CD2-EF8D399B85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54BE4-32C1-441D-C8DD-67D3E8BE370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C1A1CF-51C2-2EFF-DED1-E02FE290103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9822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EAD3B-1157-2B16-F136-A39EF18A0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B00CB-5316-EABD-2D83-6E1E86B20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Do you agree to add the following text to 11bn SFD?</a:t>
            </a:r>
          </a:p>
          <a:p>
            <a:pPr marL="0" marR="0" indent="-228600">
              <a:spcBef>
                <a:spcPts val="0"/>
              </a:spcBef>
              <a:spcAft>
                <a:spcPts val="0"/>
              </a:spcAft>
            </a:pPr>
            <a:endParaRPr lang="en-US" b="0" dirty="0"/>
          </a:p>
          <a:p>
            <a:pPr marL="0" marR="0" indent="-228600"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UHR defines unequal modulation only for LDPC.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27C28-1F51-4858-EF7D-15DEB1FC9B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04F2B-5774-F708-18C6-4270D7B0B0E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A53AF2-6D91-BF0B-A039-86464923EE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6348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A10D7-5A6D-96E1-4C95-383DA818F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F0597-A4D6-5792-B0FE-8F72AA6B2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D910D-CCCE-1C00-8D55-BCF57E178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81D08-5EB5-F1F4-D6BA-34B004AEBFA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281B79-C3E5-E9BA-9720-DAD02D05AD2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321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D002A-9DC9-8BA8-B67B-C85FA794B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UEQM QAM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68F88-0721-D281-4BC7-9A4D13BB5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UQAM examples: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2ss, [256-QAM, 64-QAM]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4ss, [1K-QAM, 1K-QAM, 256-QAM, 64-QAM]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Existing MCS has 7 QAM level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Limit the maximum </a:t>
            </a:r>
            <a:r>
              <a:rPr lang="en-US" dirty="0" err="1"/>
              <a:t>Nss</a:t>
            </a:r>
            <a:r>
              <a:rPr lang="en-US" dirty="0"/>
              <a:t> for UEQM to 4ss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Potentially has 100+ options for 4ss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Need to reduce the combinations to balance gain and complexity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2431E-49CC-A2BE-A845-1AC7AF1ABF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21BFC-1D9A-E1A4-A7E2-B19621EEAF2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9E9073-F004-6483-4F87-8DA06D312F1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0945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78" y="1630017"/>
            <a:ext cx="7904922" cy="47422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80MHz, </a:t>
            </a:r>
            <a:r>
              <a:rPr lang="en-US" sz="2000" dirty="0" err="1"/>
              <a:t>DNLos</a:t>
            </a:r>
            <a:r>
              <a:rPr lang="en-US" sz="2000" dirty="0"/>
              <a:t>/</a:t>
            </a:r>
            <a:r>
              <a:rPr lang="en-US" sz="2000" dirty="0" err="1"/>
              <a:t>BLos</a:t>
            </a:r>
            <a:r>
              <a:rPr lang="en-US" sz="2000" dirty="0"/>
              <a:t>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4x EHT-LTF, LDPC code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Tx: SVD Tx BF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Rx: Linear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Modulations: BPSK to 4K-QAM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Unequal modulation: Up to 3 QAM gap between two streams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Coding [1/2, 2/3, 3/4, 5/6]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u="sng" dirty="0"/>
              <a:t>Equal modulation with new rates: all QAM + all CR (28 rates)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Comparison: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Equal modulation (EQM)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Equal modulation with new rates (EQM-new)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Unequal modulation (UEQM)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6E422-84F3-4D4C-9AC3-8C68F35B9F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EB595-7609-476A-84EF-923FFBC90A8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73FAD4E-9511-435F-A025-4F6FF3BC9D7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</p:spTree>
    <p:extLst>
      <p:ext uri="{BB962C8B-B14F-4D97-AF65-F5344CB8AC3E}">
        <p14:creationId xmlns:p14="http://schemas.microsoft.com/office/powerpoint/2010/main" val="7688623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3BE8A-ADD2-917D-6689-35C5C0243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4x2 UEQM QAM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57EC4-9754-E24D-35FE-BEB19CDD0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5655161"/>
            <a:ext cx="8180439" cy="68595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1-level QAM: achieves most gains, but show losses in several SNR segments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B050"/>
                </a:solidFill>
              </a:rPr>
              <a:t>2-level QAM</a:t>
            </a:r>
            <a:r>
              <a:rPr lang="en-US" sz="1800" dirty="0"/>
              <a:t>: </a:t>
            </a:r>
            <a:r>
              <a:rPr lang="en-US" sz="1800" b="0" dirty="0"/>
              <a:t>achieves all gains with minor difference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AC1E26-6F18-0D3E-059B-7D332842DF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E555-FEE5-77E4-E344-946A46D2E4A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63C521-8FFE-4568-3F19-294F3D6F783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F3EE97-E33D-6201-D2FA-B0075BE93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10" y="1830388"/>
            <a:ext cx="4966450" cy="372483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29B729B-337D-2A48-6C23-D41F6EB10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8763" y="1830388"/>
            <a:ext cx="4966450" cy="372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5314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DE84A-7173-DA9E-66B0-9CABA1B83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BLos</a:t>
            </a:r>
            <a:r>
              <a:rPr lang="en-US" dirty="0"/>
              <a:t> 4x4 QAM Option </a:t>
            </a:r>
            <a:r>
              <a:rPr lang="en-US" dirty="0" err="1"/>
              <a:t>RvR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74751-F622-FE39-5166-A87ACE03A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DB4756-B3A8-7E33-01F2-128D47A8F4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7DF5D-369C-A10C-2CE3-8532352B0B2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91D7F2-DAAD-68D2-BB77-D6AD78E4D4E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FEBC12-BAA4-E402-A4DE-C353864F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461" y="1473714"/>
            <a:ext cx="6693489" cy="481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7273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DE84A-7173-DA9E-66B0-9CABA1B83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DNLos</a:t>
            </a:r>
            <a:r>
              <a:rPr lang="en-US" dirty="0"/>
              <a:t> 4x4 QAM Option </a:t>
            </a:r>
            <a:r>
              <a:rPr lang="en-US" dirty="0" err="1"/>
              <a:t>RvR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74751-F622-FE39-5166-A87ACE03A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DB4756-B3A8-7E33-01F2-128D47A8F4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7DF5D-369C-A10C-2CE3-8532352B0B2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91D7F2-DAAD-68D2-BB77-D6AD78E4D4E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B070F8-DAB8-1EC5-7BC6-CAEF8C360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066" y="1597668"/>
            <a:ext cx="6205781" cy="462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2714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C2991-9564-454C-C2E8-F19BD69A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on Tx Power Difference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4B7B5-A98E-6A15-07E4-4F79EE8E8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440" y="3121630"/>
            <a:ext cx="7603173" cy="29727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Tx power backoff is needed for high QAMs to meet EVM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regions experience SNR saturation for lower 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use cases to choose [M </a:t>
            </a:r>
            <a:r>
              <a:rPr lang="en-US" dirty="0" err="1"/>
              <a:t>M</a:t>
            </a:r>
            <a:r>
              <a:rPr lang="en-US" dirty="0"/>
              <a:t> </a:t>
            </a:r>
            <a:r>
              <a:rPr lang="en-US" dirty="0" err="1"/>
              <a:t>M</a:t>
            </a:r>
            <a:r>
              <a:rPr lang="en-US" dirty="0"/>
              <a:t> M-1] pattern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CA59E-0C58-824C-CA62-7F8B15D215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7C7D3-AE16-0782-DDE4-0A5DD96BD21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BF912B-7E38-467D-7B1C-B5043A60383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3613A7AB-1F4B-1FEE-FFC2-4D5738B655BC}"/>
              </a:ext>
            </a:extLst>
          </p:cNvPr>
          <p:cNvSpPr/>
          <p:nvPr/>
        </p:nvSpPr>
        <p:spPr bwMode="auto">
          <a:xfrm>
            <a:off x="2032000" y="2059910"/>
            <a:ext cx="518160" cy="52832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F33EE52-D180-47E6-6FD3-ADF992D5F1C1}"/>
              </a:ext>
            </a:extLst>
          </p:cNvPr>
          <p:cNvSpPr/>
          <p:nvPr/>
        </p:nvSpPr>
        <p:spPr bwMode="auto">
          <a:xfrm>
            <a:off x="3870960" y="2232630"/>
            <a:ext cx="335280" cy="3556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7F9F71B-C7DA-9BF4-989F-303EC96BACFC}"/>
              </a:ext>
            </a:extLst>
          </p:cNvPr>
          <p:cNvSpPr/>
          <p:nvPr/>
        </p:nvSpPr>
        <p:spPr bwMode="auto">
          <a:xfrm>
            <a:off x="6797040" y="2232630"/>
            <a:ext cx="335280" cy="3556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3F8A99A-8103-12DD-6D41-06D013EC440C}"/>
              </a:ext>
            </a:extLst>
          </p:cNvPr>
          <p:cNvCxnSpPr/>
          <p:nvPr/>
        </p:nvCxnSpPr>
        <p:spPr bwMode="auto">
          <a:xfrm>
            <a:off x="2550160" y="2410430"/>
            <a:ext cx="12496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4A746B4-F742-250A-1556-64FF0682395E}"/>
              </a:ext>
            </a:extLst>
          </p:cNvPr>
          <p:cNvCxnSpPr>
            <a:cxnSpLocks/>
          </p:cNvCxnSpPr>
          <p:nvPr/>
        </p:nvCxnSpPr>
        <p:spPr bwMode="auto">
          <a:xfrm>
            <a:off x="2621280" y="2766030"/>
            <a:ext cx="41757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0920071-C388-BDC5-C2A5-1DB14D3C21CA}"/>
              </a:ext>
            </a:extLst>
          </p:cNvPr>
          <p:cNvSpPr txBox="1"/>
          <p:nvPr/>
        </p:nvSpPr>
        <p:spPr>
          <a:xfrm>
            <a:off x="3507044" y="1751013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4K QAM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A9CCE4-F812-03E7-6F7D-F20844ECB978}"/>
              </a:ext>
            </a:extLst>
          </p:cNvPr>
          <p:cNvSpPr txBox="1"/>
          <p:nvPr/>
        </p:nvSpPr>
        <p:spPr>
          <a:xfrm>
            <a:off x="6466086" y="1774398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1K QAM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1222E15-62F1-4F28-35FF-94B15DAFF5C3}"/>
              </a:ext>
            </a:extLst>
          </p:cNvPr>
          <p:cNvCxnSpPr/>
          <p:nvPr/>
        </p:nvCxnSpPr>
        <p:spPr bwMode="auto">
          <a:xfrm>
            <a:off x="4392914" y="2420104"/>
            <a:ext cx="229108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99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056017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93BD2-59F6-135E-15D5-D7423835D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DNLos</a:t>
            </a:r>
            <a:r>
              <a:rPr lang="en-US" dirty="0"/>
              <a:t> 4x4 without 4K-QAM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9716F-9219-3AB3-9EF5-C011BFCE7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70D312-8E4B-505C-EBA1-F98D7C6091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33B2C-C663-FA6E-31EF-3EF10BF40A2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D9BFCE-DCA0-B071-7C87-A878F77452F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5D7973-9744-4A3A-649A-0AE9335436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327" y="1574800"/>
            <a:ext cx="7456799" cy="480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962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B78AB-E294-AEFF-D105-152BEEABB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BL</a:t>
            </a:r>
            <a:r>
              <a:rPr lang="en-US" dirty="0" err="1"/>
              <a:t>os</a:t>
            </a:r>
            <a:r>
              <a:rPr lang="en-US" dirty="0"/>
              <a:t> 4x4 without 4K-QAM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823B2-317A-7C9D-555C-7E7572F30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1D25B2-4C76-AA68-64DE-2BDD8C9E95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44710-4041-EB75-6205-68B1FA5A268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B0E811-D053-99FA-C8E0-F644ED92CC3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451F01-5320-E39D-0F2B-837FD5EA8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786" y="1600200"/>
            <a:ext cx="6720840" cy="432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681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8CD9F-215D-1BC5-6E28-C2925608F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2x2: UEQM QAM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93291-BE37-E09E-0B02-C953ECC28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84" y="5407742"/>
            <a:ext cx="8349610" cy="10565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 QAM level diff: achieves most gains, but show losses across entire SNR range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B050"/>
                </a:solidFill>
              </a:rPr>
              <a:t>2 QAM level diff</a:t>
            </a:r>
            <a:r>
              <a:rPr lang="en-US" sz="1800" dirty="0"/>
              <a:t>: </a:t>
            </a:r>
            <a:r>
              <a:rPr lang="en-US" sz="1800" b="0" dirty="0"/>
              <a:t>achieves all gains with minor difference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1435A-D40E-A019-4692-D7209D8FD4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591F5-2FBB-5AA2-8806-C9B47B6BB97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22A8F1-5D37-AFFC-E025-F2212AA0480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2023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0DC15DE-709E-3468-2C8F-055092F52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8224" y="1550574"/>
            <a:ext cx="4974991" cy="37259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36606CF-10AB-5F2F-08C0-026B3BE9E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9140" y="1579318"/>
            <a:ext cx="4967893" cy="372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792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5AFCA-640E-D158-CC28-4AAB5D590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4x4: UEQM QAM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88C55-BB5E-23EA-A2E3-3417A56EB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5327770"/>
            <a:ext cx="7656996" cy="10799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Both 3ss and 4ss EQM/UEQM are considered at each SNR points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Limit to 2 QAM level difference achieves most of the gains, with limited impact in middle SNR region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10C34-FE22-BF37-A3EA-6BCFF442A1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DB27F-2F9B-07D7-E8D9-A1B5EC51EB4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BC841F-9120-192A-23C5-5EFA453D79B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F8AE6C-851F-BBF2-946F-CEDDB4BC7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21" y="1569981"/>
            <a:ext cx="4675703" cy="373944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C3E5123-335A-0ED5-F9AC-B0013D09EB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5565" y="1550105"/>
            <a:ext cx="4560165" cy="375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767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AB9A-6046-2DCB-5C30-5E22CAD8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UEQM QAM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C8A9E-FFE7-8317-5896-33E5999DD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15" y="1830387"/>
            <a:ext cx="8262563" cy="402707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Balancing between gain and complexity, 2-level QAM difference is sweet spot.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For up to 4ss, still up to 9 combinations for each MCS.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Further mode reduction to choose the most useful QAM combinations: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Per-channel PER simulation and per-channel per-SNR point optimal rate selection, i.e. manual rate adaptation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Rate selection criteria 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b="0" dirty="0"/>
              <a:t>UEQM is selected if &gt;=4% higher goodput than existing MCS</a:t>
            </a:r>
          </a:p>
          <a:p>
            <a:pPr marL="1544638" lvl="3" indent="-287338">
              <a:buFont typeface="Arial" panose="020B0604020202020204" pitchFamily="34" charset="0"/>
              <a:buChar char="•"/>
            </a:pPr>
            <a:r>
              <a:rPr lang="en-US" sz="1400" dirty="0"/>
              <a:t>Smallest rate difference between adjacent MCSs is 8% (MCS11 to MCS12)</a:t>
            </a:r>
          </a:p>
          <a:p>
            <a:pPr marL="1544638" lvl="3" indent="-287338">
              <a:buFont typeface="Arial" panose="020B0604020202020204" pitchFamily="34" charset="0"/>
              <a:buChar char="•"/>
            </a:pPr>
            <a:r>
              <a:rPr lang="en-US" sz="1400" dirty="0"/>
              <a:t>Avoid the biased count at high-SNR points</a:t>
            </a:r>
            <a:endParaRPr lang="en-US" sz="1400" b="0" dirty="0"/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dirty="0"/>
              <a:t>Rank each UEQM QAM pattern by the occurrence count</a:t>
            </a:r>
            <a:endParaRPr lang="en-US" b="0" dirty="0"/>
          </a:p>
          <a:p>
            <a:pPr marL="1544638" lvl="3" indent="-287338">
              <a:buFont typeface="Arial" panose="020B0604020202020204" pitchFamily="34" charset="0"/>
              <a:buChar char="•"/>
            </a:pPr>
            <a:r>
              <a:rPr lang="en-US" b="0" dirty="0"/>
              <a:t>across all configurations, channels, SNR points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3B2B3-0F5C-F9D2-3C4B-A59EA7084C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29CE8-149A-8EF9-1B8A-D293577601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52B5D7-51A8-4640-8F0B-46F314E8F25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312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B95AD-1E0C-281E-F7B1-C0A488248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609038"/>
            <a:ext cx="7770813" cy="1065213"/>
          </a:xfrm>
        </p:spPr>
        <p:txBody>
          <a:bodyPr/>
          <a:lstStyle/>
          <a:p>
            <a:r>
              <a:rPr lang="en-US" dirty="0"/>
              <a:t>4x4 UEQM Rank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E8BBE2-3BE1-56DD-AEA8-DF9DD28846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6EAF8-56B7-8A7A-60F4-92B812D511C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3D97FD-8F2B-800F-488C-550051F9251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D334E19-1820-C0C7-CAEB-8B8325678128}"/>
              </a:ext>
            </a:extLst>
          </p:cNvPr>
          <p:cNvSpPr txBox="1"/>
          <p:nvPr/>
        </p:nvSpPr>
        <p:spPr>
          <a:xfrm>
            <a:off x="6246048" y="1383983"/>
            <a:ext cx="8736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4ss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10E17B-6730-1DFA-BB6C-D656AD7B7745}"/>
              </a:ext>
            </a:extLst>
          </p:cNvPr>
          <p:cNvSpPr txBox="1"/>
          <p:nvPr/>
        </p:nvSpPr>
        <p:spPr>
          <a:xfrm>
            <a:off x="2841045" y="1482979"/>
            <a:ext cx="116773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3ss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CD9FD55F-129C-B46B-DDA3-B21AFED630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137569"/>
              </p:ext>
            </p:extLst>
          </p:nvPr>
        </p:nvGraphicFramePr>
        <p:xfrm>
          <a:off x="5106359" y="1855488"/>
          <a:ext cx="2838317" cy="20628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62361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568989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568989">
                  <a:extLst>
                    <a:ext uri="{9D8B030D-6E8A-4147-A177-3AD203B41FA5}">
                      <a16:colId xmlns:a16="http://schemas.microsoft.com/office/drawing/2014/main" val="4035179340"/>
                    </a:ext>
                  </a:extLst>
                </a:gridCol>
                <a:gridCol w="568989">
                  <a:extLst>
                    <a:ext uri="{9D8B030D-6E8A-4147-A177-3AD203B41FA5}">
                      <a16:colId xmlns:a16="http://schemas.microsoft.com/office/drawing/2014/main" val="848322782"/>
                    </a:ext>
                  </a:extLst>
                </a:gridCol>
                <a:gridCol w="568989">
                  <a:extLst>
                    <a:ext uri="{9D8B030D-6E8A-4147-A177-3AD203B41FA5}">
                      <a16:colId xmlns:a16="http://schemas.microsoft.com/office/drawing/2014/main" val="3281204464"/>
                    </a:ext>
                  </a:extLst>
                </a:gridCol>
              </a:tblGrid>
              <a:tr h="231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M1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M4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17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21.05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79777547"/>
                  </a:ext>
                </a:extLst>
              </a:tr>
              <a:tr h="217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15.79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15033022"/>
                  </a:ext>
                </a:extLst>
              </a:tr>
              <a:tr h="2445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15.79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975428358"/>
                  </a:ext>
                </a:extLst>
              </a:tr>
              <a:tr h="217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10.53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671393003"/>
                  </a:ext>
                </a:extLst>
              </a:tr>
              <a:tr h="274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10.53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325461901"/>
                  </a:ext>
                </a:extLst>
              </a:tr>
              <a:tr h="2250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10.53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12156788"/>
                  </a:ext>
                </a:extLst>
              </a:tr>
              <a:tr h="217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10.53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726755922"/>
                  </a:ext>
                </a:extLst>
              </a:tr>
              <a:tr h="218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5.26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586955847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1511F07-3215-2FFC-208B-081CDFFB3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722533"/>
              </p:ext>
            </p:extLst>
          </p:nvPr>
        </p:nvGraphicFramePr>
        <p:xfrm>
          <a:off x="1966402" y="1890996"/>
          <a:ext cx="2460953" cy="16582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09848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617035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617035">
                  <a:extLst>
                    <a:ext uri="{9D8B030D-6E8A-4147-A177-3AD203B41FA5}">
                      <a16:colId xmlns:a16="http://schemas.microsoft.com/office/drawing/2014/main" val="4035179340"/>
                    </a:ext>
                  </a:extLst>
                </a:gridCol>
                <a:gridCol w="617035">
                  <a:extLst>
                    <a:ext uri="{9D8B030D-6E8A-4147-A177-3AD203B41FA5}">
                      <a16:colId xmlns:a16="http://schemas.microsoft.com/office/drawing/2014/main" val="768555025"/>
                    </a:ext>
                  </a:extLst>
                </a:gridCol>
              </a:tblGrid>
              <a:tr h="240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M1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362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25.93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79777547"/>
                  </a:ext>
                </a:extLst>
              </a:tr>
              <a:tr h="2362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B050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22.22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15033022"/>
                  </a:ext>
                </a:extLst>
              </a:tr>
              <a:tr h="2362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18.52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975428358"/>
                  </a:ext>
                </a:extLst>
              </a:tr>
              <a:tr h="2362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11.11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671393003"/>
                  </a:ext>
                </a:extLst>
              </a:tr>
              <a:tr h="2362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11.11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325461901"/>
                  </a:ext>
                </a:extLst>
              </a:tr>
              <a:tr h="2362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11.11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82010849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4F8B34E-EB98-2EC1-1713-222AE6D84A5C}"/>
              </a:ext>
            </a:extLst>
          </p:cNvPr>
          <p:cNvSpPr txBox="1"/>
          <p:nvPr/>
        </p:nvSpPr>
        <p:spPr>
          <a:xfrm>
            <a:off x="813702" y="4696011"/>
            <a:ext cx="8736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DNLos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DFC3E1A-F2D7-3BE6-B115-3E3BC09008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205458"/>
              </p:ext>
            </p:extLst>
          </p:nvPr>
        </p:nvGraphicFramePr>
        <p:xfrm>
          <a:off x="5106360" y="4184674"/>
          <a:ext cx="2891327" cy="22161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2863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579616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579616">
                  <a:extLst>
                    <a:ext uri="{9D8B030D-6E8A-4147-A177-3AD203B41FA5}">
                      <a16:colId xmlns:a16="http://schemas.microsoft.com/office/drawing/2014/main" val="4035179340"/>
                    </a:ext>
                  </a:extLst>
                </a:gridCol>
                <a:gridCol w="579616">
                  <a:extLst>
                    <a:ext uri="{9D8B030D-6E8A-4147-A177-3AD203B41FA5}">
                      <a16:colId xmlns:a16="http://schemas.microsoft.com/office/drawing/2014/main" val="848322782"/>
                    </a:ext>
                  </a:extLst>
                </a:gridCol>
                <a:gridCol w="579616">
                  <a:extLst>
                    <a:ext uri="{9D8B030D-6E8A-4147-A177-3AD203B41FA5}">
                      <a16:colId xmlns:a16="http://schemas.microsoft.com/office/drawing/2014/main" val="3281204464"/>
                    </a:ext>
                  </a:extLst>
                </a:gridCol>
              </a:tblGrid>
              <a:tr h="252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M1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M4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9777547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14.29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5033022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14.29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5428358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14.29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71393003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11.43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325461901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11.43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12156788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11.43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726755922"/>
                  </a:ext>
                </a:extLst>
              </a:tr>
              <a:tr h="192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2.86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9141101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E996229C-3F42-C740-705E-65A456883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135728"/>
              </p:ext>
            </p:extLst>
          </p:nvPr>
        </p:nvGraphicFramePr>
        <p:xfrm>
          <a:off x="1966402" y="4208881"/>
          <a:ext cx="2507515" cy="14822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21385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628710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628710">
                  <a:extLst>
                    <a:ext uri="{9D8B030D-6E8A-4147-A177-3AD203B41FA5}">
                      <a16:colId xmlns:a16="http://schemas.microsoft.com/office/drawing/2014/main" val="4035179340"/>
                    </a:ext>
                  </a:extLst>
                </a:gridCol>
                <a:gridCol w="628710">
                  <a:extLst>
                    <a:ext uri="{9D8B030D-6E8A-4147-A177-3AD203B41FA5}">
                      <a16:colId xmlns:a16="http://schemas.microsoft.com/office/drawing/2014/main" val="768555025"/>
                    </a:ext>
                  </a:extLst>
                </a:gridCol>
              </a:tblGrid>
              <a:tr h="247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M1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47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25.93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79777547"/>
                  </a:ext>
                </a:extLst>
              </a:tr>
              <a:tr h="247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25.93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15033022"/>
                  </a:ext>
                </a:extLst>
              </a:tr>
              <a:tr h="247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18.52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975428358"/>
                  </a:ext>
                </a:extLst>
              </a:tr>
              <a:tr h="247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14.81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671393003"/>
                  </a:ext>
                </a:extLst>
              </a:tr>
              <a:tr h="247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14.81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325461901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BEF99902-5E6B-95D8-F935-DB74E156A8FD}"/>
              </a:ext>
            </a:extLst>
          </p:cNvPr>
          <p:cNvSpPr txBox="1"/>
          <p:nvPr/>
        </p:nvSpPr>
        <p:spPr>
          <a:xfrm>
            <a:off x="945983" y="2433489"/>
            <a:ext cx="116773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Blos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1081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5F8E6-4F7C-CBF0-C4A2-515571E7F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4x4 UEQM Choices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B5425-638C-243C-233E-67D63A9DD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581" y="1605281"/>
            <a:ext cx="7770813" cy="46247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3ss: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85041B-CF5E-A199-1F52-4F22805205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11FE0-87A6-261A-118D-EAA822FA4BB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E267B3-98A8-0341-4B11-AC76BB32A8C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D8B14E9-F592-2F64-9325-9EEF663623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309041"/>
              </p:ext>
            </p:extLst>
          </p:nvPr>
        </p:nvGraphicFramePr>
        <p:xfrm>
          <a:off x="2500742" y="1813029"/>
          <a:ext cx="2070464" cy="113148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84774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692845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692845">
                  <a:extLst>
                    <a:ext uri="{9D8B030D-6E8A-4147-A177-3AD203B41FA5}">
                      <a16:colId xmlns:a16="http://schemas.microsoft.com/office/drawing/2014/main" val="4035179340"/>
                    </a:ext>
                  </a:extLst>
                </a:gridCol>
              </a:tblGrid>
              <a:tr h="253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M1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M2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M3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3226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79777547"/>
                  </a:ext>
                </a:extLst>
              </a:tr>
              <a:tr h="3027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975428358"/>
                  </a:ext>
                </a:extLst>
              </a:tr>
              <a:tr h="253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67139300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27CA8AE-3911-B288-8938-7411895711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340364"/>
              </p:ext>
            </p:extLst>
          </p:nvPr>
        </p:nvGraphicFramePr>
        <p:xfrm>
          <a:off x="2348653" y="3975029"/>
          <a:ext cx="3932877" cy="181467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4611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639485">
                  <a:extLst>
                    <a:ext uri="{9D8B030D-6E8A-4147-A177-3AD203B41FA5}">
                      <a16:colId xmlns:a16="http://schemas.microsoft.com/office/drawing/2014/main" val="721764440"/>
                    </a:ext>
                  </a:extLst>
                </a:gridCol>
                <a:gridCol w="742259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696583">
                  <a:extLst>
                    <a:ext uri="{9D8B030D-6E8A-4147-A177-3AD203B41FA5}">
                      <a16:colId xmlns:a16="http://schemas.microsoft.com/office/drawing/2014/main" val="4035179340"/>
                    </a:ext>
                  </a:extLst>
                </a:gridCol>
                <a:gridCol w="839939">
                  <a:extLst>
                    <a:ext uri="{9D8B030D-6E8A-4147-A177-3AD203B41FA5}">
                      <a16:colId xmlns:a16="http://schemas.microsoft.com/office/drawing/2014/main" val="848322782"/>
                    </a:ext>
                  </a:extLst>
                </a:gridCol>
              </a:tblGrid>
              <a:tr h="290077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M1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M2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M3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M4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14203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975428358"/>
                  </a:ext>
                </a:extLst>
              </a:tr>
              <a:tr h="214203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617800828"/>
                  </a:ext>
                </a:extLst>
              </a:tr>
              <a:tr h="2142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Option 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841872938"/>
                  </a:ext>
                </a:extLst>
              </a:tr>
              <a:tr h="2900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Option 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-1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-2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-2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671393003"/>
                  </a:ext>
                </a:extLst>
              </a:tr>
              <a:tr h="2900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Option 3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-1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-1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325461901"/>
                  </a:ext>
                </a:extLst>
              </a:tr>
              <a:tr h="2900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Option 4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-1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12156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244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70A3B-8BA1-7756-9618-7F89F37CC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52670"/>
            <a:ext cx="7770813" cy="1065213"/>
          </a:xfrm>
        </p:spPr>
        <p:txBody>
          <a:bodyPr/>
          <a:lstStyle/>
          <a:p>
            <a:r>
              <a:rPr lang="en-US" dirty="0" err="1"/>
              <a:t>DNLos</a:t>
            </a:r>
            <a:r>
              <a:rPr lang="en-US" dirty="0"/>
              <a:t> 4x4 Goodput 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EE569-4F71-5DB5-49B4-93335FEF0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526" y="5366416"/>
            <a:ext cx="8061360" cy="993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[0 0 0 -1] shows good benefits for the region that SNR saturates for certain 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Considering Tx power difference between MCSs, the pattern can help in more practical use cases.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52FB9-8EA6-FE49-21DA-607CCBE755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C5597-212A-C81E-B516-745EF450AD1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9A7DD2-3551-EB1B-33D8-16D9A5D2F64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C7632C-8D3C-E16A-198C-D63E6CECD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051" y="1510748"/>
            <a:ext cx="5776175" cy="387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443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2199</Words>
  <Application>Microsoft Office PowerPoint</Application>
  <PresentationFormat>On-screen Show (4:3)</PresentationFormat>
  <Paragraphs>751</Paragraphs>
  <Slides>36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 Unicode MS</vt:lpstr>
      <vt:lpstr>Arial</vt:lpstr>
      <vt:lpstr>Calibri</vt:lpstr>
      <vt:lpstr>Calibri Light</vt:lpstr>
      <vt:lpstr>Symbol</vt:lpstr>
      <vt:lpstr>Times New Roman</vt:lpstr>
      <vt:lpstr>Office Theme</vt:lpstr>
      <vt:lpstr>Document</vt:lpstr>
      <vt:lpstr>Unequal Modulation Patterns and new MCS</vt:lpstr>
      <vt:lpstr>Introduction</vt:lpstr>
      <vt:lpstr>UEQM QAM levels</vt:lpstr>
      <vt:lpstr>2x2: UEQM QAM Level</vt:lpstr>
      <vt:lpstr>4x4: UEQM QAM Level</vt:lpstr>
      <vt:lpstr>UEQM QAM Selection</vt:lpstr>
      <vt:lpstr>4x4 UEQM Rank</vt:lpstr>
      <vt:lpstr>4x4 UEQM Choices</vt:lpstr>
      <vt:lpstr>DNLos 4x4 Goodput Gain</vt:lpstr>
      <vt:lpstr>BLos 4x4 Goodput Gain</vt:lpstr>
      <vt:lpstr>UEQM QAM Combinations</vt:lpstr>
      <vt:lpstr>Thoughts on New MCS</vt:lpstr>
      <vt:lpstr>New MCS Selection</vt:lpstr>
      <vt:lpstr>1x1-1ss AWGN</vt:lpstr>
      <vt:lpstr>2x1-1ss</vt:lpstr>
      <vt:lpstr>2x2-1ss</vt:lpstr>
      <vt:lpstr>New Rate Selection</vt:lpstr>
      <vt:lpstr>Summary</vt:lpstr>
      <vt:lpstr>Reference</vt:lpstr>
      <vt:lpstr>SP</vt:lpstr>
      <vt:lpstr>SP</vt:lpstr>
      <vt:lpstr>SP</vt:lpstr>
      <vt:lpstr>SP</vt:lpstr>
      <vt:lpstr>SP</vt:lpstr>
      <vt:lpstr>SP</vt:lpstr>
      <vt:lpstr>SP</vt:lpstr>
      <vt:lpstr>SP</vt:lpstr>
      <vt:lpstr>SP</vt:lpstr>
      <vt:lpstr>Appendix</vt:lpstr>
      <vt:lpstr>Simulations</vt:lpstr>
      <vt:lpstr>4x2 UEQM QAM level</vt:lpstr>
      <vt:lpstr>BLos 4x4 QAM Option RvR</vt:lpstr>
      <vt:lpstr>DNLos 4x4 QAM Option RvR</vt:lpstr>
      <vt:lpstr>Consideration on Tx Power Difference</vt:lpstr>
      <vt:lpstr>DNLos 4x4 without 4K-QAM</vt:lpstr>
      <vt:lpstr>BLos 4x4 without 4K-QAM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5</cp:revision>
  <cp:lastPrinted>1601-01-01T00:00:00Z</cp:lastPrinted>
  <dcterms:created xsi:type="dcterms:W3CDTF">2015-10-31T00:33:08Z</dcterms:created>
  <dcterms:modified xsi:type="dcterms:W3CDTF">2024-09-12T20:39:07Z</dcterms:modified>
</cp:coreProperties>
</file>