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0" r:id="rId2"/>
    <p:sldId id="318" r:id="rId3"/>
    <p:sldId id="4884" r:id="rId4"/>
    <p:sldId id="4892" r:id="rId5"/>
    <p:sldId id="4911" r:id="rId6"/>
    <p:sldId id="4932" r:id="rId7"/>
    <p:sldId id="4890" r:id="rId8"/>
    <p:sldId id="4920" r:id="rId9"/>
    <p:sldId id="4921" r:id="rId10"/>
    <p:sldId id="4912" r:id="rId11"/>
    <p:sldId id="4924" r:id="rId12"/>
    <p:sldId id="4923" r:id="rId13"/>
    <p:sldId id="4897" r:id="rId14"/>
    <p:sldId id="4891" r:id="rId15"/>
    <p:sldId id="4898" r:id="rId16"/>
    <p:sldId id="4899" r:id="rId17"/>
    <p:sldId id="4914" r:id="rId18"/>
    <p:sldId id="4925" r:id="rId19"/>
    <p:sldId id="4910" r:id="rId20"/>
    <p:sldId id="4908" r:id="rId21"/>
    <p:sldId id="4922" r:id="rId22"/>
    <p:sldId id="4915" r:id="rId23"/>
    <p:sldId id="4913" r:id="rId24"/>
    <p:sldId id="4926" r:id="rId25"/>
    <p:sldId id="314" r:id="rId26"/>
    <p:sldId id="4904" r:id="rId27"/>
    <p:sldId id="4902" r:id="rId28"/>
    <p:sldId id="4909" r:id="rId29"/>
    <p:sldId id="4918" r:id="rId30"/>
    <p:sldId id="4919" r:id="rId3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9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3484" autoAdjust="0"/>
  </p:normalViewPr>
  <p:slideViewPr>
    <p:cSldViewPr>
      <p:cViewPr>
        <p:scale>
          <a:sx n="130" d="100"/>
          <a:sy n="130" d="100"/>
        </p:scale>
        <p:origin x="31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6240" y="67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49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1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22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1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35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90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76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753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929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194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20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086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273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846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43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13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54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992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7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67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98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9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91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53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8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0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xxx, Broadcom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211404-45CD-4325-8498-AF8EEE4A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383" y="6517749"/>
            <a:ext cx="89768" cy="92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F9A4B-07C9-404C-9053-A3A2AC3AD5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10"/>
          </p:nvPr>
        </p:nvSpPr>
        <p:spPr>
          <a:xfrm>
            <a:off x="323850" y="1343609"/>
            <a:ext cx="8218489" cy="4943151"/>
          </a:xfr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400" b="1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 dirty="0"/>
          </a:p>
        </p:txBody>
      </p:sp>
      <p:sp>
        <p:nvSpPr>
          <p:cNvPr id="6" name="標題版面配置區 1"/>
          <p:cNvSpPr>
            <a:spLocks noGrp="1"/>
          </p:cNvSpPr>
          <p:nvPr>
            <p:ph type="title"/>
          </p:nvPr>
        </p:nvSpPr>
        <p:spPr>
          <a:xfrm>
            <a:off x="323850" y="236893"/>
            <a:ext cx="8218488" cy="96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9A1E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07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84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xxx, NEWRACOM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277902" y="332601"/>
            <a:ext cx="31675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802.11-24/468r0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58209"/>
            <a:ext cx="8523287" cy="819506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da-DK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DRU Tone Plan for 11bn</a:t>
            </a:r>
            <a:endParaRPr lang="en-US" dirty="0"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14478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March.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71525" y="1883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2024-03-08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2005" y="2333909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Mediatek Inc.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68042"/>
              </p:ext>
            </p:extLst>
          </p:nvPr>
        </p:nvGraphicFramePr>
        <p:xfrm>
          <a:off x="990600" y="2895600"/>
          <a:ext cx="7391400" cy="1818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5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2840 Junction Ave.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Jose, CA, 95134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shengquan.hu@mediatek.com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jianhan.liu@mediatek.com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Example Illustration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080C4-7E9E-AC95-E9E6-0794D7A73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1357"/>
            <a:ext cx="8534400" cy="3215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39889-53BA-4ED4-05D9-91279922AE8D}"/>
              </a:ext>
            </a:extLst>
          </p:cNvPr>
          <p:cNvSpPr txBox="1"/>
          <p:nvPr/>
        </p:nvSpPr>
        <p:spPr>
          <a:xfrm>
            <a:off x="685800" y="1227551"/>
            <a:ext cx="593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sized DRUs can be scheduled without tone-overlapping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following illustrates 1</a:t>
            </a:r>
            <a:r>
              <a:rPr lang="en-US" baseline="30000" dirty="0"/>
              <a:t>st</a:t>
            </a:r>
            <a:r>
              <a:rPr lang="en-US" dirty="0"/>
              <a:t> DRU26 (blue) and 2</a:t>
            </a:r>
            <a:r>
              <a:rPr lang="en-US" baseline="30000" dirty="0"/>
              <a:t>nd</a:t>
            </a:r>
            <a:r>
              <a:rPr lang="en-US" dirty="0"/>
              <a:t> DRU52 (red) are assigned to two users </a:t>
            </a:r>
          </a:p>
        </p:txBody>
      </p:sp>
    </p:spTree>
    <p:extLst>
      <p:ext uri="{BB962C8B-B14F-4D97-AF65-F5344CB8AC3E}">
        <p14:creationId xmlns:p14="http://schemas.microsoft.com/office/powerpoint/2010/main" val="29230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8FAF2-C3CC-2FBA-1891-B976CB40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60405"/>
            <a:ext cx="4841981" cy="350149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98C04B-9F19-8054-E583-A6DFF407A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26322"/>
              </p:ext>
            </p:extLst>
          </p:nvPr>
        </p:nvGraphicFramePr>
        <p:xfrm>
          <a:off x="1562894" y="1295400"/>
          <a:ext cx="5257800" cy="1387992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375692495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9643691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799212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33040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7349079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34495895"/>
                    </a:ext>
                  </a:extLst>
                </a:gridCol>
              </a:tblGrid>
              <a:tr h="2313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14737"/>
                  </a:ext>
                </a:extLst>
              </a:tr>
              <a:tr h="23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81585"/>
                  </a:ext>
                </a:extLst>
              </a:tr>
              <a:tr h="462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293516"/>
                  </a:ext>
                </a:extLst>
              </a:tr>
              <a:tr h="462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3534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B90B0C3-DE23-4B05-D959-A503D164A027}"/>
              </a:ext>
            </a:extLst>
          </p:cNvPr>
          <p:cNvSpPr/>
          <p:nvPr/>
        </p:nvSpPr>
        <p:spPr bwMode="auto">
          <a:xfrm>
            <a:off x="5410597" y="2440354"/>
            <a:ext cx="228600" cy="17701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B4058D-4E0C-67AC-BD56-F086797DAC08}"/>
              </a:ext>
            </a:extLst>
          </p:cNvPr>
          <p:cNvSpPr/>
          <p:nvPr/>
        </p:nvSpPr>
        <p:spPr bwMode="auto">
          <a:xfrm>
            <a:off x="5378847" y="1981200"/>
            <a:ext cx="291306" cy="17701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0B8614-C159-9FCA-7083-06FC50DE62A9}"/>
              </a:ext>
            </a:extLst>
          </p:cNvPr>
          <p:cNvCxnSpPr>
            <a:cxnSpLocks/>
            <a:stCxn id="9" idx="5"/>
          </p:cNvCxnSpPr>
          <p:nvPr/>
        </p:nvCxnSpPr>
        <p:spPr bwMode="auto">
          <a:xfrm>
            <a:off x="5605719" y="2591444"/>
            <a:ext cx="1405078" cy="721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6840B8-0C15-DAD5-41D0-27C577660777}"/>
              </a:ext>
            </a:extLst>
          </p:cNvPr>
          <p:cNvCxnSpPr>
            <a:cxnSpLocks/>
          </p:cNvCxnSpPr>
          <p:nvPr/>
        </p:nvCxnSpPr>
        <p:spPr bwMode="auto">
          <a:xfrm>
            <a:off x="5638800" y="2158214"/>
            <a:ext cx="1371997" cy="11183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C60D81-D3F7-800A-C19F-C51866C6991D}"/>
              </a:ext>
            </a:extLst>
          </p:cNvPr>
          <p:cNvSpPr txBox="1"/>
          <p:nvPr/>
        </p:nvSpPr>
        <p:spPr>
          <a:xfrm>
            <a:off x="6705601" y="346835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PAPR reduction,  tone spacing of all DRU26 are with an integer multiple of Np =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DRU26 achieves similar PAPR as RRU26 on BW20</a:t>
            </a:r>
          </a:p>
        </p:txBody>
      </p:sp>
    </p:spTree>
    <p:extLst>
      <p:ext uri="{BB962C8B-B14F-4D97-AF65-F5344CB8AC3E}">
        <p14:creationId xmlns:p14="http://schemas.microsoft.com/office/powerpoint/2010/main" val="41056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D560A-508D-FD84-CD38-5EAFD2E8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6" y="1905000"/>
            <a:ext cx="3890488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18914-ACA5-4EB0-BCBD-F97492E7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81200"/>
            <a:ext cx="3800167" cy="28529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3B6AE5-A8DD-F2A6-6C2C-1C359A65FB7E}"/>
              </a:ext>
            </a:extLst>
          </p:cNvPr>
          <p:cNvSpPr txBox="1"/>
          <p:nvPr/>
        </p:nvSpPr>
        <p:spPr>
          <a:xfrm>
            <a:off x="1105694" y="1203351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DRU52/106 on BW20, PAPR is about 0.5~0.7dB higher than RRU @90%- percentile</a:t>
            </a:r>
          </a:p>
        </p:txBody>
      </p:sp>
    </p:spTree>
    <p:extLst>
      <p:ext uri="{BB962C8B-B14F-4D97-AF65-F5344CB8AC3E}">
        <p14:creationId xmlns:p14="http://schemas.microsoft.com/office/powerpoint/2010/main" val="42405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A905773B-E43A-6913-9322-7C19115D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71528"/>
            <a:ext cx="4648200" cy="353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7C88FF-46CA-9093-1A72-433DC13E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30405"/>
              </p:ext>
            </p:extLst>
          </p:nvPr>
        </p:nvGraphicFramePr>
        <p:xfrm>
          <a:off x="6477000" y="3429000"/>
          <a:ext cx="2514599" cy="1456629"/>
        </p:xfrm>
        <a:graphic>
          <a:graphicData uri="http://schemas.openxmlformats.org/drawingml/2006/table">
            <a:tbl>
              <a:tblPr/>
              <a:tblGrid>
                <a:gridCol w="913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BW40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11.14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6.37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DRU242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950917-86A7-2FA9-8CC5-21849FBAF552}"/>
              </a:ext>
            </a:extLst>
          </p:cNvPr>
          <p:cNvSpPr txBox="1"/>
          <p:nvPr/>
        </p:nvSpPr>
        <p:spPr>
          <a:xfrm>
            <a:off x="685800" y="1042303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Tone separation distance/or repetition period Np=18 is used for DRU26 on distribution BW =40MHz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DRU242 is built from two DRU106 and one DRU26 with 4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C705AA-7D70-9251-92B2-0987D6FE5499}"/>
              </a:ext>
            </a:extLst>
          </p:cNvPr>
          <p:cNvCxnSpPr>
            <a:cxnSpLocks/>
          </p:cNvCxnSpPr>
          <p:nvPr/>
        </p:nvCxnSpPr>
        <p:spPr bwMode="auto">
          <a:xfrm>
            <a:off x="1524000" y="2705676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D39565-82FE-59C2-988F-74097A3628B9}"/>
              </a:ext>
            </a:extLst>
          </p:cNvPr>
          <p:cNvSpPr txBox="1"/>
          <p:nvPr/>
        </p:nvSpPr>
        <p:spPr>
          <a:xfrm>
            <a:off x="2660650" y="2478325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238DE-0016-6C5F-6F22-6C9CBBF99613}"/>
              </a:ext>
            </a:extLst>
          </p:cNvPr>
          <p:cNvSpPr txBox="1"/>
          <p:nvPr/>
        </p:nvSpPr>
        <p:spPr>
          <a:xfrm>
            <a:off x="450539" y="5357679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81D2E-44FF-DE5F-AA97-E998660C252A}"/>
              </a:ext>
            </a:extLst>
          </p:cNvPr>
          <p:cNvSpPr txBox="1"/>
          <p:nvPr/>
        </p:nvSpPr>
        <p:spPr>
          <a:xfrm>
            <a:off x="583231" y="3349547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44C5C-861D-801C-6B1B-FFFE9679B983}"/>
              </a:ext>
            </a:extLst>
          </p:cNvPr>
          <p:cNvSpPr txBox="1"/>
          <p:nvPr/>
        </p:nvSpPr>
        <p:spPr>
          <a:xfrm>
            <a:off x="498145" y="4621727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8A375-C914-1BBE-69C5-3A66108AEEF1}"/>
              </a:ext>
            </a:extLst>
          </p:cNvPr>
          <p:cNvSpPr txBox="1"/>
          <p:nvPr/>
        </p:nvSpPr>
        <p:spPr>
          <a:xfrm>
            <a:off x="457200" y="35060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 tone in one repetition period)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84EC3-89BB-D2C4-CB13-678A7693D741}"/>
              </a:ext>
            </a:extLst>
          </p:cNvPr>
          <p:cNvSpPr txBox="1"/>
          <p:nvPr/>
        </p:nvSpPr>
        <p:spPr>
          <a:xfrm>
            <a:off x="342900" y="47920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C132D-9D7F-A58C-7696-B72BA5CB1027}"/>
              </a:ext>
            </a:extLst>
          </p:cNvPr>
          <p:cNvSpPr txBox="1"/>
          <p:nvPr/>
        </p:nvSpPr>
        <p:spPr>
          <a:xfrm>
            <a:off x="342900" y="55169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41D97E-F3D6-51EA-8FA9-4BCD269091E6}"/>
              </a:ext>
            </a:extLst>
          </p:cNvPr>
          <p:cNvCxnSpPr>
            <a:cxnSpLocks/>
          </p:cNvCxnSpPr>
          <p:nvPr/>
        </p:nvCxnSpPr>
        <p:spPr bwMode="auto">
          <a:xfrm>
            <a:off x="1524000" y="4544774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7FCD26-5B92-C490-94BF-4F49C9E8A7AE}"/>
              </a:ext>
            </a:extLst>
          </p:cNvPr>
          <p:cNvSpPr txBox="1"/>
          <p:nvPr/>
        </p:nvSpPr>
        <p:spPr>
          <a:xfrm>
            <a:off x="2514600" y="4375506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3CC989-1FCD-4141-3084-DBDE4C540536}"/>
              </a:ext>
            </a:extLst>
          </p:cNvPr>
          <p:cNvCxnSpPr>
            <a:cxnSpLocks/>
          </p:cNvCxnSpPr>
          <p:nvPr/>
        </p:nvCxnSpPr>
        <p:spPr bwMode="auto">
          <a:xfrm>
            <a:off x="1555750" y="5497992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7CF0D3-E14A-B780-90AE-5574193E6AA4}"/>
              </a:ext>
            </a:extLst>
          </p:cNvPr>
          <p:cNvSpPr txBox="1"/>
          <p:nvPr/>
        </p:nvSpPr>
        <p:spPr>
          <a:xfrm>
            <a:off x="2546350" y="5328724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7C2BD6-4602-62E0-AA98-526A1D915928}"/>
              </a:ext>
            </a:extLst>
          </p:cNvPr>
          <p:cNvCxnSpPr>
            <a:cxnSpLocks/>
          </p:cNvCxnSpPr>
          <p:nvPr/>
        </p:nvCxnSpPr>
        <p:spPr bwMode="auto">
          <a:xfrm>
            <a:off x="1524000" y="6069414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0E9A5F-C2AA-6603-99DF-E50F20A6DD27}"/>
              </a:ext>
            </a:extLst>
          </p:cNvPr>
          <p:cNvSpPr txBox="1"/>
          <p:nvPr/>
        </p:nvSpPr>
        <p:spPr>
          <a:xfrm>
            <a:off x="2514600" y="5900146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41862-1CC2-4AD5-93DC-D8A3FBE3E853}"/>
              </a:ext>
            </a:extLst>
          </p:cNvPr>
          <p:cNvSpPr txBox="1"/>
          <p:nvPr/>
        </p:nvSpPr>
        <p:spPr>
          <a:xfrm>
            <a:off x="488639" y="5904346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DRU242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474E45-BF6C-64BD-9A8D-4912287B2781}"/>
              </a:ext>
            </a:extLst>
          </p:cNvPr>
          <p:cNvSpPr txBox="1"/>
          <p:nvPr/>
        </p:nvSpPr>
        <p:spPr>
          <a:xfrm>
            <a:off x="381000" y="606364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(9 tones in one repetition period)</a:t>
            </a:r>
          </a:p>
        </p:txBody>
      </p:sp>
    </p:spTree>
    <p:extLst>
      <p:ext uri="{BB962C8B-B14F-4D97-AF65-F5344CB8AC3E}">
        <p14:creationId xmlns:p14="http://schemas.microsoft.com/office/powerpoint/2010/main" val="7205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40MHz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04FDA6-5C17-D5BB-C9F2-1D974DD95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17225"/>
              </p:ext>
            </p:extLst>
          </p:nvPr>
        </p:nvGraphicFramePr>
        <p:xfrm>
          <a:off x="152400" y="1523029"/>
          <a:ext cx="8915403" cy="416483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31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40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[-242:18:-26, 10:18:226]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[-233:18:-17, 19:18:235]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[-238:18:-22, 14:18:230]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[-229:18:-13, 23:18:239]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[-225:18:-9, 27:18:243]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[-240:18:-24, 12:18:228]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[-231:18:-15, 21:18:237]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[-236:18:-20, 16:18:232]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[-227:18:-11, 25:18:241]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[-241:18:-25, 11:18:227]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[-232:18:-16, 20:18:236]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[-237:18:-21, 15:18:231]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[-228:18:-12, 24:18:240]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[-234:18:-18, 18:18:234]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[-239:18:-23, 13:18:229]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[-230:18:-14, 22:18:238]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[-235:18:-19, 17:18:233]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[-226:18:-10, 26:18:242]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[-242:9:-17, 10:9:235]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[-238:9:-13, 14:9:239]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[-240:9:-15, 12:9:237]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[-236:9:-11, 16:9:241]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[-241:9:-16, 11:9:236]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[-237:9:-12, 15:9:240]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[-239:9:-14, 13:9:238]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[-235:9:-10, 17:9:242]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[DRU1~4], [-8,5]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[DRU6~9], [-6,7]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[DRU10~13], [-7,6]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[DRU15~18], [-5,8]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2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[DRU1~2],26-tone DRU5, [-244,-4,3,9]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[DRU3~4],26-tone DRU14, [-243,-3,4,244]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0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D1063-00D7-9E83-FA23-21E4E7FB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220659"/>
            <a:ext cx="5055268" cy="328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7C3FA-82A2-AA24-7D0A-AF384B8D4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548" y="2170087"/>
            <a:ext cx="4800600" cy="338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0044A-30A0-4A2F-0744-A59F105CA4DF}"/>
              </a:ext>
            </a:extLst>
          </p:cNvPr>
          <p:cNvSpPr txBox="1"/>
          <p:nvPr/>
        </p:nvSpPr>
        <p:spPr>
          <a:xfrm>
            <a:off x="627286" y="1592818"/>
            <a:ext cx="349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26-tone DRUs are perfect uniformly distributed over 40MHz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7F4B1-E75A-CF49-CAFA-E8533A8D5E51}"/>
              </a:ext>
            </a:extLst>
          </p:cNvPr>
          <p:cNvSpPr txBox="1"/>
          <p:nvPr/>
        </p:nvSpPr>
        <p:spPr>
          <a:xfrm>
            <a:off x="5334000" y="1592818"/>
            <a:ext cx="349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52-tone DRUs are perfect uniformly distributed over 40MHz</a:t>
            </a:r>
          </a:p>
        </p:txBody>
      </p:sp>
    </p:spTree>
    <p:extLst>
      <p:ext uri="{BB962C8B-B14F-4D97-AF65-F5344CB8AC3E}">
        <p14:creationId xmlns:p14="http://schemas.microsoft.com/office/powerpoint/2010/main" val="2086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BCC9F-457D-371A-093E-CF410CD1F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7" y="1600200"/>
            <a:ext cx="8721946" cy="4737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106-tone DRUs are near-uniformly distributed on 40MHz</a:t>
            </a:r>
          </a:p>
        </p:txBody>
      </p:sp>
    </p:spTree>
    <p:extLst>
      <p:ext uri="{BB962C8B-B14F-4D97-AF65-F5344CB8AC3E}">
        <p14:creationId xmlns:p14="http://schemas.microsoft.com/office/powerpoint/2010/main" val="18915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5ECC8-0795-5683-A5F1-0AB39345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9" y="1898657"/>
            <a:ext cx="4363381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95CEE-F10A-206C-A24F-C414F094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12957"/>
            <a:ext cx="4420852" cy="327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870B3-03B7-078B-AE21-F36215E65207}"/>
              </a:ext>
            </a:extLst>
          </p:cNvPr>
          <p:cNvSpPr txBox="1"/>
          <p:nvPr/>
        </p:nvSpPr>
        <p:spPr>
          <a:xfrm>
            <a:off x="609600" y="115109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same design methodology as DRU on BW20, for PAPR reduction,  tone spacing of all DRU26 are with an integer multiple of Np = 18; tone spacing of all DRU52 are with an integer multiple of Np = 9;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DRU26 achieves similar PAPR as RRU26 on BW40; DRU52 achieves similar PAPR as RRU52 on BW40;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8E92F-B7C2-653A-79BC-69AE13A0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3" y="1840808"/>
            <a:ext cx="4431580" cy="327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AFF54-283E-45B7-B54C-0AE714D06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02" y="1929016"/>
            <a:ext cx="4116725" cy="3100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6EE26C-B831-C73A-AC91-C554DD0BF4C6}"/>
              </a:ext>
            </a:extLst>
          </p:cNvPr>
          <p:cNvSpPr txBox="1"/>
          <p:nvPr/>
        </p:nvSpPr>
        <p:spPr>
          <a:xfrm>
            <a:off x="1243012" y="1353859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DRU106/242 on BW20, PAPR is about 0.5~0.7dB higher than RRU @90% percentile</a:t>
            </a:r>
          </a:p>
        </p:txBody>
      </p:sp>
    </p:spTree>
    <p:extLst>
      <p:ext uri="{BB962C8B-B14F-4D97-AF65-F5344CB8AC3E}">
        <p14:creationId xmlns:p14="http://schemas.microsoft.com/office/powerpoint/2010/main" val="40209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8DB546F-2FE5-1A53-F957-DFA0BF68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040" y="3124297"/>
            <a:ext cx="3886200" cy="32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26F6C3-E123-4B93-0613-15CD62EA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19310"/>
              </p:ext>
            </p:extLst>
          </p:nvPr>
        </p:nvGraphicFramePr>
        <p:xfrm>
          <a:off x="6024562" y="3581400"/>
          <a:ext cx="2819399" cy="1456629"/>
        </p:xfrm>
        <a:graphic>
          <a:graphicData uri="http://schemas.openxmlformats.org/drawingml/2006/table">
            <a:tbl>
              <a:tblPr/>
              <a:tblGrid>
                <a:gridCol w="102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BW80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11.14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DRU242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5.12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DRU484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14B965-F5E8-A6AA-4E26-E9E6A1809BA5}"/>
              </a:ext>
            </a:extLst>
          </p:cNvPr>
          <p:cNvSpPr txBox="1"/>
          <p:nvPr/>
        </p:nvSpPr>
        <p:spPr>
          <a:xfrm>
            <a:off x="904409" y="1028765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Tone separation distance/or repetition period Np=36 is used for DRU26 on distribution BW =80MHz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DRU242 is built from two DRU106 and one DRU26 with 4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DRU484 is built from two DRU242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Make larger DRU242/484 perfect uniformly distributed instead of small DRU52/106, larger DRU will be benefit more better smoothing &amp; lower PAPR from uniformly tone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2820C-BE42-C6F3-D278-F1CA9D9CC2F9}"/>
              </a:ext>
            </a:extLst>
          </p:cNvPr>
          <p:cNvSpPr txBox="1"/>
          <p:nvPr/>
        </p:nvSpPr>
        <p:spPr>
          <a:xfrm>
            <a:off x="455941" y="4758914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96EDD-4A02-ECA0-4C73-7A5A48462F49}"/>
              </a:ext>
            </a:extLst>
          </p:cNvPr>
          <p:cNvSpPr txBox="1"/>
          <p:nvPr/>
        </p:nvSpPr>
        <p:spPr>
          <a:xfrm>
            <a:off x="450054" y="3105247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8B014-116B-6F9C-4756-55428E81C6ED}"/>
              </a:ext>
            </a:extLst>
          </p:cNvPr>
          <p:cNvSpPr txBox="1"/>
          <p:nvPr/>
        </p:nvSpPr>
        <p:spPr>
          <a:xfrm>
            <a:off x="294809" y="327555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D42FF-3B96-44EF-8BAA-EC4C2190134E}"/>
              </a:ext>
            </a:extLst>
          </p:cNvPr>
          <p:cNvSpPr txBox="1"/>
          <p:nvPr/>
        </p:nvSpPr>
        <p:spPr>
          <a:xfrm>
            <a:off x="348302" y="491821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7ED4DE-96FE-1400-BB6C-45E588581FE0}"/>
              </a:ext>
            </a:extLst>
          </p:cNvPr>
          <p:cNvCxnSpPr>
            <a:cxnSpLocks/>
          </p:cNvCxnSpPr>
          <p:nvPr/>
        </p:nvCxnSpPr>
        <p:spPr bwMode="auto">
          <a:xfrm>
            <a:off x="1490040" y="3071218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DB6CA1-BCD0-E2F5-F387-97869CF65668}"/>
              </a:ext>
            </a:extLst>
          </p:cNvPr>
          <p:cNvSpPr txBox="1"/>
          <p:nvPr/>
        </p:nvSpPr>
        <p:spPr>
          <a:xfrm>
            <a:off x="453076" y="5410611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4754E-E478-6B62-97CF-6F4B1B10F76B}"/>
              </a:ext>
            </a:extLst>
          </p:cNvPr>
          <p:cNvSpPr txBox="1"/>
          <p:nvPr/>
        </p:nvSpPr>
        <p:spPr>
          <a:xfrm>
            <a:off x="318777" y="553372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(9 tones in one repetition period)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6442C-4CF0-5A9A-42AD-CD6F80B53F4A}"/>
              </a:ext>
            </a:extLst>
          </p:cNvPr>
          <p:cNvSpPr txBox="1"/>
          <p:nvPr/>
        </p:nvSpPr>
        <p:spPr>
          <a:xfrm>
            <a:off x="491176" y="5939557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DRU484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C211D-93CC-3753-A342-99468F4245D1}"/>
              </a:ext>
            </a:extLst>
          </p:cNvPr>
          <p:cNvSpPr txBox="1"/>
          <p:nvPr/>
        </p:nvSpPr>
        <p:spPr>
          <a:xfrm>
            <a:off x="356877" y="6062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(18 tones in one repetition period)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5CCFA9-E510-02FC-8EC8-9FD536C899A8}"/>
              </a:ext>
            </a:extLst>
          </p:cNvPr>
          <p:cNvCxnSpPr>
            <a:cxnSpLocks/>
          </p:cNvCxnSpPr>
          <p:nvPr/>
        </p:nvCxnSpPr>
        <p:spPr bwMode="auto">
          <a:xfrm>
            <a:off x="1490040" y="4724400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BB8105-DD1E-8C26-FF64-5059724694B7}"/>
              </a:ext>
            </a:extLst>
          </p:cNvPr>
          <p:cNvSpPr txBox="1"/>
          <p:nvPr/>
        </p:nvSpPr>
        <p:spPr>
          <a:xfrm>
            <a:off x="3276600" y="2878122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399197-3E56-49BD-DEA7-18CAB213125F}"/>
              </a:ext>
            </a:extLst>
          </p:cNvPr>
          <p:cNvSpPr txBox="1"/>
          <p:nvPr/>
        </p:nvSpPr>
        <p:spPr>
          <a:xfrm>
            <a:off x="3238500" y="4540115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1894AB-585D-AA14-1434-194FB766C477}"/>
              </a:ext>
            </a:extLst>
          </p:cNvPr>
          <p:cNvCxnSpPr>
            <a:cxnSpLocks/>
          </p:cNvCxnSpPr>
          <p:nvPr/>
        </p:nvCxnSpPr>
        <p:spPr bwMode="auto">
          <a:xfrm>
            <a:off x="1490040" y="5593649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881DEE-5868-7929-42C9-3DF81002E724}"/>
              </a:ext>
            </a:extLst>
          </p:cNvPr>
          <p:cNvSpPr txBox="1"/>
          <p:nvPr/>
        </p:nvSpPr>
        <p:spPr>
          <a:xfrm>
            <a:off x="3238500" y="5409364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1AD324-7247-E79B-67C8-69E6DFBE6397}"/>
              </a:ext>
            </a:extLst>
          </p:cNvPr>
          <p:cNvCxnSpPr>
            <a:cxnSpLocks/>
          </p:cNvCxnSpPr>
          <p:nvPr/>
        </p:nvCxnSpPr>
        <p:spPr bwMode="auto">
          <a:xfrm>
            <a:off x="1496390" y="6129639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4021935-D0B1-6CC6-E465-CA7B9668783B}"/>
              </a:ext>
            </a:extLst>
          </p:cNvPr>
          <p:cNvSpPr txBox="1"/>
          <p:nvPr/>
        </p:nvSpPr>
        <p:spPr>
          <a:xfrm>
            <a:off x="3244850" y="5945354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</p:spTree>
    <p:extLst>
      <p:ext uri="{BB962C8B-B14F-4D97-AF65-F5344CB8AC3E}">
        <p14:creationId xmlns:p14="http://schemas.microsoft.com/office/powerpoint/2010/main" val="37271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0340"/>
            <a:ext cx="8686800" cy="4495800"/>
          </a:xfrm>
        </p:spPr>
        <p:txBody>
          <a:bodyPr/>
          <a:lstStyle/>
          <a:p>
            <a:r>
              <a:rPr lang="en-US" sz="1600" dirty="0"/>
              <a:t>Motion has been passed in January IEEE meeting to support Distributed tone RU (DRU) for a UHR TB PPDU transmission</a:t>
            </a:r>
          </a:p>
          <a:p>
            <a:endParaRPr lang="en-US" sz="1600" dirty="0"/>
          </a:p>
          <a:p>
            <a:r>
              <a:rPr lang="en-US" sz="1600" dirty="0"/>
              <a:t>We have shared our thoughts on DRU tone plan design criteria, methodology and principle in [1]. Our studies show that 26-tone RU based DRU tone plan design can:</a:t>
            </a:r>
          </a:p>
          <a:p>
            <a:pPr marL="800100" lvl="1"/>
            <a:r>
              <a:rPr lang="en-US" sz="1400" dirty="0"/>
              <a:t>Meet all the design target and achieve optimal power boost gain</a:t>
            </a:r>
          </a:p>
          <a:p>
            <a:pPr marL="800100" lvl="1"/>
            <a:r>
              <a:rPr lang="en-US" sz="1400" dirty="0"/>
              <a:t>Preserve hierarchical structure as RRU</a:t>
            </a:r>
          </a:p>
          <a:p>
            <a:pPr marL="800100" lvl="1"/>
            <a:r>
              <a:rPr lang="en-US" sz="1400" dirty="0"/>
              <a:t>Have better tone distribution pattern with either uniformly or near-uniformly distributed</a:t>
            </a:r>
          </a:p>
          <a:p>
            <a:pPr marL="800100" lvl="1"/>
            <a:r>
              <a:rPr lang="en-US" sz="1400" dirty="0"/>
              <a:t>Make easier for channel smoothing and simpler for scheduling/signaling</a:t>
            </a:r>
          </a:p>
          <a:p>
            <a:endParaRPr lang="en-US" sz="1600" dirty="0"/>
          </a:p>
          <a:p>
            <a:r>
              <a:rPr lang="en-US" sz="1600" dirty="0"/>
              <a:t>In this contribution, we will share the detailed DRU tone plan design:</a:t>
            </a:r>
            <a:endParaRPr lang="en-US" sz="1400" dirty="0"/>
          </a:p>
          <a:p>
            <a:pPr lvl="1"/>
            <a:r>
              <a:rPr lang="en-US" sz="1400" dirty="0"/>
              <a:t>DRU subcarrier indices table for BW20/40/80</a:t>
            </a:r>
          </a:p>
          <a:p>
            <a:pPr lvl="1"/>
            <a:r>
              <a:rPr lang="en-US" sz="1400" dirty="0"/>
              <a:t>DRU power boost gains</a:t>
            </a:r>
          </a:p>
          <a:p>
            <a:pPr lvl="1"/>
            <a:r>
              <a:rPr lang="en-US" sz="1400" dirty="0"/>
              <a:t>DRU tone distribution range</a:t>
            </a:r>
          </a:p>
          <a:p>
            <a:pPr lvl="1"/>
            <a:r>
              <a:rPr lang="en-US" sz="1400" dirty="0"/>
              <a:t>DRU tone distribution pattern</a:t>
            </a:r>
          </a:p>
          <a:p>
            <a:pPr lvl="1"/>
            <a:r>
              <a:rPr lang="en-US" sz="1400" dirty="0"/>
              <a:t>PAPR performance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endParaRPr lang="en-US" altLang="zh-TW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2" y="228600"/>
            <a:ext cx="1208087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383152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80MHz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A27016-72B1-36DC-28EB-4C8F275BD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09279"/>
              </p:ext>
            </p:extLst>
          </p:nvPr>
        </p:nvGraphicFramePr>
        <p:xfrm>
          <a:off x="183817" y="1828800"/>
          <a:ext cx="8694962" cy="4033199"/>
        </p:xfrm>
        <a:graphic>
          <a:graphicData uri="http://schemas.openxmlformats.org/drawingml/2006/table">
            <a:tbl>
              <a:tblPr/>
              <a:tblGrid>
                <a:gridCol w="66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9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=1:16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[-483:36:-51, 17:36:449],[-467:36:-35, 33:36:465]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[-475:36:-43, 25:36:457],[-459:36:-27, 41:36:473]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[-479:36:-47, 21:36:453],[-463:36:-31, 37:36:469]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[-471:36:-39, 29:36:461],[-455:36:-23, 45:36:477]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[-477:36:-45, 23:36:455],[-461:36:-29, 39:36:471]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[-469:36:-37, 31:36:463],[-453:36:-21, 47:36:479]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[-481:36:-49, 19:36:451],[-465:36:-33, 35:36:467]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[-473:36:-41, 27:36:459],[-457:36:-25, 43:36:475]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[-482:36:-50, 18:36:450],[-466:36:-34, 34:36:466]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[-474:36:-42, 26:36:458],[-458:36:-26, 42:36:474]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[-478:36:-46, 22:36:454],[-462:36:-30, 38:36:470]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[-470:36:-38, 30:36:462],[-454:36:-22, 46:36:478]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[-476:36:-44, 24:36:456],[-460:36:-28, 40:36:472]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[-468:36:-36, 32:36:464],[-452:36:-20,48:36:480]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[-480:36:-48, 20:36:452],[-464:36:-32, 36:36:468]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[-472:36:-40, 28:36:460],[-456:36:-24, 44:36:476]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[DRU1~2],  [-495, 485]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[DRU3~4],[-491, 489]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[DRU5~6],[-489, 491]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[DRU7~8],[-493, 487]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[DRU9~10],[-494, 486]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[DRU11~12],[-490,490]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[DRU13~14],[-488,492]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[DRU15~16],[-492,488]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[-499:4:-19, 17:4:497]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[-497:4:-17, 19:4:499]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[-498:4:-18, 18:4:498]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[-496:4:-16, 20:4:500]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484-tone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[-499:2:-17, 17:2:499]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[-498:2:-16, 18:2:500]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BADB30-378F-879C-C837-D44E4E650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50166"/>
              </p:ext>
            </p:extLst>
          </p:nvPr>
        </p:nvGraphicFramePr>
        <p:xfrm>
          <a:off x="183818" y="1482582"/>
          <a:ext cx="8694962" cy="346218"/>
        </p:xfrm>
        <a:graphic>
          <a:graphicData uri="http://schemas.openxmlformats.org/drawingml/2006/table">
            <a:tbl>
              <a:tblPr/>
              <a:tblGrid>
                <a:gridCol w="654382">
                  <a:extLst>
                    <a:ext uri="{9D8B030D-6E8A-4147-A177-3AD203B41FA5}">
                      <a16:colId xmlns:a16="http://schemas.microsoft.com/office/drawing/2014/main" val="1102256628"/>
                    </a:ext>
                  </a:extLst>
                </a:gridCol>
                <a:gridCol w="8040580">
                  <a:extLst>
                    <a:ext uri="{9D8B030D-6E8A-4147-A177-3AD203B41FA5}">
                      <a16:colId xmlns:a16="http://schemas.microsoft.com/office/drawing/2014/main" val="4273750021"/>
                    </a:ext>
                  </a:extLst>
                </a:gridCol>
              </a:tblGrid>
              <a:tr h="1731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80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28075"/>
                  </a:ext>
                </a:extLst>
              </a:tr>
              <a:tr h="173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66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52/106-tone DRUs are near-uniformly distributed on 80MHz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7576D-C925-D382-15A2-16A22DD2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2037721"/>
            <a:ext cx="5191114" cy="3847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CDBE8-681A-730F-9613-95B2B600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981200"/>
            <a:ext cx="5251925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C79FA-B4D2-0E99-0E4B-05E7DD273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4" y="1676400"/>
            <a:ext cx="8814719" cy="3320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FA33C-C5E9-A2A4-AE5C-F8319F789A50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242-tone DRUs are perfect uniformly distributed on 80MHz</a:t>
            </a:r>
          </a:p>
        </p:txBody>
      </p:sp>
    </p:spTree>
    <p:extLst>
      <p:ext uri="{BB962C8B-B14F-4D97-AF65-F5344CB8AC3E}">
        <p14:creationId xmlns:p14="http://schemas.microsoft.com/office/powerpoint/2010/main" val="185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85F3F-5FF3-35D3-FC69-AC168A97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32" y="2120907"/>
            <a:ext cx="4403018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1DBFD-E63A-CDBC-E0D7-5944148D3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06" y="2171707"/>
            <a:ext cx="3923235" cy="31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1B6D67-AB71-4CF1-7620-D996F3E2C0F8}"/>
              </a:ext>
            </a:extLst>
          </p:cNvPr>
          <p:cNvSpPr txBox="1"/>
          <p:nvPr/>
        </p:nvSpPr>
        <p:spPr>
          <a:xfrm>
            <a:off x="609600" y="115109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same design methodology as DRU on BW20/40, for PAPR reduction,  tone spacing of larger DRU242 are with an integer multiple of 4; tone spacing of all DRU484 are with an integer multiple of 2;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DRU242 achieves similar PAPR as RRU242 on BW80; DRU484 achieves similar PAPR as RRU484 on BW80;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CFA3C-FA45-C22D-D7CE-EAF4C587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6" y="2082801"/>
            <a:ext cx="4245944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CC233-38AE-AA60-2612-6B786901D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057400"/>
            <a:ext cx="4510913" cy="3505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B184E-7666-5F49-2176-DAA1FB929F61}"/>
              </a:ext>
            </a:extLst>
          </p:cNvPr>
          <p:cNvSpPr txBox="1"/>
          <p:nvPr/>
        </p:nvSpPr>
        <p:spPr>
          <a:xfrm>
            <a:off x="1243012" y="1353859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DRU52/106 on BW80, PAPR is about 0.5~0.7dB higher than RRU @90% percentile</a:t>
            </a:r>
          </a:p>
        </p:txBody>
      </p:sp>
    </p:spTree>
    <p:extLst>
      <p:ext uri="{BB962C8B-B14F-4D97-AF65-F5344CB8AC3E}">
        <p14:creationId xmlns:p14="http://schemas.microsoft.com/office/powerpoint/2010/main" val="22848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contribution, we have shared our detailed DRU tone plan design for distribution BW20/40/80 by using 26-tone RU based method, and conclude that our final detailed DRU tone plan:</a:t>
            </a:r>
          </a:p>
          <a:p>
            <a:pPr marL="800100" lvl="1"/>
            <a:r>
              <a:rPr lang="en-US" dirty="0"/>
              <a:t>Meets all the design target and achieve optimal power boost gain</a:t>
            </a:r>
          </a:p>
          <a:p>
            <a:pPr marL="800100" lvl="1"/>
            <a:r>
              <a:rPr lang="en-US" dirty="0"/>
              <a:t>Preserve hierarchical structure for simpler scheduling &amp; signaling</a:t>
            </a:r>
          </a:p>
          <a:p>
            <a:pPr marL="800100" lvl="1"/>
            <a:r>
              <a:rPr lang="en-US" dirty="0"/>
              <a:t>Better tone distribution pattern in repetitive fashion with either uniformly or near-uniformly distributed which makes channel smoothing easier and achieve better smoothing gains</a:t>
            </a:r>
          </a:p>
          <a:p>
            <a:pPr marL="800100" lvl="1"/>
            <a:r>
              <a:rPr lang="en-US" dirty="0"/>
              <a:t>Tone indices generation with PAPR reduction</a:t>
            </a:r>
          </a:p>
          <a:p>
            <a:pPr marL="40005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897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Dec. 2022</a:t>
            </a:r>
          </a:p>
        </p:txBody>
      </p:sp>
    </p:spTree>
    <p:extLst>
      <p:ext uri="{BB962C8B-B14F-4D97-AF65-F5344CB8AC3E}">
        <p14:creationId xmlns:p14="http://schemas.microsoft.com/office/powerpoint/2010/main" val="1638518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Reference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kern="0" dirty="0"/>
              <a:t>[1]. 11-23-2021-01-00bn-principle-and-methodology-for-dru-tone-plan-design</a:t>
            </a:r>
          </a:p>
        </p:txBody>
      </p:sp>
    </p:spTree>
    <p:extLst>
      <p:ext uri="{BB962C8B-B14F-4D97-AF65-F5344CB8AC3E}">
        <p14:creationId xmlns:p14="http://schemas.microsoft.com/office/powerpoint/2010/main" val="20429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#1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11bn SFD?</a:t>
            </a:r>
          </a:p>
          <a:p>
            <a:pPr lvl="1"/>
            <a:r>
              <a:rPr lang="en-US" sz="1600" b="0" kern="0" dirty="0"/>
              <a:t>DRUs tone plan design for 11bn is 26-tone RU based DRU method (using 26-tone DRUs as basic building blocks)</a:t>
            </a:r>
          </a:p>
          <a:p>
            <a:pPr marL="457200" lvl="1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990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#2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89410"/>
            <a:ext cx="77724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11bn SFD?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 20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A034A4-766C-CFE3-FB66-089C80B87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57580"/>
              </p:ext>
            </p:extLst>
          </p:nvPr>
        </p:nvGraphicFramePr>
        <p:xfrm>
          <a:off x="381000" y="2971800"/>
          <a:ext cx="8686800" cy="235982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52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[DRU1, DRU2]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[DRU3, DRU4]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[DRU6, DRU7]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[DRU8, DRU9]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RU1~4], [-3, 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RU2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RU6~9], [-2, 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1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#3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47763"/>
            <a:ext cx="77724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11bn SFD?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 40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C1FF02-8B62-F4E0-05EF-C19744998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62648"/>
              </p:ext>
            </p:extLst>
          </p:nvPr>
        </p:nvGraphicFramePr>
        <p:xfrm>
          <a:off x="609600" y="2161382"/>
          <a:ext cx="8077201" cy="3810968"/>
        </p:xfrm>
        <a:graphic>
          <a:graphicData uri="http://schemas.openxmlformats.org/drawingml/2006/table">
            <a:tbl>
              <a:tblPr/>
              <a:tblGrid>
                <a:gridCol w="96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840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40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[-242:18:-26, 10:18:226]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[-233:18:-17, 19:18:235]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[-238:18:-22, 14:18:230]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[-229:18:-13, 23:18:239]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[-225:18:-9, 27:18:243]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[-240:18:-24, 12:18:228]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[-231:18:-15, 21:18:237]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[-236:18:-20, 16:18:232]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[-227:18:-11, 25:18:241]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[-241:18:-25, 11:18:227]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[-232:18:-16, 20:18:236]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[-237:18:-21, 15:18:231]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[-228:18:-12, 24:18:240]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[-234:18:-18, 18:18:234]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[-239:18:-23, 13:18:229]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[-230:18:-14, 22:18:238]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[-235:18:-19, 17:18:233]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[-226:18:-10, 26:18:242]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[-242:9:-17, 10:9:235]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[-238:9:-13, 14:9:239]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[-240:9:-15, 12:9:237]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[-236:9:-11, 16:9:241]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[-241:9:-16, 11:9:236]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[-237:9:-12, 15:9:240]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[-239:9:-14, 13:9:238]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[-235:9:-10, 17:9:242]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[DRU1~4], [-8,5]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[DRU6~9], [-6,7]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[DRU10~13], [-7,6]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[DRU15~18], [-5,8]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[DRU1~2],26-tone DRU5, [-244,-4,3,9]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[DRU3~4],26-tone DRU14, [-243,-3,4,244]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2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Recap: Design principles &amp; methodologies of </a:t>
            </a:r>
            <a:r>
              <a:rPr lang="en-US" altLang="zh-TW" sz="2000" dirty="0">
                <a:solidFill>
                  <a:schemeClr val="tx1"/>
                </a:solidFill>
              </a:rPr>
              <a:t>DRU Tone Plan [1]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3C6F9A-78D0-28AE-3060-271B51D3F302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8218488" cy="426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1600" b="0" dirty="0"/>
              <a:t>Minimize the number of tones per 1MHz to achieve the optimal power boost gain.</a:t>
            </a:r>
          </a:p>
          <a:p>
            <a:r>
              <a:rPr lang="en-US" sz="1600" b="0" dirty="0"/>
              <a:t>Preserve DRU hierarchical structure as regular RU (RRU) to allow simple signaling of DRUs</a:t>
            </a:r>
          </a:p>
          <a:p>
            <a:pPr lvl="1"/>
            <a:r>
              <a:rPr lang="en-US" altLang="zh-TW" sz="1600" dirty="0"/>
              <a:t>The key for simplified signaling of DRU is to have a one-to-one mapping between the RRU and the DRU</a:t>
            </a:r>
            <a:endParaRPr lang="en-US" sz="1600" kern="0" dirty="0"/>
          </a:p>
          <a:p>
            <a:pPr lvl="1"/>
            <a:r>
              <a:rPr lang="en-US" altLang="zh-TW" sz="1600" b="0" dirty="0"/>
              <a:t>Can reuse the existing RU Allocation table</a:t>
            </a:r>
          </a:p>
          <a:p>
            <a:r>
              <a:rPr lang="en-US" altLang="zh-TW" sz="1600" b="0" dirty="0"/>
              <a:t>Allow scheduling and distributing different size DRUs without overlapped tones.</a:t>
            </a:r>
          </a:p>
          <a:p>
            <a:r>
              <a:rPr lang="en-US" altLang="zh-TW" sz="1600" b="0" dirty="0"/>
              <a:t>Do not introduce new RU sizes to avoid extra different data rates and extra parsing, interleaving and encoding. </a:t>
            </a:r>
          </a:p>
          <a:p>
            <a:r>
              <a:rPr lang="en-US" altLang="zh-TW" sz="1600" b="0" dirty="0"/>
              <a:t>Achieve uniform or near-uniform tone distribution pattern for simpler smoothing algorithms, easier phase tracking, ICI cancellation and improved diversity</a:t>
            </a:r>
          </a:p>
          <a:p>
            <a:r>
              <a:rPr lang="en-US" altLang="zh-TW" sz="1600" b="0" dirty="0"/>
              <a:t>Reserve enough edge tones (e.g. left-12 &amp; right-11 tone for DRU on BW40/80, left-6 &amp; right-5 for BW20)</a:t>
            </a:r>
          </a:p>
          <a:p>
            <a:r>
              <a:rPr lang="en-US" sz="1600" b="0" kern="0" dirty="0"/>
              <a:t>Reserve enough DC tones (e.g. &gt;= 5 DC tone for DRU on BW40/80, &gt;=3 for BW20)</a:t>
            </a:r>
          </a:p>
          <a:p>
            <a:r>
              <a:rPr lang="en-US" sz="1600" b="0" kern="0" dirty="0"/>
              <a:t>Tones distributed over non-OFDMA tone plan range</a:t>
            </a:r>
          </a:p>
          <a:p>
            <a:r>
              <a:rPr lang="en-US" sz="1600" b="0" kern="0" dirty="0"/>
              <a:t>DRU subcarrier indices generation with PAPR reduction</a:t>
            </a:r>
            <a:endParaRPr lang="en-US" sz="1600" kern="0" dirty="0"/>
          </a:p>
          <a:p>
            <a:endParaRPr lang="en-US" altLang="zh-TW" sz="1600" b="0" kern="0" dirty="0"/>
          </a:p>
        </p:txBody>
      </p:sp>
    </p:spTree>
    <p:extLst>
      <p:ext uri="{BB962C8B-B14F-4D97-AF65-F5344CB8AC3E}">
        <p14:creationId xmlns:p14="http://schemas.microsoft.com/office/powerpoint/2010/main" val="17476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#4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51310"/>
            <a:ext cx="77724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</a:t>
            </a:r>
            <a:r>
              <a:rPr lang="en-US" sz="2000" b="0"/>
              <a:t>11bn SFD?</a:t>
            </a:r>
            <a:endParaRPr lang="en-US" sz="2000" b="0" dirty="0"/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an 80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3E022F-6215-9F38-CD39-E0FB8286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64156"/>
              </p:ext>
            </p:extLst>
          </p:nvPr>
        </p:nvGraphicFramePr>
        <p:xfrm>
          <a:off x="922226" y="2590301"/>
          <a:ext cx="7299547" cy="3657599"/>
        </p:xfrm>
        <a:graphic>
          <a:graphicData uri="http://schemas.openxmlformats.org/drawingml/2006/table">
            <a:tbl>
              <a:tblPr/>
              <a:tblGrid>
                <a:gridCol w="5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=1:16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[-483:36:-51, 17:36:449],[-467:36:-35, 33:36:465]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[-475:36:-43, 25:36:457],[-459:36:-27, 41:36:473]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[-479:36:-47, 21:36:453],[-463:36:-31, 37:36:469]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[-471:36:-39, 29:36:461],[-455:36:-23, 45:36:477]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[-477:36:-45, 23:36:455],[-461:36:-29, 39:36:471]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[-469:36:-37, 31:36:463],[-453:36:-21, 47:36:479]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[-481:36:-49, 19:36:451],[-465:36:-33, 35:36:467]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[-473:36:-41, 27:36:459],[-457:36:-25, 43:36:475]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[-482:36:-50, 18:36:450],[-466:36:-34, 34:36:466]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[-474:36:-42, 26:36:458],[-458:36:-26, 42:36:474]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[-478:36:-46, 22:36:454],[-462:36:-30, 38:36:470]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[-470:36:-38, 30:36:462],[-454:36:-22, 46:36:478]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[-476:36:-44, 24:36:456],[-460:36:-28, 40:36:472]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[-468:36:-36, 32:36:464],[-452:36:-20,48:36:480]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[-480:36:-48, 20:36:452],[-464:36:-32, 36:36:468]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[-472:36:-40, 28:36:460],[-456:36:-24, 44:36:476]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[DRU1~2],  [-495, 485]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[DRU3~4],[-491, 489]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[DRU5~6],[-489, 491]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[DRU7~8],[-493, 487]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[DRU9~10],[-494, 486]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[DRU11~12],[-490,490]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[DRU13~14],[-488,492]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[DRU15~16],[-492,488]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[-499:4:-19, 17:4:497]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[-497:4:-17, 19:4:499]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[-498:4:-18, 18:4:498]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[-496:4:-16, 20:4:500]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484-tone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[-499:2:-17, 17:2:499]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[-498:2:-16, 18:2:500]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D99AD2-DC39-109A-9689-3305B59FA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50725"/>
              </p:ext>
            </p:extLst>
          </p:nvPr>
        </p:nvGraphicFramePr>
        <p:xfrm>
          <a:off x="903176" y="2288533"/>
          <a:ext cx="7318597" cy="301768"/>
        </p:xfrm>
        <a:graphic>
          <a:graphicData uri="http://schemas.openxmlformats.org/drawingml/2006/table">
            <a:tbl>
              <a:tblPr/>
              <a:tblGrid>
                <a:gridCol w="550797">
                  <a:extLst>
                    <a:ext uri="{9D8B030D-6E8A-4147-A177-3AD203B41FA5}">
                      <a16:colId xmlns:a16="http://schemas.microsoft.com/office/drawing/2014/main" val="1102256628"/>
                    </a:ext>
                  </a:extLst>
                </a:gridCol>
                <a:gridCol w="6767800">
                  <a:extLst>
                    <a:ext uri="{9D8B030D-6E8A-4147-A177-3AD203B41FA5}">
                      <a16:colId xmlns:a16="http://schemas.microsoft.com/office/drawing/2014/main" val="4273750021"/>
                    </a:ext>
                  </a:extLst>
                </a:gridCol>
              </a:tblGrid>
              <a:tr h="150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80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28075"/>
                  </a:ext>
                </a:extLst>
              </a:tr>
              <a:tr h="150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66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9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25437" y="719340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Recap: 26-tone RU Based DRU Design Method [1]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CCDCB-8E9C-8315-C183-B682895EEF91}"/>
              </a:ext>
            </a:extLst>
          </p:cNvPr>
          <p:cNvSpPr txBox="1"/>
          <p:nvPr/>
        </p:nvSpPr>
        <p:spPr>
          <a:xfrm>
            <a:off x="541464" y="12192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RRU has the hierarchical structure, i.e. each larger size RU consists of corresponding smaller size RU tones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For an example, one RRU52 consists of tones from two RRU26s, one RRU106 consists of tones from two RRU52 or four RRU26 with two extra tones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This hierarchical structure makes RU assignment &amp; scheduling much simpler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It would be desired for DRU to maintain the similar hierarchical structure to make DRU implementation more friendly, scheduling easier and signaling simpler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5D5C86E-D3EB-20D4-7541-D3381FD82B88}"/>
              </a:ext>
            </a:extLst>
          </p:cNvPr>
          <p:cNvSpPr/>
          <p:nvPr/>
        </p:nvSpPr>
        <p:spPr bwMode="auto">
          <a:xfrm>
            <a:off x="2421685" y="5664200"/>
            <a:ext cx="181895" cy="49986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FBF7D-D052-6BC0-5928-F33ABE87804B}"/>
              </a:ext>
            </a:extLst>
          </p:cNvPr>
          <p:cNvSpPr txBox="1"/>
          <p:nvPr/>
        </p:nvSpPr>
        <p:spPr>
          <a:xfrm>
            <a:off x="917183" y="5569746"/>
            <a:ext cx="164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 will maintain the similar hierarchical structure as RRU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60E6AA-30F1-6231-C2A4-9F834D79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095" y="3048000"/>
            <a:ext cx="3781172" cy="318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628B-0524-E0EE-D249-21F1EAF09DF3}"/>
              </a:ext>
            </a:extLst>
          </p:cNvPr>
          <p:cNvSpPr txBox="1"/>
          <p:nvPr/>
        </p:nvSpPr>
        <p:spPr>
          <a:xfrm>
            <a:off x="3501014" y="5417979"/>
            <a:ext cx="21419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RRU Index in BW40</a:t>
            </a:r>
          </a:p>
        </p:txBody>
      </p:sp>
    </p:spTree>
    <p:extLst>
      <p:ext uri="{BB962C8B-B14F-4D97-AF65-F5344CB8AC3E}">
        <p14:creationId xmlns:p14="http://schemas.microsoft.com/office/powerpoint/2010/main" val="3546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E1679ED-8669-0733-4157-E09E40A2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20784"/>
            <a:ext cx="4267200" cy="272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C1369D-4F1F-F743-91D0-BF3AAB677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82368"/>
              </p:ext>
            </p:extLst>
          </p:nvPr>
        </p:nvGraphicFramePr>
        <p:xfrm>
          <a:off x="6176962" y="3682140"/>
          <a:ext cx="2667000" cy="1242823"/>
        </p:xfrm>
        <a:graphic>
          <a:graphicData uri="http://schemas.openxmlformats.org/drawingml/2006/table">
            <a:tbl>
              <a:tblPr/>
              <a:tblGrid>
                <a:gridCol w="96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BW20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6.37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3.56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EBE1D7-2450-A411-7E80-0A4CB5EBD100}"/>
              </a:ext>
            </a:extLst>
          </p:cNvPr>
          <p:cNvSpPr txBox="1"/>
          <p:nvPr/>
        </p:nvSpPr>
        <p:spPr>
          <a:xfrm>
            <a:off x="685800" y="1160107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 key for design 26-tone RU based DRU design method is to generate 26-tone DRU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 achieve the optimal gains and better distribution patterns, the tone separation distance/or repetition period Np=9 is used for DRU26 on distribution BW =20MHz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456D5D-11DF-A9D7-45F8-D2C71ADCE997}"/>
              </a:ext>
            </a:extLst>
          </p:cNvPr>
          <p:cNvCxnSpPr/>
          <p:nvPr/>
        </p:nvCxnSpPr>
        <p:spPr bwMode="auto">
          <a:xfrm>
            <a:off x="1524000" y="2966822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AF8A21-9E77-9E5A-DE39-D15646653D58}"/>
              </a:ext>
            </a:extLst>
          </p:cNvPr>
          <p:cNvCxnSpPr/>
          <p:nvPr/>
        </p:nvCxnSpPr>
        <p:spPr bwMode="auto">
          <a:xfrm>
            <a:off x="1524000" y="4567022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DF4288-44FB-0A82-9679-08358E3A8618}"/>
              </a:ext>
            </a:extLst>
          </p:cNvPr>
          <p:cNvCxnSpPr/>
          <p:nvPr/>
        </p:nvCxnSpPr>
        <p:spPr bwMode="auto">
          <a:xfrm>
            <a:off x="1524000" y="5405222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AF5D4F-E3B2-30C9-07CC-26DEC90655B3}"/>
              </a:ext>
            </a:extLst>
          </p:cNvPr>
          <p:cNvCxnSpPr/>
          <p:nvPr/>
        </p:nvCxnSpPr>
        <p:spPr bwMode="auto">
          <a:xfrm>
            <a:off x="3048000" y="2966822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7F03E8-4015-81FB-CC39-FED03C2A70C8}"/>
              </a:ext>
            </a:extLst>
          </p:cNvPr>
          <p:cNvCxnSpPr/>
          <p:nvPr/>
        </p:nvCxnSpPr>
        <p:spPr bwMode="auto">
          <a:xfrm>
            <a:off x="2971800" y="4560672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6E63F-BCF2-C7EC-1E4C-4390719AEBDF}"/>
              </a:ext>
            </a:extLst>
          </p:cNvPr>
          <p:cNvCxnSpPr/>
          <p:nvPr/>
        </p:nvCxnSpPr>
        <p:spPr bwMode="auto">
          <a:xfrm>
            <a:off x="2971800" y="5405222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0DE38E-12BF-301D-4A57-ABD10838D499}"/>
              </a:ext>
            </a:extLst>
          </p:cNvPr>
          <p:cNvSpPr txBox="1"/>
          <p:nvPr/>
        </p:nvSpPr>
        <p:spPr>
          <a:xfrm>
            <a:off x="2133600" y="2755513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D6FC7-A5BA-F712-3FB4-129355DA897B}"/>
              </a:ext>
            </a:extLst>
          </p:cNvPr>
          <p:cNvSpPr txBox="1"/>
          <p:nvPr/>
        </p:nvSpPr>
        <p:spPr>
          <a:xfrm>
            <a:off x="3619500" y="2755513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4973C-7792-090C-76B7-64748C327D15}"/>
              </a:ext>
            </a:extLst>
          </p:cNvPr>
          <p:cNvSpPr txBox="1"/>
          <p:nvPr/>
        </p:nvSpPr>
        <p:spPr>
          <a:xfrm>
            <a:off x="2057400" y="4374832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AE2BA-FCD6-F4AB-C826-B61D944C044A}"/>
              </a:ext>
            </a:extLst>
          </p:cNvPr>
          <p:cNvSpPr txBox="1"/>
          <p:nvPr/>
        </p:nvSpPr>
        <p:spPr>
          <a:xfrm>
            <a:off x="3552825" y="4374831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81EA8-A661-76AE-E537-605FE9993A17}"/>
              </a:ext>
            </a:extLst>
          </p:cNvPr>
          <p:cNvSpPr txBox="1"/>
          <p:nvPr/>
        </p:nvSpPr>
        <p:spPr>
          <a:xfrm>
            <a:off x="1981200" y="5194875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147DFE-A903-7CD5-BAF0-D7957C768F07}"/>
              </a:ext>
            </a:extLst>
          </p:cNvPr>
          <p:cNvSpPr txBox="1"/>
          <p:nvPr/>
        </p:nvSpPr>
        <p:spPr>
          <a:xfrm>
            <a:off x="3429000" y="5194874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ACA5C8-59AA-F27A-203A-E0EE8DE5E463}"/>
              </a:ext>
            </a:extLst>
          </p:cNvPr>
          <p:cNvSpPr txBox="1"/>
          <p:nvPr/>
        </p:nvSpPr>
        <p:spPr>
          <a:xfrm>
            <a:off x="450539" y="5357679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0274E6-1F3A-E168-AC40-B322DB77CB25}"/>
              </a:ext>
            </a:extLst>
          </p:cNvPr>
          <p:cNvSpPr txBox="1"/>
          <p:nvPr/>
        </p:nvSpPr>
        <p:spPr>
          <a:xfrm>
            <a:off x="583231" y="3349547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B5B586-69BA-62CD-596F-FD8B3A0FABF1}"/>
              </a:ext>
            </a:extLst>
          </p:cNvPr>
          <p:cNvSpPr txBox="1"/>
          <p:nvPr/>
        </p:nvSpPr>
        <p:spPr>
          <a:xfrm>
            <a:off x="498145" y="4621727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702513-5B8F-409D-6945-4E4D05433583}"/>
              </a:ext>
            </a:extLst>
          </p:cNvPr>
          <p:cNvSpPr txBox="1"/>
          <p:nvPr/>
        </p:nvSpPr>
        <p:spPr>
          <a:xfrm>
            <a:off x="457200" y="35060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 tone in one repetition period)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2524F7-8D75-8817-2BC3-C43670F91B86}"/>
              </a:ext>
            </a:extLst>
          </p:cNvPr>
          <p:cNvSpPr txBox="1"/>
          <p:nvPr/>
        </p:nvSpPr>
        <p:spPr>
          <a:xfrm>
            <a:off x="342900" y="47920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B8DCBA-D46C-9628-3310-A4A5B2A136F5}"/>
              </a:ext>
            </a:extLst>
          </p:cNvPr>
          <p:cNvSpPr txBox="1"/>
          <p:nvPr/>
        </p:nvSpPr>
        <p:spPr>
          <a:xfrm>
            <a:off x="342900" y="55169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</p:spTree>
    <p:extLst>
      <p:ext uri="{BB962C8B-B14F-4D97-AF65-F5344CB8AC3E}">
        <p14:creationId xmlns:p14="http://schemas.microsoft.com/office/powerpoint/2010/main" val="2700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5F3CCA-1ABA-EFE9-14AC-FE3523B8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75955"/>
            <a:ext cx="4706330" cy="1601290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Distribution Range on 20MHz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B7A11F1-9D07-B0D4-06E3-06044046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1445801"/>
            <a:ext cx="3276600" cy="31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1C09C-B2DA-0585-8D43-3F6779823DB5}"/>
              </a:ext>
            </a:extLst>
          </p:cNvPr>
          <p:cNvCxnSpPr/>
          <p:nvPr/>
        </p:nvCxnSpPr>
        <p:spPr bwMode="auto">
          <a:xfrm>
            <a:off x="762000" y="4572000"/>
            <a:ext cx="3048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558937-2C58-883D-AE77-8E2CFB3F0FC7}"/>
              </a:ext>
            </a:extLst>
          </p:cNvPr>
          <p:cNvSpPr txBox="1"/>
          <p:nvPr/>
        </p:nvSpPr>
        <p:spPr>
          <a:xfrm>
            <a:off x="515323" y="4601604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RRUs Span over 245 tones in range of </a:t>
            </a:r>
            <a:r>
              <a:rPr lang="en-US" sz="1000" b="1" dirty="0">
                <a:solidFill>
                  <a:srgbClr val="FF0000"/>
                </a:solidFill>
              </a:rPr>
              <a:t>[-122:-3,3:122] on BW20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8B49F-41C9-9A63-DBB3-FB2586B65C77}"/>
              </a:ext>
            </a:extLst>
          </p:cNvPr>
          <p:cNvSpPr txBox="1"/>
          <p:nvPr/>
        </p:nvSpPr>
        <p:spPr>
          <a:xfrm>
            <a:off x="726692" y="5123655"/>
            <a:ext cx="466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E29FF-DCE6-8550-511A-25FC3517B545}"/>
              </a:ext>
            </a:extLst>
          </p:cNvPr>
          <p:cNvSpPr txBox="1"/>
          <p:nvPr/>
        </p:nvSpPr>
        <p:spPr>
          <a:xfrm>
            <a:off x="3393692" y="512365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9828C-7F45-3DF0-62B4-381BAF65BE37}"/>
              </a:ext>
            </a:extLst>
          </p:cNvPr>
          <p:cNvSpPr txBox="1"/>
          <p:nvPr/>
        </p:nvSpPr>
        <p:spPr>
          <a:xfrm>
            <a:off x="525613" y="5461040"/>
            <a:ext cx="3398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/>
              <a:t>  DRUs Span over 241 tones in range of </a:t>
            </a:r>
            <a:r>
              <a:rPr lang="en-US" sz="1100" b="1" dirty="0"/>
              <a:t>[-120:-2,2:120]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all DRUs keep &gt;= 3 DC tones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C55E7B-C51B-09E8-4241-40E43C3D0A59}"/>
              </a:ext>
            </a:extLst>
          </p:cNvPr>
          <p:cNvCxnSpPr/>
          <p:nvPr/>
        </p:nvCxnSpPr>
        <p:spPr bwMode="auto">
          <a:xfrm>
            <a:off x="914400" y="54102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B3FF4A-FF74-615E-979E-942F22CEDD9C}"/>
              </a:ext>
            </a:extLst>
          </p:cNvPr>
          <p:cNvCxnSpPr/>
          <p:nvPr/>
        </p:nvCxnSpPr>
        <p:spPr bwMode="auto">
          <a:xfrm flipV="1">
            <a:off x="3809190" y="3581400"/>
            <a:ext cx="1220010" cy="1819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CCE989-F3AD-824F-E950-A1ABA42C6371}"/>
              </a:ext>
            </a:extLst>
          </p:cNvPr>
          <p:cNvCxnSpPr>
            <a:cxnSpLocks/>
          </p:cNvCxnSpPr>
          <p:nvPr/>
        </p:nvCxnSpPr>
        <p:spPr bwMode="auto">
          <a:xfrm flipV="1">
            <a:off x="3850457" y="3581400"/>
            <a:ext cx="2931343" cy="1828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94F6CD-509A-3EF1-48FA-3ADFFD466DE1}"/>
              </a:ext>
            </a:extLst>
          </p:cNvPr>
          <p:cNvSpPr txBox="1"/>
          <p:nvPr/>
        </p:nvSpPr>
        <p:spPr>
          <a:xfrm>
            <a:off x="4578526" y="4951651"/>
            <a:ext cx="4555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/>
              <a:t> DRU within 242-tone region for each 20MHz subblock on BW80/160/320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This allows DRU distribution on 20MHz subblock for puncture mode or 20MHz only operating devices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FDC39-65E2-3177-1C86-08A423D0B7B3}"/>
              </a:ext>
            </a:extLst>
          </p:cNvPr>
          <p:cNvSpPr/>
          <p:nvPr/>
        </p:nvSpPr>
        <p:spPr bwMode="auto">
          <a:xfrm>
            <a:off x="6653768" y="3505200"/>
            <a:ext cx="991136" cy="762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09AEFA-7660-4527-1411-E403DAAAEA36}"/>
              </a:ext>
            </a:extLst>
          </p:cNvPr>
          <p:cNvSpPr/>
          <p:nvPr/>
        </p:nvSpPr>
        <p:spPr bwMode="auto">
          <a:xfrm>
            <a:off x="4550475" y="3494314"/>
            <a:ext cx="991136" cy="762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20MHz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AB93BB-ABA1-7A55-7A61-716767D14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24652"/>
              </p:ext>
            </p:extLst>
          </p:nvPr>
        </p:nvGraphicFramePr>
        <p:xfrm>
          <a:off x="304800" y="2438400"/>
          <a:ext cx="8686800" cy="235982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52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[DRU1, DRU2]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[DRU3, DRU4]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[DRU6, DRU7]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[DRU8, DRU9]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RU1~4], [-3, 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RU2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RU6~9], [-2, 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56D379-4AD0-C538-6B3D-D925A25A834D}"/>
              </a:ext>
            </a:extLst>
          </p:cNvPr>
          <p:cNvSpPr txBox="1"/>
          <p:nvPr/>
        </p:nvSpPr>
        <p:spPr>
          <a:xfrm>
            <a:off x="887192" y="1333808"/>
            <a:ext cx="7266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Keep the same number of DRUs as RRUs on BW20: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9 DRU26; 4 DRU52D; 2 DRU106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Same format of indexing/ordering and tone plan table as RRU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Reuse existing RU Allocation table for trigger frame signaling</a:t>
            </a:r>
          </a:p>
        </p:txBody>
      </p:sp>
    </p:spTree>
    <p:extLst>
      <p:ext uri="{BB962C8B-B14F-4D97-AF65-F5344CB8AC3E}">
        <p14:creationId xmlns:p14="http://schemas.microsoft.com/office/powerpoint/2010/main" val="1559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990600" y="1172340"/>
            <a:ext cx="658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26-tone DRUs are uniformly distributed over 20MHz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52-tone DRUs are near-uniformly distributed over 20MHz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75247-C2A8-0081-AE6E-BF70FBB2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768875"/>
            <a:ext cx="4495800" cy="3770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E685A-8760-4348-335D-7CF679361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794" y="1734394"/>
            <a:ext cx="5026041" cy="37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106-tone DRUs are near-uniformly distributed over 20MHz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9E104A-B150-9BE8-EBE7-AA3AA65F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16808"/>
            <a:ext cx="6505325" cy="40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115395</TotalTime>
  <Words>4054</Words>
  <Application>Microsoft Office PowerPoint</Application>
  <PresentationFormat>On-screen Show (4:3)</PresentationFormat>
  <Paragraphs>545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802-11-Submission</vt:lpstr>
      <vt:lpstr>DRU Tone Plan for 11bn</vt:lpstr>
      <vt:lpstr>Introduction</vt:lpstr>
      <vt:lpstr>Recap: Design principles &amp; methodologies of DRU Tone Plan [1]</vt:lpstr>
      <vt:lpstr>Recap: 26-tone RU Based DRU Design Method [1]</vt:lpstr>
      <vt:lpstr>DRU Tone Pattern and Power Boost Gains for BW20</vt:lpstr>
      <vt:lpstr>DRU Distribution Range on 20MHz</vt:lpstr>
      <vt:lpstr>DRU Tone Plan for Distribution Bandwidth 20MHz</vt:lpstr>
      <vt:lpstr>Example Illustration of DRU Distribution Pattern: DRU on BW20</vt:lpstr>
      <vt:lpstr>Example Illustration of DRU Distribution Pattern: DRU on BW20</vt:lpstr>
      <vt:lpstr>Example Illustration of DRU on BW20</vt:lpstr>
      <vt:lpstr>PAPR Performance of DRU on BW20</vt:lpstr>
      <vt:lpstr>PAPR Performance of DRU on BW20</vt:lpstr>
      <vt:lpstr>DRU Tone Pattern and Power Boost Gains for BW40</vt:lpstr>
      <vt:lpstr>DRU Tone Plan for Distribution Bandwidth 40MHz</vt:lpstr>
      <vt:lpstr>Example Illustration of DRU Distribution Pattern: DRU on BW40</vt:lpstr>
      <vt:lpstr>Example Illustration of DRU Distribution Pattern: DRU on BW40</vt:lpstr>
      <vt:lpstr>PAPR Performance of DRU on BW40</vt:lpstr>
      <vt:lpstr>PAPR Performance of DRU on BW40</vt:lpstr>
      <vt:lpstr>DRU Tone Pattern and Power Boost Gains for BW80</vt:lpstr>
      <vt:lpstr>DRU Tone Plan for Distribution Bandwidth 80MHz</vt:lpstr>
      <vt:lpstr>Example Illustration of DRU Distribution Pattern: DRU on BW80</vt:lpstr>
      <vt:lpstr>PAPR Performance of DRU on BW80</vt:lpstr>
      <vt:lpstr>PAPR Performance of DRU on BW80</vt:lpstr>
      <vt:lpstr>PAPR Performance of DRU on BW80</vt:lpstr>
      <vt:lpstr>Summary</vt:lpstr>
      <vt:lpstr>Reference</vt:lpstr>
      <vt:lpstr>Straw Poll #1</vt:lpstr>
      <vt:lpstr>Straw Poll #2</vt:lpstr>
      <vt:lpstr>Straw Poll #3</vt:lpstr>
      <vt:lpstr>Straw Poll #4</vt:lpstr>
    </vt:vector>
  </TitlesOfParts>
  <Company>Mediatek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Tone Plans and Tone Mapper</dc:title>
  <dc:creator>Jianhan Liu</dc:creator>
  <cp:lastModifiedBy>Shengquan Hu</cp:lastModifiedBy>
  <cp:revision>1044</cp:revision>
  <cp:lastPrinted>1998-02-10T13:28:06Z</cp:lastPrinted>
  <dcterms:created xsi:type="dcterms:W3CDTF">2007-05-21T21:00:37Z</dcterms:created>
  <dcterms:modified xsi:type="dcterms:W3CDTF">2024-03-11T14:59:43Z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83bcef13-7cac-433f-ba1d-47a323951816_Enabled">
    <vt:lpwstr>true</vt:lpwstr>
  </property>
  <property fmtid="{D5CDD505-2E9C-101B-9397-08002B2CF9AE}" pid="4" name="MSIP_Label_83bcef13-7cac-433f-ba1d-47a323951816_SetDate">
    <vt:lpwstr>2022-11-28T23:02:32Z</vt:lpwstr>
  </property>
  <property fmtid="{D5CDD505-2E9C-101B-9397-08002B2CF9AE}" pid="5" name="MSIP_Label_83bcef13-7cac-433f-ba1d-47a323951816_Method">
    <vt:lpwstr>Privileged</vt:lpwstr>
  </property>
  <property fmtid="{D5CDD505-2E9C-101B-9397-08002B2CF9AE}" pid="6" name="MSIP_Label_83bcef13-7cac-433f-ba1d-47a323951816_Name">
    <vt:lpwstr>MTK_Unclassified</vt:lpwstr>
  </property>
  <property fmtid="{D5CDD505-2E9C-101B-9397-08002B2CF9AE}" pid="7" name="MSIP_Label_83bcef13-7cac-433f-ba1d-47a323951816_SiteId">
    <vt:lpwstr>a7687ede-7a6b-4ef6-bace-642f677fbe31</vt:lpwstr>
  </property>
  <property fmtid="{D5CDD505-2E9C-101B-9397-08002B2CF9AE}" pid="8" name="MSIP_Label_83bcef13-7cac-433f-ba1d-47a323951816_ActionId">
    <vt:lpwstr>594ac713-ed2d-4529-ace9-aee2509cd8c0</vt:lpwstr>
  </property>
  <property fmtid="{D5CDD505-2E9C-101B-9397-08002B2CF9AE}" pid="9" name="MSIP_Label_83bcef13-7cac-433f-ba1d-47a323951816_ContentBits">
    <vt:lpwstr>0</vt:lpwstr>
  </property>
</Properties>
</file>