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48874-5DE0-474F-810F-03714E4F4104}" v="2" dt="2024-04-17T20:25:28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A0148874-5DE0-474F-810F-03714E4F4104}"/>
    <pc:docChg chg="undo redo custSel addSld modSld modMainMaster">
      <pc:chgData name="Carlos Rios" userId="259fa1cc625225d5" providerId="LiveId" clId="{A0148874-5DE0-474F-810F-03714E4F4104}" dt="2024-04-17T20:32:35.372" v="1048" actId="20577"/>
      <pc:docMkLst>
        <pc:docMk/>
      </pc:docMkLst>
      <pc:sldChg chg="modSp mod">
        <pc:chgData name="Carlos Rios" userId="259fa1cc625225d5" providerId="LiveId" clId="{A0148874-5DE0-474F-810F-03714E4F4104}" dt="2024-04-17T19:32:08.181" v="2" actId="6549"/>
        <pc:sldMkLst>
          <pc:docMk/>
          <pc:sldMk cId="0" sldId="256"/>
        </pc:sldMkLst>
        <pc:spChg chg="mod">
          <ac:chgData name="Carlos Rios" userId="259fa1cc625225d5" providerId="LiveId" clId="{A0148874-5DE0-474F-810F-03714E4F4104}" dt="2024-04-17T19:32:08.181" v="2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A0148874-5DE0-474F-810F-03714E4F4104}" dt="2024-04-17T19:32:34.936" v="13" actId="20577"/>
        <pc:sldMkLst>
          <pc:docMk/>
          <pc:sldMk cId="0" sldId="257"/>
        </pc:sldMkLst>
        <pc:spChg chg="mod">
          <ac:chgData name="Carlos Rios" userId="259fa1cc625225d5" providerId="LiveId" clId="{A0148874-5DE0-474F-810F-03714E4F4104}" dt="2024-04-17T19:32:34.936" v="13" actId="20577"/>
          <ac:spMkLst>
            <pc:docMk/>
            <pc:sldMk cId="0" sldId="257"/>
            <ac:spMk id="2" creationId="{7671A216-09D8-1846-5100-3229D3DED0FB}"/>
          </ac:spMkLst>
        </pc:spChg>
      </pc:sldChg>
      <pc:sldChg chg="modSp">
        <pc:chgData name="Carlos Rios" userId="259fa1cc625225d5" providerId="LiveId" clId="{A0148874-5DE0-474F-810F-03714E4F4104}" dt="2024-04-17T19:33:07.348" v="14" actId="20578"/>
        <pc:sldMkLst>
          <pc:docMk/>
          <pc:sldMk cId="0" sldId="262"/>
        </pc:sldMkLst>
        <pc:spChg chg="mod">
          <ac:chgData name="Carlos Rios" userId="259fa1cc625225d5" providerId="LiveId" clId="{A0148874-5DE0-474F-810F-03714E4F4104}" dt="2024-04-17T19:33:07.348" v="14" actId="20578"/>
          <ac:spMkLst>
            <pc:docMk/>
            <pc:sldMk cId="0" sldId="262"/>
            <ac:spMk id="2" creationId="{F5162669-1840-3F63-D1FA-4BB47DC2F6E3}"/>
          </ac:spMkLst>
        </pc:spChg>
      </pc:sldChg>
      <pc:sldChg chg="modSp mod">
        <pc:chgData name="Carlos Rios" userId="259fa1cc625225d5" providerId="LiveId" clId="{A0148874-5DE0-474F-810F-03714E4F4104}" dt="2024-04-17T19:40:48.418" v="88" actId="20577"/>
        <pc:sldMkLst>
          <pc:docMk/>
          <pc:sldMk cId="3043832347" sldId="265"/>
        </pc:sldMkLst>
        <pc:spChg chg="mod">
          <ac:chgData name="Carlos Rios" userId="259fa1cc625225d5" providerId="LiveId" clId="{A0148874-5DE0-474F-810F-03714E4F4104}" dt="2024-04-17T19:40:48.418" v="88" actId="20577"/>
          <ac:spMkLst>
            <pc:docMk/>
            <pc:sldMk cId="3043832347" sldId="265"/>
            <ac:spMk id="14" creationId="{0BC027E2-267F-A8F3-471D-9D9F81376A2F}"/>
          </ac:spMkLst>
        </pc:spChg>
      </pc:sldChg>
      <pc:sldChg chg="modSp mod">
        <pc:chgData name="Carlos Rios" userId="259fa1cc625225d5" providerId="LiveId" clId="{A0148874-5DE0-474F-810F-03714E4F4104}" dt="2024-04-17T19:40:54.793" v="89" actId="20577"/>
        <pc:sldMkLst>
          <pc:docMk/>
          <pc:sldMk cId="1355889458" sldId="266"/>
        </pc:sldMkLst>
        <pc:spChg chg="mod">
          <ac:chgData name="Carlos Rios" userId="259fa1cc625225d5" providerId="LiveId" clId="{A0148874-5DE0-474F-810F-03714E4F4104}" dt="2024-04-17T19:40:54.793" v="89" actId="20577"/>
          <ac:spMkLst>
            <pc:docMk/>
            <pc:sldMk cId="1355889458" sldId="266"/>
            <ac:spMk id="9" creationId="{1F992312-61A5-8DAE-0B23-90DA26B6EAB5}"/>
          </ac:spMkLst>
        </pc:spChg>
      </pc:sldChg>
      <pc:sldChg chg="modSp mod">
        <pc:chgData name="Carlos Rios" userId="259fa1cc625225d5" providerId="LiveId" clId="{A0148874-5DE0-474F-810F-03714E4F4104}" dt="2024-04-17T19:40:33.359" v="75" actId="20577"/>
        <pc:sldMkLst>
          <pc:docMk/>
          <pc:sldMk cId="675966138" sldId="267"/>
        </pc:sldMkLst>
        <pc:spChg chg="mod">
          <ac:chgData name="Carlos Rios" userId="259fa1cc625225d5" providerId="LiveId" clId="{A0148874-5DE0-474F-810F-03714E4F4104}" dt="2024-04-17T19:40:33.359" v="75" actId="20577"/>
          <ac:spMkLst>
            <pc:docMk/>
            <pc:sldMk cId="675966138" sldId="267"/>
            <ac:spMk id="8" creationId="{8F58D80A-8DFD-AF3C-65FC-C3C012DE3157}"/>
          </ac:spMkLst>
        </pc:spChg>
      </pc:sldChg>
      <pc:sldChg chg="modSp mod">
        <pc:chgData name="Carlos Rios" userId="259fa1cc625225d5" providerId="LiveId" clId="{A0148874-5DE0-474F-810F-03714E4F4104}" dt="2024-04-17T19:43:16.595" v="125" actId="20577"/>
        <pc:sldMkLst>
          <pc:docMk/>
          <pc:sldMk cId="1732941862" sldId="268"/>
        </pc:sldMkLst>
        <pc:spChg chg="mod">
          <ac:chgData name="Carlos Rios" userId="259fa1cc625225d5" providerId="LiveId" clId="{A0148874-5DE0-474F-810F-03714E4F4104}" dt="2024-04-17T19:43:11.017" v="122" actId="20577"/>
          <ac:spMkLst>
            <pc:docMk/>
            <pc:sldMk cId="1732941862" sldId="268"/>
            <ac:spMk id="15" creationId="{5FAF3047-56D7-DCF7-5594-572EC575FC69}"/>
          </ac:spMkLst>
        </pc:spChg>
        <pc:spChg chg="mod">
          <ac:chgData name="Carlos Rios" userId="259fa1cc625225d5" providerId="LiveId" clId="{A0148874-5DE0-474F-810F-03714E4F4104}" dt="2024-04-17T19:43:16.595" v="125" actId="20577"/>
          <ac:spMkLst>
            <pc:docMk/>
            <pc:sldMk cId="1732941862" sldId="268"/>
            <ac:spMk id="16" creationId="{B0F1399D-43F6-D94E-E872-307F65FDD502}"/>
          </ac:spMkLst>
        </pc:spChg>
      </pc:sldChg>
      <pc:sldChg chg="modSp mod">
        <pc:chgData name="Carlos Rios" userId="259fa1cc625225d5" providerId="LiveId" clId="{A0148874-5DE0-474F-810F-03714E4F4104}" dt="2024-04-17T19:45:31.358" v="156" actId="20577"/>
        <pc:sldMkLst>
          <pc:docMk/>
          <pc:sldMk cId="3872163688" sldId="269"/>
        </pc:sldMkLst>
        <pc:spChg chg="mod">
          <ac:chgData name="Carlos Rios" userId="259fa1cc625225d5" providerId="LiveId" clId="{A0148874-5DE0-474F-810F-03714E4F4104}" dt="2024-04-17T19:45:31.358" v="156" actId="20577"/>
          <ac:spMkLst>
            <pc:docMk/>
            <pc:sldMk cId="3872163688" sldId="269"/>
            <ac:spMk id="19" creationId="{44895899-F644-40C0-D21F-04A01335B768}"/>
          </ac:spMkLst>
        </pc:spChg>
      </pc:sldChg>
      <pc:sldChg chg="modSp mod">
        <pc:chgData name="Carlos Rios" userId="259fa1cc625225d5" providerId="LiveId" clId="{A0148874-5DE0-474F-810F-03714E4F4104}" dt="2024-04-17T19:45:56.049" v="161" actId="1035"/>
        <pc:sldMkLst>
          <pc:docMk/>
          <pc:sldMk cId="2115011500" sldId="270"/>
        </pc:sldMkLst>
        <pc:spChg chg="mod">
          <ac:chgData name="Carlos Rios" userId="259fa1cc625225d5" providerId="LiveId" clId="{A0148874-5DE0-474F-810F-03714E4F4104}" dt="2024-04-17T19:45:56.049" v="161" actId="1035"/>
          <ac:spMkLst>
            <pc:docMk/>
            <pc:sldMk cId="2115011500" sldId="270"/>
            <ac:spMk id="19" creationId="{44895899-F644-40C0-D21F-04A01335B768}"/>
          </ac:spMkLst>
        </pc:spChg>
      </pc:sldChg>
      <pc:sldChg chg="modSp mod">
        <pc:chgData name="Carlos Rios" userId="259fa1cc625225d5" providerId="LiveId" clId="{A0148874-5DE0-474F-810F-03714E4F4104}" dt="2024-04-17T19:44:33.877" v="136" actId="20577"/>
        <pc:sldMkLst>
          <pc:docMk/>
          <pc:sldMk cId="2726820915" sldId="271"/>
        </pc:sldMkLst>
        <pc:spChg chg="mod">
          <ac:chgData name="Carlos Rios" userId="259fa1cc625225d5" providerId="LiveId" clId="{A0148874-5DE0-474F-810F-03714E4F4104}" dt="2024-04-17T19:44:33.877" v="136" actId="20577"/>
          <ac:spMkLst>
            <pc:docMk/>
            <pc:sldMk cId="2726820915" sldId="271"/>
            <ac:spMk id="19" creationId="{44895899-F644-40C0-D21F-04A01335B768}"/>
          </ac:spMkLst>
        </pc:spChg>
      </pc:sldChg>
      <pc:sldChg chg="addSp delSp modSp add mod">
        <pc:chgData name="Carlos Rios" userId="259fa1cc625225d5" providerId="LiveId" clId="{A0148874-5DE0-474F-810F-03714E4F4104}" dt="2024-04-17T20:32:35.372" v="1048" actId="20577"/>
        <pc:sldMkLst>
          <pc:docMk/>
          <pc:sldMk cId="3287572780" sldId="272"/>
        </pc:sldMkLst>
        <pc:spChg chg="add mod">
          <ac:chgData name="Carlos Rios" userId="259fa1cc625225d5" providerId="LiveId" clId="{A0148874-5DE0-474F-810F-03714E4F4104}" dt="2024-04-17T20:28:16.240" v="1047" actId="20577"/>
          <ac:spMkLst>
            <pc:docMk/>
            <pc:sldMk cId="3287572780" sldId="272"/>
            <ac:spMk id="2" creationId="{DCAD0072-0C53-1C10-1EB9-9B2E80C3C69C}"/>
          </ac:spMkLst>
        </pc:spChg>
        <pc:spChg chg="mod">
          <ac:chgData name="Carlos Rios" userId="259fa1cc625225d5" providerId="LiveId" clId="{A0148874-5DE0-474F-810F-03714E4F4104}" dt="2024-04-17T19:46:41.984" v="176" actId="20577"/>
          <ac:spMkLst>
            <pc:docMk/>
            <pc:sldMk cId="3287572780" sldId="272"/>
            <ac:spMk id="9" creationId="{1F992312-61A5-8DAE-0B23-90DA26B6EAB5}"/>
          </ac:spMkLst>
        </pc:spChg>
        <pc:spChg chg="del">
          <ac:chgData name="Carlos Rios" userId="259fa1cc625225d5" providerId="LiveId" clId="{A0148874-5DE0-474F-810F-03714E4F4104}" dt="2024-04-17T20:22:46.218" v="956" actId="478"/>
          <ac:spMkLst>
            <pc:docMk/>
            <pc:sldMk cId="3287572780" sldId="272"/>
            <ac:spMk id="13" creationId="{16743948-5930-BA3F-8428-45A093FAC4BF}"/>
          </ac:spMkLst>
        </pc:spChg>
        <pc:spChg chg="mod">
          <ac:chgData name="Carlos Rios" userId="259fa1cc625225d5" providerId="LiveId" clId="{A0148874-5DE0-474F-810F-03714E4F4104}" dt="2024-04-17T20:32:35.372" v="1048" actId="20577"/>
          <ac:spMkLst>
            <pc:docMk/>
            <pc:sldMk cId="3287572780" sldId="272"/>
            <ac:spMk id="19" creationId="{44895899-F644-40C0-D21F-04A01335B768}"/>
          </ac:spMkLst>
        </pc:spChg>
        <pc:grpChg chg="del">
          <ac:chgData name="Carlos Rios" userId="259fa1cc625225d5" providerId="LiveId" clId="{A0148874-5DE0-474F-810F-03714E4F4104}" dt="2024-04-17T19:48:27.738" v="179" actId="478"/>
          <ac:grpSpMkLst>
            <pc:docMk/>
            <pc:sldMk cId="3287572780" sldId="272"/>
            <ac:grpSpMk id="12" creationId="{877CC68D-5322-CBB2-C318-D473C9F3A079}"/>
          </ac:grpSpMkLst>
        </pc:grpChg>
      </pc:sldChg>
      <pc:sldMasterChg chg="modSp mod">
        <pc:chgData name="Carlos Rios" userId="259fa1cc625225d5" providerId="LiveId" clId="{A0148874-5DE0-474F-810F-03714E4F4104}" dt="2024-04-17T19:31:40.870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A0148874-5DE0-474F-810F-03714E4F4104}" dt="2024-04-17T19:31:40.870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13" y="1362968"/>
            <a:ext cx="9814773" cy="4566282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that North American Fixed Wireless Access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(~80M households)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the USA-Canada population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 60/60/24/7 Dedicated  4kHD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ultimately deployed, or ~40M DPCs sold annually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 $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800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SoC/ $4B CPE annual business in as little as 3 years</a:t>
            </a:r>
            <a:endParaRPr lang="en-US" sz="2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the above Global Broadband Order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</a:t>
            </a:r>
            <a:b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 $25B SoC/ $125B CPE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yearly 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by 2030</a:t>
            </a:r>
            <a:endParaRPr lang="en-US" sz="1400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467563" y="1829593"/>
            <a:ext cx="5406390" cy="679611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WMANs will Displace Legacy Fixed Broadband!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Summary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13" y="1260159"/>
            <a:ext cx="9814773" cy="4159980"/>
          </a:xfrm>
        </p:spPr>
        <p:txBody>
          <a:bodyPr/>
          <a:lstStyle/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Breakthrough Technology</a:t>
            </a:r>
            <a:b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Wireless spectral efficiency multiplication by orders of magnitude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Disruptive Products</a:t>
            </a:r>
            <a:b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184/ 553/ 1106 Gbps P2P APs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184 Gbps PMP AP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5.8 Gbps PMP Client </a:t>
            </a:r>
          </a:p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Revolutionary Networks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P2P 184/ 553/ 1106 Gbps transport beyond 25km</a:t>
            </a:r>
            <a:b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PMP 27-71 GbE distribution </a:t>
            </a:r>
            <a:r>
              <a:rPr lang="en-US" b="1" i="1">
                <a:ea typeface="Calibri" panose="020F0502020204030204" pitchFamily="34" charset="0"/>
                <a:cs typeface="Times New Roman" panose="02020603050405020304" pitchFamily="18" charset="0"/>
              </a:rPr>
              <a:t>to 20k-60k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Subscribers</a:t>
            </a:r>
          </a:p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Transformative Broadband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$10/mo dedicated 4kHD available in any community on Earth come the new decade</a:t>
            </a:r>
            <a:b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D0072-0C53-1C10-1EB9-9B2E80C3C69C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Hey, TGbn, Let’s Change the World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155" y="1684951"/>
            <a:ext cx="11371383" cy="4343400"/>
          </a:xfrm>
        </p:spPr>
        <p:txBody>
          <a:bodyPr/>
          <a:lstStyle/>
          <a:p>
            <a:pPr marL="463550" indent="-463550"/>
            <a:r>
              <a:rPr lang="en-GB" dirty="0"/>
              <a:t>1.	23/1464r1-WNGSC</a:t>
            </a:r>
            <a:br>
              <a:rPr lang="en-GB" dirty="0"/>
            </a:br>
            <a:r>
              <a:rPr lang="en-US" sz="2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2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2000" dirty="0"/>
              <a:t>Carlos A Rios (Terabit Wireless Internet), 9-Sep-2023</a:t>
            </a:r>
            <a:endParaRPr lang="en-GB" dirty="0"/>
          </a:p>
          <a:p>
            <a:pPr marL="463550" indent="-463550"/>
            <a:r>
              <a:rPr lang="en-GB" dirty="0"/>
              <a:t>2. 	23/1606r1-WNG SC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57200" indent="-457200"/>
            <a:r>
              <a:rPr lang="en-GB" dirty="0"/>
              <a:t>3.   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</a:p>
          <a:p>
            <a:pPr marL="457200" indent="-457200"/>
            <a:r>
              <a:rPr lang="en-GB" dirty="0"/>
              <a:t>4.   24/0041r12-TGbn</a:t>
            </a:r>
            <a:br>
              <a:rPr lang="en-GB" dirty="0"/>
            </a:br>
            <a:r>
              <a:rPr lang="en-GB" sz="2000" u="sng" dirty="0"/>
              <a:t>DPWiFi MATLAB Validation</a:t>
            </a:r>
            <a:br>
              <a:rPr lang="en-GB" sz="2000" u="sng" dirty="0"/>
            </a:br>
            <a:r>
              <a:rPr lang="en-GB" sz="2000" dirty="0"/>
              <a:t>Carlos A Rios (Terabit Wireless Internet), 02-Feb-2024</a:t>
            </a:r>
            <a:endParaRPr lang="en-GB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 MAC, particularly relevant to </a:t>
            </a:r>
            <a:r>
              <a:rPr lang="en-US" sz="2400" b="1" i="1" kern="0" dirty="0">
                <a:solidFill>
                  <a:schemeClr val="tx1"/>
                </a:solidFill>
              </a:rPr>
              <a:t>Wireless Metropolitan Area Networks </a:t>
            </a:r>
            <a:r>
              <a:rPr lang="en-US" sz="2400" b="1" kern="0" dirty="0">
                <a:solidFill>
                  <a:schemeClr val="tx1"/>
                </a:solidFill>
              </a:rPr>
              <a:t>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radios forming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networks delivering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Broadband worldwide in the not too distant future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AP/ Client Rx Interference Cancellation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D/ 10U TDMA MAC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 dirty="0"/>
              <a:t>DPWiFi Proposed IEEE802.11bn PHY/ MAC Specification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58190-CB30-C18D-EEC7-668E8747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" b="3395"/>
          <a:stretch/>
        </p:blipFill>
        <p:spPr>
          <a:xfrm>
            <a:off x="2362201" y="1095852"/>
            <a:ext cx="6857722" cy="26379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57600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sz="20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000" b="1" dirty="0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sz="2000" b="1" kern="0" dirty="0">
                <a:solidFill>
                  <a:schemeClr val="tx1"/>
                </a:solidFill>
                <a:effectLst/>
              </a:rPr>
            </a:br>
            <a:r>
              <a:rPr lang="en-US" sz="1600" b="1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The</a:t>
            </a:r>
            <a:r>
              <a:rPr lang="en-US" sz="1600" b="1" i="1" dirty="0"/>
              <a:t>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channel transfer function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I.e.,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1, i = j;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0 ≤  r &lt; 1</a:t>
            </a:r>
            <a:r>
              <a:rPr lang="en-US" b="1" i="1" baseline="-2500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 Propagation Channel Dynamic Polarization Index (ChDPI)</a:t>
            </a:r>
            <a:r>
              <a:rPr lang="en-US" dirty="0">
                <a:solidFill>
                  <a:schemeClr val="tx1"/>
                </a:solidFill>
              </a:rPr>
              <a:t> “r” </a:t>
            </a:r>
            <a:r>
              <a:rPr lang="en-US" b="1" i="1" dirty="0">
                <a:solidFill>
                  <a:schemeClr val="tx1"/>
                </a:solidFill>
              </a:rPr>
              <a:t>is a function of [H</a:t>
            </a:r>
            <a:r>
              <a:rPr lang="en-US" b="1" i="1" baseline="-25000" dirty="0">
                <a:solidFill>
                  <a:schemeClr val="tx1"/>
                </a:solidFill>
              </a:rPr>
              <a:t>DP</a:t>
            </a:r>
            <a:r>
              <a:rPr lang="en-US" b="1" i="1" dirty="0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DPWiFi DLOS, nLOS and NLOS links are subject to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</a:rPr>
              <a:t>(i.e., induced Rx stream angular polarization rotation wrt Tx-established orthogonality baseline)</a:t>
            </a:r>
            <a:endParaRPr lang="en-US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DLOS links experience atmospheric fog, rain, etc. causing up to 5</a:t>
            </a:r>
            <a:r>
              <a:rPr lang="en-US" sz="1600" b="1" i="1" baseline="30000" dirty="0">
                <a:solidFill>
                  <a:schemeClr val="tx1"/>
                </a:solidFill>
              </a:rPr>
              <a:t>o</a:t>
            </a:r>
            <a:r>
              <a:rPr lang="en-US" sz="1600" b="1" i="1" dirty="0">
                <a:solidFill>
                  <a:schemeClr val="tx1"/>
                </a:solidFill>
              </a:rPr>
              <a:t> [H</a:t>
            </a:r>
            <a:r>
              <a:rPr lang="en-US" sz="1600" b="1" i="1" baseline="-25000" dirty="0">
                <a:solidFill>
                  <a:schemeClr val="tx1"/>
                </a:solidFill>
              </a:rPr>
              <a:t>DP</a:t>
            </a:r>
            <a:r>
              <a:rPr lang="en-US" sz="1600" b="1" i="1" dirty="0">
                <a:solidFill>
                  <a:schemeClr val="tx1"/>
                </a:solidFill>
              </a:rPr>
              <a:t>] depolarization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or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up to 15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6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Disruptive DPWiFi Chipsets</a:t>
            </a:r>
            <a:endParaRPr lang="en-GB" sz="2800" kern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987838" y="5272279"/>
            <a:ext cx="9905958" cy="561784"/>
            <a:chOff x="255435" y="4366822"/>
            <a:chExt cx="8202849" cy="4661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35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656" y="4367332"/>
              <a:ext cx="3555628" cy="40183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BE9292-E7A1-9D34-EE73-FDFCC85A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1" y="1411132"/>
            <a:ext cx="5293181" cy="3860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69CE9-74D8-8CF2-6A26-FAE1BAC9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495" y="1420984"/>
            <a:ext cx="52768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407" y="1345518"/>
            <a:ext cx="9483513" cy="1116772"/>
          </a:xfrm>
        </p:spPr>
        <p:txBody>
          <a:bodyPr/>
          <a:lstStyle/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184/ 553/ 1106 Gbps AP/ Meshnode</a:t>
            </a:r>
            <a:endParaRPr lang="en-US" sz="2000" b="1" dirty="0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6632C-FACB-378D-9A87-A617F07D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18" y="2370311"/>
            <a:ext cx="7623763" cy="41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929216" y="1148381"/>
            <a:ext cx="10347325" cy="386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sz="2000" kern="0" dirty="0">
                <a:solidFill>
                  <a:schemeClr val="tx1"/>
                </a:solidFill>
                <a:effectLst/>
              </a:rPr>
              <a:t>DPWiFi Backhaul</a:t>
            </a:r>
            <a:endParaRPr lang="en-GB" sz="2000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915458" y="3184112"/>
            <a:ext cx="2605468" cy="698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Distribution</a:t>
            </a:r>
            <a:endParaRPr lang="en-GB" sz="20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B3176-FD05-C487-05A2-0C11CFA11E96}"/>
              </a:ext>
            </a:extLst>
          </p:cNvPr>
          <p:cNvGrpSpPr/>
          <p:nvPr/>
        </p:nvGrpSpPr>
        <p:grpSpPr>
          <a:xfrm>
            <a:off x="1560929" y="1478048"/>
            <a:ext cx="9070142" cy="1873755"/>
            <a:chOff x="2335795" y="1460914"/>
            <a:chExt cx="9070142" cy="18737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49147-445C-BF24-E81F-497B9FAC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5795" y="1460914"/>
              <a:ext cx="5445601" cy="1873755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FAF3047-56D7-DCF7-5594-572EC575F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22859" y="1627468"/>
              <a:ext cx="3383078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DPBH link </a:t>
              </a:r>
              <a:r>
                <a:rPr lang="en-US" sz="1600" i="1" kern="0" dirty="0">
                  <a:solidFill>
                    <a:schemeClr val="tx1"/>
                  </a:solidFill>
                </a:rPr>
                <a:t>transports  </a:t>
              </a:r>
            </a:p>
            <a:p>
              <a:r>
                <a:rPr lang="en-US" sz="1600" i="1" kern="0" dirty="0">
                  <a:solidFill>
                    <a:schemeClr val="tx1"/>
                  </a:solidFill>
                </a:rPr>
                <a:t>184/ 553/ 1106 Gbps beyond 25 km </a:t>
              </a:r>
              <a:endParaRPr lang="en-GB" sz="1600" i="1" kern="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7EC22-0EA7-5817-EA0E-94A5B50AA6F4}"/>
              </a:ext>
            </a:extLst>
          </p:cNvPr>
          <p:cNvGrpSpPr/>
          <p:nvPr/>
        </p:nvGrpSpPr>
        <p:grpSpPr>
          <a:xfrm>
            <a:off x="1508733" y="3687128"/>
            <a:ext cx="9931235" cy="2788286"/>
            <a:chOff x="1560929" y="3646667"/>
            <a:chExt cx="9931235" cy="2814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FBBA9-657A-3BF0-CE60-4BB27FC0494A}"/>
                </a:ext>
              </a:extLst>
            </p:cNvPr>
            <p:cNvGrpSpPr/>
            <p:nvPr/>
          </p:nvGrpSpPr>
          <p:grpSpPr>
            <a:xfrm>
              <a:off x="1560929" y="3646667"/>
              <a:ext cx="9931235" cy="2814505"/>
              <a:chOff x="-5009" y="3688557"/>
              <a:chExt cx="9720915" cy="25849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D427B7-A976-769C-9673-86DF4C73F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09" y="3688557"/>
                <a:ext cx="4947942" cy="2584943"/>
              </a:xfrm>
              <a:prstGeom prst="rect">
                <a:avLst/>
              </a:prstGeom>
            </p:spPr>
          </p:pic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9E0775-E47E-8DE5-A451-D2E06D4ED1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38258" y="3735653"/>
                <a:ext cx="4877648" cy="641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60375" indent="-230188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SzPct val="145000"/>
                  <a:buChar char="•"/>
                  <a:defRPr sz="1600" b="1" i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684213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914400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11445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“Metropolitan DPWiFi” for densest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“Municipal DPWiFi” for sparser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“Rural DPWiFi” for lightly populated regions</a:t>
                </a:r>
                <a:endParaRPr lang="en-US" i="0" kern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B0F1399D-43F6-D94E-E872-307F65FDD5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9493" y="4641437"/>
              <a:ext cx="3184469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DPBS NW delivers</a:t>
              </a:r>
              <a:r>
                <a:rPr lang="en-US" sz="1600" i="1" kern="0" dirty="0">
                  <a:solidFill>
                    <a:schemeClr val="tx1"/>
                  </a:solidFill>
                </a:rPr>
                <a:t> </a:t>
              </a:r>
              <a:br>
                <a:rPr lang="en-US" sz="1600" i="1" kern="0" dirty="0">
                  <a:solidFill>
                    <a:schemeClr val="tx1"/>
                  </a:solidFill>
                </a:rPr>
              </a:br>
              <a:r>
                <a:rPr lang="en-US" sz="1600" i="1" kern="0" dirty="0">
                  <a:solidFill>
                    <a:schemeClr val="tx1"/>
                  </a:solidFill>
                </a:rPr>
                <a:t>dedicated 4kHD to</a:t>
              </a:r>
            </a:p>
            <a:p>
              <a:pPr marL="342900" indent="-11430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kern="0" dirty="0"/>
                <a:t>60k subscribers within 3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40k subscribers within 6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20k subscribers within 14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“Fixed WiFi Access”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2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“FWiFiA”: 184 Gb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serves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Rural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Gross Margin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Exurban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126688-55B8-68C7-5CE3-33F2E98B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" y="5048249"/>
            <a:ext cx="3257228" cy="1245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6F0D0F-8FAE-1463-EE66-957A1B8AD172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8B4588-E601-DD7A-2B00-DE489526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20" y="1193743"/>
              <a:ext cx="7979275" cy="3444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CA217D-BB4F-A2C7-D2F4-673C204C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224" y="1237895"/>
              <a:ext cx="1628776" cy="1337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354502"/>
            <a:ext cx="1566105" cy="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48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 serves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300k Subscribers within a 3km radius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Metro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97% Gross Margin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Urban 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Fixed WiFi Access Urban WMANs</a:t>
            </a:r>
            <a:endParaRPr lang="en-GB" sz="2800" kern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6CFD51-6BAC-0047-38B6-8532E69053EF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703465" y="1136386"/>
            <a:chExt cx="8099270" cy="35961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97D33-B344-F786-0FA0-9634F626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749" y="1136386"/>
              <a:ext cx="7313986" cy="3526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B0C19-53D0-752F-DDD0-142E7645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465" y="3271026"/>
              <a:ext cx="2563735" cy="1461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9C187-8349-2ABA-3700-2D29F88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490" y="1334730"/>
              <a:ext cx="604596" cy="213131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96DCD-3492-DE69-B5A6-20939CE5C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44"/>
          <a:stretch/>
        </p:blipFill>
        <p:spPr>
          <a:xfrm>
            <a:off x="914400" y="5063419"/>
            <a:ext cx="2799133" cy="133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35711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804267" y="5334774"/>
            <a:ext cx="2207294" cy="608051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6420</TotalTime>
  <Words>1093</Words>
  <Application>Microsoft Office PowerPoint</Application>
  <PresentationFormat>Widescreen</PresentationFormat>
  <Paragraphs>139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DPWiFi Proposed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7</cp:revision>
  <cp:lastPrinted>1601-01-01T00:00:00Z</cp:lastPrinted>
  <dcterms:created xsi:type="dcterms:W3CDTF">2024-01-15T15:24:42Z</dcterms:created>
  <dcterms:modified xsi:type="dcterms:W3CDTF">2024-04-17T20:32:44Z</dcterms:modified>
  <cp:category>Name, Affiliation</cp:category>
</cp:coreProperties>
</file>