
<file path=[Content_Types].xml><?xml version="1.0" encoding="utf-8"?>
<Types xmlns="http://schemas.openxmlformats.org/package/2006/content-types">
  <Default Extension="rels" ContentType="application/vnd.openxmlformats-package.relationships+xml"/>
  <Default Extension="wmf" ContentType="image/x-wmf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69" r:id="rId2"/>
    <p:sldId id="813" r:id="rId3"/>
    <p:sldId id="1025" r:id="rId4"/>
    <p:sldId id="1026" r:id="rId5"/>
    <p:sldId id="1028" r:id="rId6"/>
    <p:sldId id="1029" r:id="rId7"/>
    <p:sldId id="1035" r:id="rId8"/>
    <p:sldId id="1030" r:id="rId9"/>
    <p:sldId id="1034" r:id="rId10"/>
  </p:sldIdLst>
  <p:sldSz cx="12192000" cy="6858000"/>
  <p:notesSz cx="6934200" cy="9280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Hanxiao (Tony, WT Lab)" initials="H(WL" lastIdx="13" clrIdx="0">
    <p:extLst>
      <p:ext uri="{19B8F6BF-5375-455C-9EA6-DF929625EA0E}">
        <p15:presenceInfo xmlns:p15="http://schemas.microsoft.com/office/powerpoint/2012/main" userId="S-1-5-21-147214757-305610072-1517763936-2976577" providerId="AD"/>
      </p:ext>
    </p:extLst>
  </p:cmAuthor>
  <p:cmAuthor id="2" name="Stephen McCann" initials="SM" lastIdx="5" clrIdx="1">
    <p:extLst>
      <p:ext uri="{19B8F6BF-5375-455C-9EA6-DF929625EA0E}">
        <p15:presenceInfo xmlns:p15="http://schemas.microsoft.com/office/powerpoint/2012/main" userId="S-1-5-21-147214757-305610072-1517763936-7933830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06799F8-075E-4A3A-A7F6-7FBC6576F1A4}" styleName="Themed Style 2 - Ac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8FD4443E-F989-4FC4-A0C8-D5A2AF1F390B}" styleName="Dark Style 1 - Accent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46F890A9-2807-4EBB-B81D-B2AA78EC7F39}" styleName="Dark Style 2 - Accent 5/Accent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073A0DAA-6AF3-43AB-8588-CEC1D06C72B9}" styleName="中度样式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660" autoAdjust="0"/>
    <p:restoredTop sz="93623" autoAdjust="0"/>
  </p:normalViewPr>
  <p:slideViewPr>
    <p:cSldViewPr>
      <p:cViewPr varScale="1">
        <p:scale>
          <a:sx n="89" d="100"/>
          <a:sy n="89" d="100"/>
        </p:scale>
        <p:origin x="480" y="82"/>
      </p:cViewPr>
      <p:guideLst>
        <p:guide orient="horz" pos="2160"/>
        <p:guide pos="384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>
      <p:cViewPr>
        <p:scale>
          <a:sx n="66" d="100"/>
          <a:sy n="66" d="100"/>
        </p:scale>
        <p:origin x="4194" y="744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4625"/>
            <a:ext cx="10414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March 2024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892550" y="8982075"/>
            <a:ext cx="242570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Tony Xiao Han (Huawei Technologies)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/>
            </a:lvl1pPr>
          </a:lstStyle>
          <a:p>
            <a:pPr>
              <a:defRPr/>
            </a:pPr>
            <a:r>
              <a:rPr lang="en-US" altLang="en-US"/>
              <a:t>Page </a:t>
            </a:r>
            <a:fld id="{9F288A74-A044-4BEA-A240-DEFB332E57C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4342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9334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defTabSz="9334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defTabSz="9334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defTabSz="9334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defTabSz="9334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en-US"/>
              <a:t>Submission</a:t>
            </a:r>
          </a:p>
        </p:txBody>
      </p:sp>
      <p:sp>
        <p:nvSpPr>
          <p:cNvPr id="3079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4295087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wmf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086225" y="95250"/>
            <a:ext cx="2195513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doc.: IEEE 802.11-24/0xxxr0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5250"/>
            <a:ext cx="1041400" cy="215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March 2024</a:t>
            </a:r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384175" y="701675"/>
            <a:ext cx="61658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395663" y="8985250"/>
            <a:ext cx="2886075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Tony Xiao Han (Huawei Technologies)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/>
            </a:lvl1pPr>
          </a:lstStyle>
          <a:p>
            <a:pPr>
              <a:defRPr/>
            </a:pPr>
            <a:r>
              <a:rPr lang="en-US" altLang="en-US"/>
              <a:t>Page </a:t>
            </a:r>
            <a:fld id="{DF5FBB85-B9F8-4899-8B5B-B90AEDFA23A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  <p:sp>
        <p:nvSpPr>
          <p:cNvPr id="13320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en-US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88129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itchFamily="34" charset="-128"/>
        <a:cs typeface="MS PGothic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0444141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5402345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0663716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16457108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93454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62743233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22178585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53269174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Notes Placeholder 1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lvl="1" algn="just"/>
            <a:endParaRPr lang="en-US" altLang="zh-CN" dirty="0"/>
          </a:p>
          <a:p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3520876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6144324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50942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85800"/>
            <a:ext cx="103632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Click to edit Master text styles</a:t>
            </a:r>
          </a:p>
          <a:p>
            <a:pPr lvl="1"/>
            <a:r>
              <a:rPr lang="en-US" altLang="en-US" dirty="0"/>
              <a:t>Second level</a:t>
            </a:r>
          </a:p>
          <a:p>
            <a:pPr lvl="2"/>
            <a:r>
              <a:rPr lang="en-US" altLang="en-US" dirty="0"/>
              <a:t>Third level</a:t>
            </a:r>
          </a:p>
          <a:p>
            <a:pPr lvl="3"/>
            <a:r>
              <a:rPr lang="en-US" altLang="en-US" dirty="0"/>
              <a:t>Fourth level</a:t>
            </a:r>
          </a:p>
          <a:p>
            <a:pPr lvl="4"/>
            <a:r>
              <a:rPr lang="en-US" altLang="en-US" dirty="0"/>
              <a:t>Fifth level</a:t>
            </a: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8336369" y="304027"/>
            <a:ext cx="3398431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>
            <a:lvl1pPr marL="342900" indent="-3429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4572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9144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1371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18288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22860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 lvl="4" algn="r">
              <a:defRPr/>
            </a:pPr>
            <a:r>
              <a:rPr lang="en-US" altLang="en-US" sz="1800" b="1" dirty="0"/>
              <a:t>doc.: IEEE </a:t>
            </a:r>
            <a:r>
              <a:rPr lang="en-US" altLang="en-US" sz="1800" b="1" dirty="0">
                <a:solidFill>
                  <a:schemeClr val="tx1"/>
                </a:solidFill>
              </a:rPr>
              <a:t>802.11-24/0419r7</a:t>
            </a:r>
          </a:p>
        </p:txBody>
      </p:sp>
      <p:sp>
        <p:nvSpPr>
          <p:cNvPr id="2" name="Line 8"/>
          <p:cNvSpPr>
            <a:spLocks noChangeShapeType="1"/>
          </p:cNvSpPr>
          <p:nvPr/>
        </p:nvSpPr>
        <p:spPr bwMode="auto">
          <a:xfrm>
            <a:off x="457200" y="609600"/>
            <a:ext cx="11277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 sz="1200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457200" y="6475413"/>
            <a:ext cx="718145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defRPr/>
            </a:pPr>
            <a:r>
              <a:rPr lang="en-US" altLang="zh-CN" sz="1200" dirty="0"/>
              <a:t>Submission</a:t>
            </a:r>
            <a:endParaRPr lang="en-US" altLang="en-US" sz="1200" dirty="0"/>
          </a:p>
        </p:txBody>
      </p:sp>
      <p:sp>
        <p:nvSpPr>
          <p:cNvPr id="11" name="Rectangle 7"/>
          <p:cNvSpPr>
            <a:spLocks noChangeArrowheads="1"/>
          </p:cNvSpPr>
          <p:nvPr userDrawn="1"/>
        </p:nvSpPr>
        <p:spPr bwMode="auto">
          <a:xfrm>
            <a:off x="457200" y="318315"/>
            <a:ext cx="118205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>
            <a:lvl1pPr marL="342900" indent="-3429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45720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9144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1371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18288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22860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 marL="0" lvl="4">
              <a:defRPr/>
            </a:pPr>
            <a:r>
              <a:rPr lang="en-US" altLang="zh-CN" sz="1800" b="1" dirty="0"/>
              <a:t>March</a:t>
            </a:r>
            <a:r>
              <a:rPr lang="en-US" altLang="zh-CN" sz="1800" b="1" baseline="0" dirty="0"/>
              <a:t> </a:t>
            </a:r>
            <a:r>
              <a:rPr lang="en-US" altLang="zh-CN" sz="1800" b="1" dirty="0"/>
              <a:t>2024</a:t>
            </a:r>
            <a:endParaRPr lang="en-US" altLang="en-US" sz="1800" b="1" dirty="0"/>
          </a:p>
        </p:txBody>
      </p:sp>
      <p:sp>
        <p:nvSpPr>
          <p:cNvPr id="12" name="Line 8"/>
          <p:cNvSpPr>
            <a:spLocks noChangeShapeType="1"/>
          </p:cNvSpPr>
          <p:nvPr userDrawn="1"/>
        </p:nvSpPr>
        <p:spPr bwMode="auto">
          <a:xfrm>
            <a:off x="457200" y="6475413"/>
            <a:ext cx="11277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 sz="1200"/>
          </a:p>
        </p:txBody>
      </p:sp>
      <p:sp>
        <p:nvSpPr>
          <p:cNvPr id="13" name="Rectangle 5"/>
          <p:cNvSpPr txBox="1">
            <a:spLocks noChangeArrowheads="1"/>
          </p:cNvSpPr>
          <p:nvPr userDrawn="1"/>
        </p:nvSpPr>
        <p:spPr bwMode="auto">
          <a:xfrm>
            <a:off x="8064500" y="6475413"/>
            <a:ext cx="367030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9pPr>
          </a:lstStyle>
          <a:p>
            <a:pPr>
              <a:defRPr/>
            </a:pPr>
            <a:r>
              <a:rPr lang="en-US" dirty="0"/>
              <a:t>Tony Xiao Han (Huawei)</a:t>
            </a:r>
          </a:p>
        </p:txBody>
      </p:sp>
      <p:sp>
        <p:nvSpPr>
          <p:cNvPr id="14" name="Rectangle 6"/>
          <p:cNvSpPr txBox="1">
            <a:spLocks noChangeArrowheads="1"/>
          </p:cNvSpPr>
          <p:nvPr userDrawn="1"/>
        </p:nvSpPr>
        <p:spPr bwMode="auto">
          <a:xfrm>
            <a:off x="5828299" y="6474897"/>
            <a:ext cx="53540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  <a:cs typeface="+mn-cs"/>
              </a:defRPr>
            </a:lvl9pPr>
          </a:lstStyle>
          <a:p>
            <a:pPr>
              <a:defRPr/>
            </a:pPr>
            <a:r>
              <a:rPr lang="en-US" altLang="en-US"/>
              <a:t>Slide </a:t>
            </a:r>
            <a:fld id="{5DFA9695-C1BB-41B2-BF85-AF49C303836D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sldNum="0"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MS PGothic" pitchFamily="34" charset="-128"/>
          <a:cs typeface="MS PGothic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wmf"/><Relationship Id="rId5" Type="http://schemas.openxmlformats.org/officeDocument/2006/relationships/package" Target="../embeddings/Microsoft_Excel_Worksheet1.xlsx"/><Relationship Id="rId4" Type="http://schemas.openxmlformats.org/officeDocument/2006/relationships/image" Target="../media/image1.wmf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914400"/>
            <a:ext cx="11277600" cy="1066800"/>
          </a:xfrm>
        </p:spPr>
        <p:txBody>
          <a:bodyPr/>
          <a:lstStyle/>
          <a:p>
            <a:r>
              <a:rPr lang="en-US" altLang="zh-CN" sz="3600" dirty="0"/>
              <a:t>P802.11bf report to EC on Conditional Approval to go to SA Ballot</a:t>
            </a:r>
            <a:endParaRPr lang="en-US" altLang="en-US" sz="3600" dirty="0"/>
          </a:p>
        </p:txBody>
      </p:sp>
      <p:sp>
        <p:nvSpPr>
          <p:cNvPr id="4101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2209800" y="2514600"/>
            <a:ext cx="7772400" cy="381000"/>
          </a:xfrm>
        </p:spPr>
        <p:txBody>
          <a:bodyPr/>
          <a:lstStyle/>
          <a:p>
            <a:pPr algn="ctr">
              <a:buFontTx/>
              <a:buNone/>
            </a:pPr>
            <a:r>
              <a:rPr lang="en-US" altLang="en-US" sz="2000" dirty="0"/>
              <a:t>Date:</a:t>
            </a:r>
            <a:r>
              <a:rPr lang="en-US" altLang="en-US" sz="2000" b="0" dirty="0"/>
              <a:t> 2024-05-06</a:t>
            </a:r>
          </a:p>
        </p:txBody>
      </p:sp>
      <p:sp>
        <p:nvSpPr>
          <p:cNvPr id="6" name="Rectangle 4">
            <a:extLst>
              <a:ext uri="{FF2B5EF4-FFF2-40B4-BE49-F238E27FC236}">
                <a16:creationId xmlns:a16="http://schemas.microsoft.com/office/drawing/2014/main" id="{7C6546AC-53A4-47E1-ADA2-76C24BBC0D50}"/>
              </a:ext>
            </a:extLst>
          </p:cNvPr>
          <p:cNvSpPr>
            <a:spLocks noChangeArrowheads="1"/>
          </p:cNvSpPr>
          <p:nvPr/>
        </p:nvSpPr>
        <p:spPr bwMode="auto">
          <a:xfrm>
            <a:off x="993775" y="3080791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  <p:graphicFrame>
        <p:nvGraphicFramePr>
          <p:cNvPr id="7" name="Table 9">
            <a:extLst>
              <a:ext uri="{FF2B5EF4-FFF2-40B4-BE49-F238E27FC236}">
                <a16:creationId xmlns:a16="http://schemas.microsoft.com/office/drawing/2014/main" id="{A0783D48-DFEB-4C68-A7F2-251A7678E8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89840545"/>
              </p:ext>
            </p:extLst>
          </p:nvPr>
        </p:nvGraphicFramePr>
        <p:xfrm>
          <a:off x="1199455" y="3749822"/>
          <a:ext cx="9876531" cy="1584178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172819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626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642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9966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519436"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Name</a:t>
                      </a:r>
                    </a:p>
                  </a:txBody>
                  <a:tcPr marT="45691" marB="4569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Affiliation</a:t>
                      </a:r>
                    </a:p>
                  </a:txBody>
                  <a:tcPr marT="45691" marB="4569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Address</a:t>
                      </a:r>
                    </a:p>
                  </a:txBody>
                  <a:tcPr marT="45691" marB="4569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Phone</a:t>
                      </a:r>
                    </a:p>
                  </a:txBody>
                  <a:tcPr marT="45691" marB="4569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>
                          <a:solidFill>
                            <a:schemeClr val="tx1"/>
                          </a:solidFill>
                        </a:rPr>
                        <a:t>Email</a:t>
                      </a:r>
                    </a:p>
                  </a:txBody>
                  <a:tcPr marT="45691" marB="45691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491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Arial"/>
                        </a:rPr>
                        <a:t>Tony Xiao Han</a:t>
                      </a:r>
                      <a:endParaRPr lang="en-US" sz="1400" dirty="0"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Arial"/>
                        </a:rPr>
                        <a:t>Huawei Technologies Co., Ltd.</a:t>
                      </a: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b="0" dirty="0">
                          <a:solidFill>
                            <a:srgbClr val="000000"/>
                          </a:solidFill>
                          <a:latin typeface="+mn-lt"/>
                          <a:ea typeface="Times New Roman"/>
                          <a:cs typeface="Arial"/>
                        </a:rPr>
                        <a:t>F3, Huawei Base, Shenzhen, China</a:t>
                      </a: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>
                          <a:latin typeface="+mn-lt"/>
                          <a:ea typeface="Times New Roman"/>
                          <a:cs typeface="Arial"/>
                        </a:rPr>
                        <a:t>Tony.hanxiao@huawei.com 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491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dirty="0"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52931132"/>
                  </a:ext>
                </a:extLst>
              </a:tr>
              <a:tr h="354914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b="0" dirty="0">
                        <a:latin typeface="Times New Roman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dirty="0">
                        <a:latin typeface="+mn-lt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13612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1">
            <a:extLst>
              <a:ext uri="{FF2B5EF4-FFF2-40B4-BE49-F238E27FC236}">
                <a16:creationId xmlns:a16="http://schemas.microsoft.com/office/drawing/2014/main" id="{650370FF-BF19-44DE-9573-8F88CF1C1B0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914401" y="685801"/>
            <a:ext cx="10361084" cy="1065213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9" name="Rectangle 2">
            <a:extLst>
              <a:ext uri="{FF2B5EF4-FFF2-40B4-BE49-F238E27FC236}">
                <a16:creationId xmlns:a16="http://schemas.microsoft.com/office/drawing/2014/main" id="{6351104A-87DE-4FE5-9E04-E08D20893136}"/>
              </a:ext>
            </a:extLst>
          </p:cNvPr>
          <p:cNvSpPr>
            <a:spLocks noGrp="1" noChangeArrowheads="1"/>
          </p:cNvSpPr>
          <p:nvPr>
            <p:ph idx="1"/>
          </p:nvPr>
        </p:nvSpPr>
        <p:spPr>
          <a:xfrm>
            <a:off x="457200" y="1981201"/>
            <a:ext cx="11277600" cy="4113213"/>
          </a:xfrm>
          <a:ln/>
        </p:spPr>
        <p:txBody>
          <a:bodyPr/>
          <a:lstStyle/>
          <a:p>
            <a:pPr algn="just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contains the report to the IEEE 802 Executive Committee in support of a request for conditional approval to send P802</a:t>
            </a:r>
            <a:r>
              <a:rPr lang="en-US" dirty="0">
                <a:ea typeface="ＭＳ Ｐゴシック" pitchFamily="34" charset="-128"/>
              </a:rPr>
              <a:t>.</a:t>
            </a:r>
            <a:r>
              <a:rPr lang="en-GB" dirty="0">
                <a:ea typeface="ＭＳ Ｐゴシック" pitchFamily="34" charset="-128"/>
              </a:rPr>
              <a:t>11bf to SA Ballot.</a:t>
            </a:r>
          </a:p>
          <a:p>
            <a:pPr algn="just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R6 of this document was approved during the 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plenary</a:t>
            </a:r>
            <a:r>
              <a:rPr lang="en-GB" dirty="0">
                <a:ea typeface="ＭＳ Ｐゴシック" pitchFamily="34" charset="-128"/>
              </a:rPr>
              <a:t> session of the 802.11 working group on 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15 </a:t>
            </a:r>
            <a:r>
              <a:rPr lang="en-US" altLang="zh-CN" dirty="0">
                <a:solidFill>
                  <a:srgbClr val="C00000"/>
                </a:solidFill>
                <a:ea typeface="ＭＳ Ｐゴシック" pitchFamily="34" charset="-128"/>
              </a:rPr>
              <a:t>March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 2024</a:t>
            </a: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Passed in the Working Group:  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102</a:t>
            </a:r>
            <a:r>
              <a:rPr lang="en-GB" dirty="0">
                <a:ea typeface="ＭＳ Ｐゴシック" pitchFamily="34" charset="-128"/>
              </a:rPr>
              <a:t> – Yes; 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1</a:t>
            </a:r>
            <a:r>
              <a:rPr lang="en-GB" dirty="0">
                <a:ea typeface="ＭＳ Ｐゴシック" pitchFamily="34" charset="-128"/>
              </a:rPr>
              <a:t> – No; </a:t>
            </a:r>
            <a:r>
              <a:rPr lang="en-GB" dirty="0">
                <a:solidFill>
                  <a:srgbClr val="C00000"/>
                </a:solidFill>
                <a:ea typeface="ＭＳ Ｐゴシック" pitchFamily="34" charset="-128"/>
              </a:rPr>
              <a:t>8</a:t>
            </a:r>
            <a:r>
              <a:rPr lang="en-GB" dirty="0">
                <a:ea typeface="ＭＳ Ｐゴシック" pitchFamily="34" charset="-128"/>
              </a:rPr>
              <a:t> – Abstain.</a:t>
            </a:r>
          </a:p>
          <a:p>
            <a:pPr marL="400050" algn="just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Based on r6, the 802 EC granted conditional approval for P802.11bf to proceed to SA ballot.</a:t>
            </a: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endParaRPr lang="en-GB" dirty="0">
              <a:ea typeface="ＭＳ Ｐゴシック" pitchFamily="34" charset="-128"/>
            </a:endParaRPr>
          </a:p>
          <a:p>
            <a:pPr marL="400050" algn="just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revision (r7) contains updates following the final WG ballot.</a:t>
            </a:r>
          </a:p>
        </p:txBody>
      </p:sp>
    </p:spTree>
    <p:extLst>
      <p:ext uri="{BB962C8B-B14F-4D97-AF65-F5344CB8AC3E}">
        <p14:creationId xmlns:p14="http://schemas.microsoft.com/office/powerpoint/2010/main" val="19842551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EAA7F7-B03F-4856-9EB9-2BCA7B36C0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4401" y="685801"/>
            <a:ext cx="10361084" cy="1065213"/>
          </a:xfrm>
        </p:spPr>
        <p:txBody>
          <a:bodyPr/>
          <a:lstStyle/>
          <a:p>
            <a:r>
              <a:rPr lang="en-US" dirty="0"/>
              <a:t>Status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F76776-FE1A-402D-9239-8F9D1609F8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981201"/>
            <a:ext cx="11353800" cy="4113213"/>
          </a:xfrm>
        </p:spPr>
        <p:txBody>
          <a:bodyPr/>
          <a:lstStyle/>
          <a:p>
            <a:pPr algn="just">
              <a:buFont typeface="Arial" panose="020B0604020202020204" pitchFamily="34" charset="0"/>
              <a:buChar char="•"/>
            </a:pPr>
            <a:r>
              <a:rPr lang="en-US" altLang="zh-CN" dirty="0"/>
              <a:t>802.11bf completed one comment collection and 4 WG Letter Ballots</a:t>
            </a:r>
            <a:endParaRPr lang="en-US" dirty="0"/>
          </a:p>
          <a:p>
            <a:pPr algn="just">
              <a:buFont typeface="Arial" panose="020B0604020202020204" pitchFamily="34" charset="0"/>
              <a:buChar char="•"/>
            </a:pPr>
            <a:r>
              <a:rPr lang="en-US" dirty="0"/>
              <a:t>Draft 1.0 achieved &gt; 75% needed for an approved draft</a:t>
            </a:r>
          </a:p>
          <a:p>
            <a:pPr algn="just">
              <a:buFont typeface="Arial" panose="020B0604020202020204" pitchFamily="34" charset="0"/>
              <a:buChar char="•"/>
            </a:pPr>
            <a:r>
              <a:rPr lang="en-US" dirty="0"/>
              <a:t>2168 comments received on drafts 1.0 to 4.0</a:t>
            </a:r>
          </a:p>
        </p:txBody>
      </p:sp>
    </p:spTree>
    <p:extLst>
      <p:ext uri="{BB962C8B-B14F-4D97-AF65-F5344CB8AC3E}">
        <p14:creationId xmlns:p14="http://schemas.microsoft.com/office/powerpoint/2010/main" val="251715593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235A3CC-7310-4317-869E-72ACDF314D38}"/>
              </a:ext>
            </a:extLst>
          </p:cNvPr>
          <p:cNvSpPr txBox="1">
            <a:spLocks/>
          </p:cNvSpPr>
          <p:nvPr/>
        </p:nvSpPr>
        <p:spPr bwMode="auto">
          <a:xfrm>
            <a:off x="457200" y="685801"/>
            <a:ext cx="11277600" cy="58296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+mj-lt"/>
                <a:ea typeface="MS PGothic" pitchFamily="34" charset="-128"/>
                <a:cs typeface="MS PGothic" charset="0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  <a:ea typeface="MS PGothic" pitchFamily="34" charset="-128"/>
                <a:cs typeface="MS PGothic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  <a:ea typeface="MS PGothic" pitchFamily="34" charset="-128"/>
                <a:cs typeface="MS PGothic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  <a:ea typeface="MS PGothic" pitchFamily="34" charset="-128"/>
                <a:cs typeface="MS PGothic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  <a:ea typeface="MS PGothic" pitchFamily="34" charset="-128"/>
                <a:cs typeface="MS PGothic" charset="0"/>
              </a:defRPr>
            </a:lvl5pPr>
            <a:lvl6pPr marL="4572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eaLnBrk="0" fontAlgn="base" hangingPunct="0">
              <a:spcBef>
                <a:spcPct val="0"/>
              </a:spcBef>
              <a:spcAft>
                <a:spcPct val="0"/>
              </a:spcAft>
              <a:defRPr sz="3200" b="1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r>
              <a:rPr lang="en-GB" kern="0" dirty="0">
                <a:ea typeface="ＭＳ Ｐゴシック" pitchFamily="34" charset="-128"/>
              </a:rPr>
              <a:t>802.11 WG Letter Ballot Results – P802.11bf</a:t>
            </a:r>
            <a:endParaRPr lang="en-US" kern="0" dirty="0"/>
          </a:p>
        </p:txBody>
      </p:sp>
      <p:graphicFrame>
        <p:nvGraphicFramePr>
          <p:cNvPr id="3" name="Table 6">
            <a:extLst>
              <a:ext uri="{FF2B5EF4-FFF2-40B4-BE49-F238E27FC236}">
                <a16:creationId xmlns:a16="http://schemas.microsoft.com/office/drawing/2014/main" id="{3A39515B-A8EC-4E9E-8D14-6221508959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2233364"/>
              </p:ext>
            </p:extLst>
          </p:nvPr>
        </p:nvGraphicFramePr>
        <p:xfrm>
          <a:off x="335360" y="1477536"/>
          <a:ext cx="11521281" cy="3914368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9361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62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71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33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334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5334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883841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111020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LB272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Mar </a:t>
                      </a:r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02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1.0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76.37%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9.37%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244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77.71%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Aug </a:t>
                      </a:r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2023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2.0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388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81.67%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9.98%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85.84%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LB281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Jan 04 2024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3.0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404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83.71%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8.55%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335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92.54%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3025545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LB281.1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Post ballot vote change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(</a:t>
                      </a:r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changed from disapprove to approve)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404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83.71%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8.55%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349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96.41%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8584499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LB285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April 26 2024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Ballot for P802.11bf Draft 4.0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altLang="zh-CN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405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82.5%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7.7%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354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96.5%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622436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6">
            <a:extLst>
              <a:ext uri="{FF2B5EF4-FFF2-40B4-BE49-F238E27FC236}">
                <a16:creationId xmlns:a16="http://schemas.microsoft.com/office/drawing/2014/main" id="{F49BA4A1-9030-4684-ABE0-BC9498EEE9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685801"/>
            <a:ext cx="11277600" cy="1065213"/>
          </a:xfrm>
        </p:spPr>
        <p:txBody>
          <a:bodyPr/>
          <a:lstStyle/>
          <a:p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802.11 WG Letter Ballot Comments – P802.11bf</a:t>
            </a:r>
            <a:endParaRPr lang="en-US" dirty="0"/>
          </a:p>
        </p:txBody>
      </p:sp>
      <p:graphicFrame>
        <p:nvGraphicFramePr>
          <p:cNvPr id="3" name="Table 7">
            <a:extLst>
              <a:ext uri="{FF2B5EF4-FFF2-40B4-BE49-F238E27FC236}">
                <a16:creationId xmlns:a16="http://schemas.microsoft.com/office/drawing/2014/main" id="{D08CD617-1F20-453E-874B-1001945D7C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3432689"/>
              </p:ext>
            </p:extLst>
          </p:nvPr>
        </p:nvGraphicFramePr>
        <p:xfrm>
          <a:off x="457200" y="1751014"/>
          <a:ext cx="11277599" cy="3392506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17905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650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649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1684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91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LB272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Mar </a:t>
                      </a:r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02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1.0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1302 (815 T, 459 E, 28 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Aug </a:t>
                      </a:r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2023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2.0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545 (257 T, 269 E, 19 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LB281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Jan 04 2024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</a:t>
                      </a: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P802.11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bf Draft 3.0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308 </a:t>
                      </a:r>
                      <a:r>
                        <a:rPr kumimoji="0" lang="en-US" altLang="zh-CN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(153 T, 140 E, 15 G)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LB285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April </a:t>
                      </a: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26 2024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zh-CN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Ballot for P802.11bf Draft 4.0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 (11T, 2E, 0G)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905405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6B0C02-3E87-410F-8D57-3687952A3F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715866"/>
            <a:ext cx="11277600" cy="503334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by commenter</a:t>
            </a:r>
            <a:endParaRPr lang="en-US" dirty="0">
              <a:highlight>
                <a:srgbClr val="FFFF00"/>
              </a:highlight>
            </a:endParaRPr>
          </a:p>
        </p:txBody>
      </p:sp>
      <p:graphicFrame>
        <p:nvGraphicFramePr>
          <p:cNvPr id="3" name="Table 5">
            <a:extLst>
              <a:ext uri="{FF2B5EF4-FFF2-40B4-BE49-F238E27FC236}">
                <a16:creationId xmlns:a16="http://schemas.microsoft.com/office/drawing/2014/main" id="{17701541-AE50-461A-8485-69E0085AE7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8330704"/>
              </p:ext>
            </p:extLst>
          </p:nvPr>
        </p:nvGraphicFramePr>
        <p:xfrm>
          <a:off x="1066800" y="1295400"/>
          <a:ext cx="9906000" cy="501396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591216">
                  <a:extLst>
                    <a:ext uri="{9D8B030D-6E8A-4147-A177-3AD203B41FA5}">
                      <a16:colId xmlns:a16="http://schemas.microsoft.com/office/drawing/2014/main" val="310604816"/>
                    </a:ext>
                  </a:extLst>
                </a:gridCol>
                <a:gridCol w="1439564">
                  <a:extLst>
                    <a:ext uri="{9D8B030D-6E8A-4147-A177-3AD203B41FA5}">
                      <a16:colId xmlns:a16="http://schemas.microsoft.com/office/drawing/2014/main" val="2765377680"/>
                    </a:ext>
                  </a:extLst>
                </a:gridCol>
                <a:gridCol w="1367586">
                  <a:extLst>
                    <a:ext uri="{9D8B030D-6E8A-4147-A177-3AD203B41FA5}">
                      <a16:colId xmlns:a16="http://schemas.microsoft.com/office/drawing/2014/main" val="838966622"/>
                    </a:ext>
                  </a:extLst>
                </a:gridCol>
                <a:gridCol w="1484550">
                  <a:extLst>
                    <a:ext uri="{9D8B030D-6E8A-4147-A177-3AD203B41FA5}">
                      <a16:colId xmlns:a16="http://schemas.microsoft.com/office/drawing/2014/main" val="3731898696"/>
                    </a:ext>
                  </a:extLst>
                </a:gridCol>
                <a:gridCol w="148455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538534">
                  <a:extLst>
                    <a:ext uri="{9D8B030D-6E8A-4147-A177-3AD203B41FA5}">
                      <a16:colId xmlns:a16="http://schemas.microsoft.com/office/drawing/2014/main" val="1299444794"/>
                    </a:ext>
                  </a:extLst>
                </a:gridCol>
              </a:tblGrid>
              <a:tr h="250140"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Voter name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LB272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LB276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LB 281</a:t>
                      </a:r>
                      <a:endParaRPr lang="en-US" sz="1400" dirty="0">
                        <a:solidFill>
                          <a:srgbClr val="C00000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>
                          <a:solidFill>
                            <a:schemeClr val="bg1"/>
                          </a:solidFill>
                        </a:rPr>
                        <a:t>LB 285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Total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607050037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b="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Debashis</a:t>
                      </a:r>
                      <a:r>
                        <a:rPr lang="en-US" altLang="zh-CN" sz="1100" b="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Dash</a:t>
                      </a:r>
                      <a:r>
                        <a:rPr lang="en-US" altLang="zh-CN" sz="1100" b="0" kern="1200" dirty="0">
                          <a:solidFill>
                            <a:srgbClr val="0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14382544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b="0" kern="12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Hongyuan</a:t>
                      </a:r>
                      <a:r>
                        <a:rPr lang="en-US" altLang="zh-CN" sz="1100" b="0" kern="12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Zhang 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89837845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b="0" kern="1200" dirty="0"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Osama </a:t>
                      </a:r>
                      <a:r>
                        <a:rPr lang="en-US" altLang="zh-CN" sz="1100" b="0" kern="1200" dirty="0" err="1"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Aboulmagd</a:t>
                      </a:r>
                      <a:r>
                        <a:rPr lang="en-US" altLang="zh-CN" sz="1100" b="0" kern="1200" dirty="0"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6616532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Ankit </a:t>
                      </a:r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Sethi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37983773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Benedikt</a:t>
                      </a:r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Schweizer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32057622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Firouz</a:t>
                      </a:r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Behnamfar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29764005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Hsin</a:t>
                      </a:r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-De Lin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6892022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Jing Guo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77118561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Niranjan </a:t>
                      </a:r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Grandhe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76924429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Sudhir Srinivasa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45131148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Ying Liu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46615093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kern="12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Yongho</a:t>
                      </a:r>
                      <a:r>
                        <a:rPr lang="en-US" altLang="zh-CN" sz="1100" kern="12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Seok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7201433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r>
                        <a:rPr lang="en-US" altLang="zh-CN" sz="1100" dirty="0" err="1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Zinan</a:t>
                      </a:r>
                      <a:r>
                        <a:rPr lang="en-US" altLang="zh-CN" sz="11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Lin</a:t>
                      </a:r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/>
                        <a:t>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25495398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en-US" sz="1100" kern="1200" dirty="0" err="1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Sachin</a:t>
                      </a:r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100" kern="1200" dirty="0" err="1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Pottigari</a:t>
                      </a:r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7620" marR="7620" marT="7620" marB="0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 Zheng Guo</a:t>
                      </a:r>
                    </a:p>
                  </a:txBody>
                  <a:tcPr marL="7620" marR="7620" marT="7620" marB="0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 Jonathan Segev</a:t>
                      </a:r>
                    </a:p>
                  </a:txBody>
                  <a:tcPr marL="7620" marR="7620" marT="7620" marB="0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12619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en-US" sz="1100" kern="1200" dirty="0" err="1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Chaoyu</a:t>
                      </a:r>
                      <a:r>
                        <a:rPr lang="en-US" sz="1100" kern="1200" baseline="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 Xu</a:t>
                      </a:r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7620" marR="7620" marT="7620" marB="0"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US" sz="1100" kern="1200" dirty="0">
                        <a:solidFill>
                          <a:schemeClr val="dk1"/>
                        </a:solidFill>
                        <a:latin typeface="Times New Roman" panose="02020603050405020304" pitchFamily="18" charset="0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US" sz="1100" kern="1200" dirty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250140">
                <a:tc>
                  <a:txBody>
                    <a:bodyPr/>
                    <a:lstStyle/>
                    <a:p>
                      <a:r>
                        <a:rPr lang="en-US" sz="1400" b="1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28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400" dirty="0"/>
                        <a:t>64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48964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0598884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B443AC-35AB-44A1-ACC2-C4CA8E82D8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762001"/>
            <a:ext cx="11277600" cy="457200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– Topics</a:t>
            </a:r>
            <a:endParaRPr lang="en-US" dirty="0">
              <a:highlight>
                <a:srgbClr val="FFFF00"/>
              </a:highlight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934116-C794-49CF-A3BD-7ABF6018DC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7700" y="1219199"/>
            <a:ext cx="10896600" cy="5138409"/>
          </a:xfrm>
        </p:spPr>
        <p:txBody>
          <a:bodyPr>
            <a:noAutofit/>
          </a:bodyPr>
          <a:lstStyle/>
          <a:p>
            <a:pPr marL="357188" indent="-357188" fontAlgn="t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tabLst>
                <a:tab pos="1974850" algn="ctr"/>
                <a:tab pos="2063750" algn="ctr"/>
              </a:tabLst>
            </a:pPr>
            <a:r>
              <a:rPr lang="en-US" altLang="zh-CN" sz="1400" b="0" dirty="0">
                <a:latin typeface="Times New Roman" panose="02020603050405020304" pitchFamily="18" charset="0"/>
                <a:cs typeface="Times New Roman" panose="02020603050405020304" pitchFamily="18" charset="0"/>
              </a:rPr>
              <a:t>Debashis Dash</a:t>
            </a:r>
            <a:r>
              <a:rPr lang="en-US" altLang="zh-CN" sz="1400" b="0" kern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– TB sensing measurement exchange</a:t>
            </a:r>
          </a:p>
          <a:p>
            <a:pPr marL="0" fontAlgn="t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b="0" kern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Hongyuan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Zhang </a:t>
            </a:r>
            <a:r>
              <a:rPr lang="en-US" altLang="zh-CN" sz="1400" b="0" kern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</a:p>
          <a:p>
            <a:pPr marL="0" fontAlgn="t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b="0" kern="1200" dirty="0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Osama </a:t>
            </a:r>
            <a:r>
              <a:rPr lang="en-US" altLang="zh-CN" sz="1400" b="0" kern="1200" dirty="0" err="1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Aboulmagd</a:t>
            </a:r>
            <a:r>
              <a:rPr lang="en-US" altLang="zh-CN" sz="1400" b="0" kern="1200" dirty="0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 </a:t>
            </a:r>
            <a:r>
              <a:rPr lang="en-US" sz="1400" b="0" kern="1200" dirty="0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– 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Access category for sensing frames, PICS, </a:t>
            </a:r>
            <a:r>
              <a:rPr lang="en-US" sz="1400" b="0" kern="1200" dirty="0">
                <a:latin typeface="Times New Roman" panose="02020603050405020304" pitchFamily="18" charset="0"/>
                <a:ea typeface="+mn-ea"/>
                <a:cs typeface="Times New Roman" panose="02020603050405020304" pitchFamily="18" charset="0"/>
              </a:rPr>
              <a:t>terminology, sensing procedure, and other various topics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altLang="zh-CN" sz="800" b="0" kern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Ankit </a:t>
            </a:r>
            <a:r>
              <a:rPr lang="en-US" altLang="zh-CN" sz="1400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Sethi</a:t>
            </a: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Benedikt Schweizer*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SBP (make it mandatory), sensing measurement session, TB sensing measurement exchange </a:t>
            </a:r>
            <a:endParaRPr lang="en-US" altLang="zh-CN" sz="1400" b="0" dirty="0">
              <a:solidFill>
                <a:srgbClr val="0000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strike="sngStrike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Firouz</a:t>
            </a:r>
            <a:r>
              <a:rPr lang="en-US" altLang="zh-CN" sz="1400" strike="sngStrike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zh-CN" sz="1400" strike="sngStrike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Behnamfar</a:t>
            </a:r>
            <a:r>
              <a:rPr lang="en-US" altLang="zh-CN" sz="1400" strike="sngStrike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en-US" altLang="zh-CN" sz="1400" b="0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en-US" altLang="zh-CN" sz="1400" b="0" i="1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SBP (2 comments for LB272 which had been satisfied during LB276) 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approve</a:t>
            </a:r>
            <a:endParaRPr lang="en-US" altLang="zh-CN" sz="1400" b="0" i="1" strike="sngStrike" dirty="0">
              <a:solidFill>
                <a:srgbClr val="0000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Hsin</a:t>
            </a: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-De Lin*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 </a:t>
            </a:r>
            <a:r>
              <a:rPr lang="en-US" altLang="zh-CN" sz="1400" b="0" i="1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Did not receive any comment during any LB</a:t>
            </a:r>
            <a:endParaRPr lang="en-US" altLang="zh-CN" sz="1400" b="0" kern="1200" dirty="0">
              <a:solidFill>
                <a:srgbClr val="0000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Jing Guo*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 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Niranjan</a:t>
            </a: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zh-CN" sz="1400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Grandhe</a:t>
            </a: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strike="sngStrike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Sudhir Srinivasa* </a:t>
            </a:r>
            <a:r>
              <a:rPr lang="en-US" altLang="zh-CN" sz="1400" b="0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approve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Ying Liu*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strike="sngStrike" kern="1200" dirty="0" err="1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Yongho</a:t>
            </a:r>
            <a:r>
              <a:rPr lang="en-US" altLang="zh-CN" sz="1400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Seok</a:t>
            </a:r>
            <a:r>
              <a:rPr lang="en-US" altLang="zh-CN" sz="1400" strike="sngStrike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</a:t>
            </a:r>
            <a:r>
              <a:rPr lang="en-US" altLang="zh-CN" sz="1400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altLang="zh-CN" sz="1400" b="0" strike="sngStrike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approve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Zinan Lin* </a:t>
            </a:r>
            <a:r>
              <a:rPr lang="en-US" altLang="zh-CN" sz="1400" b="0" kern="1200" dirty="0">
                <a:solidFill>
                  <a:srgbClr val="0000FF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– Sensing capability exchange, sensing measurement session, unassociated STA, and other various topics</a:t>
            </a: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altLang="zh-CN" sz="100" b="0" kern="1200" dirty="0">
              <a:solidFill>
                <a:srgbClr val="0000FF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strike="sngStrike" dirty="0"/>
              <a:t>Sachin </a:t>
            </a:r>
            <a:r>
              <a:rPr lang="en-US" altLang="zh-CN" sz="1400" strike="sngStrike" dirty="0" err="1"/>
              <a:t>Pottigari</a:t>
            </a:r>
            <a:r>
              <a:rPr lang="en-US" altLang="zh-CN" sz="1400" strike="sngStrike" dirty="0"/>
              <a:t> </a:t>
            </a:r>
            <a:r>
              <a:rPr lang="en-US" altLang="zh-CN" sz="1400" b="0" strike="sngStrike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not in pool</a:t>
            </a:r>
            <a:endParaRPr lang="en-US" altLang="zh-CN" sz="1400" b="0" strike="sngStrike" kern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1" fontAlgn="t" hangingPunct="1"/>
            <a:r>
              <a:rPr lang="en-US" altLang="zh-CN" sz="1400" strike="sngStrike" dirty="0"/>
              <a:t>Zheng Guo </a:t>
            </a:r>
            <a:r>
              <a:rPr lang="en-US" altLang="zh-CN" sz="1400" b="0" strike="sngStrike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CSI reporting (make it optional)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– not in pool</a:t>
            </a:r>
          </a:p>
          <a:p>
            <a:pPr eaLnBrk="1" fontAlgn="t" hangingPunct="1"/>
            <a:r>
              <a:rPr lang="en-US" altLang="zh-CN" sz="1400" dirty="0"/>
              <a:t>Jonathan Segev </a:t>
            </a:r>
            <a:r>
              <a:rPr lang="en-US" altLang="zh-CN" sz="1400" b="0" kern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–  </a:t>
            </a:r>
            <a:r>
              <a:rPr lang="en-US" altLang="zh-CN" sz="1400" b="0" dirty="0"/>
              <a:t>Annex G (out of scope)</a:t>
            </a:r>
            <a:endParaRPr lang="zh-CN" altLang="zh-CN" sz="1400" b="0" dirty="0"/>
          </a:p>
          <a:p>
            <a:pPr eaLnBrk="1" fontAlgn="t" hangingPunct="1"/>
            <a:r>
              <a:rPr lang="en-US" altLang="zh-CN" sz="1400" dirty="0" err="1"/>
              <a:t>Chaoyu</a:t>
            </a:r>
            <a:r>
              <a:rPr lang="en-US" altLang="zh-CN" sz="1400" dirty="0"/>
              <a:t> Xu </a:t>
            </a:r>
            <a:r>
              <a:rPr lang="en-US" altLang="zh-CN" sz="1400" b="0" dirty="0"/>
              <a:t>– RSSI (out of scope)</a:t>
            </a:r>
            <a:endParaRPr lang="en-US" altLang="zh-CN" sz="1400" b="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altLang="zh-CN" sz="1400" b="0" kern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altLang="zh-CN" sz="1400" b="0" kern="1200" dirty="0">
              <a:solidFill>
                <a:srgbClr val="000000"/>
              </a:solidFill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  <a:p>
            <a:pPr marL="0" eaLnBrk="1" fontAlgn="t" hangingPunct="1"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400" b="0" i="1" u="none" strike="noStrike" dirty="0">
              <a:effectLst/>
              <a:latin typeface="Times New Roman" panose="02020603050405020304" pitchFamily="18" charset="0"/>
              <a:ea typeface="+mn-ea"/>
              <a:cs typeface="Times New Roman" panose="02020603050405020304" pitchFamily="18" charset="0"/>
            </a:endParaRPr>
          </a:p>
        </p:txBody>
      </p:sp>
      <p:sp>
        <p:nvSpPr>
          <p:cNvPr id="4" name="矩形 3">
            <a:extLst>
              <a:ext uri="{FF2B5EF4-FFF2-40B4-BE49-F238E27FC236}">
                <a16:creationId xmlns:a16="http://schemas.microsoft.com/office/drawing/2014/main" id="{0F321C7C-3EF8-42F3-AA5F-9F62439E5B04}"/>
              </a:ext>
            </a:extLst>
          </p:cNvPr>
          <p:cNvSpPr/>
          <p:nvPr/>
        </p:nvSpPr>
        <p:spPr>
          <a:xfrm>
            <a:off x="7504688" y="5834389"/>
            <a:ext cx="42672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71450" indent="-171450"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altLang="zh-CN" sz="1400" b="1" dirty="0">
                <a:solidFill>
                  <a:srgbClr val="0000FF"/>
                </a:solidFill>
                <a:cs typeface="Times New Roman" panose="02020603050405020304" pitchFamily="18" charset="0"/>
              </a:rPr>
              <a:t>Did not receive Email response regarding the list of unsatisfied comments.</a:t>
            </a:r>
          </a:p>
        </p:txBody>
      </p:sp>
    </p:spTree>
    <p:extLst>
      <p:ext uri="{BB962C8B-B14F-4D97-AF65-F5344CB8AC3E}">
        <p14:creationId xmlns:p14="http://schemas.microsoft.com/office/powerpoint/2010/main" val="10040108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extLst>
              <a:ext uri="{FF2B5EF4-FFF2-40B4-BE49-F238E27FC236}">
                <a16:creationId xmlns:a16="http://schemas.microsoft.com/office/drawing/2014/main" id="{4CD84BD5-44BC-4350-88EC-7B277AD3B8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685801"/>
            <a:ext cx="11277600" cy="1065213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comments</a:t>
            </a:r>
            <a:endParaRPr lang="en-CA" dirty="0"/>
          </a:p>
        </p:txBody>
      </p:sp>
      <p:sp>
        <p:nvSpPr>
          <p:cNvPr id="9" name="Content Placeholder 5">
            <a:extLst>
              <a:ext uri="{FF2B5EF4-FFF2-40B4-BE49-F238E27FC236}">
                <a16:creationId xmlns:a16="http://schemas.microsoft.com/office/drawing/2014/main" id="{1152019C-6403-41D5-8687-6EE284A4D4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981200"/>
            <a:ext cx="5791200" cy="2286000"/>
          </a:xfrm>
        </p:spPr>
        <p:txBody>
          <a:bodyPr/>
          <a:lstStyle/>
          <a:p>
            <a:pPr algn="just">
              <a:spcBef>
                <a:spcPts val="0"/>
              </a:spcBef>
              <a:spcAft>
                <a:spcPts val="600"/>
              </a:spcAft>
            </a:pPr>
            <a:r>
              <a:rPr lang="en-GB" sz="2000" dirty="0">
                <a:ea typeface="ＭＳ Ｐゴシック" pitchFamily="34" charset="-128"/>
              </a:rPr>
              <a:t>The composite of all unsatisfied comments and the resolutions approved by the comment resolution committee received during working group ballot may be found in the embedded document on the right:</a:t>
            </a:r>
          </a:p>
          <a:p>
            <a:pPr lvl="1" algn="just">
              <a:spcBef>
                <a:spcPts val="0"/>
              </a:spcBef>
              <a:spcAft>
                <a:spcPts val="600"/>
              </a:spcAft>
            </a:pPr>
            <a:r>
              <a:rPr lang="en-GB" sz="1800" dirty="0">
                <a:ea typeface="ＭＳ Ｐゴシック" pitchFamily="34" charset="-128"/>
              </a:rPr>
              <a:t>Double click on the icon to the right to open this.</a:t>
            </a:r>
          </a:p>
        </p:txBody>
      </p:sp>
      <p:graphicFrame>
        <p:nvGraphicFramePr>
          <p:cNvPr id="4" name="对象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83011763"/>
              </p:ext>
            </p:extLst>
          </p:nvPr>
        </p:nvGraphicFramePr>
        <p:xfrm>
          <a:off x="7543800" y="2438400"/>
          <a:ext cx="1447800" cy="125425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工作表" showAsIcon="1" r:id="rId3" imgW="914400" imgH="792360" progId="Excel.Sheet.12">
                  <p:embed/>
                </p:oleObj>
              </mc:Choice>
              <mc:Fallback>
                <p:oleObj name="工作表" showAsIcon="1" r:id="rId3" imgW="914400" imgH="79236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543800" y="2438400"/>
                        <a:ext cx="1447800" cy="125425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2" name="对象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816096438"/>
              </p:ext>
            </p:extLst>
          </p:nvPr>
        </p:nvGraphicFramePr>
        <p:xfrm>
          <a:off x="7543800" y="4038600"/>
          <a:ext cx="1447800" cy="125425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showAsIcon="1" r:id="rId5" imgW="914400" imgH="792360" progId="Excel.Sheet.12">
                  <p:embed/>
                </p:oleObj>
              </mc:Choice>
              <mc:Fallback>
                <p:oleObj name="Worksheet" showAsIcon="1" r:id="rId5" imgW="914400" imgH="79236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7543800" y="4038600"/>
                        <a:ext cx="1447800" cy="125425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7113835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ACC498-55F8-4F1D-BDF4-63508AB96D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685801"/>
            <a:ext cx="11277600" cy="1065213"/>
          </a:xfrm>
        </p:spPr>
        <p:txBody>
          <a:bodyPr/>
          <a:lstStyle/>
          <a:p>
            <a:r>
              <a:rPr lang="en-US" dirty="0" err="1"/>
              <a:t>TGbf</a:t>
            </a:r>
            <a:r>
              <a:rPr lang="en-US" dirty="0"/>
              <a:t> Projected Timeline</a:t>
            </a:r>
          </a:p>
        </p:txBody>
      </p:sp>
      <p:graphicFrame>
        <p:nvGraphicFramePr>
          <p:cNvPr id="3" name="Table 5">
            <a:extLst>
              <a:ext uri="{FF2B5EF4-FFF2-40B4-BE49-F238E27FC236}">
                <a16:creationId xmlns:a16="http://schemas.microsoft.com/office/drawing/2014/main" id="{341FF4CC-9C2A-4A79-9244-AC6AE86BAF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2850222"/>
              </p:ext>
            </p:extLst>
          </p:nvPr>
        </p:nvGraphicFramePr>
        <p:xfrm>
          <a:off x="1631505" y="2002497"/>
          <a:ext cx="8527437" cy="27736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600399">
                  <a:extLst>
                    <a:ext uri="{9D8B030D-6E8A-4147-A177-3AD203B41FA5}">
                      <a16:colId xmlns:a16="http://schemas.microsoft.com/office/drawing/2014/main" val="503046018"/>
                    </a:ext>
                  </a:extLst>
                </a:gridCol>
                <a:gridCol w="2084559">
                  <a:extLst>
                    <a:ext uri="{9D8B030D-6E8A-4147-A177-3AD203B41FA5}">
                      <a16:colId xmlns:a16="http://schemas.microsoft.com/office/drawing/2014/main" val="571804262"/>
                    </a:ext>
                  </a:extLst>
                </a:gridCol>
                <a:gridCol w="2842479">
                  <a:extLst>
                    <a:ext uri="{9D8B030D-6E8A-4147-A177-3AD203B41FA5}">
                      <a16:colId xmlns:a16="http://schemas.microsoft.com/office/drawing/2014/main" val="29577239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Close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16545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First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May, 2024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Jun, 2024 (30 days)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2704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Second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Sep 2024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altLang="zh-CN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Oct</a:t>
                      </a: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 2024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277334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Third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Jan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Feb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18321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Fourth SA ballot (unchanged draft)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Mar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Mar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749442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EC to </a:t>
                      </a:r>
                      <a:r>
                        <a:rPr lang="en-US" dirty="0" err="1"/>
                        <a:t>RevCom</a:t>
                      </a:r>
                      <a:endParaRPr lang="en-US" dirty="0"/>
                    </a:p>
                    <a:p>
                      <a:r>
                        <a:rPr lang="en-US" sz="1200" dirty="0"/>
                        <a:t>(</a:t>
                      </a:r>
                      <a:r>
                        <a:rPr lang="en-US" sz="1200" dirty="0" err="1"/>
                        <a:t>RevCom</a:t>
                      </a:r>
                      <a:r>
                        <a:rPr lang="en-US" sz="1200" dirty="0"/>
                        <a:t> submittal deadline: </a:t>
                      </a:r>
                      <a:r>
                        <a:rPr lang="en-US" sz="1200" dirty="0">
                          <a:solidFill>
                            <a:srgbClr val="C00000"/>
                          </a:solidFill>
                        </a:rPr>
                        <a:t>XXX XX</a:t>
                      </a:r>
                      <a:r>
                        <a:rPr lang="en-US" sz="1200" dirty="0"/>
                        <a:t>, 2024)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宋体" panose="02010600030101010101" pitchFamily="2" charset="-122"/>
                        </a:rPr>
                        <a:t>Mar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4499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/>
                        <a:t>R</a:t>
                      </a:r>
                      <a:r>
                        <a:rPr lang="en-US" altLang="zh-CN" dirty="0" err="1"/>
                        <a:t>ev</a:t>
                      </a:r>
                      <a:r>
                        <a:rPr lang="en-US" dirty="0" err="1"/>
                        <a:t>Com</a:t>
                      </a:r>
                      <a:r>
                        <a:rPr lang="en-US" dirty="0"/>
                        <a:t> to SASB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1800" dirty="0">
                          <a:solidFill>
                            <a:schemeClr val="tx1"/>
                          </a:solidFill>
                          <a:effectLst/>
                          <a:latin typeface="Calibri" panose="020F0502020204030204" pitchFamily="34" charset="0"/>
                          <a:ea typeface="微软雅黑" panose="020B0503020204020204" pitchFamily="34" charset="-122"/>
                          <a:cs typeface="Times New Roman" panose="02020603050405020304" pitchFamily="18" charset="0"/>
                        </a:rPr>
                        <a:t>June 2025</a:t>
                      </a:r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zh-CN" sz="18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35246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76832357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151665</TotalTime>
  <Words>876</Words>
  <Application>Microsoft Office PowerPoint</Application>
  <PresentationFormat>Widescreen</PresentationFormat>
  <Paragraphs>237</Paragraphs>
  <Slides>9</Slides>
  <Notes>9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9</vt:i4>
      </vt:variant>
    </vt:vector>
  </HeadingPairs>
  <TitlesOfParts>
    <vt:vector size="16" baseType="lpstr">
      <vt:lpstr>ＭＳ Ｐゴシック</vt:lpstr>
      <vt:lpstr>Arial</vt:lpstr>
      <vt:lpstr>Calibri</vt:lpstr>
      <vt:lpstr>Times New Roman</vt:lpstr>
      <vt:lpstr>802-11-Submission</vt:lpstr>
      <vt:lpstr>工作表</vt:lpstr>
      <vt:lpstr>Microsoft Excel Worksheet</vt:lpstr>
      <vt:lpstr>P802.11bf report to EC on Conditional Approval to go to SA Ballot</vt:lpstr>
      <vt:lpstr>Introduction</vt:lpstr>
      <vt:lpstr>Status Summary</vt:lpstr>
      <vt:lpstr>PowerPoint Presentation</vt:lpstr>
      <vt:lpstr>802.11 WG Letter Ballot Comments – P802.11bf</vt:lpstr>
      <vt:lpstr>Unsatisfied Technical comments by commenter</vt:lpstr>
      <vt:lpstr>Unsatisfied Technical Comments – Topics</vt:lpstr>
      <vt:lpstr>Unsatisfied comments</vt:lpstr>
      <vt:lpstr>TGbf Projected Timeline</vt:lpstr>
    </vt:vector>
  </TitlesOfParts>
  <Manager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P802.11bf report to EC on Conditional Approval to go to SA Ballot</dc:title>
  <dc:creator>Hanxiao (Tony, WT Lab)</dc:creator>
  <dc:description/>
  <cp:lastModifiedBy>Robert Stacey</cp:lastModifiedBy>
  <cp:revision>120</cp:revision>
  <cp:lastPrinted>2014-11-04T15:04:57Z</cp:lastPrinted>
  <dcterms:created xsi:type="dcterms:W3CDTF">2007-04-17T18:10:23Z</dcterms:created>
  <dcterms:modified xsi:type="dcterms:W3CDTF">2024-05-08T07:09:56Z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s_pID_725343">
    <vt:lpwstr>(12)O48q+nWDiKNAVXoAwq58w7ATF5BZpxUzus1FEuepahc6BRLUWdfXeHQFTCUY0LJynFgfmRNUPZlAVy+j0r6pbTTT4EXTIDQn++fDAJzW+wNWbLiJe8Z4f4WxdeblmkwEZYVIjqjQH/zBS5y6b9GoioXTXjFlVZ7xPu5xRU0WiDXzU0e3oG78RYbPZ2aHX/hl9SFYOtYdUMQjNw+W6g45GYePd7oGmr8CiOcEr8o5DLsyXdeT</vt:lpwstr>
  </property>
  <property fmtid="{D5CDD505-2E9C-101B-9397-08002B2CF9AE}" pid="3" name="_ms_pID_7253431">
    <vt:lpwstr>hBtTL66MZvP2f/KaV3adKT94KHNJID0xypYHmm25hGzk/ETif8Sj8xBGFsYnZVfYQOQ/wAyM9jGI1mxvLrml8FSLl4bDbfLtpebXgH+6bsglE2sjb5/6PLqZ6vrPMuq4xHCeAFploXk9GR4pqeBSsTI3ryAIkLOeZIHu3OlyhiIUHAYFFjusCknP+OLaVPfpnqpJjopJQHwudTzey6vtimu1b8SZqaoMzXoWNM8jqNR1+tnd</vt:lpwstr>
  </property>
  <property fmtid="{D5CDD505-2E9C-101B-9397-08002B2CF9AE}" pid="4" name="_ms_pID_7253432">
    <vt:lpwstr>x8ME0DQ2PpRh3avrRbfrZv56P6DdLEWGgiSMf+uDB4pq8mzhbhG6zPVPz3X1HS7rV0q5VF4keEsOSPp/KUMahD6kIQ6nI8qma02y7yusddScuZyMKuYK7AFTacu2BRKKxw82Xzx/b9m828jjjbhdYp08I8L82pMlPMiTjrFCpVp1AC8y6wfo3GM3bJVjc7D4DG5rJI1R0MXpzIiQOzKrXn0tHb6SOvbzeZuVqelsG00qCwte</vt:lpwstr>
  </property>
  <property fmtid="{D5CDD505-2E9C-101B-9397-08002B2CF9AE}" pid="5" name="_ms_pID_7253433">
    <vt:lpwstr>DeUnBJ7jXkhDFSfx2mbaZLiRTmabchORs5UcQM7t6iy9W9V5x0aJrpdekEha9ev1v7ztBtDiSNiz0nb5TnbmoOjSO9dSTPtxKJtkBk0VOT8v8uSIsc13cQc0DfmbMnZDCw/73NT8fGNvpvuxnOABvrA90Ua7RN1L2t9H8pOjEZKxCOmcGK2xRY5PojaZXHShwppauFNrvLHwrK2A1xMWv2Hy/8UBtsBI7RPOw+pkMh3CoR5h</vt:lpwstr>
  </property>
  <property fmtid="{D5CDD505-2E9C-101B-9397-08002B2CF9AE}" pid="6" name="_ms_pID_725343_00">
    <vt:lpwstr>_ms_pID_725343</vt:lpwstr>
  </property>
  <property fmtid="{D5CDD505-2E9C-101B-9397-08002B2CF9AE}" pid="7" name="_ms_pID_7253431_00">
    <vt:lpwstr>_ms_pID_7253431</vt:lpwstr>
  </property>
  <property fmtid="{D5CDD505-2E9C-101B-9397-08002B2CF9AE}" pid="8" name="_ms_pID_7253432_00">
    <vt:lpwstr>_ms_pID_7253432</vt:lpwstr>
  </property>
  <property fmtid="{D5CDD505-2E9C-101B-9397-08002B2CF9AE}" pid="9" name="_ms_pID_7253433_00">
    <vt:lpwstr>_ms_pID_7253433</vt:lpwstr>
  </property>
  <property fmtid="{D5CDD505-2E9C-101B-9397-08002B2CF9AE}" pid="10" name="_ms_pID_7253434">
    <vt:lpwstr>9t84MRtTx6Thnshgwp5BWq4UiuH84Eiujfe39Icajo8bMu+OO+aJRKLepkNrNUE99MU7YuJd+fFCg3aweaBTnq2fGfvMW7Ut/bQu8RC1FTVvRRLGOQlyb7hYMxC9aIRdVBZ6p18/5pQrL2cu4rhCKSpebJkgn8YLAtFbLQvYKXu93YKEYLjKpDwJeP+CyI8vT062JGalwlQ3Yvee3IDqJW1yqOBg24U7zWL0L3MKhhrvO8f0</vt:lpwstr>
  </property>
  <property fmtid="{D5CDD505-2E9C-101B-9397-08002B2CF9AE}" pid="11" name="_ms_pID_7253434_00">
    <vt:lpwstr>_ms_pID_7253434</vt:lpwstr>
  </property>
  <property fmtid="{D5CDD505-2E9C-101B-9397-08002B2CF9AE}" pid="12" name="_ms_pID_7253435">
    <vt:lpwstr>6GWTJDqz29S7smRvZQ2d6O2tevCrNSUYcO/TE5kl465CI3u3agCbKz/IqAI6BCDNXFzeHpTc0L65mbokTOrPcULOX23R2vtnlJnGDo1mTjdsWF4b4qPHz0R58sXuSVXhknyPvskulsySMkLGliq6rC8WkcO5aBCH/kRw9eAT1jvX2qCdNVwm1UhsJZec74rp824gmFvr6KutP18IGVz5uhur7VnixQSUGNWBIVj552MkbME6</vt:lpwstr>
  </property>
  <property fmtid="{D5CDD505-2E9C-101B-9397-08002B2CF9AE}" pid="13" name="_ms_pID_7253435_00">
    <vt:lpwstr>_ms_pID_7253435</vt:lpwstr>
  </property>
  <property fmtid="{D5CDD505-2E9C-101B-9397-08002B2CF9AE}" pid="14" name="_ms_pID_7253436">
    <vt:lpwstr>sTeVGnCQ0WCLcu3MQHuO0TFinWdHluh2Vf6zXtBjuRebL8xr6suQUaNHGWcf621zJRFmh33DmaFN7MhZOreGlD6ucG2hrcCFhIUw1L/vg/10yQu6cia0ltRDyoV9ZARFiNAqXnGHWnwNjirxWaWwRuMcte7s5PAnIc7KUTz33edbdJXdaI39osewTu48zvXD5Ap8Q0zJ809EcnCIXc+WtGKSzpnNNWwFyVUPx3CFyuEpL4Pj</vt:lpwstr>
  </property>
  <property fmtid="{D5CDD505-2E9C-101B-9397-08002B2CF9AE}" pid="15" name="_ms_pID_7253436_00">
    <vt:lpwstr>_ms_pID_7253436</vt:lpwstr>
  </property>
  <property fmtid="{D5CDD505-2E9C-101B-9397-08002B2CF9AE}" pid="16" name="_ms_pID_7253437">
    <vt:lpwstr>Dm3MIKDygnrlJgGYaKT7hvJiY3AsvZDFcRpNIqaF2iH+3iYHuJDWGNqjQFQTnPnIW4L7Ph3g4wZJ6lvGXdrp7GMSeF0/HbFbONKSiB6fo3sjR58WECrD3iyflR3pBaDoQwN398Hqp9MUjYgpTKwoV9UJBG1HMAxflrQaAv6/QXkRlJDGoKn90YQTAs+RxuWobh62wp6uacyFPhO3dxEgde63/NbE/BFnXQtf45PCGNa3KvlH</vt:lpwstr>
  </property>
  <property fmtid="{D5CDD505-2E9C-101B-9397-08002B2CF9AE}" pid="17" name="_ms_pID_7253437_00">
    <vt:lpwstr>_ms_pID_7253437</vt:lpwstr>
  </property>
  <property fmtid="{D5CDD505-2E9C-101B-9397-08002B2CF9AE}" pid="18" name="_ms_pID_7253438">
    <vt:lpwstr>2TW/xbkhJGEaCFDDLT5IDAVYF7wCtVb86KgY7RouYgbTiiRUOUZdvQgYasRYQjRRQHq3j7PEJ5m9aiErVUdxB14eSEqi39a6X/0IWvo/Tl6lOouA5yKfuJr+AnxG9iCUEzuOlA5YtCxXAL38I3f/xKvhMKnXvJsA3IDAAIj0TdpHkqeEjGqdZaLJun9BFA8ui4iGfsGtGbd83Tu9xvBJhy61UCXLzIC1/3e8A7uQIj70Y9vE</vt:lpwstr>
  </property>
  <property fmtid="{D5CDD505-2E9C-101B-9397-08002B2CF9AE}" pid="19" name="_ms_pID_7253438_00">
    <vt:lpwstr>_ms_pID_7253438</vt:lpwstr>
  </property>
  <property fmtid="{D5CDD505-2E9C-101B-9397-08002B2CF9AE}" pid="20" name="_ms_pID_7253439">
    <vt:lpwstr>y6kFNTjsH2mE8f1UM95zogrbUuwzLzv11JqPEndS5UH5Lo8hJp1y9mBWg137eLLAXkxWIT1wLg0+p/ZEkq2ar/3u10yNvrddGtCMOn+Mik/A6YEfsGhiacDa6gq2VTnIhFya5g2Un2Qd5eq5mxnZth6Wic1AwgAKLTlzgAodJEMyHfuT91df79HCc/2kG/biuHnoxtPvJnwn+VOSQPxc/3X08hy+h9J1u9JNx0xL2/GBk3Jq</vt:lpwstr>
  </property>
  <property fmtid="{D5CDD505-2E9C-101B-9397-08002B2CF9AE}" pid="21" name="_ms_pID_7253439_00">
    <vt:lpwstr>_ms_pID_7253439</vt:lpwstr>
  </property>
  <property fmtid="{D5CDD505-2E9C-101B-9397-08002B2CF9AE}" pid="22" name="_ms_pID_72534310">
    <vt:lpwstr>kiAeZ3SViGiZnriBbU58KYt1RpZ8eBinUdFbRfYxQXRkzDWwNQewHtw75pcA6cREPLuI2SAbxHVYSR3ZUQ5zzjYwte9tx/Sz0XORHKyOcmsIT5gncnPVLYLsDnTA2iOGX/DUw8XNZoQ9LYZzW9Y+ux8R1UZoLQv4XUK12L129g9SBWNmAOm2sZnFbfrpXSC/kozVB/gOTHDLzacdjMJ1j+FvpemlYvFkaW2xdXn6gHIjaUtI</vt:lpwstr>
  </property>
  <property fmtid="{D5CDD505-2E9C-101B-9397-08002B2CF9AE}" pid="23" name="_ms_pID_72534310_00">
    <vt:lpwstr>_ms_pID_72534310</vt:lpwstr>
  </property>
  <property fmtid="{D5CDD505-2E9C-101B-9397-08002B2CF9AE}" pid="24" name="_ms_pID_72534311">
    <vt:lpwstr>w8PjNg==</vt:lpwstr>
  </property>
  <property fmtid="{D5CDD505-2E9C-101B-9397-08002B2CF9AE}" pid="25" name="_ms_pID_72534311_00">
    <vt:lpwstr>_ms_pID_72534311</vt:lpwstr>
  </property>
  <property fmtid="{D5CDD505-2E9C-101B-9397-08002B2CF9AE}" pid="26" name="_2015_ms_pID_725343">
    <vt:lpwstr>(3)97ge1I1MCZRAVo7vbN93O17tjDEEiCY4hbVl5MgdG+XaJmL2hxmg/+sHyrJ3fiOXNvgDVOW5
+dYw8XLRz93iNKE7gaeHIeueaWulUSKtSzrwA5UvPjTBYtpwdGxUH7gRUWjDtCz3F5x22N7Q
VyCc48HBojPOR2BASEi2Qt+aSte2MJ6u2sQqMljgD9CH0u2YngzX+QB/V0ea+QbReMsloaZQ
kL+czjEfcO9d6XWnQN</vt:lpwstr>
  </property>
  <property fmtid="{D5CDD505-2E9C-101B-9397-08002B2CF9AE}" pid="27" name="_2015_ms_pID_7253431">
    <vt:lpwstr>ovuf7nbdjLhxvzyp3IAL4qa04xb8uKBzvg/qbXM6j7rXSLqQWdkh4L
BfuIN0vo0X+iUung3+KDoHnvRp2vH/QTIFdPDktYPf2b+Ef3mvs7gQPa7I6WkdQHDUsMmyfE
p4kSiOn51LuDa9zi458AMUCB0pWbM/BSIxHcW9TWip7wwnhs4pMkdjM0FiU7ntFKYbR8DJ1D
FIajtTyVP3KT0KoSYN8o0NIMV57t9KcwNjir</vt:lpwstr>
  </property>
  <property fmtid="{D5CDD505-2E9C-101B-9397-08002B2CF9AE}" pid="28" name="_2015_ms_pID_7253432">
    <vt:lpwstr>NQ==</vt:lpwstr>
  </property>
  <property fmtid="{D5CDD505-2E9C-101B-9397-08002B2CF9AE}" pid="29" name="_readonly">
    <vt:lpwstr/>
  </property>
  <property fmtid="{D5CDD505-2E9C-101B-9397-08002B2CF9AE}" pid="30" name="_change">
    <vt:lpwstr/>
  </property>
  <property fmtid="{D5CDD505-2E9C-101B-9397-08002B2CF9AE}" pid="31" name="_full-control">
    <vt:lpwstr/>
  </property>
  <property fmtid="{D5CDD505-2E9C-101B-9397-08002B2CF9AE}" pid="32" name="sflag">
    <vt:lpwstr>1710494802</vt:lpwstr>
  </property>
</Properties>
</file>