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1" r:id="rId5"/>
    <p:sldId id="696" r:id="rId6"/>
    <p:sldId id="4511" r:id="rId7"/>
    <p:sldId id="4515" r:id="rId8"/>
    <p:sldId id="4516" r:id="rId9"/>
    <p:sldId id="19318" r:id="rId10"/>
    <p:sldId id="19316" r:id="rId11"/>
    <p:sldId id="4521" r:id="rId12"/>
    <p:sldId id="4522" r:id="rId1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8482B9-0683-9D03-27C4-CEC19D840A24}" name="Andy Scott" initials="AS" userId="S::AScott@ncta.com::1a91c28a-49e0-4388-9cda-c26d927ed3b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FC"/>
    <a:srgbClr val="E4E5E5"/>
    <a:srgbClr val="A6A6A6"/>
    <a:srgbClr val="64B4FF"/>
    <a:srgbClr val="BCBDBF"/>
    <a:srgbClr val="64656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0E9A0F-2824-494F-A7C6-AB5B64F19380}" v="3" dt="2024-03-13T12:25:08.7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2" autoAdjust="0"/>
    <p:restoredTop sz="93771" autoAdjust="0"/>
  </p:normalViewPr>
  <p:slideViewPr>
    <p:cSldViewPr showGuides="1">
      <p:cViewPr varScale="1">
        <p:scale>
          <a:sx n="89" d="100"/>
          <a:sy n="89" d="100"/>
        </p:scale>
        <p:origin x="658" y="8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 Kennedy" userId="e810d86e-335d-4c6e-9b29-76a01f35df5d" providerId="ADAL" clId="{880E9A0F-2824-494F-A7C6-AB5B64F19380}"/>
    <pc:docChg chg="custSel modSld modMainMaster">
      <pc:chgData name="Rich Kennedy" userId="e810d86e-335d-4c6e-9b29-76a01f35df5d" providerId="ADAL" clId="{880E9A0F-2824-494F-A7C6-AB5B64F19380}" dt="2024-03-13T12:27:52.387" v="184" actId="20577"/>
      <pc:docMkLst>
        <pc:docMk/>
      </pc:docMkLst>
      <pc:sldChg chg="addSp modSp mod">
        <pc:chgData name="Rich Kennedy" userId="e810d86e-335d-4c6e-9b29-76a01f35df5d" providerId="ADAL" clId="{880E9A0F-2824-494F-A7C6-AB5B64F19380}" dt="2024-03-13T12:26:42.610" v="183" actId="20577"/>
        <pc:sldMkLst>
          <pc:docMk/>
          <pc:sldMk cId="3108186197" sldId="4522"/>
        </pc:sldMkLst>
        <pc:spChg chg="mod">
          <ac:chgData name="Rich Kennedy" userId="e810d86e-335d-4c6e-9b29-76a01f35df5d" providerId="ADAL" clId="{880E9A0F-2824-494F-A7C6-AB5B64F19380}" dt="2024-03-13T12:24:54.139" v="87" actId="20577"/>
          <ac:spMkLst>
            <pc:docMk/>
            <pc:sldMk cId="3108186197" sldId="4522"/>
            <ac:spMk id="3" creationId="{F09405C0-C628-AC10-994E-B3B0B0C278E4}"/>
          </ac:spMkLst>
        </pc:spChg>
        <pc:spChg chg="add mod">
          <ac:chgData name="Rich Kennedy" userId="e810d86e-335d-4c6e-9b29-76a01f35df5d" providerId="ADAL" clId="{880E9A0F-2824-494F-A7C6-AB5B64F19380}" dt="2024-03-13T12:26:42.610" v="183" actId="20577"/>
          <ac:spMkLst>
            <pc:docMk/>
            <pc:sldMk cId="3108186197" sldId="4522"/>
            <ac:spMk id="7" creationId="{9EC7D7E6-50F6-1FAF-B73A-6FDE9F2FB418}"/>
          </ac:spMkLst>
        </pc:spChg>
      </pc:sldChg>
      <pc:sldChg chg="modSp mod">
        <pc:chgData name="Rich Kennedy" userId="e810d86e-335d-4c6e-9b29-76a01f35df5d" providerId="ADAL" clId="{880E9A0F-2824-494F-A7C6-AB5B64F19380}" dt="2024-03-13T12:27:52.387" v="184" actId="20577"/>
        <pc:sldMkLst>
          <pc:docMk/>
          <pc:sldMk cId="1125833464" sldId="19318"/>
        </pc:sldMkLst>
        <pc:spChg chg="mod">
          <ac:chgData name="Rich Kennedy" userId="e810d86e-335d-4c6e-9b29-76a01f35df5d" providerId="ADAL" clId="{880E9A0F-2824-494F-A7C6-AB5B64F19380}" dt="2024-03-13T12:27:52.387" v="184" actId="20577"/>
          <ac:spMkLst>
            <pc:docMk/>
            <pc:sldMk cId="1125833464" sldId="19318"/>
            <ac:spMk id="3" creationId="{F69A126E-C905-3F78-5F9F-C03B9D98A0E2}"/>
          </ac:spMkLst>
        </pc:spChg>
      </pc:sldChg>
      <pc:sldMasterChg chg="addSp delSp modSp mod">
        <pc:chgData name="Rich Kennedy" userId="e810d86e-335d-4c6e-9b29-76a01f35df5d" providerId="ADAL" clId="{880E9A0F-2824-494F-A7C6-AB5B64F19380}" dt="2024-03-13T12:21:54.487" v="3" actId="20577"/>
        <pc:sldMasterMkLst>
          <pc:docMk/>
          <pc:sldMasterMk cId="0" sldId="2147483648"/>
        </pc:sldMasterMkLst>
        <pc:spChg chg="add del mod">
          <ac:chgData name="Rich Kennedy" userId="e810d86e-335d-4c6e-9b29-76a01f35df5d" providerId="ADAL" clId="{880E9A0F-2824-494F-A7C6-AB5B64F19380}" dt="2024-03-13T12:21:54.487" v="3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78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 dirty="0"/>
              <a:t>March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69899" y="6475413"/>
            <a:ext cx="19220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Rich Kennedy (Bluetooth SIG)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45433" y="331014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802.11-24/0311r1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 dirty="0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Bluetooth SIG March 2024 Update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2024-03-13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032602"/>
              </p:ext>
            </p:extLst>
          </p:nvPr>
        </p:nvGraphicFramePr>
        <p:xfrm>
          <a:off x="1920875" y="2597150"/>
          <a:ext cx="8767763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1798" imgH="2348139" progId="Word.Document.8">
                  <p:embed/>
                </p:oleObj>
              </mc:Choice>
              <mc:Fallback>
                <p:oleObj name="Document" r:id="rId3" imgW="8121798" imgH="2348139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597150"/>
                        <a:ext cx="8767763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DD183-1EDE-CAF6-EC27-7E34A360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March 2024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2813" y="1828800"/>
            <a:ext cx="103632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800" dirty="0"/>
              <a:t>This is an update on Bluetooth SIG actions and plans for sharing the 5 and 6 GHz bands with incumbents and unlicensed/license-exempt devices.</a:t>
            </a:r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2ACAFB-4D27-A674-6E7E-3C31AD20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3505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  <a:p>
            <a:r>
              <a:rPr lang="en-US" altLang="en-US" dirty="0">
                <a:cs typeface="Times New Roman"/>
              </a:rPr>
              <a:t>The Overall Bluetooth SIG Plan</a:t>
            </a:r>
          </a:p>
          <a:p>
            <a:r>
              <a:rPr lang="en-US" altLang="en-US" dirty="0">
                <a:cs typeface="Times New Roman"/>
              </a:rPr>
              <a:t>Recent Actions</a:t>
            </a:r>
          </a:p>
          <a:p>
            <a:r>
              <a:rPr lang="en-US" dirty="0"/>
              <a:t>ETSI BRAN #123 meeting notes</a:t>
            </a:r>
          </a:p>
          <a:p>
            <a:r>
              <a:rPr lang="en-US" altLang="en-US" dirty="0">
                <a:cs typeface="Times New Roman"/>
              </a:rPr>
              <a:t>Bluetooth Next Steps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D619F-518F-4CF7-FCD6-94CDDF614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4687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112B-36FC-6045-27E2-E7B5A49AE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99B95-3B58-255F-C8DF-B560F6233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989138"/>
            <a:ext cx="10363200" cy="4248174"/>
          </a:xfrm>
        </p:spPr>
        <p:txBody>
          <a:bodyPr/>
          <a:lstStyle/>
          <a:p>
            <a:r>
              <a:rPr lang="en-US" sz="2000" dirty="0"/>
              <a:t>The Bluetooth SIG recognizes the contribution the Wi-Fi industry has made in opening the 6 GHz band for unlicensed/license-exempt sharing to grow the technology</a:t>
            </a:r>
          </a:p>
          <a:p>
            <a:r>
              <a:rPr lang="en-US" sz="2000" dirty="0"/>
              <a:t>Today, Bluetooth technology needs to secure its future growth </a:t>
            </a:r>
          </a:p>
          <a:p>
            <a:pPr lvl="1"/>
            <a:r>
              <a:rPr lang="en-US" sz="1600" dirty="0"/>
              <a:t>The 83.5 MHz of the 2.4 GHz band is not a sufficient hedge against congestion or sufficient to support innovation</a:t>
            </a:r>
          </a:p>
          <a:p>
            <a:r>
              <a:rPr lang="en-US" sz="2000" dirty="0"/>
              <a:t>Bluetooth and Wi-Fi successfully shared the 2.4 GHz band for many years</a:t>
            </a:r>
          </a:p>
          <a:p>
            <a:pPr lvl="1"/>
            <a:r>
              <a:rPr lang="en-US" sz="1800" dirty="0"/>
              <a:t>Unfortunately, most of 5 GHz is not viable for Bluetooth, i.e., indoor restrictions and DFS</a:t>
            </a:r>
          </a:p>
          <a:p>
            <a:pPr lvl="1"/>
            <a:r>
              <a:rPr lang="en-US" sz="1800" dirty="0"/>
              <a:t>5.8 GHz band available in many regulatory domains</a:t>
            </a:r>
          </a:p>
          <a:p>
            <a:pPr lvl="1"/>
            <a:r>
              <a:rPr lang="en-US" sz="1800" dirty="0"/>
              <a:t>Narrowband technology already deployed in U-NII-3</a:t>
            </a:r>
          </a:p>
          <a:p>
            <a:r>
              <a:rPr lang="en-US" sz="2000" dirty="0"/>
              <a:t>The 6 GHz band has room for Bluetooth and Wi-Fi, and there is time to develop optimal sharing mechanisms</a:t>
            </a:r>
          </a:p>
          <a:p>
            <a:r>
              <a:rPr lang="en-US" sz="2000" dirty="0"/>
              <a:t>We will work closely with the Wi-Fi industry in IEEE 802 and Wi-Fi Alliance to enable Bluetooth sharing these band equitably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065A2-6D8F-488C-B83C-87A0AD22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AC1CC-6120-85DA-576B-220D245E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F3C56-86F1-46F7-31D6-3F027842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94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6751D-118C-5C31-695C-F26C69B9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Bluetooth SIG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6EBDA-4D2E-FC84-DEB8-76A59D1BA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industry coalition of Bluetooth companies to drive regulatory and standards changes just as Wi-Fi did </a:t>
            </a:r>
          </a:p>
          <a:p>
            <a:pPr lvl="1"/>
            <a:r>
              <a:rPr lang="en-US" dirty="0"/>
              <a:t>Including companies with both Wi-Fi and Bluetooth businesses</a:t>
            </a:r>
          </a:p>
          <a:p>
            <a:pPr lvl="1"/>
            <a:r>
              <a:rPr lang="en-US" dirty="0"/>
              <a:t>Collaborate with Wi-Fi industry to drive needed changes </a:t>
            </a:r>
          </a:p>
          <a:p>
            <a:r>
              <a:rPr lang="en-US" dirty="0"/>
              <a:t>Work with SDOs to develop optimum spectrum sharing methods and advance regulatory/standards to codify them as required</a:t>
            </a:r>
          </a:p>
          <a:p>
            <a:pPr lvl="1"/>
            <a:r>
              <a:rPr lang="en-US" dirty="0"/>
              <a:t>ETSI BRAN New Work Item adopted in September 2023 (BRAN #120)</a:t>
            </a:r>
          </a:p>
          <a:p>
            <a:r>
              <a:rPr lang="en-US" dirty="0"/>
              <a:t>The detailed plan can best be developed working together</a:t>
            </a:r>
          </a:p>
          <a:p>
            <a:r>
              <a:rPr lang="en-US" dirty="0"/>
              <a:t>Now that the FCC has completed the first round of VLP decisions, we are requesting another for narrowband sharing (without geofencing)</a:t>
            </a:r>
          </a:p>
          <a:p>
            <a:pPr lvl="1"/>
            <a:r>
              <a:rPr lang="en-US" dirty="0"/>
              <a:t>Chairwoman </a:t>
            </a:r>
            <a:r>
              <a:rPr lang="en-US" dirty="0" err="1"/>
              <a:t>Rosenworcel</a:t>
            </a:r>
            <a:r>
              <a:rPr lang="en-US" dirty="0"/>
              <a:t> said there will be a number of additional NPRMs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AF069-D958-1730-C0AA-C4982AEE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8E69-16E5-074E-095A-BA725353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6A05E-360B-097D-291C-A72F2E28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414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6236B-84FB-8651-A9B2-595CF9814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#123 Meeting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A126E-C905-3F78-5F9F-C03B9D98A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There were 10 presentations regarding narrowband sharing in 6 GHz</a:t>
            </a:r>
          </a:p>
          <a:p>
            <a:pPr lvl="1">
              <a:buFont typeface="+mj-lt"/>
              <a:buAutoNum type="arabicPeriod"/>
            </a:pPr>
            <a:r>
              <a:rPr lang="en-US" sz="1600" b="0" i="0" dirty="0">
                <a:solidFill>
                  <a:srgbClr val="172B4D"/>
                </a:solidFill>
                <a:effectLst/>
                <a:latin typeface="-apple-system"/>
              </a:rPr>
              <a:t>“Background for the first 6 GHz Harmonized Standard”</a:t>
            </a:r>
            <a:r>
              <a:rPr lang="en-US" sz="1600" dirty="0">
                <a:solidFill>
                  <a:srgbClr val="172B4D"/>
                </a:solidFill>
                <a:latin typeface="-apple-system"/>
              </a:rPr>
              <a:t> David Sugirtharaj (Ericsson)</a:t>
            </a:r>
            <a:endParaRPr lang="en-US" sz="16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lvl="1">
              <a:buFont typeface="+mj-lt"/>
              <a:buAutoNum type="arabicPeriod"/>
            </a:pPr>
            <a:r>
              <a:rPr lang="en-US" sz="1600" b="0" i="0" dirty="0">
                <a:solidFill>
                  <a:srgbClr val="172B4D"/>
                </a:solidFill>
                <a:effectLst/>
                <a:latin typeface="-apple-system"/>
              </a:rPr>
              <a:t>“Enabling LBT for narrowband FHSS transmission” Ratnesh Kumbhkar (Intel)</a:t>
            </a:r>
          </a:p>
          <a:p>
            <a:pPr lvl="1">
              <a:buFont typeface="+mj-lt"/>
              <a:buAutoNum type="arabicPeriod"/>
            </a:pPr>
            <a:r>
              <a:rPr lang="en-US" sz="1600" b="0" i="0" dirty="0">
                <a:solidFill>
                  <a:srgbClr val="172B4D"/>
                </a:solidFill>
                <a:effectLst/>
                <a:latin typeface="-apple-system"/>
              </a:rPr>
              <a:t>“NB test signal issues” Menzo Wentink*+ (Qualcomm+)</a:t>
            </a:r>
          </a:p>
          <a:p>
            <a:pPr lvl="1">
              <a:buFont typeface="+mj-lt"/>
              <a:buAutoNum type="arabicPeriod"/>
            </a:pPr>
            <a:r>
              <a:rPr lang="en-US" sz="1600" b="0" i="0" dirty="0">
                <a:solidFill>
                  <a:srgbClr val="00B050"/>
                </a:solidFill>
                <a:effectLst/>
                <a:latin typeface="-apple-system"/>
              </a:rPr>
              <a:t>“Balancing Wideband &amp; Narrowband Frequency Hopping Channel Access Mechanisms” </a:t>
            </a:r>
            <a:r>
              <a:rPr lang="en-US" sz="1600" b="0" i="0" dirty="0">
                <a:solidFill>
                  <a:srgbClr val="172B4D"/>
                </a:solidFill>
                <a:effectLst/>
                <a:latin typeface="-apple-system"/>
              </a:rPr>
              <a:t>Sebastian Max* (Ericsson)</a:t>
            </a:r>
          </a:p>
          <a:p>
            <a:pPr lvl="1">
              <a:buFont typeface="+mj-lt"/>
              <a:buAutoNum type="arabicPeriod"/>
            </a:pPr>
            <a:r>
              <a:rPr lang="en-US" sz="1600" b="0" i="0" dirty="0">
                <a:solidFill>
                  <a:srgbClr val="172B4D"/>
                </a:solidFill>
                <a:effectLst/>
                <a:latin typeface="-apple-system"/>
              </a:rPr>
              <a:t>“Bluetooth isochronous audio with LBT” Menzo Wentink* (Qualcomm)</a:t>
            </a:r>
          </a:p>
          <a:p>
            <a:pPr lvl="1">
              <a:buFont typeface="+mj-lt"/>
              <a:buAutoNum type="arabicPeriod"/>
            </a:pPr>
            <a:r>
              <a:rPr lang="en-US" sz="1600" b="0" i="0" dirty="0">
                <a:solidFill>
                  <a:srgbClr val="172B4D"/>
                </a:solidFill>
                <a:effectLst/>
                <a:latin typeface="-apple-system"/>
              </a:rPr>
              <a:t>“NB Interference on WB signal” David Sugirtharaj (Ericsson)</a:t>
            </a:r>
          </a:p>
          <a:p>
            <a:pPr lvl="1">
              <a:buFont typeface="+mj-lt"/>
              <a:buAutoNum type="arabicPeriod"/>
            </a:pPr>
            <a:r>
              <a:rPr lang="en-US" sz="1600" b="0" i="0" dirty="0">
                <a:solidFill>
                  <a:srgbClr val="172B4D"/>
                </a:solidFill>
                <a:effectLst/>
                <a:latin typeface="-apple-system"/>
              </a:rPr>
              <a:t>“</a:t>
            </a:r>
            <a:r>
              <a:rPr lang="en-US" sz="1600" b="0" i="0" dirty="0">
                <a:solidFill>
                  <a:srgbClr val="00B050"/>
                </a:solidFill>
                <a:effectLst/>
                <a:latin typeface="-apple-system"/>
              </a:rPr>
              <a:t>Secondary Channel Deferral LBT for narrow band frequency hopping systems” </a:t>
            </a:r>
            <a:r>
              <a:rPr lang="en-US" sz="1600" b="0" i="0" dirty="0">
                <a:solidFill>
                  <a:srgbClr val="172B4D"/>
                </a:solidFill>
                <a:effectLst/>
                <a:latin typeface="-apple-system"/>
              </a:rPr>
              <a:t>Pontus Arvidson (Ericsson)</a:t>
            </a:r>
          </a:p>
          <a:p>
            <a:pPr lvl="1">
              <a:buFont typeface="+mj-lt"/>
              <a:buAutoNum type="arabicPeriod"/>
            </a:pPr>
            <a:r>
              <a:rPr lang="en-US" sz="1600" b="0" i="0" dirty="0">
                <a:solidFill>
                  <a:srgbClr val="172B4D"/>
                </a:solidFill>
                <a:effectLst/>
                <a:latin typeface="-apple-system"/>
              </a:rPr>
              <a:t>“NB channel access with LBT” Menzo Wentink* (Qualcomm)</a:t>
            </a:r>
          </a:p>
          <a:p>
            <a:pPr lvl="1">
              <a:buFont typeface="+mj-lt"/>
              <a:buAutoNum type="arabicPeriod"/>
            </a:pPr>
            <a:r>
              <a:rPr lang="en-US" sz="1600" b="0" i="0" dirty="0">
                <a:solidFill>
                  <a:srgbClr val="172B4D"/>
                </a:solidFill>
                <a:effectLst/>
                <a:latin typeface="-apple-system"/>
              </a:rPr>
              <a:t>“NB test signal changes” Menzo Wentink* (Qualcomm)</a:t>
            </a:r>
          </a:p>
          <a:p>
            <a:pPr lvl="1">
              <a:buFont typeface="+mj-lt"/>
              <a:buAutoNum type="arabicPeriod"/>
            </a:pPr>
            <a:r>
              <a:rPr lang="en-US" sz="1600" b="0" i="0" dirty="0">
                <a:solidFill>
                  <a:srgbClr val="172B4D"/>
                </a:solidFill>
                <a:effectLst/>
                <a:latin typeface="-apple-system"/>
              </a:rPr>
              <a:t>“Proposed meeting dates prior to plenary #124” ETSI BRAN Chair*</a:t>
            </a:r>
          </a:p>
          <a:p>
            <a:r>
              <a:rPr lang="en-US" sz="2000" dirty="0"/>
              <a:t>EN 303 687 Rapporteur said he would like to add draft text for NB at BRAN #124 (June)</a:t>
            </a:r>
          </a:p>
          <a:p>
            <a:r>
              <a:rPr lang="en-US" sz="2000" dirty="0"/>
              <a:t>BRAN Chair set </a:t>
            </a:r>
            <a:r>
              <a:rPr lang="en-US" sz="2000"/>
              <a:t>up 7 </a:t>
            </a:r>
            <a:r>
              <a:rPr lang="en-US" sz="2000" dirty="0"/>
              <a:t>interim meetings before June to work on 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2EFC7-1D66-957B-83BF-8A9A4DAF0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7C85C-6B18-C108-FF24-F3BE9EB61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750E9-D5E1-D04C-8E42-ED232C26D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1A6BF0-8A26-ED06-0137-F6DFD5630C51}"/>
              </a:ext>
            </a:extLst>
          </p:cNvPr>
          <p:cNvSpPr txBox="1"/>
          <p:nvPr/>
        </p:nvSpPr>
        <p:spPr>
          <a:xfrm>
            <a:off x="2063552" y="6172200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Will attend IEEE 802.11 March 2024 Meeting</a:t>
            </a:r>
          </a:p>
        </p:txBody>
      </p:sp>
    </p:spTree>
    <p:extLst>
      <p:ext uri="{BB962C8B-B14F-4D97-AF65-F5344CB8AC3E}">
        <p14:creationId xmlns:p14="http://schemas.microsoft.com/office/powerpoint/2010/main" val="1125833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AAD8E-7397-5004-7401-03F49C66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New Work Item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631AC-F9E2-CD93-86EB-9665DB987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(1) To develop a channel access mechanism for Narrowband Frequency Hopping equipment operation </a:t>
            </a:r>
          </a:p>
          <a:p>
            <a:r>
              <a:rPr lang="en-US" dirty="0"/>
              <a:t>(2) To develop mechanisms enabling LPI client-to-client operations in accordance with ECC/DEC/(20)01 and EC Decision 2021/1067 on 6 GHz WAS/RLANs </a:t>
            </a:r>
          </a:p>
          <a:p>
            <a:r>
              <a:rPr lang="en-US" dirty="0"/>
              <a:t>(3) To consider further development of FBE and LBE parameters for channel access mechanism</a:t>
            </a:r>
          </a:p>
          <a:p>
            <a:r>
              <a:rPr lang="en-US" dirty="0"/>
              <a:t>(4) To consider inclusion of new channelization to support next generation technologies (bandwidths exceeding 160 MHz, e. g. 320 MHz)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85207-DD12-2DF5-D290-3779F46C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2F79C-2419-09E2-7B4E-8FDF20D0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3FAC6-5C5B-549C-AAC2-AEE42251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3949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20FA-8CB9-79B3-3B59-FFCF2EAA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Recent Actions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FF5A7-7EC8-A883-7283-68E231E3E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Continued review of sharing simulation results at Bluetooth SIG and ETSI BRAN</a:t>
            </a:r>
          </a:p>
          <a:p>
            <a:r>
              <a:rPr lang="en-US" dirty="0"/>
              <a:t>Heard several proposals for access mechanisms </a:t>
            </a:r>
          </a:p>
          <a:p>
            <a:pPr lvl="1"/>
            <a:r>
              <a:rPr lang="en-US" dirty="0"/>
              <a:t>LBT</a:t>
            </a:r>
          </a:p>
          <a:p>
            <a:pPr lvl="1"/>
            <a:r>
              <a:rPr lang="en-US" dirty="0"/>
              <a:t>Secondary Channel Deferral LBT</a:t>
            </a:r>
          </a:p>
          <a:p>
            <a:pPr lvl="1"/>
            <a:r>
              <a:rPr lang="en-US" dirty="0"/>
              <a:t>Secondary Channel Deferral LBT with EDT Ramp-up </a:t>
            </a:r>
          </a:p>
          <a:p>
            <a:pPr lvl="1"/>
            <a:r>
              <a:rPr lang="en-US" dirty="0"/>
              <a:t>Dynamic Puncturing</a:t>
            </a:r>
          </a:p>
          <a:p>
            <a:r>
              <a:rPr lang="en-US" dirty="0"/>
              <a:t>Discussion of acceptable limits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E30E7-3A47-5EDC-75F6-05FBAEB2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CE34-BFDA-1D1A-6326-26F76ECC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B8DA9-6A11-E012-167B-2E8F3FDB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2590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6E0A9-1DD8-DA43-6BAD-D1FF6416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405C0-C628-AC10-994E-B3B0B0C27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Pursuing FCC FNPRM follow-on for narrowband VLP NPRMs</a:t>
            </a:r>
          </a:p>
          <a:p>
            <a:r>
              <a:rPr lang="en-US" dirty="0"/>
              <a:t>Participating in and contributing to the ETSI BRAN development of narrowband channel access mechanisms in 6 GHz</a:t>
            </a:r>
          </a:p>
          <a:p>
            <a:pPr lvl="1"/>
            <a:r>
              <a:rPr lang="en-US" dirty="0"/>
              <a:t>Six online Rapporteur’s meetings and one ad hoc meeting*</a:t>
            </a:r>
          </a:p>
          <a:p>
            <a:pPr lvl="1"/>
            <a:r>
              <a:rPr lang="en-US" dirty="0"/>
              <a:t>ETSI BRAN #124 June 2024</a:t>
            </a:r>
          </a:p>
          <a:p>
            <a:r>
              <a:rPr lang="en-US" dirty="0"/>
              <a:t>Exploring enhanced sharing mechanisms for the 5725 – 5850 MHz band</a:t>
            </a:r>
          </a:p>
          <a:p>
            <a:r>
              <a:rPr lang="en-US" dirty="0"/>
              <a:t>Further regulatory action needed on the 5.8 GHz band globally</a:t>
            </a:r>
          </a:p>
          <a:p>
            <a:pPr lvl="1"/>
            <a:r>
              <a:rPr lang="en-US" dirty="0"/>
              <a:t>China: Bluetooth type-approval requirements</a:t>
            </a:r>
          </a:p>
          <a:p>
            <a:pPr lvl="1"/>
            <a:r>
              <a:rPr lang="en-US" dirty="0"/>
              <a:t>Japan: 5.8 GHz band limited by DSRC Road Tolling – can VLP share?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EB202-0A9E-59C7-0C9E-D26D038F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6D321-E140-23C1-F275-A39F153A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DEB49-BD1F-9CD3-DDD3-3DA0D4BA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C7D7E6-50F6-1FAF-B73A-6FDE9F2FB418}"/>
              </a:ext>
            </a:extLst>
          </p:cNvPr>
          <p:cNvSpPr txBox="1"/>
          <p:nvPr/>
        </p:nvSpPr>
        <p:spPr>
          <a:xfrm>
            <a:off x="2783632" y="6237312"/>
            <a:ext cx="5904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*Rapporteur’s meetings are working sessions; decisions can be taken at ad hoc meetings.</a:t>
            </a:r>
          </a:p>
        </p:txBody>
      </p:sp>
    </p:spTree>
    <p:extLst>
      <p:ext uri="{BB962C8B-B14F-4D97-AF65-F5344CB8AC3E}">
        <p14:creationId xmlns:p14="http://schemas.microsoft.com/office/powerpoint/2010/main" val="31081861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4CF723-B635-438C-88CE-66D4278AA6EB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cc9c437c-ae0c-4066-8d90-a0f7de786127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60188</TotalTime>
  <Words>881</Words>
  <Application>Microsoft Office PowerPoint</Application>
  <PresentationFormat>Widescreen</PresentationFormat>
  <Paragraphs>109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-apple-system</vt:lpstr>
      <vt:lpstr>Arial</vt:lpstr>
      <vt:lpstr>Times New Roman</vt:lpstr>
      <vt:lpstr>802-11-Submission</vt:lpstr>
      <vt:lpstr>Document</vt:lpstr>
      <vt:lpstr>Bluetooth SIG March 2024 Update</vt:lpstr>
      <vt:lpstr>Abstract</vt:lpstr>
      <vt:lpstr>Agenda</vt:lpstr>
      <vt:lpstr>Bluetooth Sharing Goals</vt:lpstr>
      <vt:lpstr>The Overall Bluetooth SIG Plan</vt:lpstr>
      <vt:lpstr>ETSI BRAN #123 Meeting Notes</vt:lpstr>
      <vt:lpstr>ETSI BRAN New Work Item Provisions</vt:lpstr>
      <vt:lpstr>Recent Actions</vt:lpstr>
      <vt:lpstr>Bluetooth Next Steps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RR-TAG spectrum survey</dc:title>
  <dc:creator>RKennedy@bluetooth.com</dc:creator>
  <cp:lastModifiedBy>Rich Kennedy</cp:lastModifiedBy>
  <cp:revision>1288</cp:revision>
  <cp:lastPrinted>1998-02-10T13:28:06Z</cp:lastPrinted>
  <dcterms:created xsi:type="dcterms:W3CDTF">2004-12-02T14:01:45Z</dcterms:created>
  <dcterms:modified xsi:type="dcterms:W3CDTF">2024-03-13T12:28:01Z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