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9"/>
  </p:notesMasterIdLst>
  <p:handoutMasterIdLst>
    <p:handoutMasterId r:id="rId40"/>
  </p:handoutMasterIdLst>
  <p:sldIdLst>
    <p:sldId id="256" r:id="rId5"/>
    <p:sldId id="257" r:id="rId6"/>
    <p:sldId id="283" r:id="rId7"/>
    <p:sldId id="2350" r:id="rId8"/>
    <p:sldId id="258" r:id="rId9"/>
    <p:sldId id="259" r:id="rId10"/>
    <p:sldId id="262" r:id="rId11"/>
    <p:sldId id="263" r:id="rId12"/>
    <p:sldId id="287" r:id="rId13"/>
    <p:sldId id="274" r:id="rId14"/>
    <p:sldId id="2388" r:id="rId15"/>
    <p:sldId id="1722" r:id="rId16"/>
    <p:sldId id="2073" r:id="rId17"/>
    <p:sldId id="2389" r:id="rId18"/>
    <p:sldId id="2390" r:id="rId19"/>
    <p:sldId id="2391" r:id="rId20"/>
    <p:sldId id="288" r:id="rId21"/>
    <p:sldId id="1369" r:id="rId22"/>
    <p:sldId id="1323" r:id="rId23"/>
    <p:sldId id="1377" r:id="rId24"/>
    <p:sldId id="2392" r:id="rId25"/>
    <p:sldId id="2393" r:id="rId26"/>
    <p:sldId id="2394" r:id="rId27"/>
    <p:sldId id="260" r:id="rId28"/>
    <p:sldId id="2395" r:id="rId29"/>
    <p:sldId id="2396" r:id="rId30"/>
    <p:sldId id="2397" r:id="rId31"/>
    <p:sldId id="2398" r:id="rId32"/>
    <p:sldId id="1578" r:id="rId33"/>
    <p:sldId id="1581" r:id="rId34"/>
    <p:sldId id="2399" r:id="rId35"/>
    <p:sldId id="2383" r:id="rId36"/>
    <p:sldId id="2381" r:id="rId37"/>
    <p:sldId id="261"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92" d="100"/>
          <a:sy n="92" d="100"/>
        </p:scale>
        <p:origin x="106" y="14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2992-4A4B-84E8-3D019E121034}"/>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c:ext xmlns:c16="http://schemas.microsoft.com/office/drawing/2014/chart" uri="{C3380CC4-5D6E-409C-BE32-E72D297353CC}">
              <c16:uniqueId val="{00000001-2992-4A4B-84E8-3D019E121034}"/>
            </c:ext>
          </c:extLst>
        </c:ser>
        <c:dLbls>
          <c:dLblPos val="inEnd"/>
          <c:showLegendKey val="0"/>
          <c:showVal val="1"/>
          <c:showCatName val="0"/>
          <c:showSerName val="0"/>
          <c:showPercent val="0"/>
          <c:showBubbleSize val="0"/>
        </c:dLbls>
        <c:gapWidth val="65"/>
        <c:axId val="-1839772528"/>
        <c:axId val="-1839767088"/>
      </c:barChart>
      <c:catAx>
        <c:axId val="-1839772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839767088"/>
        <c:crosses val="autoZero"/>
        <c:auto val="1"/>
        <c:lblAlgn val="ctr"/>
        <c:lblOffset val="100"/>
        <c:noMultiLvlLbl val="0"/>
      </c:catAx>
      <c:valAx>
        <c:axId val="-18397670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97725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11bk D1.0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explosion val="9"/>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1AB-44F7-A84A-B594F19F917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A35F-45E5-9AEC-715F5A66D6A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1AB-44F7-A84A-B594F19F917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1AB-44F7-A84A-B594F19F917A}"/>
              </c:ext>
            </c:extLst>
          </c:dPt>
          <c:dLbls>
            <c:dLbl>
              <c:idx val="1"/>
              <c:layout>
                <c:manualLayout>
                  <c:x val="-0.14128080691460482"/>
                  <c:y val="0.1087456755641603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35F-45E5-9AEC-715F5A66D6A6}"/>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Approve</c:v>
                </c:pt>
                <c:pt idx="1">
                  <c:v>Disapprove</c:v>
                </c:pt>
              </c:strCache>
            </c:strRef>
          </c:cat>
          <c:val>
            <c:numRef>
              <c:f>Sheet1!$B$2:$B$5</c:f>
              <c:numCache>
                <c:formatCode>General</c:formatCode>
                <c:ptCount val="4"/>
                <c:pt idx="0">
                  <c:v>94.8</c:v>
                </c:pt>
                <c:pt idx="1">
                  <c:v>5.2</c:v>
                </c:pt>
              </c:numCache>
            </c:numRef>
          </c:val>
          <c:extLst>
            <c:ext xmlns:c16="http://schemas.microsoft.com/office/drawing/2014/chart" uri="{C3380CC4-5D6E-409C-BE32-E72D297353CC}">
              <c16:uniqueId val="{00000000-A35F-45E5-9AEC-715F5A66D6A6}"/>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4-FBDF-436D-9D5F-B5D886F7D368}"/>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0-FBDF-436D-9D5F-B5D886F7D368}"/>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1-FBDF-436D-9D5F-B5D886F7D368}"/>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2-FBDF-436D-9D5F-B5D886F7D368}"/>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3-FBDF-436D-9D5F-B5D886F7D368}"/>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Progress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Progress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0A73-4F18-BE8E-493FA8510B3D}"/>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0A73-4F18-BE8E-493FA8510B3D}"/>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0A73-4F18-BE8E-493FA8510B3D}"/>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9971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37928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0200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6850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70327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21</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2321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2305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49612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439981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4924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853714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32</a:t>
            </a:fld>
            <a:endParaRPr lang="en-US"/>
          </a:p>
        </p:txBody>
      </p:sp>
    </p:spTree>
    <p:extLst>
      <p:ext uri="{BB962C8B-B14F-4D97-AF65-F5344CB8AC3E}">
        <p14:creationId xmlns:p14="http://schemas.microsoft.com/office/powerpoint/2010/main" val="1126537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33</a:t>
            </a:fld>
            <a:endParaRPr lang="en-US"/>
          </a:p>
        </p:txBody>
      </p:sp>
    </p:spTree>
    <p:extLst>
      <p:ext uri="{BB962C8B-B14F-4D97-AF65-F5344CB8AC3E}">
        <p14:creationId xmlns:p14="http://schemas.microsoft.com/office/powerpoint/2010/main" val="920638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51572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991632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2370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84682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802.11-24/0266</a:t>
            </a:r>
          </a:p>
        </p:txBody>
      </p:sp>
      <p:sp>
        <p:nvSpPr>
          <p:cNvPr id="5" name="Rectangle 3"/>
          <p:cNvSpPr>
            <a:spLocks noGrp="1" noChangeArrowheads="1"/>
          </p:cNvSpPr>
          <p:nvPr>
            <p:ph type="dt"/>
          </p:nvPr>
        </p:nvSpPr>
        <p:spPr>
          <a:ln/>
        </p:spPr>
        <p:txBody>
          <a:bodyPr/>
          <a:lstStyle/>
          <a:p>
            <a:r>
              <a:rPr lang="en-GB"/>
              <a:t>March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30050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802.11-24/0266</a:t>
            </a:r>
          </a:p>
        </p:txBody>
      </p:sp>
      <p:sp>
        <p:nvSpPr>
          <p:cNvPr id="5" name="Rectangle 3"/>
          <p:cNvSpPr>
            <a:spLocks noGrp="1" noChangeArrowheads="1"/>
          </p:cNvSpPr>
          <p:nvPr>
            <p:ph type="dt"/>
          </p:nvPr>
        </p:nvSpPr>
        <p:spPr>
          <a:ln/>
        </p:spPr>
        <p:txBody>
          <a:bodyPr/>
          <a:lstStyle/>
          <a:p>
            <a:r>
              <a:rPr lang="en-GB"/>
              <a:t>March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8842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10</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31475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1162702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802.11-24/0249r0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2086-00-0wng-wng-meeting-minutes-2023-november-honolulu-meet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254-03-00be-ieee-802-11be-initial-sa-ballot-comments.xlsx" TargetMode="External"/><Relationship Id="rId2" Type="http://schemas.openxmlformats.org/officeDocument/2006/relationships/hyperlink" Target="https://mentor.ieee.org/802.11/dcn/24/11-24-0206-09-00be-jan-mar-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mentor.ieee.org/802.11/dcn/24/11-24-0237-02-00be-tgbe-mar-2024-meeting-agenda.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262-01-00bh-agenda-tgbh-2024-march-plenary.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ocuments?is_dcn=219&amp;is_year=202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235-02-00bn-tgbn-mar-2024-meeting-agenda.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143-00-immw-immw-sg-minutes-for-january-interim-meeting.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2194-00-0itu-itu-ahg-agenda-for-january-2024-interim.pptx" TargetMode="External"/><Relationship Id="rId7" Type="http://schemas.openxmlformats.org/officeDocument/2006/relationships/hyperlink" Target="https://www.itu.int/events/eventdetails.asp?eventid=21239"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mentor.ieee.org/802.11/dcn/24/11-24-0306-00-0000-liaison-from-itu-t-sg15-re-the-4th-fttr-joint-workshop.docx" TargetMode="External"/><Relationship Id="rId5" Type="http://schemas.openxmlformats.org/officeDocument/2006/relationships/hyperlink" Target="https://mentor.ieee.org/802.11/dcn/24/11-24-0022-00-0000-liaison-from-itu-t-sg15-ls76-and-ls84.docx" TargetMode="External"/><Relationship Id="rId4" Type="http://schemas.openxmlformats.org/officeDocument/2006/relationships/hyperlink" Target="https://mentor.ieee.org/802.11/dcn/23/11-23-2196-00-0itu-itu-ahg-minutes-for-january-2024-interim.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263-01-0arc-arc-sc-agenda-mar-2024.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212-03-0amp-ieee-802-11-amp-sg-proposed-csd.docx" TargetMode="External"/><Relationship Id="rId3" Type="http://schemas.openxmlformats.org/officeDocument/2006/relationships/hyperlink" Target="https://www.ieee802.org/1/files/public/docs2024/eb-draft-CSD-0124-v01.pdf" TargetMode="External"/><Relationship Id="rId7" Type="http://schemas.openxmlformats.org/officeDocument/2006/relationships/hyperlink" Target="https://mentor.ieee.org/802.11/dcn/23/11-23-1006-05-0amp-ieee-802-11-amp-sg-proposed-par.docx"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95-01-00bf-enhancements-for-wlan-sensing-par.docx" TargetMode="Externa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March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2024-03-10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a:extLst>
              <a:ext uri="{FF2B5EF4-FFF2-40B4-BE49-F238E27FC236}">
                <a16:creationId xmlns:a16="http://schemas.microsoft.com/office/drawing/2014/main" id="{A3E1F083-FFB1-8BF6-F1B4-5D77E946FFAA}"/>
              </a:ext>
            </a:extLst>
          </p:cNvPr>
          <p:cNvSpPr>
            <a:spLocks noGrp="1"/>
          </p:cNvSpPr>
          <p:nvPr>
            <p:ph type="dt" idx="10"/>
          </p:nvPr>
        </p:nvSpPr>
        <p:spPr/>
        <p:txBody>
          <a:bodyPr/>
          <a:lstStyle/>
          <a:p>
            <a:r>
              <a:rPr lang="en-US"/>
              <a:t>March 2024</a:t>
            </a:r>
            <a:endParaRPr lang="en-GB"/>
          </a:p>
        </p:txBody>
      </p:sp>
      <p:sp>
        <p:nvSpPr>
          <p:cNvPr id="3" name="Footer Placeholder 2">
            <a:extLst>
              <a:ext uri="{FF2B5EF4-FFF2-40B4-BE49-F238E27FC236}">
                <a16:creationId xmlns:a16="http://schemas.microsoft.com/office/drawing/2014/main" id="{916F8E9C-1F74-6852-2AD3-349FACE9ED90}"/>
              </a:ext>
            </a:extLst>
          </p:cNvPr>
          <p:cNvSpPr>
            <a:spLocks noGrp="1"/>
          </p:cNvSpPr>
          <p:nvPr>
            <p:ph type="ftr" idx="11"/>
          </p:nvPr>
        </p:nvSpPr>
        <p:spPr/>
        <p:txBody>
          <a:bodyPr/>
          <a:lstStyle/>
          <a:p>
            <a:r>
              <a:rPr lang="en-GB"/>
              <a:t>Robert Stacey, Intel</a:t>
            </a:r>
          </a:p>
        </p:txBody>
      </p:sp>
      <p:sp>
        <p:nvSpPr>
          <p:cNvPr id="4" name="Slide Number Placeholder 3">
            <a:extLst>
              <a:ext uri="{FF2B5EF4-FFF2-40B4-BE49-F238E27FC236}">
                <a16:creationId xmlns:a16="http://schemas.microsoft.com/office/drawing/2014/main" id="{8FA89FEA-BC1B-8CBF-BD49-B3487AFFDE61}"/>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 – March 2024</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304800" y="1630363"/>
            <a:ext cx="11734800" cy="4160837"/>
          </a:xfrm>
        </p:spPr>
        <p:txBody>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sz="1800" dirty="0"/>
              <a:t>Minutes from November (no meeting in January):</a:t>
            </a:r>
          </a:p>
          <a:p>
            <a:pPr marL="1181100" lvl="2" indent="-381000">
              <a:spcBef>
                <a:spcPts val="0"/>
              </a:spcBef>
              <a:defRPr/>
            </a:pPr>
            <a:r>
              <a:rPr lang="en-GB" altLang="en-US" sz="1600" dirty="0">
                <a:hlinkClick r:id="rId3"/>
              </a:rPr>
              <a:t>https://mentor.ieee.org/802.11/dcn/23/11-23-2086-00-0wng-wng-meeting-minutes-2023-november-honolulu-meeting.docx</a:t>
            </a:r>
            <a:r>
              <a:rPr lang="en-GB" altLang="en-US" sz="1600" dirty="0"/>
              <a:t> </a:t>
            </a:r>
          </a:p>
          <a:p>
            <a:pPr marL="438150" indent="-381000">
              <a:spcBef>
                <a:spcPts val="0"/>
              </a:spcBef>
              <a:defRPr/>
            </a:pPr>
            <a:r>
              <a:rPr lang="en-GB" altLang="en-US" dirty="0"/>
              <a:t>Presentations</a:t>
            </a:r>
          </a:p>
          <a:p>
            <a:pPr marL="857250" lvl="1" indent="-457200">
              <a:spcBef>
                <a:spcPts val="0"/>
              </a:spcBef>
              <a:defRPr/>
            </a:pPr>
            <a:r>
              <a:rPr lang="en-US" sz="1800" dirty="0"/>
              <a:t>“Wi-Fi AFC Spectrum Sharing for Radio Astronomy,” Kevin Gifford, Stefan </a:t>
            </a:r>
            <a:r>
              <a:rPr lang="en-US" sz="1800" dirty="0" err="1"/>
              <a:t>Tschimben</a:t>
            </a:r>
            <a:r>
              <a:rPr lang="en-US" sz="1800" dirty="0"/>
              <a:t>, Mark </a:t>
            </a:r>
            <a:r>
              <a:rPr lang="en-US" sz="1800" dirty="0" err="1"/>
              <a:t>Lofquist</a:t>
            </a:r>
            <a:r>
              <a:rPr lang="en-US" sz="1800" dirty="0"/>
              <a:t> (University of Colorado – Boulder)</a:t>
            </a:r>
          </a:p>
          <a:p>
            <a:pPr marL="857250" lvl="1" indent="-457200">
              <a:spcBef>
                <a:spcPts val="0"/>
              </a:spcBef>
              <a:defRPr/>
            </a:pPr>
            <a:r>
              <a:rPr lang="en-US" sz="1800" dirty="0"/>
              <a:t>“Modeling and Generation of Realistic Network Activity,” Stefan </a:t>
            </a:r>
            <a:r>
              <a:rPr lang="en-US" sz="1800" dirty="0" err="1"/>
              <a:t>Tschimben</a:t>
            </a:r>
            <a:r>
              <a:rPr lang="en-US" sz="1800" dirty="0"/>
              <a:t>, Isabella Bates (University of Colorado – Boulder)</a:t>
            </a:r>
          </a:p>
          <a:p>
            <a:pPr marL="857250" lvl="1" indent="-457200">
              <a:spcBef>
                <a:spcPts val="0"/>
              </a:spcBef>
              <a:defRPr/>
            </a:pPr>
            <a:r>
              <a:rPr lang="en-US" sz="1800" dirty="0"/>
              <a:t>“WLAN for High-Mobility Users,” </a:t>
            </a:r>
            <a:r>
              <a:rPr lang="en-US" sz="1800" dirty="0" err="1"/>
              <a:t>Azin</a:t>
            </a:r>
            <a:r>
              <a:rPr lang="en-US" sz="1800" dirty="0"/>
              <a:t> </a:t>
            </a:r>
            <a:r>
              <a:rPr lang="en-US" sz="1800" dirty="0" err="1"/>
              <a:t>Neishaboori</a:t>
            </a:r>
            <a:r>
              <a:rPr lang="en-US" sz="1800" dirty="0"/>
              <a:t> (General Motors)</a:t>
            </a:r>
          </a:p>
          <a:p>
            <a:pPr marL="857250" lvl="1" indent="-457200">
              <a:spcBef>
                <a:spcPts val="0"/>
              </a:spcBef>
              <a:defRPr/>
            </a:pPr>
            <a:r>
              <a:rPr lang="en-US" sz="1800" dirty="0"/>
              <a:t>“Data offload using WLAN in connected vehicle case,“ Jing Ma (Toyota Motor Corporation)</a:t>
            </a:r>
          </a:p>
          <a:p>
            <a:pPr marL="457200" indent="-457200">
              <a:spcBef>
                <a:spcPts val="0"/>
              </a:spcBef>
              <a:defRPr/>
            </a:pPr>
            <a:r>
              <a:rPr lang="en-US" altLang="en-US" dirty="0"/>
              <a:t>Plans for May 2024</a:t>
            </a:r>
          </a:p>
          <a:p>
            <a:pPr marL="857250" lvl="1" indent="-457200" eaLnBrk="1" hangingPunct="1">
              <a:spcBef>
                <a:spcPts val="0"/>
              </a:spcBef>
              <a:defRPr/>
            </a:pPr>
            <a:r>
              <a:rPr lang="en-US" altLang="en-US" sz="1800" dirty="0">
                <a:solidFill>
                  <a:srgbClr val="000000"/>
                </a:solidFill>
              </a:rPr>
              <a:t>Chair will make a call for presentations in advance</a:t>
            </a:r>
          </a:p>
          <a:p>
            <a:pPr marL="457200" indent="-457200">
              <a:spcBef>
                <a:spcPts val="0"/>
              </a:spcBef>
              <a:defRPr/>
            </a:pPr>
            <a:r>
              <a:rPr lang="en-US" altLang="en-US" dirty="0"/>
              <a:t>Adjourn</a:t>
            </a:r>
          </a:p>
          <a:p>
            <a:pPr marL="0" indent="0" algn="ctr" eaLnBrk="1" hangingPunct="1">
              <a:spcBef>
                <a:spcPts val="0"/>
              </a:spcBef>
              <a:buNone/>
              <a:defRPr/>
            </a:pPr>
            <a:r>
              <a:rPr lang="en-US" altLang="en-US" dirty="0"/>
              <a:t>Current agenda is document 11-24/0234r0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12 March 2024, 0800-1000 Mountain Daylight Time</a:t>
            </a:r>
          </a:p>
        </p:txBody>
      </p:sp>
      <p:sp>
        <p:nvSpPr>
          <p:cNvPr id="2" name="Footer Placeholder 1">
            <a:extLst>
              <a:ext uri="{FF2B5EF4-FFF2-40B4-BE49-F238E27FC236}">
                <a16:creationId xmlns:a16="http://schemas.microsoft.com/office/drawing/2014/main" id="{70F78DC8-BE32-6018-7068-D38AFEDE12BB}"/>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ECF8EAE5-4C3D-607A-A8E4-04E4C15057A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Date Placeholder 3">
            <a:extLst>
              <a:ext uri="{FF2B5EF4-FFF2-40B4-BE49-F238E27FC236}">
                <a16:creationId xmlns:a16="http://schemas.microsoft.com/office/drawing/2014/main" id="{9ABCE344-EA23-9913-AF54-F1E08F548B0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18013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12 March 2024 @ 4 pm MT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(11-24-0175)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a:p>
            <a:pPr lvl="1">
              <a:defRPr/>
            </a:pPr>
            <a:endParaRPr lang="en-AU" dirty="0"/>
          </a:p>
          <a:p>
            <a:pPr>
              <a:defRPr/>
            </a:pPr>
            <a:r>
              <a:rPr lang="en-AU" dirty="0"/>
              <a:t>Discussion of IPR issues</a:t>
            </a:r>
          </a:p>
          <a:p>
            <a:pPr lvl="1">
              <a:defRPr/>
            </a:pPr>
            <a:r>
              <a:rPr lang="en-AU" dirty="0"/>
              <a:t>Negative </a:t>
            </a:r>
            <a:r>
              <a:rPr lang="en-AU" dirty="0" err="1"/>
              <a:t>LoAs</a:t>
            </a:r>
            <a:r>
              <a:rPr lang="en-AU" dirty="0"/>
              <a:t> are blocking ratification of some IEEE 802 standards under the PSDO Agreement</a:t>
            </a:r>
          </a:p>
          <a:p>
            <a:pPr lvl="1">
              <a:defRPr/>
            </a:pPr>
            <a:r>
              <a:rPr lang="en-AU" dirty="0"/>
              <a:t>Some movement on the ISO side (but not for IEEE 802.11)</a:t>
            </a:r>
          </a:p>
          <a:p>
            <a:pPr lvl="1">
              <a:defRPr/>
            </a:pPr>
            <a:endParaRPr lang="en-AU" dirty="0"/>
          </a:p>
        </p:txBody>
      </p:sp>
      <p:sp>
        <p:nvSpPr>
          <p:cNvPr id="5" name="Footer Placeholder 4">
            <a:extLst>
              <a:ext uri="{FF2B5EF4-FFF2-40B4-BE49-F238E27FC236}">
                <a16:creationId xmlns:a16="http://schemas.microsoft.com/office/drawing/2014/main" id="{C2998805-0B8A-648E-1D1D-707EFB75ACD4}"/>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6F85D4A8-513C-F0A5-A1A4-2A33B28EE639}"/>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
        <p:nvSpPr>
          <p:cNvPr id="7" name="Date Placeholder 6">
            <a:extLst>
              <a:ext uri="{FF2B5EF4-FFF2-40B4-BE49-F238E27FC236}">
                <a16:creationId xmlns:a16="http://schemas.microsoft.com/office/drawing/2014/main" id="{72824C7B-A01A-4400-2042-46C329E61605}"/>
              </a:ext>
            </a:extLst>
          </p:cNvPr>
          <p:cNvSpPr>
            <a:spLocks noGrp="1"/>
          </p:cNvSpPr>
          <p:nvPr>
            <p:ph type="dt" idx="10"/>
          </p:nvPr>
        </p:nvSpPr>
        <p:spPr/>
        <p:txBody>
          <a:bodyPr/>
          <a:lstStyle/>
          <a:p>
            <a:r>
              <a:rPr lang="en-US"/>
              <a:t>March 2024</a:t>
            </a:r>
            <a:endParaRPr lang="en-GB"/>
          </a:p>
        </p:txBody>
      </p:sp>
    </p:spTree>
    <p:extLst>
      <p:ext uri="{BB962C8B-B14F-4D97-AF65-F5344CB8AC3E}">
        <p14:creationId xmlns:p14="http://schemas.microsoft.com/office/powerpoint/2010/main" val="3521324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ought to be in the PSDO balloting &amp; publication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498726" y="566896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67413" y="2070117"/>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60-day ballot </a:t>
            </a:r>
          </a:p>
          <a:p>
            <a:pPr lvl="2">
              <a:spcBef>
                <a:spcPts val="200"/>
              </a:spcBef>
              <a:defRPr/>
            </a:pPr>
            <a:r>
              <a:rPr lang="en-AU" dirty="0"/>
              <a:t>IEEE 802.3-2022</a:t>
            </a:r>
          </a:p>
          <a:p>
            <a:pPr marL="184150" lvl="2" indent="0">
              <a:spcBef>
                <a:spcPts val="200"/>
              </a:spcBef>
              <a:buNone/>
              <a:defRPr/>
            </a:pPr>
            <a:endParaRPr lang="en-AU" sz="1800" kern="0" dirty="0"/>
          </a:p>
          <a:p>
            <a:pPr lvl="1">
              <a:spcBef>
                <a:spcPts val="2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802.11ax</a:t>
            </a:r>
          </a:p>
          <a:p>
            <a:pPr lvl="2">
              <a:spcBef>
                <a:spcPts val="200"/>
              </a:spcBef>
              <a:defRPr/>
            </a:pPr>
            <a:r>
              <a:rPr lang="en-AU" dirty="0"/>
              <a:t>IEEE 802.15.9</a:t>
            </a:r>
            <a:endParaRPr lang="en-AU" kern="0" dirty="0">
              <a:solidFill>
                <a:srgbClr val="FF0000"/>
              </a:solidFill>
            </a:endParaRPr>
          </a:p>
          <a:p>
            <a:pPr marL="184150" lvl="2" indent="0">
              <a:spcBef>
                <a:spcPts val="200"/>
              </a:spcBef>
              <a:buNone/>
              <a:defRPr/>
            </a:pPr>
            <a:endParaRPr lang="en-AU" sz="1800" kern="0" dirty="0"/>
          </a:p>
          <a:p>
            <a:pPr lvl="1">
              <a:spcBef>
                <a:spcPts val="200"/>
              </a:spcBef>
              <a:defRPr/>
            </a:pPr>
            <a:r>
              <a:rPr lang="en-AU" sz="1800" kern="0" dirty="0"/>
              <a:t>Failed 60-day ballot</a:t>
            </a:r>
          </a:p>
          <a:p>
            <a:pPr lvl="2">
              <a:spcBef>
                <a:spcPts val="200"/>
              </a:spcBef>
              <a:defRPr/>
            </a:pPr>
            <a:r>
              <a:rPr lang="en-AU" kern="0" dirty="0">
                <a:solidFill>
                  <a:srgbClr val="FF0000"/>
                </a:solidFill>
              </a:rPr>
              <a:t>802.11ay</a:t>
            </a:r>
          </a:p>
          <a:p>
            <a:pPr marL="184150" lvl="2" indent="0">
              <a:spcBef>
                <a:spcPts val="200"/>
              </a:spcBef>
              <a:buNone/>
              <a:defRPr/>
            </a:pPr>
            <a:endParaRPr lang="en-AU" kern="0" dirty="0">
              <a:solidFill>
                <a:srgbClr val="FF0000"/>
              </a:solidFill>
            </a:endParaRPr>
          </a:p>
          <a:p>
            <a:pPr lvl="1">
              <a:defRPr/>
            </a:pPr>
            <a:r>
              <a:rPr lang="en-AU" sz="1800" kern="0" dirty="0"/>
              <a:t>Waiting for ballot</a:t>
            </a:r>
          </a:p>
          <a:p>
            <a:pPr lvl="2">
              <a:defRPr/>
            </a:pPr>
            <a:r>
              <a:rPr lang="en-AU" kern="0" dirty="0"/>
              <a:t>Many</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FDIS</a:t>
            </a:r>
          </a:p>
          <a:p>
            <a:pPr lvl="2">
              <a:spcBef>
                <a:spcPts val="200"/>
              </a:spcBef>
              <a:defRPr/>
            </a:pPr>
            <a:r>
              <a:rPr lang="en-AU" dirty="0"/>
              <a:t>IEEE 802.1Q</a:t>
            </a:r>
          </a:p>
          <a:p>
            <a:pPr lvl="2">
              <a:spcBef>
                <a:spcPts val="200"/>
              </a:spcBef>
              <a:defRPr/>
            </a:pPr>
            <a:r>
              <a:rPr lang="en-AU" dirty="0"/>
              <a:t>IEEE 802.1Qcz</a:t>
            </a:r>
          </a:p>
          <a:p>
            <a:pPr lvl="2">
              <a:spcBef>
                <a:spcPts val="200"/>
              </a:spcBef>
              <a:defRPr/>
            </a:pPr>
            <a:r>
              <a:rPr lang="en-AU" dirty="0"/>
              <a:t>IEEE 802.1AEdk</a:t>
            </a:r>
          </a:p>
          <a:p>
            <a:pPr lvl="2">
              <a:spcBef>
                <a:spcPts val="200"/>
              </a:spcBef>
              <a:defRPr/>
            </a:pPr>
            <a:r>
              <a:rPr lang="en-AU" dirty="0"/>
              <a:t>IEEE 802.15.4</a:t>
            </a:r>
          </a:p>
          <a:p>
            <a:pPr lvl="1">
              <a:defRPr/>
            </a:pPr>
            <a:r>
              <a:rPr lang="en-AU" sz="1800" kern="0" dirty="0"/>
              <a:t>In FDIS</a:t>
            </a:r>
          </a:p>
          <a:p>
            <a:pPr lvl="2">
              <a:spcBef>
                <a:spcPts val="200"/>
              </a:spcBef>
              <a:defRPr/>
            </a:pPr>
            <a:r>
              <a:rPr lang="en-AU" dirty="0"/>
              <a:t>Nothing</a:t>
            </a:r>
            <a:endParaRPr lang="en-AU" sz="1800" kern="0" dirty="0"/>
          </a:p>
          <a:p>
            <a:pPr lvl="1">
              <a:defRPr/>
            </a:pPr>
            <a:r>
              <a:rPr lang="en-AU" sz="1800" kern="0" dirty="0"/>
              <a:t>Passed FDIS ballot</a:t>
            </a:r>
            <a:br>
              <a:rPr lang="en-AU" sz="1800" kern="0" dirty="0"/>
            </a:br>
            <a:r>
              <a:rPr lang="en-AU" sz="1800" dirty="0"/>
              <a:t>(resolutions req)</a:t>
            </a:r>
          </a:p>
          <a:p>
            <a:pPr lvl="2">
              <a:defRPr/>
            </a:pPr>
            <a:r>
              <a:rPr lang="en-AU" sz="1800" kern="0" dirty="0"/>
              <a:t>Nothing</a:t>
            </a:r>
          </a:p>
          <a:p>
            <a:pPr lvl="1">
              <a:defRPr/>
            </a:pPr>
            <a:r>
              <a:rPr lang="en-AU" sz="1800" kern="0" dirty="0"/>
              <a:t>Waiting for publication</a:t>
            </a:r>
          </a:p>
          <a:p>
            <a:pPr lvl="2">
              <a:defRPr/>
            </a:pPr>
            <a:r>
              <a:rPr lang="en-AU" kern="0" dirty="0"/>
              <a:t>Nothing</a:t>
            </a:r>
          </a:p>
          <a:p>
            <a:pPr lvl="1">
              <a:defRPr/>
            </a:pPr>
            <a:r>
              <a:rPr lang="en-AU" sz="1800" kern="0" dirty="0"/>
              <a:t>Published</a:t>
            </a:r>
            <a:endParaRPr lang="en-AU" kern="0" dirty="0"/>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276613" y="2083904"/>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802.11ba</a:t>
            </a:r>
            <a:endParaRPr lang="en-AU" dirty="0"/>
          </a:p>
          <a:p>
            <a:pPr lvl="2">
              <a:spcBef>
                <a:spcPts val="200"/>
              </a:spcBef>
              <a:defRPr/>
            </a:pPr>
            <a:r>
              <a:rPr lang="en-AU" dirty="0"/>
              <a:t>802.15.4w</a:t>
            </a:r>
          </a:p>
          <a:p>
            <a:pPr lvl="2">
              <a:spcBef>
                <a:spcPts val="200"/>
              </a:spcBef>
              <a:defRPr/>
            </a:pPr>
            <a:r>
              <a:rPr lang="en-AU" dirty="0"/>
              <a:t>802.15.4z</a:t>
            </a:r>
          </a:p>
          <a:p>
            <a:pPr lvl="2">
              <a:spcBef>
                <a:spcPts val="200"/>
              </a:spcBef>
              <a:defRPr/>
            </a:pPr>
            <a:r>
              <a:rPr lang="en-AU" dirty="0"/>
              <a:t>802.15.4aa</a:t>
            </a:r>
          </a:p>
          <a:p>
            <a:pPr lvl="2">
              <a:spcBef>
                <a:spcPts val="200"/>
              </a:spcBef>
              <a:defRPr/>
            </a:pPr>
            <a:r>
              <a:rPr lang="en-AU" dirty="0"/>
              <a:t>802.15.3d</a:t>
            </a:r>
          </a:p>
          <a:p>
            <a:pPr lvl="2">
              <a:spcBef>
                <a:spcPts val="200"/>
              </a:spcBef>
              <a:defRPr/>
            </a:pPr>
            <a:r>
              <a:rPr lang="en-AU" dirty="0"/>
              <a:t>802.15.3e</a:t>
            </a:r>
          </a:p>
          <a:p>
            <a:pPr lvl="2">
              <a:spcBef>
                <a:spcPts val="200"/>
              </a:spcBef>
              <a:defRPr/>
            </a:pPr>
            <a:r>
              <a:rPr lang="en-AU" dirty="0"/>
              <a:t>802.15.3f</a:t>
            </a:r>
          </a:p>
          <a:p>
            <a:pPr lvl="2">
              <a:spcBef>
                <a:spcPts val="200"/>
              </a:spcBef>
              <a:defRPr/>
            </a:pPr>
            <a:r>
              <a:rPr lang="en-AU" dirty="0"/>
              <a:t>802.15.3-2023</a:t>
            </a:r>
          </a:p>
          <a:p>
            <a:pPr lvl="2">
              <a:spcBef>
                <a:spcPts val="200"/>
              </a:spcBef>
              <a:defRPr/>
            </a:pPr>
            <a:r>
              <a:rPr lang="en-AU" dirty="0"/>
              <a:t>802.15.4y-2021</a:t>
            </a:r>
          </a:p>
        </p:txBody>
      </p:sp>
      <p:sp>
        <p:nvSpPr>
          <p:cNvPr id="2" name="Footer Placeholder 1">
            <a:extLst>
              <a:ext uri="{FF2B5EF4-FFF2-40B4-BE49-F238E27FC236}">
                <a16:creationId xmlns:a16="http://schemas.microsoft.com/office/drawing/2014/main" id="{841BD00A-320B-0CB6-B5C8-AE4EE6589F5D}"/>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4DA3DC70-7E05-EB1C-281F-3D78088B642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B87B4689-60D8-2E8F-7364-91E20387D1C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14592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altLang="en-US" dirty="0"/>
              <a:t>IEEE 802 has 151 standards in or through the PSDO pipeline</a:t>
            </a:r>
            <a:endParaRPr lang="en-AU"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231475"/>
              </p:ext>
            </p:extLst>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a:t>802.1</a:t>
                      </a:r>
                    </a:p>
                  </a:txBody>
                  <a:tcPr/>
                </a:tc>
                <a:tc>
                  <a:txBody>
                    <a:bodyPr/>
                    <a:lstStyle/>
                    <a:p>
                      <a:pPr algn="ctr"/>
                      <a:r>
                        <a:rPr lang="en-AU" dirty="0"/>
                        <a:t>50</a:t>
                      </a:r>
                    </a:p>
                  </a:txBody>
                  <a:tcPr/>
                </a:tc>
                <a:tc>
                  <a:txBody>
                    <a:bodyPr/>
                    <a:lstStyle/>
                    <a:p>
                      <a:pPr algn="ctr"/>
                      <a:r>
                        <a:rPr lang="en-US" dirty="0"/>
                        <a:t>13</a:t>
                      </a:r>
                      <a:endParaRPr lang="en-AU" dirty="0"/>
                    </a:p>
                  </a:txBody>
                  <a:tcPr/>
                </a:tc>
                <a:extLst>
                  <a:ext uri="{0D108BD9-81ED-4DB2-BD59-A6C34878D82A}">
                    <a16:rowId xmlns:a16="http://schemas.microsoft.com/office/drawing/2014/main" val="2541870238"/>
                  </a:ext>
                </a:extLst>
              </a:tr>
              <a:tr h="370840">
                <a:tc>
                  <a:txBody>
                    <a:bodyPr/>
                    <a:lstStyle/>
                    <a:p>
                      <a:pPr algn="ctr"/>
                      <a:r>
                        <a:rPr lang="en-AU" b="1"/>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a:t>802.11</a:t>
                      </a:r>
                    </a:p>
                  </a:txBody>
                  <a:tcPr/>
                </a:tc>
                <a:tc>
                  <a:txBody>
                    <a:bodyPr/>
                    <a:lstStyle/>
                    <a:p>
                      <a:pPr algn="ctr"/>
                      <a:r>
                        <a:rPr lang="en-AU" dirty="0"/>
                        <a:t>13</a:t>
                      </a:r>
                    </a:p>
                  </a:txBody>
                  <a:tcPr/>
                </a:tc>
                <a:tc>
                  <a:txBody>
                    <a:bodyPr/>
                    <a:lstStyle/>
                    <a:p>
                      <a:pPr algn="ctr"/>
                      <a:r>
                        <a:rPr lang="en-AU" dirty="0"/>
                        <a:t>14</a:t>
                      </a:r>
                    </a:p>
                  </a:txBody>
                  <a:tcPr/>
                </a:tc>
                <a:extLst>
                  <a:ext uri="{0D108BD9-81ED-4DB2-BD59-A6C34878D82A}">
                    <a16:rowId xmlns:a16="http://schemas.microsoft.com/office/drawing/2014/main" val="3943146548"/>
                  </a:ext>
                </a:extLst>
              </a:tr>
              <a:tr h="370840">
                <a:tc>
                  <a:txBody>
                    <a:bodyPr/>
                    <a:lstStyle/>
                    <a:p>
                      <a:pPr algn="ctr"/>
                      <a:r>
                        <a:rPr lang="en-AU" b="1"/>
                        <a:t>802.15</a:t>
                      </a:r>
                    </a:p>
                  </a:txBody>
                  <a:tcPr/>
                </a:tc>
                <a:tc>
                  <a:txBody>
                    <a:bodyPr/>
                    <a:lstStyle/>
                    <a:p>
                      <a:pPr algn="ctr"/>
                      <a:r>
                        <a:rPr lang="en-AU" dirty="0"/>
                        <a:t>3</a:t>
                      </a:r>
                    </a:p>
                  </a:txBody>
                  <a:tcPr/>
                </a:tc>
                <a:tc>
                  <a:txBody>
                    <a:bodyPr/>
                    <a:lstStyle/>
                    <a:p>
                      <a:pPr algn="ctr"/>
                      <a:r>
                        <a:rPr lang="en-AU" dirty="0"/>
                        <a:t>14</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102</a:t>
                      </a:r>
                    </a:p>
                  </a:txBody>
                  <a:tcPr>
                    <a:lnT w="12700" cap="flat" cmpd="sng" algn="ctr">
                      <a:solidFill>
                        <a:schemeClr val="tx1"/>
                      </a:solidFill>
                      <a:prstDash val="solid"/>
                      <a:round/>
                      <a:headEnd type="none" w="med" len="med"/>
                      <a:tailEnd type="none" w="med" len="med"/>
                    </a:lnT>
                  </a:tcPr>
                </a:tc>
                <a:tc>
                  <a:txBody>
                    <a:bodyPr/>
                    <a:lstStyle/>
                    <a:p>
                      <a:pPr algn="ctr"/>
                      <a:r>
                        <a:rPr lang="en-US" b="1" dirty="0"/>
                        <a:t>49</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3" name="Footer Placeholder 2">
            <a:extLst>
              <a:ext uri="{FF2B5EF4-FFF2-40B4-BE49-F238E27FC236}">
                <a16:creationId xmlns:a16="http://schemas.microsoft.com/office/drawing/2014/main" id="{0CE32249-452D-5E1E-B3A6-45AA9365310D}"/>
              </a:ext>
            </a:extLst>
          </p:cNvPr>
          <p:cNvSpPr>
            <a:spLocks noGrp="1"/>
          </p:cNvSpPr>
          <p:nvPr>
            <p:ph type="ftr" idx="14"/>
          </p:nvPr>
        </p:nvSpPr>
        <p:spPr/>
        <p:txBody>
          <a:bodyPr/>
          <a:lstStyle/>
          <a:p>
            <a:r>
              <a:rPr lang="en-GB"/>
              <a:t>Peter Yee, AKAYLA</a:t>
            </a:r>
            <a:endParaRPr lang="en-GB" dirty="0"/>
          </a:p>
        </p:txBody>
      </p:sp>
      <p:sp>
        <p:nvSpPr>
          <p:cNvPr id="7" name="Slide Number Placeholder 6">
            <a:extLst>
              <a:ext uri="{FF2B5EF4-FFF2-40B4-BE49-F238E27FC236}">
                <a16:creationId xmlns:a16="http://schemas.microsoft.com/office/drawing/2014/main" id="{4DE6900B-31A0-15D2-9D00-F494993CD7A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Date Placeholder 7">
            <a:extLst>
              <a:ext uri="{FF2B5EF4-FFF2-40B4-BE49-F238E27FC236}">
                <a16:creationId xmlns:a16="http://schemas.microsoft.com/office/drawing/2014/main" id="{7FAD34BE-CD60-7A51-72E0-3630D9BBF361}"/>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3363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TGme</a:t>
            </a:r>
            <a:r>
              <a:rPr lang="en-US" altLang="en-US" dirty="0"/>
              <a:t> (Maintenance) Summary </a:t>
            </a:r>
            <a:endParaRPr lang="en-GB" dirty="0"/>
          </a:p>
        </p:txBody>
      </p:sp>
      <p:sp>
        <p:nvSpPr>
          <p:cNvPr id="5122" name="Rectangle 2"/>
          <p:cNvSpPr>
            <a:spLocks noGrp="1" noChangeArrowheads="1"/>
          </p:cNvSpPr>
          <p:nvPr>
            <p:ph idx="1"/>
          </p:nvPr>
        </p:nvSpPr>
        <p:spPr>
          <a:xfrm>
            <a:off x="839416" y="1412776"/>
            <a:ext cx="10361084" cy="4911824"/>
          </a:xfrm>
          <a:ln/>
        </p:spPr>
        <p:txBody>
          <a:bodyPr/>
          <a:lstStyle/>
          <a:p>
            <a:pPr>
              <a:buFontTx/>
              <a:buNone/>
              <a:defRPr/>
            </a:pPr>
            <a:r>
              <a:rPr lang="en-US" altLang="en-US" dirty="0">
                <a:ea typeface="ＭＳ Ｐゴシック" panose="020B0600070205080204" pitchFamily="34" charset="-128"/>
              </a:rPr>
              <a:t>Status:</a:t>
            </a:r>
          </a:p>
          <a:p>
            <a:pPr lvl="1">
              <a:buFont typeface="Arial" panose="020B0604020202020204" pitchFamily="34" charset="0"/>
              <a:buChar char="•"/>
              <a:defRPr/>
            </a:pPr>
            <a:r>
              <a:rPr lang="en-US" altLang="en-US" sz="1800" dirty="0">
                <a:ea typeface="ＭＳ Ｐゴシック" panose="020B0600070205080204" pitchFamily="34" charset="-128"/>
              </a:rPr>
              <a:t>SA Ballot Recirculation completed on March 5</a:t>
            </a:r>
          </a:p>
          <a:p>
            <a:pPr lvl="1">
              <a:buFont typeface="Arial" panose="020B0604020202020204" pitchFamily="34" charset="0"/>
              <a:buChar char="•"/>
              <a:defRPr/>
            </a:pPr>
            <a:r>
              <a:rPr lang="en-US" altLang="en-US" sz="1800" dirty="0">
                <a:ea typeface="ＭＳ Ｐゴシック" panose="020B0600070205080204" pitchFamily="34" charset="-128"/>
              </a:rPr>
              <a:t>Result: 95 – Approve; 18 – Disapprove; 3 – Abstain.</a:t>
            </a:r>
          </a:p>
          <a:p>
            <a:pPr lvl="1">
              <a:buFont typeface="Arial" panose="020B0604020202020204" pitchFamily="34" charset="0"/>
              <a:buChar char="•"/>
              <a:defRPr/>
            </a:pPr>
            <a:r>
              <a:rPr lang="en-US" altLang="en-US" sz="1800" dirty="0">
                <a:ea typeface="ＭＳ Ｐゴシック" panose="020B0600070205080204" pitchFamily="34" charset="-128"/>
              </a:rPr>
              <a:t>240 comments received. 174 – Technical; 60 – Editorial; 6 – General.</a:t>
            </a:r>
            <a:r>
              <a:rPr lang="en-US" altLang="en-US" sz="1600" dirty="0">
                <a:ea typeface="ＭＳ Ｐゴシック" panose="020B0600070205080204" pitchFamily="34" charset="-128"/>
              </a:rPr>
              <a:t> </a:t>
            </a:r>
            <a:endParaRPr lang="en-US" altLang="en-US" sz="1050" dirty="0">
              <a:ea typeface="ＭＳ Ｐゴシック" panose="020B0600070205080204" pitchFamily="34" charset="-128"/>
            </a:endParaRPr>
          </a:p>
          <a:p>
            <a:pPr marL="0" indent="0">
              <a:buFontTx/>
              <a:buNone/>
              <a:defRPr/>
            </a:pPr>
            <a:r>
              <a:rPr lang="en-US" altLang="en-US" dirty="0">
                <a:ea typeface="ＭＳ Ｐゴシック" panose="020B0600070205080204" pitchFamily="34" charset="-128"/>
              </a:rPr>
              <a:t>Objectives:</a:t>
            </a:r>
          </a:p>
          <a:p>
            <a:pPr lvl="1">
              <a:buFont typeface="Arial" panose="020B0604020202020204" pitchFamily="34" charset="0"/>
              <a:buChar char="•"/>
              <a:defRPr/>
            </a:pPr>
            <a:r>
              <a:rPr lang="en-US" altLang="en-US" sz="1800" dirty="0">
                <a:ea typeface="ＭＳ Ｐゴシック" panose="020B0600070205080204" pitchFamily="34" charset="-128"/>
              </a:rPr>
              <a:t>Begin comment resolution on the SA Ballot recirculation – Target SA Ballot recirculation for May</a:t>
            </a:r>
          </a:p>
          <a:p>
            <a:pPr marL="0" indent="0">
              <a:buFontTx/>
              <a:buNone/>
              <a:defRPr/>
            </a:pPr>
            <a:r>
              <a:rPr lang="en-US" altLang="en-US" dirty="0">
                <a:ea typeface="ＭＳ Ｐゴシック" panose="020B0600070205080204" pitchFamily="34" charset="-128"/>
              </a:rPr>
              <a:t>Meetings: </a:t>
            </a:r>
          </a:p>
          <a:p>
            <a:pPr lvl="1">
              <a:buFont typeface="Arial" panose="020B0604020202020204" pitchFamily="34" charset="0"/>
              <a:buChar char="•"/>
              <a:defRPr/>
            </a:pPr>
            <a:r>
              <a:rPr lang="en-US" altLang="en-US" sz="1800" dirty="0">
                <a:ea typeface="ＭＳ Ｐゴシック" panose="020B0600070205080204" pitchFamily="34" charset="-128"/>
              </a:rPr>
              <a:t>Monday March 11, 4-6pm ET</a:t>
            </a:r>
          </a:p>
          <a:p>
            <a:pPr lvl="1">
              <a:buFont typeface="Arial" panose="020B0604020202020204" pitchFamily="34" charset="0"/>
              <a:buChar char="•"/>
              <a:defRPr/>
            </a:pPr>
            <a:r>
              <a:rPr lang="en-US" altLang="en-US" sz="1800" dirty="0">
                <a:ea typeface="ＭＳ Ｐゴシック" panose="020B0600070205080204" pitchFamily="34" charset="-128"/>
              </a:rPr>
              <a:t>Tuesday March 12, 10:30am-12:30pm ET </a:t>
            </a:r>
          </a:p>
          <a:p>
            <a:pPr lvl="1">
              <a:buFont typeface="Arial" panose="020B0604020202020204" pitchFamily="34" charset="0"/>
              <a:buChar char="•"/>
              <a:defRPr/>
            </a:pPr>
            <a:r>
              <a:rPr lang="en-US" altLang="en-US" sz="1800" dirty="0">
                <a:ea typeface="ＭＳ Ｐゴシック" panose="020B0600070205080204" pitchFamily="34" charset="-128"/>
              </a:rPr>
              <a:t>Tuesday March 12, 4-6pm ET</a:t>
            </a:r>
          </a:p>
          <a:p>
            <a:pPr lvl="1">
              <a:buFont typeface="Arial" panose="020B0604020202020204" pitchFamily="34" charset="0"/>
              <a:buChar char="•"/>
              <a:defRPr/>
            </a:pPr>
            <a:r>
              <a:rPr lang="en-US" altLang="en-US" sz="1800" dirty="0">
                <a:ea typeface="ＭＳ Ｐゴシック" panose="020B0600070205080204" pitchFamily="34" charset="-128"/>
              </a:rPr>
              <a:t>Wednesday March 13, 8-10am ET</a:t>
            </a:r>
          </a:p>
          <a:p>
            <a:pPr lvl="1">
              <a:buFont typeface="Arial" panose="020B0604020202020204" pitchFamily="34" charset="0"/>
              <a:buChar char="•"/>
              <a:defRPr/>
            </a:pPr>
            <a:r>
              <a:rPr lang="en-US" altLang="en-US" sz="1800" dirty="0">
                <a:ea typeface="ＭＳ Ｐゴシック" panose="020B0600070205080204" pitchFamily="34" charset="-128"/>
              </a:rPr>
              <a:t>Wednesday March 13, 4-6pm ET</a:t>
            </a:r>
          </a:p>
          <a:p>
            <a:pPr lvl="1">
              <a:buFont typeface="Arial" panose="020B0604020202020204" pitchFamily="34" charset="0"/>
              <a:buChar char="•"/>
              <a:defRPr/>
            </a:pPr>
            <a:r>
              <a:rPr lang="en-US" altLang="en-US" sz="1800" dirty="0">
                <a:ea typeface="ＭＳ Ｐゴシック" panose="020B0600070205080204" pitchFamily="34" charset="-128"/>
              </a:rPr>
              <a:t>Thursday March 14, 4-6pm E</a:t>
            </a:r>
            <a:r>
              <a:rPr lang="en-CA" altLang="en-US" sz="1800" dirty="0">
                <a:ea typeface="ＭＳ Ｐゴシック" panose="020B0600070205080204" pitchFamily="34" charset="-128"/>
              </a:rPr>
              <a:t>T</a:t>
            </a:r>
          </a:p>
          <a:p>
            <a:pPr marL="457200" lvl="1" indent="0">
              <a:defRPr/>
            </a:pPr>
            <a:endParaRPr lang="en-US" altLang="en-US" sz="1800" dirty="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5BA9DE26-8B95-6057-E3FC-558842919559}"/>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5742B339-47C8-AA6C-D2A1-8C9A236193B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E70554B8-D50E-F41D-F378-163F6472943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27676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830387"/>
            <a:ext cx="10361613" cy="4645025"/>
          </a:xfrm>
        </p:spPr>
        <p:txBody>
          <a:bodyPr/>
          <a:lstStyle/>
          <a:p>
            <a:pPr>
              <a:buFont typeface="Arial" panose="020B0604020202020204" pitchFamily="34" charset="0"/>
              <a:buChar char="•"/>
            </a:pPr>
            <a:r>
              <a:rPr lang="en-US" sz="2000" dirty="0"/>
              <a:t>Since the January interim</a:t>
            </a:r>
          </a:p>
          <a:p>
            <a:pPr marL="800100" lvl="1" indent="-342900">
              <a:buFont typeface="Arial" panose="020B0604020202020204" pitchFamily="34" charset="0"/>
              <a:buChar char="•"/>
            </a:pPr>
            <a:r>
              <a:rPr lang="en-US" sz="1800" dirty="0"/>
              <a:t>Delivered IEEE802.11be D5.0, and a D5.01</a:t>
            </a:r>
          </a:p>
          <a:p>
            <a:pPr marL="1200150" lvl="2" indent="-285750">
              <a:buFont typeface="Arial" panose="020B0604020202020204" pitchFamily="34" charset="0"/>
              <a:buChar char="•"/>
            </a:pPr>
            <a:r>
              <a:rPr lang="en-US" sz="1600" dirty="0"/>
              <a:t>Latter one is aligned with </a:t>
            </a:r>
            <a:r>
              <a:rPr lang="en-US" sz="1600" dirty="0" err="1"/>
              <a:t>REVme</a:t>
            </a:r>
            <a:r>
              <a:rPr lang="en-US" sz="1600" dirty="0"/>
              <a:t> D5.0</a:t>
            </a:r>
          </a:p>
          <a:p>
            <a:pPr marL="1200150" lvl="2" indent="-285750">
              <a:buFont typeface="Arial" panose="020B0604020202020204" pitchFamily="34" charset="0"/>
              <a:buChar char="•"/>
            </a:pPr>
            <a:r>
              <a:rPr lang="en-US" sz="1600" dirty="0"/>
              <a:t>Both drafts are available in the members area</a:t>
            </a:r>
          </a:p>
          <a:p>
            <a:pPr marL="800100" lvl="1" indent="-342900">
              <a:buFont typeface="Arial" panose="020B0604020202020204" pitchFamily="34" charset="0"/>
              <a:buChar char="•"/>
            </a:pPr>
            <a:r>
              <a:rPr lang="en-US" sz="1800" dirty="0"/>
              <a:t>Completed the initial SA ballot on TGbe D5.0</a:t>
            </a:r>
          </a:p>
          <a:p>
            <a:pPr marL="1200150" lvl="2" indent="-285750">
              <a:buFont typeface="Arial" panose="020B0604020202020204" pitchFamily="34" charset="0"/>
              <a:buChar char="•"/>
            </a:pPr>
            <a:r>
              <a:rPr lang="en-US" sz="1600" dirty="0"/>
              <a:t>Approval rate of ~82% with a total of 415 comments</a:t>
            </a:r>
          </a:p>
          <a:p>
            <a:pPr marL="1657350" lvl="3" indent="-285750">
              <a:buFont typeface="Arial" panose="020B0604020202020204" pitchFamily="34" charset="0"/>
              <a:buChar char="•"/>
            </a:pPr>
            <a:r>
              <a:rPr lang="en-US" sz="1400" dirty="0"/>
              <a:t>Includes 4 comments from the SA Public Review process</a:t>
            </a:r>
          </a:p>
          <a:p>
            <a:pPr marL="800100" lvl="1" indent="-342900">
              <a:buFont typeface="Arial" panose="020B0604020202020204" pitchFamily="34" charset="0"/>
              <a:buChar char="•"/>
            </a:pPr>
            <a:r>
              <a:rPr lang="en-US" sz="1800" dirty="0"/>
              <a:t>Held 4 telcos between February and March (</a:t>
            </a:r>
            <a:r>
              <a:rPr lang="en-US" sz="1800" dirty="0">
                <a:hlinkClick r:id="rId2"/>
              </a:rPr>
              <a:t>11-24/0206r9</a:t>
            </a:r>
            <a:r>
              <a:rPr lang="en-US" sz="1800" dirty="0"/>
              <a:t>)</a:t>
            </a:r>
          </a:p>
          <a:p>
            <a:pPr marL="1200150" lvl="2" indent="-285750">
              <a:buFont typeface="Arial" panose="020B0604020202020204" pitchFamily="34" charset="0"/>
              <a:buChar char="•"/>
            </a:pPr>
            <a:r>
              <a:rPr lang="en-US" sz="1600" dirty="0"/>
              <a:t>Resolved ~30% of the SA comments (</a:t>
            </a:r>
            <a:r>
              <a:rPr lang="en-US" sz="1600" dirty="0">
                <a:hlinkClick r:id="rId3"/>
              </a:rPr>
              <a:t>11-24/0254r3</a:t>
            </a:r>
            <a:r>
              <a:rPr lang="en-US" sz="1600" dirty="0"/>
              <a:t>)</a:t>
            </a:r>
          </a:p>
          <a:p>
            <a:pPr>
              <a:buFont typeface="Arial" panose="020B0604020202020204" pitchFamily="34" charset="0"/>
              <a:buChar char="•"/>
            </a:pPr>
            <a:r>
              <a:rPr lang="en-US" sz="2000" dirty="0"/>
              <a:t>Targets for March plenary</a:t>
            </a:r>
          </a:p>
          <a:p>
            <a:pPr marL="800100" lvl="1" indent="-342900">
              <a:buFont typeface="Arial" panose="020B0604020202020204" pitchFamily="34" charset="0"/>
              <a:buChar char="•"/>
            </a:pPr>
            <a:r>
              <a:rPr lang="en-US" sz="1800" dirty="0"/>
              <a:t>Approve meeting minutes for January interim and telcos</a:t>
            </a:r>
          </a:p>
          <a:p>
            <a:pPr marL="800100" lvl="1" indent="-342900">
              <a:buFont typeface="Arial" panose="020B0604020202020204" pitchFamily="34" charset="0"/>
              <a:buChar char="•"/>
            </a:pPr>
            <a:r>
              <a:rPr lang="en-US" sz="1800" dirty="0"/>
              <a:t>Continue comment resolution and any other tech. submissions</a:t>
            </a:r>
          </a:p>
          <a:p>
            <a:pPr>
              <a:buFont typeface="Arial" panose="020B0604020202020204" pitchFamily="34" charset="0"/>
              <a:buChar char="•"/>
            </a:pPr>
            <a:r>
              <a:rPr lang="en-US" sz="2000" dirty="0"/>
              <a:t>Agenda is available in </a:t>
            </a:r>
            <a:r>
              <a:rPr lang="en-US" sz="2000" dirty="0">
                <a:hlinkClick r:id="rId4"/>
              </a:rPr>
              <a:t>11-24/0237r2</a:t>
            </a:r>
            <a:endParaRPr lang="en-US" sz="2000" dirty="0"/>
          </a:p>
          <a:p>
            <a:pPr marL="800100" lvl="1" indent="-342900">
              <a:buFont typeface="Arial" panose="020B0604020202020204" pitchFamily="34" charset="0"/>
              <a:buChar char="•"/>
            </a:pPr>
            <a:r>
              <a:rPr lang="en-US" sz="1800" dirty="0"/>
              <a:t>Schedule is provided in the next slide</a:t>
            </a:r>
          </a:p>
        </p:txBody>
      </p:sp>
      <p:grpSp>
        <p:nvGrpSpPr>
          <p:cNvPr id="32" name="Group 31">
            <a:extLst>
              <a:ext uri="{FF2B5EF4-FFF2-40B4-BE49-F238E27FC236}">
                <a16:creationId xmlns:a16="http://schemas.microsoft.com/office/drawing/2014/main" id="{53AAC573-215B-9414-995D-D2CB579163E4}"/>
              </a:ext>
            </a:extLst>
          </p:cNvPr>
          <p:cNvGrpSpPr/>
          <p:nvPr/>
        </p:nvGrpSpPr>
        <p:grpSpPr>
          <a:xfrm>
            <a:off x="6858000" y="1525409"/>
            <a:ext cx="5283200" cy="4930308"/>
            <a:chOff x="6858000" y="1525409"/>
            <a:chExt cx="5283200" cy="4930308"/>
          </a:xfrm>
        </p:grpSpPr>
        <p:pic>
          <p:nvPicPr>
            <p:cNvPr id="13" name="Picture 12">
              <a:extLst>
                <a:ext uri="{FF2B5EF4-FFF2-40B4-BE49-F238E27FC236}">
                  <a16:creationId xmlns:a16="http://schemas.microsoft.com/office/drawing/2014/main" id="{EB3014D6-E073-9AB4-A195-2F4723BCA881}"/>
                </a:ext>
              </a:extLst>
            </p:cNvPr>
            <p:cNvPicPr>
              <a:picLocks noChangeAspect="1"/>
            </p:cNvPicPr>
            <p:nvPr/>
          </p:nvPicPr>
          <p:blipFill>
            <a:blip r:embed="rId5"/>
            <a:stretch>
              <a:fillRect/>
            </a:stretch>
          </p:blipFill>
          <p:spPr>
            <a:xfrm>
              <a:off x="6858000" y="1525409"/>
              <a:ext cx="5283200" cy="3962400"/>
            </a:xfrm>
            <a:prstGeom prst="rect">
              <a:avLst/>
            </a:prstGeom>
          </p:spPr>
        </p:pic>
        <p:sp>
          <p:nvSpPr>
            <p:cNvPr id="14" name="Rectangle 13">
              <a:extLst>
                <a:ext uri="{FF2B5EF4-FFF2-40B4-BE49-F238E27FC236}">
                  <a16:creationId xmlns:a16="http://schemas.microsoft.com/office/drawing/2014/main" id="{392CF38F-2037-058D-5451-C14A09E2B3AC}"/>
                </a:ext>
              </a:extLst>
            </p:cNvPr>
            <p:cNvSpPr/>
            <p:nvPr/>
          </p:nvSpPr>
          <p:spPr bwMode="auto">
            <a:xfrm flipV="1">
              <a:off x="7666724" y="5029200"/>
              <a:ext cx="791476" cy="457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14B9629F-AE20-57B0-AC18-681C3FD135CE}"/>
                </a:ext>
              </a:extLst>
            </p:cNvPr>
            <p:cNvSpPr/>
            <p:nvPr/>
          </p:nvSpPr>
          <p:spPr bwMode="auto">
            <a:xfrm>
              <a:off x="8678414" y="4102694"/>
              <a:ext cx="818541" cy="94936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6721B3A8-025C-6D93-F4EB-86378AB3DDF5}"/>
                </a:ext>
              </a:extLst>
            </p:cNvPr>
            <p:cNvSpPr/>
            <p:nvPr/>
          </p:nvSpPr>
          <p:spPr bwMode="auto">
            <a:xfrm>
              <a:off x="9690106" y="2667000"/>
              <a:ext cx="825494" cy="237930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5E333D8C-916E-69DF-FFFA-86D1CD49DA29}"/>
                </a:ext>
              </a:extLst>
            </p:cNvPr>
            <p:cNvSpPr/>
            <p:nvPr/>
          </p:nvSpPr>
          <p:spPr bwMode="auto">
            <a:xfrm>
              <a:off x="10708750" y="4086554"/>
              <a:ext cx="825494" cy="95904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D24461DB-50E1-EDEF-BA23-34828D974295}"/>
                </a:ext>
              </a:extLst>
            </p:cNvPr>
            <p:cNvGrpSpPr/>
            <p:nvPr/>
          </p:nvGrpSpPr>
          <p:grpSpPr>
            <a:xfrm>
              <a:off x="8098450" y="5411859"/>
              <a:ext cx="3207755" cy="1043858"/>
              <a:chOff x="8552276" y="5181755"/>
              <a:chExt cx="3207755" cy="1043858"/>
            </a:xfrm>
          </p:grpSpPr>
          <p:grpSp>
            <p:nvGrpSpPr>
              <p:cNvPr id="19" name="Group 18">
                <a:extLst>
                  <a:ext uri="{FF2B5EF4-FFF2-40B4-BE49-F238E27FC236}">
                    <a16:creationId xmlns:a16="http://schemas.microsoft.com/office/drawing/2014/main" id="{C7AA9262-37C2-BB46-0576-BAB50A5DD44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64D84812-2F44-BBB5-5FB2-DB22426CDD6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C6A3C687-6857-D141-B7FC-2BD9515398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E451944B-07ED-9D1D-ACCF-42585602BC2A}"/>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C5B7BADF-60DE-4CFB-805C-AFD751E28BDF}"/>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653CAD14-93C4-6269-5262-707C91EA341A}"/>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CA6F0703-BDB7-EB9D-589B-85E2C1D187CF}"/>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5AD2B758-8549-89DE-6482-6C921BCD3F2E}"/>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DDBB3B26-5B78-A7BB-CE4F-893C9EDF8C27}"/>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E5D1864F-0504-0750-5DCF-959929880495}"/>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9A1FB34F-36A1-17F5-8862-D91C8C85F50C}"/>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
          <p:nvSpPr>
            <p:cNvPr id="31" name="TextBox 30">
              <a:extLst>
                <a:ext uri="{FF2B5EF4-FFF2-40B4-BE49-F238E27FC236}">
                  <a16:creationId xmlns:a16="http://schemas.microsoft.com/office/drawing/2014/main" id="{B35D33CB-CB5E-FD7D-D5E3-E50326675AB0}"/>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sp>
        <p:nvSpPr>
          <p:cNvPr id="2" name="Footer Placeholder 1">
            <a:extLst>
              <a:ext uri="{FF2B5EF4-FFF2-40B4-BE49-F238E27FC236}">
                <a16:creationId xmlns:a16="http://schemas.microsoft.com/office/drawing/2014/main" id="{A84130F9-5DF3-5F5A-DEE5-D5E417470946}"/>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CC434064-6F3E-4FCF-9507-2BCC5F0CE7C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9" name="Date Placeholder 8">
            <a:extLst>
              <a:ext uri="{FF2B5EF4-FFF2-40B4-BE49-F238E27FC236}">
                <a16:creationId xmlns:a16="http://schemas.microsoft.com/office/drawing/2014/main" id="{71376575-B450-DF59-19D0-4F8FED541B0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64512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a:t>TGbe March F2F Schedule</a:t>
            </a:r>
          </a:p>
        </p:txBody>
      </p:sp>
      <p:graphicFrame>
        <p:nvGraphicFramePr>
          <p:cNvPr id="12" name="Table 11">
            <a:extLst>
              <a:ext uri="{FF2B5EF4-FFF2-40B4-BE49-F238E27FC236}">
                <a16:creationId xmlns:a16="http://schemas.microsoft.com/office/drawing/2014/main" id="{2B021F6C-AEFE-70CF-9FCB-E082B0D6079E}"/>
              </a:ext>
            </a:extLst>
          </p:cNvPr>
          <p:cNvGraphicFramePr>
            <a:graphicFrameLocks noGrp="1"/>
          </p:cNvGraphicFramePr>
          <p:nvPr>
            <p:extLst>
              <p:ext uri="{D42A27DB-BD31-4B8C-83A1-F6EECF244321}">
                <p14:modId xmlns:p14="http://schemas.microsoft.com/office/powerpoint/2010/main" val="2223429088"/>
              </p:ext>
            </p:extLst>
          </p:nvPr>
        </p:nvGraphicFramePr>
        <p:xfrm>
          <a:off x="2636743" y="2089468"/>
          <a:ext cx="7016939" cy="24993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bg1">
                            <a:lumMod val="85000"/>
                          </a:schemeClr>
                        </a:solidFill>
                      </a:endParaRPr>
                    </a:p>
                  </a:txBody>
                  <a:tcPr/>
                </a:tc>
                <a:tc>
                  <a:txBody>
                    <a:bodyPr/>
                    <a:lstStyle/>
                    <a:p>
                      <a:pPr algn="ctr"/>
                      <a:endParaRPr lang="en-US" sz="1800" b="0"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0" kern="1200" dirty="0">
                        <a:solidFill>
                          <a:schemeClr val="bg1">
                            <a:lumMod val="85000"/>
                          </a:schemeClr>
                        </a:solidFill>
                        <a:latin typeface="+mn-lt"/>
                        <a:ea typeface="+mn-ea"/>
                        <a:cs typeface="+mn-cs"/>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endParaRPr lang="en-US" sz="1800" b="0" kern="1200" dirty="0">
                        <a:solidFill>
                          <a:schemeClr val="bg1">
                            <a:lumMod val="85000"/>
                          </a:schemeClr>
                        </a:solidFill>
                        <a:latin typeface="+mn-lt"/>
                        <a:ea typeface="+mn-ea"/>
                        <a:cs typeface="+mn-cs"/>
                      </a:endParaRPr>
                    </a:p>
                  </a:txBody>
                  <a:tcPr/>
                </a:tc>
                <a:tc>
                  <a:txBody>
                    <a:bodyPr/>
                    <a:lstStyle/>
                    <a:p>
                      <a:pPr algn="ct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D3ADC94F-FC4B-CDAE-C9F9-33BEA056FAF9}"/>
              </a:ext>
            </a:extLst>
          </p:cNvPr>
          <p:cNvSpPr>
            <a:spLocks noGrp="1"/>
          </p:cNvSpPr>
          <p:nvPr>
            <p:ph type="ftr" idx="14"/>
          </p:nvPr>
        </p:nvSpPr>
        <p:spPr/>
        <p:txBody>
          <a:bodyPr/>
          <a:lstStyle/>
          <a:p>
            <a:r>
              <a:rPr lang="en-GB"/>
              <a:t>Alfred Asterjadhi, Qualcomm</a:t>
            </a:r>
            <a:endParaRPr lang="en-GB" dirty="0"/>
          </a:p>
        </p:txBody>
      </p:sp>
      <p:sp>
        <p:nvSpPr>
          <p:cNvPr id="7" name="Slide Number Placeholder 6">
            <a:extLst>
              <a:ext uri="{FF2B5EF4-FFF2-40B4-BE49-F238E27FC236}">
                <a16:creationId xmlns:a16="http://schemas.microsoft.com/office/drawing/2014/main" id="{4918224A-FA82-EB56-2792-292771853BE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Date Placeholder 7">
            <a:extLst>
              <a:ext uri="{FF2B5EF4-FFF2-40B4-BE49-F238E27FC236}">
                <a16:creationId xmlns:a16="http://schemas.microsoft.com/office/drawing/2014/main" id="{4B1FF5E2-ABD7-A61E-EF88-AE36CBD64FD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73961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March </a:t>
            </a:r>
            <a:r>
              <a:rPr lang="en-US" dirty="0"/>
              <a:t>2024</a:t>
            </a:r>
            <a:endParaRPr lang="en-GB" dirty="0"/>
          </a:p>
        </p:txBody>
      </p:sp>
      <p:sp>
        <p:nvSpPr>
          <p:cNvPr id="9218" name="Rectangle 2"/>
          <p:cNvSpPr>
            <a:spLocks noGrp="1" noChangeArrowheads="1"/>
          </p:cNvSpPr>
          <p:nvPr>
            <p:ph idx="1"/>
          </p:nvPr>
        </p:nvSpPr>
        <p:spPr>
          <a:xfrm>
            <a:off x="914402" y="1598614"/>
            <a:ext cx="6629398" cy="4573586"/>
          </a:xfrm>
          <a:ln/>
        </p:spPr>
        <p:txBody>
          <a:bodyPr/>
          <a:lstStyle/>
          <a:p>
            <a:pPr algn="just">
              <a:spcBef>
                <a:spcPts val="0"/>
              </a:spcBef>
              <a:spcAft>
                <a:spcPts val="600"/>
              </a:spcAft>
              <a:buFont typeface="Arial" panose="020B0604020202020204" pitchFamily="34" charset="0"/>
              <a:buChar char="•"/>
            </a:pPr>
            <a:r>
              <a:rPr lang="en-US" sz="1800" dirty="0"/>
              <a:t>Progress since </a:t>
            </a:r>
            <a:r>
              <a:rPr lang="en-US" altLang="zh-CN" sz="1800" dirty="0">
                <a:solidFill>
                  <a:srgbClr val="0000FF"/>
                </a:solidFill>
              </a:rPr>
              <a:t>January </a:t>
            </a:r>
            <a:r>
              <a:rPr lang="en-US" altLang="zh-CN" sz="1800" dirty="0"/>
              <a:t>2024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4</a:t>
            </a:r>
            <a:r>
              <a:rPr lang="en-US" sz="1600" dirty="0"/>
              <a:t> teleconference calls were held</a:t>
            </a:r>
          </a:p>
          <a:p>
            <a:pPr marL="720725" lvl="1" indent="-342900" algn="just">
              <a:spcBef>
                <a:spcPts val="0"/>
              </a:spcBef>
              <a:spcAft>
                <a:spcPts val="300"/>
              </a:spcAft>
              <a:buFont typeface="Times New Roman" panose="02020603050405020304" pitchFamily="18" charset="0"/>
              <a:buChar char="−"/>
            </a:pPr>
            <a:r>
              <a:rPr lang="en-US" altLang="zh-CN" sz="1800" dirty="0">
                <a:solidFill>
                  <a:srgbClr val="0000FF"/>
                </a:solidFill>
              </a:rPr>
              <a:t>Comment resolution </a:t>
            </a:r>
            <a:r>
              <a:rPr lang="en-US" altLang="zh-CN" sz="1800" dirty="0"/>
              <a:t>for D3.0 (LB281)</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rgbClr val="FF0000"/>
                </a:solidFill>
              </a:rPr>
              <a:t>89.9351 </a:t>
            </a:r>
            <a:r>
              <a:rPr lang="en-US" altLang="zh-CN" sz="1600" dirty="0">
                <a:solidFill>
                  <a:schemeClr val="tx1"/>
                </a:solidFill>
              </a:rPr>
              <a:t>% of all LB281 comments are now resolved or marked as “ready for motion” </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a:t>
            </a:r>
            <a:r>
              <a:rPr lang="en-US" altLang="zh-CN" sz="1600" dirty="0">
                <a:solidFill>
                  <a:srgbClr val="FF0000"/>
                </a:solidFill>
              </a:rPr>
              <a:t>277 </a:t>
            </a:r>
            <a:r>
              <a:rPr lang="en-US" altLang="zh-CN" sz="1600" dirty="0">
                <a:solidFill>
                  <a:schemeClr val="tx1"/>
                </a:solidFill>
              </a:rPr>
              <a:t>/308, Please refer to the figure)</a:t>
            </a:r>
          </a:p>
          <a:p>
            <a:pPr marL="1657350" lvl="3" indent="-342900" algn="just">
              <a:spcBef>
                <a:spcPts val="0"/>
              </a:spcBef>
              <a:spcAft>
                <a:spcPts val="600"/>
              </a:spcAft>
              <a:buFont typeface="Arial" panose="020B0604020202020204" pitchFamily="34" charset="0"/>
              <a:buChar char="•"/>
            </a:pPr>
            <a:endParaRPr lang="en-US" sz="1200" dirty="0"/>
          </a:p>
          <a:p>
            <a:pPr algn="just">
              <a:spcBef>
                <a:spcPts val="0"/>
              </a:spcBef>
              <a:spcAft>
                <a:spcPts val="600"/>
              </a:spcAft>
              <a:buFont typeface="Arial" panose="020B0604020202020204" pitchFamily="34" charset="0"/>
              <a:buChar char="•"/>
            </a:pPr>
            <a:r>
              <a:rPr lang="en-US" sz="1800" dirty="0"/>
              <a:t>Goals for </a:t>
            </a:r>
            <a:r>
              <a:rPr lang="en-US" altLang="zh-CN" sz="1800" dirty="0">
                <a:solidFill>
                  <a:srgbClr val="0000FF"/>
                </a:solidFill>
              </a:rPr>
              <a:t>March </a:t>
            </a:r>
            <a:r>
              <a:rPr lang="en-US" altLang="zh-CN" sz="1800" dirty="0"/>
              <a:t>2024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7</a:t>
            </a:r>
            <a:r>
              <a:rPr lang="en-US" sz="1600" dirty="0"/>
              <a:t> slots scheduled for </a:t>
            </a:r>
            <a:r>
              <a:rPr lang="en-US" sz="1600" dirty="0" err="1"/>
              <a:t>TGbf</a:t>
            </a:r>
            <a:endParaRPr lang="en-US" sz="1600" dirty="0"/>
          </a:p>
          <a:p>
            <a:pPr marL="720725" lvl="1" indent="-342900" algn="just">
              <a:spcBef>
                <a:spcPts val="0"/>
              </a:spcBef>
              <a:spcAft>
                <a:spcPts val="600"/>
              </a:spcAft>
              <a:buFont typeface="Times New Roman" panose="02020603050405020304" pitchFamily="18" charset="0"/>
              <a:buChar char="−"/>
            </a:pPr>
            <a:r>
              <a:rPr lang="en-US" sz="1600" dirty="0"/>
              <a:t>Continue to resolve the </a:t>
            </a:r>
            <a:r>
              <a:rPr lang="en-US" altLang="zh-CN" sz="1600" dirty="0"/>
              <a:t>Comment </a:t>
            </a:r>
            <a:r>
              <a:rPr lang="en-US" sz="1600" dirty="0"/>
              <a:t>and </a:t>
            </a:r>
            <a:r>
              <a:rPr lang="en-US" altLang="zh-CN" sz="1600" dirty="0"/>
              <a:t>developing the </a:t>
            </a:r>
            <a:r>
              <a:rPr lang="en-US" altLang="zh-CN" sz="1600" dirty="0">
                <a:solidFill>
                  <a:srgbClr val="0000FF"/>
                </a:solidFill>
              </a:rPr>
              <a:t>Draft</a:t>
            </a:r>
            <a:r>
              <a:rPr lang="en-US" altLang="zh-CN" sz="1600" dirty="0"/>
              <a:t> (Requested </a:t>
            </a:r>
            <a:r>
              <a:rPr lang="en-US" altLang="zh-CN" sz="1600" dirty="0">
                <a:solidFill>
                  <a:srgbClr val="0000FF"/>
                </a:solidFill>
              </a:rPr>
              <a:t>2</a:t>
            </a:r>
            <a:r>
              <a:rPr lang="en-US" altLang="zh-CN" sz="1600" dirty="0"/>
              <a:t> calls per week)</a:t>
            </a:r>
          </a:p>
          <a:p>
            <a:pPr marL="720725" lvl="1" indent="-342900" algn="just">
              <a:spcBef>
                <a:spcPts val="0"/>
              </a:spcBef>
              <a:spcAft>
                <a:spcPts val="600"/>
              </a:spcAft>
              <a:buFont typeface="Times New Roman" panose="02020603050405020304" pitchFamily="18" charset="0"/>
              <a:buChar char="−"/>
            </a:pPr>
            <a:r>
              <a:rPr lang="en-US" altLang="zh-CN" sz="1600" dirty="0">
                <a:solidFill>
                  <a:schemeClr val="tx1"/>
                </a:solidFill>
              </a:rPr>
              <a:t>Approve some </a:t>
            </a:r>
            <a:r>
              <a:rPr lang="en-US" altLang="zh-CN" sz="1600" dirty="0" err="1">
                <a:solidFill>
                  <a:schemeClr val="tx1"/>
                </a:solidFill>
              </a:rPr>
              <a:t>TGbf</a:t>
            </a:r>
            <a:r>
              <a:rPr lang="en-US" altLang="zh-CN" sz="1600" dirty="0">
                <a:solidFill>
                  <a:schemeClr val="tx1"/>
                </a:solidFill>
              </a:rPr>
              <a:t> motions:</a:t>
            </a:r>
          </a:p>
          <a:p>
            <a:pPr marL="1120775" lvl="2" indent="-342900" algn="just">
              <a:spcBef>
                <a:spcPts val="0"/>
              </a:spcBef>
              <a:spcAft>
                <a:spcPts val="0"/>
              </a:spcAft>
              <a:buSzPct val="50000"/>
              <a:buFont typeface="Wingdings" panose="05000000000000000000" pitchFamily="2" charset="2"/>
              <a:buChar char="n"/>
            </a:pPr>
            <a:r>
              <a:rPr lang="en-US" altLang="zh-CN" sz="1600" dirty="0">
                <a:solidFill>
                  <a:schemeClr val="tx1"/>
                </a:solidFill>
              </a:rPr>
              <a:t>Approve IEEE802.11bf MDR report</a:t>
            </a:r>
          </a:p>
          <a:p>
            <a:pPr marL="1120775" lvl="2" indent="-342900" algn="just">
              <a:spcBef>
                <a:spcPts val="0"/>
              </a:spcBef>
              <a:spcAft>
                <a:spcPts val="0"/>
              </a:spcAft>
              <a:buSzPct val="50000"/>
              <a:buFont typeface="Wingdings" panose="05000000000000000000" pitchFamily="2" charset="2"/>
              <a:buChar char="n"/>
            </a:pPr>
            <a:r>
              <a:rPr lang="en-US" altLang="zh-CN" sz="1600" dirty="0">
                <a:solidFill>
                  <a:schemeClr val="tx1"/>
                </a:solidFill>
              </a:rPr>
              <a:t>Approve report to EC on conditional approval for SA ballot</a:t>
            </a:r>
          </a:p>
          <a:p>
            <a:pPr marL="1120775" lvl="2" indent="-342900" algn="just">
              <a:spcBef>
                <a:spcPts val="0"/>
              </a:spcBef>
              <a:spcAft>
                <a:spcPts val="0"/>
              </a:spcAft>
              <a:buSzPct val="50000"/>
              <a:buFont typeface="Wingdings" panose="05000000000000000000" pitchFamily="2" charset="2"/>
              <a:buChar char="n"/>
            </a:pPr>
            <a:r>
              <a:rPr lang="en-GB" altLang="zh-CN" sz="1600" dirty="0">
                <a:solidFill>
                  <a:schemeClr val="tx1"/>
                </a:solidFill>
              </a:rPr>
              <a:t>PAR</a:t>
            </a:r>
            <a:r>
              <a:rPr lang="en-US" altLang="zh-CN" sz="1600" dirty="0">
                <a:solidFill>
                  <a:schemeClr val="tx1"/>
                </a:solidFill>
              </a:rPr>
              <a:t>/CSD/CAD</a:t>
            </a:r>
            <a:r>
              <a:rPr lang="en-GB" altLang="zh-CN" sz="1600" dirty="0">
                <a:solidFill>
                  <a:schemeClr val="tx1"/>
                </a:solidFill>
              </a:rPr>
              <a:t> Re-affirmation</a:t>
            </a:r>
            <a:endParaRPr lang="en-US" altLang="zh-CN" sz="1600" dirty="0">
              <a:solidFill>
                <a:schemeClr val="tx1"/>
              </a:solidFill>
            </a:endParaRPr>
          </a:p>
          <a:p>
            <a:pPr marL="1120775" lvl="2" indent="-342900" algn="just">
              <a:spcBef>
                <a:spcPts val="0"/>
              </a:spcBef>
              <a:spcAft>
                <a:spcPts val="0"/>
              </a:spcAft>
              <a:buSzPct val="50000"/>
              <a:buFont typeface="Wingdings" panose="05000000000000000000" pitchFamily="2" charset="2"/>
              <a:buChar char="n"/>
            </a:pPr>
            <a:r>
              <a:rPr lang="en-US" altLang="zh-CN" sz="1600" dirty="0">
                <a:solidFill>
                  <a:schemeClr val="tx1"/>
                </a:solidFill>
              </a:rPr>
              <a:t>Request conditional approval to go to IEEE SA ballot</a:t>
            </a:r>
          </a:p>
          <a:p>
            <a:pPr marL="1120775" lvl="2" indent="-342900" algn="just">
              <a:spcBef>
                <a:spcPts val="0"/>
              </a:spcBef>
              <a:spcAft>
                <a:spcPts val="0"/>
              </a:spcAft>
              <a:buSzPct val="50000"/>
              <a:buFont typeface="Wingdings" panose="05000000000000000000" pitchFamily="2" charset="2"/>
              <a:buChar char="n"/>
            </a:pPr>
            <a:r>
              <a:rPr lang="en-US" altLang="zh-CN" sz="1600" dirty="0" err="1">
                <a:solidFill>
                  <a:schemeClr val="tx1"/>
                </a:solidFill>
              </a:rPr>
              <a:t>TGbf</a:t>
            </a:r>
            <a:r>
              <a:rPr lang="en-US" altLang="zh-CN" sz="1600" dirty="0">
                <a:solidFill>
                  <a:schemeClr val="tx1"/>
                </a:solidFill>
              </a:rPr>
              <a:t> Recirculation LB (D4.0)</a:t>
            </a:r>
          </a:p>
          <a:p>
            <a:pPr marL="720725" lvl="1" indent="-342900" algn="just">
              <a:spcBef>
                <a:spcPts val="0"/>
              </a:spcBef>
              <a:spcAft>
                <a:spcPts val="600"/>
              </a:spcAft>
              <a:buFont typeface="Times New Roman" panose="02020603050405020304" pitchFamily="18" charset="0"/>
              <a:buChar char="−"/>
            </a:pPr>
            <a:endParaRPr lang="en-US" altLang="zh-CN" sz="1600" dirty="0"/>
          </a:p>
          <a:p>
            <a:pPr marL="720725" lvl="1" indent="-342900" algn="just">
              <a:spcBef>
                <a:spcPts val="0"/>
              </a:spcBef>
              <a:spcAft>
                <a:spcPts val="600"/>
              </a:spcAft>
              <a:buFont typeface="Times New Roman" panose="02020603050405020304" pitchFamily="18" charset="0"/>
              <a:buChar char="−"/>
            </a:pPr>
            <a:endParaRPr lang="en-US" altLang="zh-CN" sz="1600" dirty="0"/>
          </a:p>
          <a:p>
            <a:pPr marL="720725" lvl="1" indent="-342900" algn="just">
              <a:spcBef>
                <a:spcPts val="0"/>
              </a:spcBef>
              <a:spcAft>
                <a:spcPts val="600"/>
              </a:spcAft>
              <a:buFont typeface="Times New Roman" panose="02020603050405020304" pitchFamily="18" charset="0"/>
              <a:buChar char="−"/>
            </a:pPr>
            <a:endParaRPr lang="en-US" altLang="zh-CN" sz="1600" dirty="0"/>
          </a:p>
        </p:txBody>
      </p:sp>
      <p:graphicFrame>
        <p:nvGraphicFramePr>
          <p:cNvPr id="7" name="Chart 6">
            <a:extLst>
              <a:ext uri="{FF2B5EF4-FFF2-40B4-BE49-F238E27FC236}">
                <a16:creationId xmlns:a16="http://schemas.microsoft.com/office/drawing/2014/main" id="{0B2E76B3-D546-4074-AAA2-E459D319D130}"/>
              </a:ext>
            </a:extLst>
          </p:cNvPr>
          <p:cNvGraphicFramePr/>
          <p:nvPr>
            <p:extLst>
              <p:ext uri="{D42A27DB-BD31-4B8C-83A1-F6EECF244321}">
                <p14:modId xmlns:p14="http://schemas.microsoft.com/office/powerpoint/2010/main" val="649133932"/>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03E063CF-1933-36ED-0C36-B5FFA1048B45}"/>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64AA5458-05AB-D054-75C1-4298BBD6C71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8" name="Date Placeholder 7">
            <a:extLst>
              <a:ext uri="{FF2B5EF4-FFF2-40B4-BE49-F238E27FC236}">
                <a16:creationId xmlns:a16="http://schemas.microsoft.com/office/drawing/2014/main" id="{A0C5F78E-8402-87D1-C2F4-681A77A8C86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09905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
        <p:nvSpPr>
          <p:cNvPr id="4" name="Footer Placeholder 3">
            <a:extLst>
              <a:ext uri="{FF2B5EF4-FFF2-40B4-BE49-F238E27FC236}">
                <a16:creationId xmlns:a16="http://schemas.microsoft.com/office/drawing/2014/main" id="{797687E6-03CC-C3CB-F4A7-6A06265D55ED}"/>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FA7CDFDC-1EC9-79AB-0BE1-A87A7AC1910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F1F0E73D-E48D-700B-88F5-55E965B4634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596738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13" name="Rectangle 3">
            <a:extLst>
              <a:ext uri="{FF2B5EF4-FFF2-40B4-BE49-F238E27FC236}">
                <a16:creationId xmlns:a16="http://schemas.microsoft.com/office/drawing/2014/main" id="{AFD51E4F-4434-49F1-9452-D3A257514C9D}"/>
              </a:ext>
            </a:extLst>
          </p:cNvPr>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marR="0" lvl="1" indent="-361950" algn="just" defTabSz="449263" eaLnBrk="1" fontAlgn="auto" latinLnBrk="0" hangingPunct="1">
              <a:lnSpc>
                <a:spcPct val="100000"/>
              </a:lnSpc>
              <a:spcBef>
                <a:spcPct val="0"/>
              </a:spcBef>
              <a:spcAft>
                <a:spcPts val="600"/>
              </a:spcAft>
              <a:buClrTx/>
              <a:buSzTx/>
              <a:buFont typeface="Arial" panose="020B0604020202020204" pitchFamily="34" charset="0"/>
              <a:buChar char="•"/>
              <a:tabLst/>
              <a:defRPr/>
            </a:pPr>
            <a:r>
              <a:rPr kumimoji="0" lang="en-US" altLang="zh-CN" sz="20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March Plenary 2024, </a:t>
            </a:r>
            <a:r>
              <a:rPr kumimoji="0" lang="en-US" altLang="zh-CN" sz="2000" b="1"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Confirmed: </a:t>
            </a:r>
          </a:p>
        </p:txBody>
      </p:sp>
      <p:graphicFrame>
        <p:nvGraphicFramePr>
          <p:cNvPr id="14" name="表格 13">
            <a:extLst>
              <a:ext uri="{FF2B5EF4-FFF2-40B4-BE49-F238E27FC236}">
                <a16:creationId xmlns:a16="http://schemas.microsoft.com/office/drawing/2014/main" id="{B91429F5-CE91-4096-9421-F78F878FE561}"/>
              </a:ext>
            </a:extLst>
          </p:cNvPr>
          <p:cNvGraphicFramePr>
            <a:graphicFrameLocks noGrp="1"/>
          </p:cNvGraphicFramePr>
          <p:nvPr>
            <p:extLst>
              <p:ext uri="{D42A27DB-BD31-4B8C-83A1-F6EECF244321}">
                <p14:modId xmlns:p14="http://schemas.microsoft.com/office/powerpoint/2010/main" val="3585553738"/>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0"/>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3465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3465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15" name="矩形 14">
            <a:extLst>
              <a:ext uri="{FF2B5EF4-FFF2-40B4-BE49-F238E27FC236}">
                <a16:creationId xmlns:a16="http://schemas.microsoft.com/office/drawing/2014/main" id="{BE5A3099-670A-43BF-B0B5-5201800761E3}"/>
              </a:ext>
            </a:extLst>
          </p:cNvPr>
          <p:cNvSpPr/>
          <p:nvPr/>
        </p:nvSpPr>
        <p:spPr>
          <a:xfrm>
            <a:off x="8070090" y="5638800"/>
            <a:ext cx="4121910" cy="600164"/>
          </a:xfrm>
          <a:prstGeom prst="rect">
            <a:avLst/>
          </a:prstGeom>
          <a:solidFill>
            <a:srgbClr val="FFFFFF"/>
          </a:solidFill>
        </p:spPr>
        <p:txBody>
          <a:bodyPr wrap="square">
            <a:spAutoFit/>
          </a:bodyPr>
          <a:lstStyle/>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11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10 Mar 2024 - </a:t>
            </a:r>
            <a:r>
              <a:rPr kumimoji="0" lang="en-US" altLang="zh-CN" sz="1100" b="1"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rPr>
              <a:t>Daylight Saving Time Starts</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1100" b="0"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Sunday, 10 March 2024, 02:00:00 clocks are turned forward 1 hour to Sunday, 10 March 2024, 03:00:00 local daylight time instead.</a:t>
            </a:r>
          </a:p>
        </p:txBody>
      </p:sp>
      <p:graphicFrame>
        <p:nvGraphicFramePr>
          <p:cNvPr id="16" name="Table 6">
            <a:extLst>
              <a:ext uri="{FF2B5EF4-FFF2-40B4-BE49-F238E27FC236}">
                <a16:creationId xmlns:a16="http://schemas.microsoft.com/office/drawing/2014/main" id="{50F0B816-35E7-4B74-BF3B-ED5EE3C5181E}"/>
              </a:ext>
            </a:extLst>
          </p:cNvPr>
          <p:cNvGraphicFramePr>
            <a:graphicFrameLocks noGrp="1"/>
          </p:cNvGraphicFramePr>
          <p:nvPr>
            <p:extLst>
              <p:ext uri="{D42A27DB-BD31-4B8C-83A1-F6EECF244321}">
                <p14:modId xmlns:p14="http://schemas.microsoft.com/office/powerpoint/2010/main" val="2371966124"/>
              </p:ext>
            </p:extLst>
          </p:nvPr>
        </p:nvGraphicFramePr>
        <p:xfrm>
          <a:off x="907861" y="2069655"/>
          <a:ext cx="7016939" cy="2197545"/>
        </p:xfrm>
        <a:graphic>
          <a:graphicData uri="http://schemas.openxmlformats.org/drawingml/2006/table">
            <a:tbl>
              <a:tblPr firstRow="1" bandRow="1"/>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Monday</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Tuesday</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Wednesday</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Thursday</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0"/>
                  </a:ext>
                </a:extLst>
              </a:tr>
              <a:tr h="312409">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AM 1</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1071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AM 2</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8745">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PM 1</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sz="1800" b="0" dirty="0">
                          <a:solidFill>
                            <a:schemeClr val="bg1">
                              <a:lumMod val="50000"/>
                            </a:schemeClr>
                          </a:solidFill>
                        </a:rPr>
                        <a:t>Mid week</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71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PM</a:t>
                      </a:r>
                      <a:r>
                        <a:rPr lang="en-US" b="1" baseline="0" dirty="0"/>
                        <a:t> 2</a:t>
                      </a:r>
                      <a:endParaRPr lang="en-US"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1071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EVE</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54A10324-438E-1DC9-F64A-EC3225E94D84}"/>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98847F36-C50E-5D75-A8D8-456FF0C74EE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Date Placeholder 3">
            <a:extLst>
              <a:ext uri="{FF2B5EF4-FFF2-40B4-BE49-F238E27FC236}">
                <a16:creationId xmlns:a16="http://schemas.microsoft.com/office/drawing/2014/main" id="{FD2CDF60-8681-82CD-46B2-3772A11CA57C}"/>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9934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ARC SC (Architecture)
Coex SC
PAR Review SC
WNG SC (Wireless Next Generation)
JTC1 802 SC
TGme (Maintenance)
TGbe (Extremely High Throughput)
TGbf (WLAN Sensing)
TGbh (Random and Changing MAC Addresses)
TGbi (Enhanced Data Privacy)
TGbk (320 MHz Positioning)
TGbn (Ultra High Reliability)
AMP SG (Ambient power IoT devices)
IMMW SG (Integrated mmWave)
AIML TIG (AI and ML)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March 2024 session:</a:t>
            </a:r>
            <a:endParaRPr lang="en-US" altLang="en-US" kern="0" dirty="0"/>
          </a:p>
        </p:txBody>
      </p:sp>
      <p:sp>
        <p:nvSpPr>
          <p:cNvPr id="2" name="Date Placeholder 1">
            <a:extLst>
              <a:ext uri="{FF2B5EF4-FFF2-40B4-BE49-F238E27FC236}">
                <a16:creationId xmlns:a16="http://schemas.microsoft.com/office/drawing/2014/main" id="{9B20575B-D981-4A20-C4AB-2E70302F3197}"/>
              </a:ext>
            </a:extLst>
          </p:cNvPr>
          <p:cNvSpPr>
            <a:spLocks noGrp="1"/>
          </p:cNvSpPr>
          <p:nvPr>
            <p:ph type="dt" idx="15"/>
          </p:nvPr>
        </p:nvSpPr>
        <p:spPr/>
        <p:txBody>
          <a:bodyPr/>
          <a:lstStyle/>
          <a:p>
            <a:r>
              <a:rPr lang="en-US"/>
              <a:t>March 2024</a:t>
            </a:r>
            <a:endParaRPr lang="en-GB" dirty="0"/>
          </a:p>
        </p:txBody>
      </p:sp>
      <p:sp>
        <p:nvSpPr>
          <p:cNvPr id="3" name="Footer Placeholder 2">
            <a:extLst>
              <a:ext uri="{FF2B5EF4-FFF2-40B4-BE49-F238E27FC236}">
                <a16:creationId xmlns:a16="http://schemas.microsoft.com/office/drawing/2014/main" id="{4B976CE2-75AA-4234-4FA6-B74E407FDFD1}"/>
              </a:ext>
            </a:extLst>
          </p:cNvPr>
          <p:cNvSpPr>
            <a:spLocks noGrp="1"/>
          </p:cNvSpPr>
          <p:nvPr>
            <p:ph type="ftr" idx="14"/>
          </p:nvPr>
        </p:nvSpPr>
        <p:spPr/>
        <p:txBody>
          <a:bodyPr/>
          <a:lstStyle/>
          <a:p>
            <a:r>
              <a:rPr lang="en-GB"/>
              <a:t>Robert Stacey, Intel</a:t>
            </a:r>
            <a:endParaRPr lang="en-GB" dirty="0"/>
          </a:p>
        </p:txBody>
      </p:sp>
      <p:sp>
        <p:nvSpPr>
          <p:cNvPr id="4" name="Slide Number Placeholder 3">
            <a:extLst>
              <a:ext uri="{FF2B5EF4-FFF2-40B4-BE49-F238E27FC236}">
                <a16:creationId xmlns:a16="http://schemas.microsoft.com/office/drawing/2014/main" id="{CA1F29EE-6C7B-12BF-1F3D-450F2ECD960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a:solidFill>
                  <a:srgbClr val="FF0000"/>
                </a:solidFill>
                <a:cs typeface="Times New Roman" panose="02020603050405020304" pitchFamily="18" charset="0"/>
              </a:rPr>
              <a:t>To be 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Font typeface="Times New Roman" panose="02020603050405020304" pitchFamily="18" charset="0"/>
              <a:buChar char="―"/>
              <a:defRPr/>
            </a:pPr>
            <a:r>
              <a:rPr lang="en-US" altLang="zh-CN" sz="1800" b="1" dirty="0">
                <a:cs typeface="Times New Roman" panose="02020603050405020304" pitchFamily="18" charset="0"/>
              </a:rPr>
              <a:t>April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Footer Placeholder 1">
            <a:extLst>
              <a:ext uri="{FF2B5EF4-FFF2-40B4-BE49-F238E27FC236}">
                <a16:creationId xmlns:a16="http://schemas.microsoft.com/office/drawing/2014/main" id="{DB667FD5-6C39-C61E-C974-B573B67E2D62}"/>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A2CEE997-3E61-AFBB-2246-0EE05AD8C66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4" name="Date Placeholder 3">
            <a:extLst>
              <a:ext uri="{FF2B5EF4-FFF2-40B4-BE49-F238E27FC236}">
                <a16:creationId xmlns:a16="http://schemas.microsoft.com/office/drawing/2014/main" id="{618012A6-243A-E9EF-025A-0951031498C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88653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Mar 2024</a:t>
            </a:r>
            <a:endParaRPr lang="en-GB" dirty="0"/>
          </a:p>
        </p:txBody>
      </p:sp>
      <p:sp>
        <p:nvSpPr>
          <p:cNvPr id="5122" name="Rectangle 2"/>
          <p:cNvSpPr>
            <a:spLocks noGrp="1" noChangeArrowheads="1"/>
          </p:cNvSpPr>
          <p:nvPr>
            <p:ph idx="1"/>
          </p:nvPr>
        </p:nvSpPr>
        <p:spPr>
          <a:xfrm>
            <a:off x="685800" y="1400174"/>
            <a:ext cx="10718800" cy="5075239"/>
          </a:xfrm>
          <a:ln/>
        </p:spPr>
        <p:txBody>
          <a:bodyPr/>
          <a:lstStyle/>
          <a:p>
            <a:pPr marL="342900" lvl="2" indent="-342900">
              <a:spcBef>
                <a:spcPts val="1200"/>
              </a:spcBef>
              <a:spcAft>
                <a:spcPts val="0"/>
              </a:spcAft>
              <a:defRPr/>
            </a:pPr>
            <a:r>
              <a:rPr lang="en-US" altLang="en-US" sz="2400" b="1" dirty="0"/>
              <a:t>Status: WG Recirc Letter Ballot held on D3.0</a:t>
            </a:r>
          </a:p>
          <a:p>
            <a:pPr marL="342900" lvl="2" indent="-342900">
              <a:spcBef>
                <a:spcPts val="0"/>
              </a:spcBef>
              <a:spcAft>
                <a:spcPts val="0"/>
              </a:spcAft>
              <a:buFont typeface="Arial" panose="020B0604020202020204" pitchFamily="34" charset="0"/>
              <a:buChar char="•"/>
              <a:defRPr/>
            </a:pPr>
            <a:r>
              <a:rPr lang="en-US" altLang="en-US" sz="2400" b="1" dirty="0"/>
              <a:t>WG LB 283 passed: 97.7% approval.  89 comments received</a:t>
            </a:r>
          </a:p>
          <a:p>
            <a:pPr marL="342900" lvl="2" indent="-342900">
              <a:spcBef>
                <a:spcPts val="1200"/>
              </a:spcBef>
              <a:spcAft>
                <a:spcPts val="0"/>
              </a:spcAft>
              <a:defRPr/>
            </a:pPr>
            <a:r>
              <a:rPr lang="en-US" altLang="en-US" sz="2400" b="1" dirty="0"/>
              <a:t>Will have two meetings this session: Tuesday, 13:30-15:30; Thursday 10:30-12:30</a:t>
            </a:r>
          </a:p>
          <a:p>
            <a:pPr marL="342900" lvl="2" indent="-342900">
              <a:spcBef>
                <a:spcPts val="1200"/>
              </a:spcBef>
              <a:spcAft>
                <a:spcPts val="0"/>
              </a:spcAft>
              <a:defRPr/>
            </a:pPr>
            <a:r>
              <a:rPr lang="en-US" altLang="en-US" sz="2400" b="1" dirty="0"/>
              <a:t>Agenda goals (agenda is in </a:t>
            </a:r>
            <a:r>
              <a:rPr lang="en-US" altLang="en-US" sz="2400" b="1" dirty="0">
                <a:hlinkClick r:id="rId3"/>
              </a:rPr>
              <a:t>11-24/0262r1</a:t>
            </a:r>
            <a:r>
              <a:rPr lang="en-US" altLang="en-US" sz="2400" b="1" dirty="0"/>
              <a:t>):</a:t>
            </a:r>
          </a:p>
          <a:p>
            <a:pPr marL="342900" lvl="2" indent="-342900">
              <a:spcBef>
                <a:spcPts val="0"/>
              </a:spcBef>
              <a:spcAft>
                <a:spcPts val="0"/>
              </a:spcAft>
              <a:buFontTx/>
              <a:buChar char="-"/>
              <a:defRPr/>
            </a:pPr>
            <a:r>
              <a:rPr lang="en-US" altLang="en-US" sz="2400" b="1" dirty="0"/>
              <a:t>Complete comment Resolution on D3.0 LB 283</a:t>
            </a:r>
          </a:p>
          <a:p>
            <a:pPr marL="342900" lvl="2" indent="-342900">
              <a:spcBef>
                <a:spcPts val="0"/>
              </a:spcBef>
              <a:spcAft>
                <a:spcPts val="0"/>
              </a:spcAft>
              <a:buFontTx/>
              <a:buChar char="-"/>
              <a:defRPr/>
            </a:pPr>
            <a:r>
              <a:rPr lang="en-US" altLang="en-US" sz="2400" b="1" dirty="0"/>
              <a:t>Approve recirculation on D4.0</a:t>
            </a:r>
          </a:p>
          <a:p>
            <a:pPr marL="342900" lvl="2" indent="-342900">
              <a:spcBef>
                <a:spcPts val="0"/>
              </a:spcBef>
              <a:spcAft>
                <a:spcPts val="0"/>
              </a:spcAft>
              <a:buFontTx/>
              <a:buChar char="-"/>
              <a:defRPr/>
            </a:pPr>
            <a:r>
              <a:rPr lang="en-US" altLang="en-US" sz="2400" b="1" dirty="0"/>
              <a:t>Conditional approval for Initial SA ballot starting in April</a:t>
            </a:r>
          </a:p>
        </p:txBody>
      </p:sp>
      <p:sp>
        <p:nvSpPr>
          <p:cNvPr id="2" name="Footer Placeholder 1">
            <a:extLst>
              <a:ext uri="{FF2B5EF4-FFF2-40B4-BE49-F238E27FC236}">
                <a16:creationId xmlns:a16="http://schemas.microsoft.com/office/drawing/2014/main" id="{EA10913F-8356-DD59-024F-447C289BF851}"/>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D42B3CCC-0205-F81C-B377-2E23B03ABD6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7" name="Date Placeholder 6">
            <a:extLst>
              <a:ext uri="{FF2B5EF4-FFF2-40B4-BE49-F238E27FC236}">
                <a16:creationId xmlns:a16="http://schemas.microsoft.com/office/drawing/2014/main" id="{E53E16D9-5BC3-1868-7C62-0D8D9098A39D}"/>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288928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a:t>
            </a:r>
            <a:r>
              <a:rPr lang="en-US" dirty="0"/>
              <a:t> March 2024</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still working to get a first draft together covering client-centric (CPE) features for comment collection.</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prioritize text submissions during this plenary and hope to have a D0.1 draft coming out of this session.</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has 5 sessions in the March Plenary.</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AM1</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AM2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PM2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AM1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4/270/r0.</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31E4BCE0-CDBB-4FB6-1F01-8E313F3C7CC1}"/>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FF190BC5-219A-1A23-AFAD-D3780F971F0B}"/>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
        <p:nvSpPr>
          <p:cNvPr id="4" name="Date Placeholder 3">
            <a:extLst>
              <a:ext uri="{FF2B5EF4-FFF2-40B4-BE49-F238E27FC236}">
                <a16:creationId xmlns:a16="http://schemas.microsoft.com/office/drawing/2014/main" id="{9CF53447-C25E-108D-8F01-66A884480723}"/>
              </a:ext>
            </a:extLst>
          </p:cNvPr>
          <p:cNvSpPr>
            <a:spLocks noGrp="1"/>
          </p:cNvSpPr>
          <p:nvPr>
            <p:ph type="dt" idx="10"/>
          </p:nvPr>
        </p:nvSpPr>
        <p:spPr/>
        <p:txBody>
          <a:bodyPr/>
          <a:lstStyle/>
          <a:p>
            <a:r>
              <a:rPr lang="en-US"/>
              <a:t>March 2024</a:t>
            </a:r>
            <a:endParaRPr lang="en-GB"/>
          </a:p>
        </p:txBody>
      </p:sp>
    </p:spTree>
    <p:extLst>
      <p:ext uri="{BB962C8B-B14F-4D97-AF65-F5344CB8AC3E}">
        <p14:creationId xmlns:p14="http://schemas.microsoft.com/office/powerpoint/2010/main" val="2814604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Initial WG ballot coming out of the Nov. meeting, results: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94.8% approval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T/G/E 163/12/226 </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graphicFrame>
        <p:nvGraphicFramePr>
          <p:cNvPr id="8" name="Chart 7">
            <a:extLst>
              <a:ext uri="{FF2B5EF4-FFF2-40B4-BE49-F238E27FC236}">
                <a16:creationId xmlns:a16="http://schemas.microsoft.com/office/drawing/2014/main" id="{A844ACF6-B044-0662-F840-9412D38F4664}"/>
              </a:ext>
            </a:extLst>
          </p:cNvPr>
          <p:cNvGraphicFramePr/>
          <p:nvPr>
            <p:extLst>
              <p:ext uri="{D42A27DB-BD31-4B8C-83A1-F6EECF244321}">
                <p14:modId xmlns:p14="http://schemas.microsoft.com/office/powerpoint/2010/main" val="981556134"/>
              </p:ext>
            </p:extLst>
          </p:nvPr>
        </p:nvGraphicFramePr>
        <p:xfrm>
          <a:off x="7104112" y="3551809"/>
          <a:ext cx="4246027" cy="28004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4F75C06E-F08A-13C7-E6B6-7E459632C2FE}"/>
              </a:ext>
            </a:extLst>
          </p:cNvPr>
          <p:cNvGraphicFramePr/>
          <p:nvPr>
            <p:extLst>
              <p:ext uri="{D42A27DB-BD31-4B8C-83A1-F6EECF244321}">
                <p14:modId xmlns:p14="http://schemas.microsoft.com/office/powerpoint/2010/main" val="2353687987"/>
              </p:ext>
            </p:extLst>
          </p:nvPr>
        </p:nvGraphicFramePr>
        <p:xfrm>
          <a:off x="2711624" y="3429000"/>
          <a:ext cx="4032448" cy="2800467"/>
        </p:xfrm>
        <a:graphic>
          <a:graphicData uri="http://schemas.openxmlformats.org/drawingml/2006/chart">
            <c:chart xmlns:c="http://schemas.openxmlformats.org/drawingml/2006/chart" xmlns:r="http://schemas.openxmlformats.org/officeDocument/2006/relationships" r:id="rId4"/>
          </a:graphicData>
        </a:graphic>
      </p:graphicFrame>
      <p:sp>
        <p:nvSpPr>
          <p:cNvPr id="2" name="Footer Placeholder 1">
            <a:extLst>
              <a:ext uri="{FF2B5EF4-FFF2-40B4-BE49-F238E27FC236}">
                <a16:creationId xmlns:a16="http://schemas.microsoft.com/office/drawing/2014/main" id="{57597754-1031-035D-B519-29946F2FDDEE}"/>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12A1A2F6-69E4-AD60-2ABA-AD5D644C4B5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7" name="Date Placeholder 6">
            <a:extLst>
              <a:ext uri="{FF2B5EF4-FFF2-40B4-BE49-F238E27FC236}">
                <a16:creationId xmlns:a16="http://schemas.microsoft.com/office/drawing/2014/main" id="{CF14CD57-B4FB-5E01-DF74-F5CAAF9E66A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490445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9433048" cy="251243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Progress since the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Group met for 7 times.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LB 279 status: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109 Technical and General CIDs.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207 Editorial CIDs.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graphicFrame>
        <p:nvGraphicFramePr>
          <p:cNvPr id="9" name="Chart 8">
            <a:extLst>
              <a:ext uri="{FF2B5EF4-FFF2-40B4-BE49-F238E27FC236}">
                <a16:creationId xmlns:a16="http://schemas.microsoft.com/office/drawing/2014/main" id="{8B8D330B-610B-1444-33AC-79C6B2DD1C03}"/>
              </a:ext>
            </a:extLst>
          </p:cNvPr>
          <p:cNvGraphicFramePr/>
          <p:nvPr>
            <p:extLst>
              <p:ext uri="{D42A27DB-BD31-4B8C-83A1-F6EECF244321}">
                <p14:modId xmlns:p14="http://schemas.microsoft.com/office/powerpoint/2010/main" val="2193422180"/>
              </p:ext>
            </p:extLst>
          </p:nvPr>
        </p:nvGraphicFramePr>
        <p:xfrm>
          <a:off x="6784528" y="2636912"/>
          <a:ext cx="5288136" cy="3717445"/>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56C731D9-1BFF-55E7-03BC-23AA31DEAF6B}"/>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43D8F5A9-CE03-B554-2E7E-D58746B7D4F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Date Placeholder 6">
            <a:extLst>
              <a:ext uri="{FF2B5EF4-FFF2-40B4-BE49-F238E27FC236}">
                <a16:creationId xmlns:a16="http://schemas.microsoft.com/office/drawing/2014/main" id="{116B4FA1-3513-61AD-9CD9-B49019E5C00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303162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9433048" cy="251243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 LB279 comment resolution to the extend possible – 50% likelihood of completion and recirculating out of March.</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Evaluate expected progress and project timelines going forward.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Generate a new draft.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graphicFrame>
        <p:nvGraphicFramePr>
          <p:cNvPr id="3" name="Chart 2">
            <a:extLst>
              <a:ext uri="{FF2B5EF4-FFF2-40B4-BE49-F238E27FC236}">
                <a16:creationId xmlns:a16="http://schemas.microsoft.com/office/drawing/2014/main" id="{A75980CB-9461-3394-4B4B-FE0AEE704692}"/>
              </a:ext>
            </a:extLst>
          </p:cNvPr>
          <p:cNvGraphicFramePr/>
          <p:nvPr>
            <p:extLst>
              <p:ext uri="{D42A27DB-BD31-4B8C-83A1-F6EECF244321}">
                <p14:modId xmlns:p14="http://schemas.microsoft.com/office/powerpoint/2010/main" val="2128124919"/>
              </p:ext>
            </p:extLst>
          </p:nvPr>
        </p:nvGraphicFramePr>
        <p:xfrm>
          <a:off x="6784528" y="2636912"/>
          <a:ext cx="5288136" cy="3717445"/>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69563D94-B123-2501-D939-B89D28C1D55B}"/>
              </a:ext>
            </a:extLst>
          </p:cNvPr>
          <p:cNvSpPr>
            <a:spLocks noGrp="1"/>
          </p:cNvSpPr>
          <p:nvPr>
            <p:ph type="ftr" idx="14"/>
          </p:nvPr>
        </p:nvSpPr>
        <p:spPr/>
        <p:txBody>
          <a:bodyPr/>
          <a:lstStyle/>
          <a:p>
            <a:r>
              <a:rPr lang="en-GB"/>
              <a:t>Jonathan Segev, Intel</a:t>
            </a:r>
            <a:endParaRPr lang="en-GB" dirty="0"/>
          </a:p>
        </p:txBody>
      </p:sp>
      <p:sp>
        <p:nvSpPr>
          <p:cNvPr id="7" name="Slide Number Placeholder 6">
            <a:extLst>
              <a:ext uri="{FF2B5EF4-FFF2-40B4-BE49-F238E27FC236}">
                <a16:creationId xmlns:a16="http://schemas.microsoft.com/office/drawing/2014/main" id="{2168F7EB-AC73-C21A-B62D-4E6B38D479C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8" name="Date Placeholder 7">
            <a:extLst>
              <a:ext uri="{FF2B5EF4-FFF2-40B4-BE49-F238E27FC236}">
                <a16:creationId xmlns:a16="http://schemas.microsoft.com/office/drawing/2014/main" id="{68BB0911-4FB7-5411-295B-8DB57CF1D2D1}"/>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713075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b="0" dirty="0"/>
              <a:t>TG scheduled to meet for 5 meeting slots during the IEEE meeting week:</a:t>
            </a:r>
          </a:p>
          <a:p>
            <a:pPr lvl="1">
              <a:buFont typeface="Arial" panose="020B0604020202020204" pitchFamily="34" charset="0"/>
              <a:buChar char="•"/>
            </a:pPr>
            <a:r>
              <a:rPr lang="en-US" altLang="en-US" dirty="0"/>
              <a:t>Mon. 	March 11th 	PM1</a:t>
            </a:r>
          </a:p>
          <a:p>
            <a:pPr lvl="1">
              <a:buFont typeface="Arial" panose="020B0604020202020204" pitchFamily="34" charset="0"/>
              <a:buChar char="•"/>
            </a:pPr>
            <a:r>
              <a:rPr lang="en-US" altLang="en-US" dirty="0"/>
              <a:t>Tue. 		March 12th 	PM1</a:t>
            </a:r>
          </a:p>
          <a:p>
            <a:pPr lvl="1">
              <a:buFont typeface="Arial" panose="020B0604020202020204" pitchFamily="34" charset="0"/>
              <a:buChar char="•"/>
            </a:pPr>
            <a:r>
              <a:rPr lang="en-US" altLang="en-US" dirty="0"/>
              <a:t>Wed. 	March 13th 	PM2</a:t>
            </a:r>
          </a:p>
          <a:p>
            <a:pPr lvl="1">
              <a:buFont typeface="Arial" panose="020B0604020202020204" pitchFamily="34" charset="0"/>
              <a:buChar char="•"/>
            </a:pPr>
            <a:r>
              <a:rPr lang="en-US" altLang="en-US" dirty="0"/>
              <a:t>Thu. 		March 14th 	PM1</a:t>
            </a:r>
          </a:p>
          <a:p>
            <a:pPr lvl="1">
              <a:buFont typeface="Arial" panose="020B0604020202020204" pitchFamily="34" charset="0"/>
              <a:buChar char="•"/>
            </a:pPr>
            <a:r>
              <a:rPr lang="en-US" altLang="en-US" dirty="0"/>
              <a:t>Thu. 		March 14th 	PM2 </a:t>
            </a:r>
          </a:p>
          <a:p>
            <a:pPr marL="457200" lvl="1" indent="0"/>
            <a:r>
              <a:rPr lang="en-US" b="0" dirty="0"/>
              <a:t>Agenda document is submission: 11-24/219, for latest revision use </a:t>
            </a:r>
            <a:r>
              <a:rPr lang="en-US" b="0" dirty="0">
                <a:hlinkClick r:id="rId3"/>
              </a:rPr>
              <a:t>link</a:t>
            </a:r>
            <a:r>
              <a:rPr lang="en-US" b="0" dirty="0"/>
              <a:t>.</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6ADF9320-0064-5EFC-B857-9E9106F4D3B9}"/>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DA830B09-869C-AC86-7FAC-40FB1D6519A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Date Placeholder 6">
            <a:extLst>
              <a:ext uri="{FF2B5EF4-FFF2-40B4-BE49-F238E27FC236}">
                <a16:creationId xmlns:a16="http://schemas.microsoft.com/office/drawing/2014/main" id="{FACC35DE-62DA-5276-CC6A-467C39B44F3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7638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solidFill>
                  <a:schemeClr val="tx1"/>
                </a:solidFill>
              </a:rPr>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sz="2800" dirty="0"/>
              <a:t>Since the January interim </a:t>
            </a:r>
          </a:p>
          <a:p>
            <a:pPr marL="800100" lvl="1" indent="-342900">
              <a:buFont typeface="Arial" panose="020B0604020202020204" pitchFamily="34" charset="0"/>
              <a:buChar char="•"/>
            </a:pPr>
            <a:r>
              <a:rPr lang="en-US" sz="2400" dirty="0"/>
              <a:t>Held eight teleconferences between January and March 2024</a:t>
            </a:r>
          </a:p>
          <a:p>
            <a:pPr marL="1200150" lvl="2" indent="-285750">
              <a:buFont typeface="Arial" panose="020B0604020202020204" pitchFamily="34" charset="0"/>
              <a:buChar char="•"/>
            </a:pPr>
            <a:r>
              <a:rPr lang="en-US" sz="2000" dirty="0"/>
              <a:t>During which the group discussed 35 technical submissions</a:t>
            </a:r>
          </a:p>
          <a:p>
            <a:pPr marL="1657350" lvl="3" indent="-285750">
              <a:buFont typeface="Arial" panose="020B0604020202020204" pitchFamily="34" charset="0"/>
              <a:buChar char="•"/>
            </a:pPr>
            <a:r>
              <a:rPr lang="en-US" sz="1800" dirty="0"/>
              <a:t>Preemption, distributed RUs (DRU), Interference Mitigation, Unequal Modulation (UEQM), </a:t>
            </a:r>
          </a:p>
          <a:p>
            <a:pPr marL="1657350" lvl="3" indent="-285750">
              <a:buFont typeface="Arial" panose="020B0604020202020204" pitchFamily="34" charset="0"/>
              <a:buChar char="•"/>
            </a:pPr>
            <a:r>
              <a:rPr lang="en-US" sz="1800" dirty="0"/>
              <a:t>Multi AP coordination (MAP), Non-Primary Channel Access (NPCA), Coexistence, </a:t>
            </a:r>
          </a:p>
          <a:p>
            <a:pPr marL="1657350" lvl="3" indent="-285750">
              <a:buFont typeface="Arial" panose="020B0604020202020204" pitchFamily="34" charset="0"/>
              <a:buChar char="•"/>
            </a:pPr>
            <a:r>
              <a:rPr lang="en-US" sz="1800" dirty="0"/>
              <a:t>Dynamic Subchannel Operation (DSO), Coordinated Spatial Reuse (CSR), </a:t>
            </a:r>
          </a:p>
          <a:p>
            <a:pPr marL="1657350" lvl="3" indent="-285750">
              <a:buFont typeface="Arial" panose="020B0604020202020204" pitchFamily="34" charset="0"/>
              <a:buChar char="•"/>
            </a:pPr>
            <a:r>
              <a:rPr lang="en-US" sz="1800"/>
              <a:t>Control frame protection</a:t>
            </a:r>
            <a:r>
              <a:rPr lang="en-US" sz="1800" dirty="0"/>
              <a:t>, etc.</a:t>
            </a:r>
          </a:p>
          <a:p>
            <a:pPr>
              <a:buFont typeface="Arial" panose="020B0604020202020204" pitchFamily="34" charset="0"/>
              <a:buChar char="•"/>
            </a:pPr>
            <a:r>
              <a:rPr lang="en-US" sz="2800" dirty="0"/>
              <a:t>Targets for the March plenary</a:t>
            </a:r>
          </a:p>
          <a:p>
            <a:pPr marL="800100" lvl="1" indent="-342900">
              <a:buFont typeface="Arial" panose="020B0604020202020204" pitchFamily="34" charset="0"/>
              <a:buChar char="•"/>
            </a:pPr>
            <a:r>
              <a:rPr lang="en-US" sz="2400" dirty="0"/>
              <a:t>Presentation of technical submissions </a:t>
            </a:r>
          </a:p>
          <a:p>
            <a:pPr marL="1200150" lvl="2" indent="-285750">
              <a:buFont typeface="Arial" panose="020B0604020202020204" pitchFamily="34" charset="0"/>
              <a:buChar char="•"/>
            </a:pPr>
            <a:r>
              <a:rPr lang="en-US" sz="2000" dirty="0"/>
              <a:t>~150 pending submissions</a:t>
            </a:r>
            <a:endParaRPr lang="en-US" sz="2000" dirty="0">
              <a:solidFill>
                <a:srgbClr val="FF0000"/>
              </a:solidFill>
            </a:endParaRPr>
          </a:p>
          <a:p>
            <a:pPr>
              <a:buFont typeface="Arial" panose="020B0604020202020204" pitchFamily="34" charset="0"/>
              <a:buChar char="•"/>
            </a:pPr>
            <a:r>
              <a:rPr lang="en-US" sz="2800" dirty="0"/>
              <a:t>Agenda is available in </a:t>
            </a:r>
            <a:r>
              <a:rPr lang="en-US" sz="2800" dirty="0">
                <a:hlinkClick r:id="rId2"/>
              </a:rPr>
              <a:t>11-24/0235r2</a:t>
            </a:r>
            <a:endParaRPr lang="en-US" sz="2800" dirty="0"/>
          </a:p>
        </p:txBody>
      </p:sp>
      <p:sp>
        <p:nvSpPr>
          <p:cNvPr id="2" name="Footer Placeholder 1">
            <a:extLst>
              <a:ext uri="{FF2B5EF4-FFF2-40B4-BE49-F238E27FC236}">
                <a16:creationId xmlns:a16="http://schemas.microsoft.com/office/drawing/2014/main" id="{82A5496F-C002-DF02-FAF1-E384E208C68C}"/>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F15F53DE-435C-2DD8-31F1-AAA888456FF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9" name="Date Placeholder 8">
            <a:extLst>
              <a:ext uri="{FF2B5EF4-FFF2-40B4-BE49-F238E27FC236}">
                <a16:creationId xmlns:a16="http://schemas.microsoft.com/office/drawing/2014/main" id="{C76369CC-D570-D54D-B3A0-F87D0A6B1101}"/>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10897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a:t>TGbn March F2F Schedule</a:t>
            </a:r>
          </a:p>
        </p:txBody>
      </p:sp>
      <p:graphicFrame>
        <p:nvGraphicFramePr>
          <p:cNvPr id="3" name="Table 2">
            <a:extLst>
              <a:ext uri="{FF2B5EF4-FFF2-40B4-BE49-F238E27FC236}">
                <a16:creationId xmlns:a16="http://schemas.microsoft.com/office/drawing/2014/main" id="{F5380127-5FD3-8E56-B913-FCF2B4FB097A}"/>
              </a:ext>
            </a:extLst>
          </p:cNvPr>
          <p:cNvGraphicFramePr>
            <a:graphicFrameLocks noGrp="1"/>
          </p:cNvGraphicFramePr>
          <p:nvPr>
            <p:extLst>
              <p:ext uri="{D42A27DB-BD31-4B8C-83A1-F6EECF244321}">
                <p14:modId xmlns:p14="http://schemas.microsoft.com/office/powerpoint/2010/main" val="1793872159"/>
              </p:ext>
            </p:extLst>
          </p:nvPr>
        </p:nvGraphicFramePr>
        <p:xfrm>
          <a:off x="2637272" y="2438400"/>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TGbn</a:t>
                      </a:r>
                      <a:r>
                        <a:rPr lang="en-US" sz="1800" b="1" dirty="0">
                          <a:solidFill>
                            <a:schemeClr val="tx1"/>
                          </a:solidFill>
                        </a:rPr>
                        <a:t>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TGbn</a:t>
                      </a:r>
                      <a:r>
                        <a:rPr lang="en-US" sz="1800" b="1" dirty="0">
                          <a:solidFill>
                            <a:schemeClr val="tx1"/>
                          </a:solidFill>
                        </a:rPr>
                        <a:t> [PHY/MAC]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tc>
                  <a:txBody>
                    <a:bodyPr/>
                    <a:lstStyle/>
                    <a:p>
                      <a:pPr algn="ctr"/>
                      <a:r>
                        <a:rPr lang="en-US" sz="1800" b="1" dirty="0">
                          <a:solidFill>
                            <a:schemeClr val="tx1"/>
                          </a:solidFill>
                        </a:rPr>
                        <a:t>TGbn [PHY/MAC]</a:t>
                      </a:r>
                    </a:p>
                  </a:txBody>
                  <a:tcPr/>
                </a:tc>
                <a:tc>
                  <a:txBody>
                    <a:bodyPr/>
                    <a:lstStyle/>
                    <a:p>
                      <a:pPr algn="ct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8C48C165-BB19-763B-646D-F792A2F955FF}"/>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E3A9A337-62A6-3E3F-63FD-06F87760FE6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9" name="Date Placeholder 8">
            <a:extLst>
              <a:ext uri="{FF2B5EF4-FFF2-40B4-BE49-F238E27FC236}">
                <a16:creationId xmlns:a16="http://schemas.microsoft.com/office/drawing/2014/main" id="{16D0FEAF-4045-543A-A11F-6302C681B5A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26188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AMP SG for Mar 2024 IEEE 802 Plenary</a:t>
            </a:r>
            <a:endParaRPr lang="zh-CN" altLang="en-US" dirty="0"/>
          </a:p>
        </p:txBody>
      </p:sp>
      <p:sp>
        <p:nvSpPr>
          <p:cNvPr id="3" name="内容占位符 2"/>
          <p:cNvSpPr>
            <a:spLocks noGrp="1"/>
          </p:cNvSpPr>
          <p:nvPr>
            <p:ph idx="1"/>
          </p:nvPr>
        </p:nvSpPr>
        <p:spPr>
          <a:xfrm>
            <a:off x="929217" y="1752600"/>
            <a:ext cx="10361295" cy="4751389"/>
          </a:xfrm>
        </p:spPr>
        <p:txBody>
          <a:bodyPr>
            <a:noAutofit/>
          </a:bodyPr>
          <a:lstStyle/>
          <a:p>
            <a:pPr marL="0" indent="0">
              <a:lnSpc>
                <a:spcPct val="120000"/>
              </a:lnSpc>
              <a:defRPr/>
            </a:pPr>
            <a:r>
              <a:rPr lang="en-US" altLang="zh-CN" sz="1800" dirty="0">
                <a:sym typeface="+mn-ea"/>
              </a:rPr>
              <a:t>AMP PAR/CSD was approved by 802.11 WG and submitted to EC for pre-view in Nov 2023 session.</a:t>
            </a:r>
          </a:p>
          <a:p>
            <a:pPr marL="0" indent="0">
              <a:lnSpc>
                <a:spcPct val="120000"/>
              </a:lnSpc>
              <a:defRPr/>
            </a:pPr>
            <a:r>
              <a:rPr lang="en-US" altLang="zh-CN" sz="1800" dirty="0">
                <a:sym typeface="+mn-ea"/>
              </a:rPr>
              <a:t>2 teleconferences were planned before Mar 2024 session but finally cancelled due to lack of submissions.</a:t>
            </a:r>
            <a:endParaRPr lang="en-GB" altLang="en-US" sz="1800" dirty="0"/>
          </a:p>
          <a:p>
            <a:pPr marL="0" indent="0"/>
            <a:r>
              <a:rPr lang="en-US" altLang="en-GB" sz="1800" dirty="0"/>
              <a:t>5 AMP SG meetings are planned during the IEEE 802 Mar planery session, focusing on proceeding AMP PAR/CSD comments and updating PAR/CSD, and open technical discussion, with meeting agenda included in the latest revision of 11-24/0242:</a:t>
            </a:r>
          </a:p>
          <a:p>
            <a:pPr lvl="0">
              <a:lnSpc>
                <a:spcPct val="120000"/>
              </a:lnSpc>
              <a:spcAft>
                <a:spcPts val="600"/>
              </a:spcAft>
              <a:buFont typeface="Arial" panose="020B0604020202020204" pitchFamily="34" charset="0"/>
              <a:buChar char="•"/>
            </a:pPr>
            <a:r>
              <a:rPr lang="en-US" altLang="zh-CN" sz="1400" dirty="0">
                <a:solidFill>
                  <a:schemeClr val="tx1"/>
                </a:solidFill>
                <a:cs typeface="+mn-ea"/>
                <a:sym typeface="+mn-ea"/>
              </a:rPr>
              <a:t>Mar 12</a:t>
            </a:r>
            <a:r>
              <a:rPr lang="en-US" altLang="zh-CN" sz="1400" baseline="30000" dirty="0">
                <a:solidFill>
                  <a:schemeClr val="tx1"/>
                </a:solidFill>
                <a:cs typeface="+mn-ea"/>
                <a:sym typeface="+mn-ea"/>
              </a:rPr>
              <a:t>th</a:t>
            </a:r>
            <a:r>
              <a:rPr lang="en-US" altLang="zh-CN" sz="1400" dirty="0">
                <a:solidFill>
                  <a:schemeClr val="tx1"/>
                </a:solidFill>
                <a:cs typeface="+mn-ea"/>
                <a:sym typeface="+mn-ea"/>
              </a:rPr>
              <a:t> (Tuesday), 10:30 ~ 12:30, mixed mode</a:t>
            </a:r>
            <a:endParaRPr lang="en-US" altLang="zh-CN" sz="1400" dirty="0">
              <a:solidFill>
                <a:schemeClr val="tx1"/>
              </a:solidFill>
              <a:sym typeface="+mn-ea"/>
            </a:endParaRPr>
          </a:p>
          <a:p>
            <a:pPr lvl="0">
              <a:lnSpc>
                <a:spcPct val="120000"/>
              </a:lnSpc>
              <a:spcAft>
                <a:spcPts val="600"/>
              </a:spcAft>
              <a:buFont typeface="Arial" panose="020B0604020202020204" pitchFamily="34" charset="0"/>
              <a:buChar char="•"/>
            </a:pPr>
            <a:r>
              <a:rPr lang="en-US" altLang="zh-CN" sz="1400" dirty="0">
                <a:solidFill>
                  <a:schemeClr val="tx1"/>
                </a:solidFill>
                <a:cs typeface="+mn-ea"/>
                <a:sym typeface="+mn-ea"/>
              </a:rPr>
              <a:t>Mar 12</a:t>
            </a:r>
            <a:r>
              <a:rPr lang="en-US" altLang="zh-CN" sz="1400" baseline="30000" dirty="0">
                <a:solidFill>
                  <a:schemeClr val="tx1"/>
                </a:solidFill>
                <a:cs typeface="+mn-ea"/>
                <a:sym typeface="+mn-ea"/>
              </a:rPr>
              <a:t>th</a:t>
            </a:r>
            <a:r>
              <a:rPr lang="en-US" altLang="zh-CN" sz="1400" dirty="0">
                <a:solidFill>
                  <a:schemeClr val="tx1"/>
                </a:solidFill>
                <a:cs typeface="+mn-ea"/>
                <a:sym typeface="+mn-ea"/>
              </a:rPr>
              <a:t> (Tuesday), 19:30 ~ 21:30, mixed mode;</a:t>
            </a:r>
          </a:p>
          <a:p>
            <a:pPr lvl="0">
              <a:lnSpc>
                <a:spcPct val="120000"/>
              </a:lnSpc>
              <a:spcAft>
                <a:spcPts val="600"/>
              </a:spcAft>
              <a:buFont typeface="Arial" panose="020B0604020202020204" pitchFamily="34" charset="0"/>
              <a:buChar char="•"/>
            </a:pPr>
            <a:r>
              <a:rPr lang="en-US" altLang="zh-CN" sz="1400" dirty="0">
                <a:solidFill>
                  <a:schemeClr val="tx1"/>
                </a:solidFill>
                <a:cs typeface="+mn-ea"/>
                <a:sym typeface="+mn-ea"/>
              </a:rPr>
              <a:t>Mar 13</a:t>
            </a:r>
            <a:r>
              <a:rPr lang="en-US" altLang="zh-CN" sz="1400" baseline="30000" dirty="0">
                <a:solidFill>
                  <a:schemeClr val="tx1"/>
                </a:solidFill>
                <a:cs typeface="+mn-ea"/>
                <a:sym typeface="+mn-ea"/>
              </a:rPr>
              <a:t>th</a:t>
            </a:r>
            <a:r>
              <a:rPr lang="en-US" altLang="zh-CN" sz="1400" dirty="0">
                <a:solidFill>
                  <a:schemeClr val="tx1"/>
                </a:solidFill>
                <a:cs typeface="+mn-ea"/>
                <a:sym typeface="+mn-ea"/>
              </a:rPr>
              <a:t> (Wednesday), 8:00 ~ 10:00, mixed mode; </a:t>
            </a:r>
          </a:p>
          <a:p>
            <a:pPr lvl="0">
              <a:lnSpc>
                <a:spcPct val="120000"/>
              </a:lnSpc>
              <a:spcAft>
                <a:spcPts val="600"/>
              </a:spcAft>
              <a:buFont typeface="Arial" panose="020B0604020202020204" pitchFamily="34" charset="0"/>
              <a:buChar char="•"/>
            </a:pPr>
            <a:r>
              <a:rPr lang="en-US" altLang="zh-CN" sz="1400" dirty="0">
                <a:solidFill>
                  <a:schemeClr val="tx1"/>
                </a:solidFill>
                <a:cs typeface="+mn-ea"/>
                <a:sym typeface="+mn-ea"/>
              </a:rPr>
              <a:t>Mar 14</a:t>
            </a:r>
            <a:r>
              <a:rPr lang="en-US" altLang="zh-CN" sz="1400" baseline="30000" dirty="0">
                <a:solidFill>
                  <a:schemeClr val="tx1"/>
                </a:solidFill>
                <a:cs typeface="+mn-ea"/>
                <a:sym typeface="+mn-ea"/>
              </a:rPr>
              <a:t>th</a:t>
            </a:r>
            <a:r>
              <a:rPr lang="en-US" altLang="zh-CN" sz="1400" dirty="0">
                <a:solidFill>
                  <a:schemeClr val="tx1"/>
                </a:solidFill>
                <a:cs typeface="+mn-ea"/>
                <a:sym typeface="+mn-ea"/>
              </a:rPr>
              <a:t> (Thursday), 8:00 ~ 10:00, mixed mode</a:t>
            </a:r>
          </a:p>
          <a:p>
            <a:pPr lvl="0">
              <a:lnSpc>
                <a:spcPct val="120000"/>
              </a:lnSpc>
              <a:spcAft>
                <a:spcPts val="600"/>
              </a:spcAft>
              <a:buFont typeface="Arial" panose="020B0604020202020204" pitchFamily="34" charset="0"/>
              <a:buChar char="•"/>
            </a:pPr>
            <a:r>
              <a:rPr lang="en-US" altLang="zh-CN" sz="1400" dirty="0">
                <a:solidFill>
                  <a:schemeClr val="tx1"/>
                </a:solidFill>
                <a:cs typeface="+mn-ea"/>
                <a:sym typeface="+mn-ea"/>
              </a:rPr>
              <a:t>Mar 14</a:t>
            </a:r>
            <a:r>
              <a:rPr lang="en-US" altLang="zh-CN" sz="1400" baseline="30000" dirty="0">
                <a:solidFill>
                  <a:schemeClr val="tx1"/>
                </a:solidFill>
                <a:cs typeface="+mn-ea"/>
                <a:sym typeface="+mn-ea"/>
              </a:rPr>
              <a:t>th</a:t>
            </a:r>
            <a:r>
              <a:rPr lang="en-US" altLang="zh-CN" sz="1400" dirty="0">
                <a:solidFill>
                  <a:schemeClr val="tx1"/>
                </a:solidFill>
                <a:cs typeface="+mn-ea"/>
                <a:sym typeface="+mn-ea"/>
              </a:rPr>
              <a:t> (Thursday), 13:30 ~ 15:30, mixed mode</a:t>
            </a:r>
          </a:p>
          <a:p>
            <a:pPr lvl="1" indent="-342900">
              <a:buFont typeface="Arial" panose="020B0604020202020204" pitchFamily="34" charset="0"/>
              <a:buChar char="•"/>
            </a:pPr>
            <a:endParaRPr lang="en-US" altLang="zh-CN" sz="1400" b="1" dirty="0">
              <a:sym typeface="+mn-ea"/>
            </a:endParaRPr>
          </a:p>
          <a:p>
            <a:pPr marL="0" indent="0"/>
            <a:r>
              <a:rPr lang="en-US" altLang="en-GB" sz="1800" dirty="0"/>
              <a:t>Goal for AMP SG meetings in this week: AMP PAR/CSD development and open discussion.</a:t>
            </a:r>
          </a:p>
        </p:txBody>
      </p:sp>
      <p:sp>
        <p:nvSpPr>
          <p:cNvPr id="7" name="Footer Placeholder 6">
            <a:extLst>
              <a:ext uri="{FF2B5EF4-FFF2-40B4-BE49-F238E27FC236}">
                <a16:creationId xmlns:a16="http://schemas.microsoft.com/office/drawing/2014/main" id="{5BB5C8B3-6649-E82C-2347-67D7AC833314}"/>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07B5B054-EF55-0DE1-F604-EB7A42F2E4B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9" name="Date Placeholder 8">
            <a:extLst>
              <a:ext uri="{FF2B5EF4-FFF2-40B4-BE49-F238E27FC236}">
                <a16:creationId xmlns:a16="http://schemas.microsoft.com/office/drawing/2014/main" id="{147277B3-CEDF-A778-5121-F20731F3C58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74662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Agenda</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Draft and Amendment alignments</a:t>
            </a:r>
          </a:p>
          <a:p>
            <a:pPr lvl="1">
              <a:buFont typeface="Arial" panose="020B0604020202020204" pitchFamily="34" charset="0"/>
              <a:buChar char="•"/>
            </a:pPr>
            <a:r>
              <a:rPr lang="en-US" sz="1600" dirty="0"/>
              <a:t>	11bc publication and 11be, 11bf, 11bh, 11bk ordering</a:t>
            </a:r>
          </a:p>
          <a:p>
            <a:pPr>
              <a:buFont typeface="Arial" panose="020B0604020202020204" pitchFamily="34" charset="0"/>
              <a:buChar char="•"/>
            </a:pPr>
            <a:r>
              <a:rPr lang="en-US" sz="2000" dirty="0"/>
              <a:t>11bf and 11bh MDR/MEC</a:t>
            </a:r>
          </a:p>
          <a:p>
            <a:pPr>
              <a:buFont typeface="Arial" panose="020B0604020202020204" pitchFamily="34" charset="0"/>
              <a:buChar char="•"/>
            </a:pPr>
            <a:r>
              <a:rPr lang="en-US" sz="2000" dirty="0"/>
              <a:t>ANA number spaces</a:t>
            </a:r>
          </a:p>
          <a:p>
            <a:endParaRPr lang="en-US" sz="2000" dirty="0"/>
          </a:p>
        </p:txBody>
      </p:sp>
      <p:sp>
        <p:nvSpPr>
          <p:cNvPr id="7" name="Footer Placeholder 6">
            <a:extLst>
              <a:ext uri="{FF2B5EF4-FFF2-40B4-BE49-F238E27FC236}">
                <a16:creationId xmlns:a16="http://schemas.microsoft.com/office/drawing/2014/main" id="{1B993529-0904-2001-9306-4CF388AF642F}"/>
              </a:ext>
            </a:extLst>
          </p:cNvPr>
          <p:cNvSpPr>
            <a:spLocks noGrp="1"/>
          </p:cNvSpPr>
          <p:nvPr>
            <p:ph type="ftr" idx="14"/>
          </p:nvPr>
        </p:nvSpPr>
        <p:spPr/>
        <p:txBody>
          <a:bodyPr/>
          <a:lstStyle/>
          <a:p>
            <a:r>
              <a:rPr lang="en-GB"/>
              <a:t>Emily Qi, Intel</a:t>
            </a:r>
            <a:endParaRPr lang="en-GB" dirty="0"/>
          </a:p>
        </p:txBody>
      </p:sp>
      <p:sp>
        <p:nvSpPr>
          <p:cNvPr id="8" name="Slide Number Placeholder 7">
            <a:extLst>
              <a:ext uri="{FF2B5EF4-FFF2-40B4-BE49-F238E27FC236}">
                <a16:creationId xmlns:a16="http://schemas.microsoft.com/office/drawing/2014/main" id="{65CE7D86-C7C8-D4AF-E8CF-03C53EE54CC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AE04C366-E8CD-15EE-EBE7-BDF11CF763B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42681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9pPr>
          </a:lstStyle>
          <a:p>
            <a:r>
              <a:rPr lang="en-US" altLang="zh-CN" sz="2800" kern="0" dirty="0"/>
              <a:t>AMP TIG/SG Timeline Plan</a:t>
            </a:r>
            <a:endParaRPr lang="zh-CN" altLang="en-US" sz="2800" kern="0" dirty="0"/>
          </a:p>
        </p:txBody>
      </p:sp>
      <p:sp>
        <p:nvSpPr>
          <p:cNvPr id="20" name="内容占位符 2"/>
          <p:cNvSpPr txBox="1"/>
          <p:nvPr/>
        </p:nvSpPr>
        <p:spPr>
          <a:xfrm>
            <a:off x="914400" y="1828843"/>
            <a:ext cx="10361613" cy="2703669"/>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a:sym typeface="+mn-ea"/>
              </a:rPr>
              <a:t>The AMP SG was formed in Mar 2023 to develop AMP PAR/CSD.</a:t>
            </a:r>
          </a:p>
          <a:p>
            <a:pPr marL="586105" lvl="1">
              <a:lnSpc>
                <a:spcPct val="120000"/>
              </a:lnSpc>
              <a:spcAft>
                <a:spcPts val="600"/>
              </a:spcAft>
              <a:buFontTx/>
              <a:buChar char="-"/>
            </a:pPr>
            <a:r>
              <a:rPr lang="en-US" sz="1400" kern="0" dirty="0"/>
              <a:t>The Study Group will investigate MAC and PHY capabilities to enable 802.11 WLAN support of ultra-low complexity and ultra-low power consumption (e.g. less than one </a:t>
            </a:r>
            <a:r>
              <a:rPr lang="en-US" sz="1400" kern="0" dirty="0" err="1"/>
              <a:t>milliwatt</a:t>
            </a:r>
            <a:r>
              <a:rPr lang="en-US" sz="1400" kern="0" dirty="0"/>
              <a:t>) devices powered by ambient power source</a:t>
            </a:r>
            <a:r>
              <a:rPr lang="en-US" sz="1400" kern="0" dirty="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AMP PAR/CSD were approved by WG to submit to EC for pre-view during Nov 2023 session.</a:t>
            </a:r>
          </a:p>
        </p:txBody>
      </p:sp>
      <p:grpSp>
        <p:nvGrpSpPr>
          <p:cNvPr id="21" name="组合 20"/>
          <p:cNvGrpSpPr/>
          <p:nvPr/>
        </p:nvGrpSpPr>
        <p:grpSpPr>
          <a:xfrm>
            <a:off x="914536" y="4595286"/>
            <a:ext cx="10259981" cy="1575433"/>
            <a:chOff x="914536" y="4948483"/>
            <a:chExt cx="10259981" cy="1575433"/>
          </a:xfrm>
        </p:grpSpPr>
        <p:cxnSp>
          <p:nvCxnSpPr>
            <p:cNvPr id="23" name="直接箭头连接符 22"/>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29" name="文本框 28"/>
            <p:cNvSpPr txBox="1"/>
            <p:nvPr/>
          </p:nvSpPr>
          <p:spPr>
            <a:xfrm>
              <a:off x="1027715" y="6043056"/>
              <a:ext cx="990574" cy="275590"/>
            </a:xfrm>
            <a:prstGeom prst="rect">
              <a:avLst/>
            </a:prstGeom>
            <a:noFill/>
          </p:spPr>
          <p:txBody>
            <a:bodyPr wrap="square" rtlCol="0">
              <a:spAutoFit/>
            </a:bodyPr>
            <a:lstStyle/>
            <a:p>
              <a:r>
                <a:rPr lang="en-US" sz="1200" dirty="0"/>
                <a:t>May 2023</a:t>
              </a:r>
            </a:p>
          </p:txBody>
        </p:sp>
        <p:sp>
          <p:nvSpPr>
            <p:cNvPr id="35" name="文本框 34"/>
            <p:cNvSpPr txBox="1"/>
            <p:nvPr/>
          </p:nvSpPr>
          <p:spPr>
            <a:xfrm>
              <a:off x="2550529" y="6043056"/>
              <a:ext cx="990574" cy="275590"/>
            </a:xfrm>
            <a:prstGeom prst="rect">
              <a:avLst/>
            </a:prstGeom>
            <a:noFill/>
          </p:spPr>
          <p:txBody>
            <a:bodyPr wrap="square" rtlCol="0">
              <a:spAutoFit/>
            </a:bodyPr>
            <a:lstStyle/>
            <a:p>
              <a:r>
                <a:rPr lang="en-US" sz="1200" dirty="0"/>
                <a:t>Jul 2023</a:t>
              </a:r>
            </a:p>
          </p:txBody>
        </p:sp>
        <p:sp>
          <p:nvSpPr>
            <p:cNvPr id="39" name="文本框 38"/>
            <p:cNvSpPr txBox="1"/>
            <p:nvPr/>
          </p:nvSpPr>
          <p:spPr>
            <a:xfrm>
              <a:off x="4073343" y="6043056"/>
              <a:ext cx="990574" cy="275590"/>
            </a:xfrm>
            <a:prstGeom prst="rect">
              <a:avLst/>
            </a:prstGeom>
            <a:noFill/>
          </p:spPr>
          <p:txBody>
            <a:bodyPr wrap="square" rtlCol="0">
              <a:spAutoFit/>
            </a:bodyPr>
            <a:lstStyle/>
            <a:p>
              <a:r>
                <a:rPr lang="en-US" sz="1200" dirty="0"/>
                <a:t>Sep 2023</a:t>
              </a:r>
            </a:p>
          </p:txBody>
        </p:sp>
        <p:sp>
          <p:nvSpPr>
            <p:cNvPr id="40" name="文本框 39"/>
            <p:cNvSpPr txBox="1"/>
            <p:nvPr/>
          </p:nvSpPr>
          <p:spPr>
            <a:xfrm>
              <a:off x="5596157" y="6043055"/>
              <a:ext cx="990574" cy="275590"/>
            </a:xfrm>
            <a:prstGeom prst="rect">
              <a:avLst/>
            </a:prstGeom>
            <a:noFill/>
          </p:spPr>
          <p:txBody>
            <a:bodyPr wrap="square" rtlCol="0">
              <a:spAutoFit/>
            </a:bodyPr>
            <a:lstStyle/>
            <a:p>
              <a:r>
                <a:rPr lang="en-US" sz="1200" b="1" dirty="0">
                  <a:solidFill>
                    <a:schemeClr val="tx1"/>
                  </a:solidFill>
                </a:rPr>
                <a:t>Nov 2023</a:t>
              </a:r>
            </a:p>
          </p:txBody>
        </p:sp>
        <p:sp>
          <p:nvSpPr>
            <p:cNvPr id="41" name="文本框 40"/>
            <p:cNvSpPr txBox="1"/>
            <p:nvPr/>
          </p:nvSpPr>
          <p:spPr>
            <a:xfrm>
              <a:off x="7118971" y="6047525"/>
              <a:ext cx="990574" cy="275590"/>
            </a:xfrm>
            <a:prstGeom prst="rect">
              <a:avLst/>
            </a:prstGeom>
            <a:noFill/>
          </p:spPr>
          <p:txBody>
            <a:bodyPr wrap="square" rtlCol="0">
              <a:spAutoFit/>
            </a:bodyPr>
            <a:lstStyle/>
            <a:p>
              <a:r>
                <a:rPr lang="en-US" sz="1200" dirty="0"/>
                <a:t>Jan 2024</a:t>
              </a:r>
            </a:p>
          </p:txBody>
        </p:sp>
        <p:sp>
          <p:nvSpPr>
            <p:cNvPr id="45" name="椭圆 44"/>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bg1"/>
                </a:solidFill>
                <a:effectLst/>
                <a:latin typeface="Times New Roman" panose="02020603050405020304" pitchFamily="18" charset="0"/>
                <a:ea typeface="MS Gothic" panose="020B0609070205080204" charset="-128"/>
              </a:endParaRPr>
            </a:p>
          </p:txBody>
        </p:sp>
        <p:sp>
          <p:nvSpPr>
            <p:cNvPr id="46" name="椭圆 45"/>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bg1"/>
                </a:solidFill>
                <a:effectLst/>
                <a:latin typeface="Times New Roman" panose="02020603050405020304" pitchFamily="18" charset="0"/>
                <a:ea typeface="MS Gothic" panose="020B0609070205080204" charset="-128"/>
              </a:endParaRPr>
            </a:p>
          </p:txBody>
        </p:sp>
        <p:sp>
          <p:nvSpPr>
            <p:cNvPr id="47" name="椭圆 46"/>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bg1"/>
                </a:solidFill>
                <a:effectLst/>
                <a:latin typeface="Times New Roman" panose="02020603050405020304" pitchFamily="18" charset="0"/>
                <a:ea typeface="MS Gothic" panose="020B0609070205080204" charset="-128"/>
              </a:endParaRPr>
            </a:p>
          </p:txBody>
        </p:sp>
        <p:sp>
          <p:nvSpPr>
            <p:cNvPr id="48" name="椭圆 47"/>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bg1"/>
                </a:solidFill>
                <a:effectLst/>
                <a:latin typeface="Times New Roman" panose="02020603050405020304" pitchFamily="18" charset="0"/>
                <a:ea typeface="MS Gothic" panose="020B0609070205080204" charset="-128"/>
              </a:endParaRPr>
            </a:p>
          </p:txBody>
        </p:sp>
        <p:sp>
          <p:nvSpPr>
            <p:cNvPr id="49" name="椭圆 48"/>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bg1"/>
                </a:solidFill>
                <a:effectLst/>
                <a:latin typeface="Times New Roman" panose="02020603050405020304" pitchFamily="18" charset="0"/>
                <a:ea typeface="MS Gothic" panose="020B0609070205080204" charset="-128"/>
              </a:endParaRPr>
            </a:p>
          </p:txBody>
        </p:sp>
        <p:sp>
          <p:nvSpPr>
            <p:cNvPr id="50" name="文本框 49"/>
            <p:cNvSpPr txBox="1"/>
            <p:nvPr/>
          </p:nvSpPr>
          <p:spPr>
            <a:xfrm>
              <a:off x="914536" y="5317815"/>
              <a:ext cx="1312346" cy="460375"/>
            </a:xfrm>
            <a:prstGeom prst="rect">
              <a:avLst/>
            </a:prstGeom>
            <a:noFill/>
          </p:spPr>
          <p:txBody>
            <a:bodyPr wrap="square" rtlCol="0">
              <a:spAutoFit/>
            </a:bodyPr>
            <a:lstStyle/>
            <a:p>
              <a:r>
                <a:rPr lang="en-US" sz="1200" dirty="0">
                  <a:solidFill>
                    <a:srgbClr val="00B050"/>
                  </a:solidFill>
                </a:rPr>
                <a:t>SG Kick-off</a:t>
              </a:r>
            </a:p>
            <a:p>
              <a:r>
                <a:rPr lang="en-US" sz="1200" dirty="0">
                  <a:solidFill>
                    <a:srgbClr val="00B050"/>
                  </a:solidFill>
                </a:rPr>
                <a:t>PAR/CSD draft</a:t>
              </a:r>
            </a:p>
          </p:txBody>
        </p:sp>
        <p:sp>
          <p:nvSpPr>
            <p:cNvPr id="51" name="文本框 50"/>
            <p:cNvSpPr txBox="1"/>
            <p:nvPr/>
          </p:nvSpPr>
          <p:spPr>
            <a:xfrm>
              <a:off x="3940001" y="5317815"/>
              <a:ext cx="1089227" cy="460375"/>
            </a:xfrm>
            <a:prstGeom prst="rect">
              <a:avLst/>
            </a:prstGeom>
            <a:noFill/>
          </p:spPr>
          <p:txBody>
            <a:bodyPr wrap="square" rtlCol="0">
              <a:spAutoFit/>
            </a:bodyPr>
            <a:lstStyle/>
            <a:p>
              <a:r>
                <a:rPr lang="en-US" altLang="zh-CN" sz="1200" dirty="0">
                  <a:solidFill>
                    <a:srgbClr val="00B050"/>
                  </a:solidFill>
                </a:rPr>
                <a:t>PAR/CSD development</a:t>
              </a:r>
            </a:p>
          </p:txBody>
        </p:sp>
        <p:sp>
          <p:nvSpPr>
            <p:cNvPr id="52" name="文本框 51"/>
            <p:cNvSpPr txBox="1"/>
            <p:nvPr/>
          </p:nvSpPr>
          <p:spPr>
            <a:xfrm>
              <a:off x="2438496" y="5317815"/>
              <a:ext cx="990574" cy="460375"/>
            </a:xfrm>
            <a:prstGeom prst="rect">
              <a:avLst/>
            </a:prstGeom>
            <a:noFill/>
          </p:spPr>
          <p:txBody>
            <a:bodyPr wrap="square" rtlCol="0">
              <a:spAutoFit/>
            </a:bodyPr>
            <a:lstStyle/>
            <a:p>
              <a:r>
                <a:rPr lang="en-US" sz="1200" dirty="0">
                  <a:solidFill>
                    <a:srgbClr val="00B050"/>
                  </a:solidFill>
                </a:rPr>
                <a:t>PAR/CSD development</a:t>
              </a:r>
            </a:p>
          </p:txBody>
        </p:sp>
        <p:sp>
          <p:nvSpPr>
            <p:cNvPr id="53" name="文本框 52"/>
            <p:cNvSpPr txBox="1"/>
            <p:nvPr/>
          </p:nvSpPr>
          <p:spPr>
            <a:xfrm>
              <a:off x="10164597" y="6043055"/>
              <a:ext cx="990574" cy="275590"/>
            </a:xfrm>
            <a:prstGeom prst="rect">
              <a:avLst/>
            </a:prstGeom>
            <a:noFill/>
          </p:spPr>
          <p:txBody>
            <a:bodyPr wrap="square" rtlCol="0">
              <a:spAutoFit/>
            </a:bodyPr>
            <a:lstStyle/>
            <a:p>
              <a:r>
                <a:rPr lang="en-US" sz="1200" dirty="0"/>
                <a:t>May 2024</a:t>
              </a:r>
            </a:p>
          </p:txBody>
        </p:sp>
        <p:sp>
          <p:nvSpPr>
            <p:cNvPr id="54" name="椭圆 53"/>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bg1"/>
                </a:solidFill>
                <a:effectLst/>
                <a:latin typeface="Times New Roman" panose="02020603050405020304" pitchFamily="18" charset="0"/>
                <a:ea typeface="MS Gothic" panose="020B0609070205080204" charset="-128"/>
              </a:endParaRPr>
            </a:p>
          </p:txBody>
        </p:sp>
        <p:sp>
          <p:nvSpPr>
            <p:cNvPr id="55" name="文本框 54"/>
            <p:cNvSpPr txBox="1"/>
            <p:nvPr/>
          </p:nvSpPr>
          <p:spPr>
            <a:xfrm>
              <a:off x="10183943" y="5502481"/>
              <a:ext cx="990574" cy="275590"/>
            </a:xfrm>
            <a:prstGeom prst="rect">
              <a:avLst/>
            </a:prstGeom>
            <a:noFill/>
          </p:spPr>
          <p:txBody>
            <a:bodyPr wrap="square" rtlCol="0">
              <a:spAutoFit/>
            </a:bodyPr>
            <a:lstStyle/>
            <a:p>
              <a:r>
                <a:rPr lang="en-US" sz="1200" dirty="0"/>
                <a:t>TG kickoff</a:t>
              </a:r>
            </a:p>
          </p:txBody>
        </p:sp>
        <p:sp>
          <p:nvSpPr>
            <p:cNvPr id="56" name="文本框 55"/>
            <p:cNvSpPr txBox="1"/>
            <p:nvPr/>
          </p:nvSpPr>
          <p:spPr>
            <a:xfrm>
              <a:off x="8641785" y="6043055"/>
              <a:ext cx="990574" cy="275590"/>
            </a:xfrm>
            <a:prstGeom prst="rect">
              <a:avLst/>
            </a:prstGeom>
            <a:noFill/>
          </p:spPr>
          <p:txBody>
            <a:bodyPr wrap="square" rtlCol="0">
              <a:spAutoFit/>
            </a:bodyPr>
            <a:lstStyle/>
            <a:p>
              <a:r>
                <a:rPr lang="en-US" sz="1200" dirty="0"/>
                <a:t>Mar 2024</a:t>
              </a:r>
            </a:p>
          </p:txBody>
        </p:sp>
        <p:sp>
          <p:nvSpPr>
            <p:cNvPr id="57" name="椭圆 56"/>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bg1"/>
                </a:solidFill>
                <a:effectLst/>
                <a:latin typeface="Times New Roman" panose="02020603050405020304" pitchFamily="18" charset="0"/>
                <a:ea typeface="MS Gothic" panose="020B0609070205080204" charset="-128"/>
              </a:endParaRPr>
            </a:p>
          </p:txBody>
        </p:sp>
        <p:sp>
          <p:nvSpPr>
            <p:cNvPr id="58" name="文本框 57"/>
            <p:cNvSpPr txBox="1"/>
            <p:nvPr/>
          </p:nvSpPr>
          <p:spPr>
            <a:xfrm>
              <a:off x="8641785" y="4948483"/>
              <a:ext cx="1143344" cy="829945"/>
            </a:xfrm>
            <a:prstGeom prst="rect">
              <a:avLst/>
            </a:prstGeom>
            <a:noFill/>
          </p:spPr>
          <p:txBody>
            <a:bodyPr wrap="square" rtlCol="0">
              <a:spAutoFit/>
            </a:bodyPr>
            <a:lstStyle/>
            <a:p>
              <a:r>
                <a:rPr lang="en-US" sz="1200" dirty="0">
                  <a:solidFill>
                    <a:srgbClr val="FF0000"/>
                  </a:solidFill>
                </a:rPr>
                <a:t>Comments reply and potential update</a:t>
              </a:r>
            </a:p>
          </p:txBody>
        </p:sp>
        <p:sp>
          <p:nvSpPr>
            <p:cNvPr id="59" name="文本框 58"/>
            <p:cNvSpPr txBox="1"/>
            <p:nvPr/>
          </p:nvSpPr>
          <p:spPr>
            <a:xfrm>
              <a:off x="5212215" y="5322393"/>
              <a:ext cx="1888866" cy="460375"/>
            </a:xfrm>
            <a:prstGeom prst="rect">
              <a:avLst/>
            </a:prstGeom>
            <a:noFill/>
          </p:spPr>
          <p:txBody>
            <a:bodyPr wrap="square" rtlCol="0">
              <a:spAutoFit/>
            </a:bodyPr>
            <a:lstStyle/>
            <a:p>
              <a:r>
                <a:rPr lang="en-US" sz="1200" dirty="0">
                  <a:solidFill>
                    <a:srgbClr val="00B050"/>
                  </a:solidFill>
                </a:rPr>
                <a:t>WG approve PAR/CSD submitted to EC for review </a:t>
              </a:r>
            </a:p>
          </p:txBody>
        </p:sp>
        <p:sp>
          <p:nvSpPr>
            <p:cNvPr id="60" name="文本框 59"/>
            <p:cNvSpPr txBox="1"/>
            <p:nvPr/>
          </p:nvSpPr>
          <p:spPr>
            <a:xfrm>
              <a:off x="7980846" y="5133149"/>
              <a:ext cx="731610" cy="645160"/>
            </a:xfrm>
            <a:prstGeom prst="rect">
              <a:avLst/>
            </a:prstGeom>
            <a:noFill/>
          </p:spPr>
          <p:txBody>
            <a:bodyPr wrap="square" rtlCol="0">
              <a:spAutoFit/>
            </a:bodyPr>
            <a:lstStyle/>
            <a:p>
              <a:r>
                <a:rPr lang="en-US" sz="1200" dirty="0">
                  <a:solidFill>
                    <a:srgbClr val="00B0F0"/>
                  </a:solidFill>
                </a:rPr>
                <a:t>EC Review in Feb</a:t>
              </a:r>
            </a:p>
          </p:txBody>
        </p:sp>
        <p:sp>
          <p:nvSpPr>
            <p:cNvPr id="61" name="文本框 60"/>
            <p:cNvSpPr txBox="1"/>
            <p:nvPr/>
          </p:nvSpPr>
          <p:spPr>
            <a:xfrm>
              <a:off x="5943604" y="6248326"/>
              <a:ext cx="1089227" cy="275590"/>
            </a:xfrm>
            <a:prstGeom prst="rect">
              <a:avLst/>
            </a:prstGeom>
            <a:noFill/>
          </p:spPr>
          <p:txBody>
            <a:bodyPr wrap="square" rtlCol="0">
              <a:spAutoFit/>
            </a:bodyPr>
            <a:lstStyle/>
            <a:p>
              <a:r>
                <a:rPr lang="en-US" altLang="zh-CN" sz="1200" dirty="0"/>
                <a:t>EC meeting</a:t>
              </a:r>
            </a:p>
          </p:txBody>
        </p:sp>
        <p:cxnSp>
          <p:nvCxnSpPr>
            <p:cNvPr id="62" name="直接连接符 61"/>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63" name="文本框 62"/>
            <p:cNvSpPr txBox="1"/>
            <p:nvPr/>
          </p:nvSpPr>
          <p:spPr>
            <a:xfrm>
              <a:off x="8999915" y="6236512"/>
              <a:ext cx="1089227" cy="275590"/>
            </a:xfrm>
            <a:prstGeom prst="rect">
              <a:avLst/>
            </a:prstGeom>
            <a:noFill/>
          </p:spPr>
          <p:txBody>
            <a:bodyPr wrap="square" rtlCol="0">
              <a:spAutoFit/>
            </a:bodyPr>
            <a:lstStyle/>
            <a:p>
              <a:r>
                <a:rPr lang="en-US" altLang="zh-CN" sz="1200" dirty="0"/>
                <a:t>EC meeting</a:t>
              </a:r>
            </a:p>
          </p:txBody>
        </p:sp>
        <p:cxnSp>
          <p:nvCxnSpPr>
            <p:cNvPr id="64" name="直接连接符 63"/>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6" name="Footer Placeholder 5">
            <a:extLst>
              <a:ext uri="{FF2B5EF4-FFF2-40B4-BE49-F238E27FC236}">
                <a16:creationId xmlns:a16="http://schemas.microsoft.com/office/drawing/2014/main" id="{9F8ECB7B-4564-2A7F-63FA-8813C06F5F76}"/>
              </a:ext>
            </a:extLst>
          </p:cNvPr>
          <p:cNvSpPr>
            <a:spLocks noGrp="1"/>
          </p:cNvSpPr>
          <p:nvPr>
            <p:ph type="ftr" idx="11"/>
          </p:nvPr>
        </p:nvSpPr>
        <p:spPr/>
        <p:txBody>
          <a:bodyPr/>
          <a:lstStyle/>
          <a:p>
            <a:r>
              <a:rPr lang="en-GB"/>
              <a:t>Bo Sun, Sanechips</a:t>
            </a:r>
          </a:p>
        </p:txBody>
      </p:sp>
      <p:sp>
        <p:nvSpPr>
          <p:cNvPr id="7" name="Slide Number Placeholder 6">
            <a:extLst>
              <a:ext uri="{FF2B5EF4-FFF2-40B4-BE49-F238E27FC236}">
                <a16:creationId xmlns:a16="http://schemas.microsoft.com/office/drawing/2014/main" id="{AAD37BF2-E428-9AF1-036E-EAE18DCC97C7}"/>
              </a:ext>
            </a:extLst>
          </p:cNvPr>
          <p:cNvSpPr>
            <a:spLocks noGrp="1"/>
          </p:cNvSpPr>
          <p:nvPr>
            <p:ph type="sldNum" idx="12"/>
          </p:nvPr>
        </p:nvSpPr>
        <p:spPr/>
        <p:txBody>
          <a:bodyPr/>
          <a:lstStyle/>
          <a:p>
            <a:r>
              <a:rPr lang="en-GB"/>
              <a:t>Slide </a:t>
            </a:r>
            <a:fld id="{F5D8E26B-7BCF-4D25-9C89-0168A6618F18}" type="slidenum">
              <a:rPr lang="en-GB" smtClean="0"/>
              <a:pPr/>
              <a:t>30</a:t>
            </a:fld>
            <a:endParaRPr lang="en-GB"/>
          </a:p>
        </p:txBody>
      </p:sp>
      <p:sp>
        <p:nvSpPr>
          <p:cNvPr id="8" name="Date Placeholder 7">
            <a:extLst>
              <a:ext uri="{FF2B5EF4-FFF2-40B4-BE49-F238E27FC236}">
                <a16:creationId xmlns:a16="http://schemas.microsoft.com/office/drawing/2014/main" id="{4E4DFF22-638D-D14D-1C62-A1659796CBE8}"/>
              </a:ext>
            </a:extLst>
          </p:cNvPr>
          <p:cNvSpPr>
            <a:spLocks noGrp="1"/>
          </p:cNvSpPr>
          <p:nvPr>
            <p:ph type="dt" idx="10"/>
          </p:nvPr>
        </p:nvSpPr>
        <p:spPr/>
        <p:txBody>
          <a:bodyPr/>
          <a:lstStyle/>
          <a:p>
            <a:r>
              <a:rPr lang="en-US"/>
              <a:t>March 2024</a:t>
            </a:r>
            <a:endParaRPr lang="en-GB"/>
          </a:p>
        </p:txBody>
      </p:sp>
    </p:spTree>
    <p:extLst>
      <p:ext uri="{BB962C8B-B14F-4D97-AF65-F5344CB8AC3E}">
        <p14:creationId xmlns:p14="http://schemas.microsoft.com/office/powerpoint/2010/main" val="819496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IMMW SG – Integrated </a:t>
            </a:r>
            <a:r>
              <a:rPr lang="en-GB" dirty="0" err="1"/>
              <a:t>mmWave</a:t>
            </a:r>
            <a:endParaRPr lang="en-GB" dirty="0"/>
          </a:p>
        </p:txBody>
      </p:sp>
      <p:sp>
        <p:nvSpPr>
          <p:cNvPr id="4098" name="Rectangle 2"/>
          <p:cNvSpPr>
            <a:spLocks noGrp="1" noChangeArrowheads="1"/>
          </p:cNvSpPr>
          <p:nvPr>
            <p:ph idx="1"/>
          </p:nvPr>
        </p:nvSpPr>
        <p:spPr>
          <a:xfrm>
            <a:off x="335360" y="1701804"/>
            <a:ext cx="11449272" cy="4773610"/>
          </a:xfrm>
          <a:ln/>
        </p:spPr>
        <p:txBody>
          <a:bodyPr/>
          <a:lstStyle/>
          <a:p>
            <a:pPr>
              <a:buFont typeface="Arial" panose="020B0604020202020204" pitchFamily="34" charset="0"/>
              <a:buChar char="•"/>
            </a:pPr>
            <a:r>
              <a:rPr lang="en-US" dirty="0"/>
              <a:t>Minutes for January meeting:</a:t>
            </a:r>
          </a:p>
          <a:p>
            <a:pPr lvl="2">
              <a:buFont typeface="Arial" panose="020B0604020202020204" pitchFamily="34" charset="0"/>
              <a:buChar char="•"/>
            </a:pPr>
            <a:r>
              <a:rPr lang="en-US" sz="18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https://mentor.ieee.org/802.11/dcn/24/11-24-0143-00-immw-immw-sg-minutes-for-january-interim-meeting.docx</a:t>
            </a: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Goal for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Continue presentations on the different SG goals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Get close to finalization on PAR and CSD documents</a:t>
            </a:r>
          </a:p>
          <a:p>
            <a:pPr>
              <a:buFont typeface="Times New Roman" pitchFamily="16" charset="0"/>
              <a:buChar char="•"/>
            </a:pPr>
            <a:r>
              <a:rPr lang="en-US" dirty="0"/>
              <a:t>Schedule:</a:t>
            </a:r>
          </a:p>
          <a:p>
            <a:pPr lvl="1">
              <a:buFont typeface="Arial" panose="020B0604020202020204" pitchFamily="34" charset="0"/>
              <a:buChar char="•"/>
            </a:pPr>
            <a:r>
              <a:rPr lang="en-US" altLang="en-US" dirty="0"/>
              <a:t>Tue. 	PM2</a:t>
            </a:r>
          </a:p>
          <a:p>
            <a:pPr lvl="1">
              <a:buFont typeface="Arial" panose="020B0604020202020204" pitchFamily="34" charset="0"/>
              <a:buChar char="•"/>
            </a:pPr>
            <a:r>
              <a:rPr lang="en-US" altLang="en-US" dirty="0"/>
              <a:t>Wed.	PM2</a:t>
            </a:r>
            <a:endParaRPr lang="en-US" altLang="en-US" sz="700" b="0" dirty="0"/>
          </a:p>
          <a:p>
            <a:pPr>
              <a:buFont typeface="Times New Roman" pitchFamily="16" charset="0"/>
              <a:buChar char="•"/>
            </a:pPr>
            <a:r>
              <a:rPr lang="en-US" dirty="0"/>
              <a:t>Agenda:</a:t>
            </a:r>
            <a:r>
              <a:rPr lang="en-US" b="0" dirty="0"/>
              <a:t> </a:t>
            </a:r>
          </a:p>
          <a:p>
            <a:pPr lvl="1">
              <a:buFont typeface="Times New Roman" pitchFamily="16" charset="0"/>
              <a:buChar char="•"/>
            </a:pPr>
            <a:r>
              <a:rPr lang="en-US" b="0" dirty="0"/>
              <a:t>11-24/0248</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sp>
        <p:nvSpPr>
          <p:cNvPr id="2" name="Footer Placeholder 1">
            <a:extLst>
              <a:ext uri="{FF2B5EF4-FFF2-40B4-BE49-F238E27FC236}">
                <a16:creationId xmlns:a16="http://schemas.microsoft.com/office/drawing/2014/main" id="{EDE8F507-7C4B-38AF-65E8-7B2F89493A85}"/>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E22212BB-6AB8-A028-301E-91939097FBF2}"/>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Date Placeholder 6">
            <a:extLst>
              <a:ext uri="{FF2B5EF4-FFF2-40B4-BE49-F238E27FC236}">
                <a16:creationId xmlns:a16="http://schemas.microsoft.com/office/drawing/2014/main" id="{2AEB3576-4BF9-3EED-86E7-763D39F1477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8110923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March 2024</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a:buFont typeface="Arial"/>
              <a:buChar char="•"/>
            </a:pPr>
            <a:r>
              <a:rPr lang="en-US" dirty="0"/>
              <a:t>Activities since January 2024:</a:t>
            </a:r>
          </a:p>
          <a:p>
            <a:pPr lvl="1">
              <a:buFont typeface="Arial"/>
              <a:buChar char="•"/>
            </a:pPr>
            <a:r>
              <a:rPr lang="en-US" sz="1800" dirty="0"/>
              <a:t>One teleconference was held</a:t>
            </a:r>
          </a:p>
          <a:p>
            <a:pPr lvl="2">
              <a:buFont typeface="Arial"/>
              <a:buChar char="•"/>
            </a:pPr>
            <a:r>
              <a:rPr lang="en-US" sz="1600" dirty="0"/>
              <a:t>Feb 20, 2024</a:t>
            </a:r>
          </a:p>
          <a:p>
            <a:pPr lvl="3">
              <a:buFont typeface="Arial"/>
              <a:buChar char="•"/>
            </a:pPr>
            <a:r>
              <a:rPr lang="en-US" sz="1400" dirty="0"/>
              <a:t>Minutes 11-24/348r0</a:t>
            </a:r>
          </a:p>
          <a:p>
            <a:pPr lvl="1">
              <a:buFont typeface="Arial"/>
              <a:buChar char="•"/>
            </a:pPr>
            <a:r>
              <a:rPr lang="en-US" sz="1800" dirty="0"/>
              <a:t>Minutes for January 2024 Panama meeting: 11-24/259r0</a:t>
            </a:r>
          </a:p>
          <a:p>
            <a:pPr lvl="1">
              <a:buFont typeface="Arial"/>
              <a:buChar char="•"/>
            </a:pPr>
            <a:endParaRPr lang="en-US" sz="1800" dirty="0"/>
          </a:p>
          <a:p>
            <a:pPr marL="457200" lvl="1" indent="0"/>
            <a:endParaRPr lang="en-US" sz="200" dirty="0"/>
          </a:p>
          <a:p>
            <a:pPr>
              <a:buFont typeface="Arial"/>
              <a:buChar char="•"/>
            </a:pPr>
            <a:r>
              <a:rPr lang="en-US" dirty="0"/>
              <a:t>March 2024 meeting goals:</a:t>
            </a:r>
          </a:p>
          <a:p>
            <a:pPr lvl="1">
              <a:buFont typeface="Arial"/>
              <a:buChar char="•"/>
            </a:pPr>
            <a:r>
              <a:rPr lang="en-US" dirty="0"/>
              <a:t>Discussion of scopes of AIML related work in 802.11</a:t>
            </a:r>
            <a:endParaRPr lang="en-US" sz="1800" dirty="0"/>
          </a:p>
          <a:p>
            <a:pPr lvl="1">
              <a:buFont typeface="Arial"/>
              <a:buChar char="•"/>
            </a:pPr>
            <a:r>
              <a:rPr lang="en-US" dirty="0"/>
              <a:t>Technical submissions and discussions:</a:t>
            </a:r>
          </a:p>
          <a:p>
            <a:pPr lvl="2">
              <a:lnSpc>
                <a:spcPct val="90000"/>
              </a:lnSpc>
            </a:pPr>
            <a:r>
              <a:rPr lang="en-US" dirty="0"/>
              <a:t>Additional use cases, technical and technical report presentations</a:t>
            </a:r>
          </a:p>
          <a:p>
            <a:pPr lvl="2">
              <a:buFont typeface="Arial"/>
              <a:buChar char="•"/>
            </a:pPr>
            <a:endParaRPr lang="en-US" dirty="0"/>
          </a:p>
          <a:p>
            <a:pPr lvl="3">
              <a:buFont typeface="Arial"/>
              <a:buChar char="•"/>
            </a:pPr>
            <a:endParaRPr lang="en-US" sz="2000" dirty="0"/>
          </a:p>
          <a:p>
            <a:pPr marL="0" indent="0"/>
            <a:endParaRPr lang="en-US" sz="2800" dirty="0"/>
          </a:p>
        </p:txBody>
      </p:sp>
      <p:sp>
        <p:nvSpPr>
          <p:cNvPr id="2" name="Footer Placeholder 1">
            <a:extLst>
              <a:ext uri="{FF2B5EF4-FFF2-40B4-BE49-F238E27FC236}">
                <a16:creationId xmlns:a16="http://schemas.microsoft.com/office/drawing/2014/main" id="{47846F59-354A-7C2E-1037-0A3BC2802F62}"/>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08500C28-EA26-118D-1CAA-A7F17ABE8A8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4" name="Date Placeholder 3">
            <a:extLst>
              <a:ext uri="{FF2B5EF4-FFF2-40B4-BE49-F238E27FC236}">
                <a16:creationId xmlns:a16="http://schemas.microsoft.com/office/drawing/2014/main" id="{2A2A5B4A-DF20-1CBD-CE8B-15BAA8E60D7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04977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March 2024</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866900" y="1828800"/>
            <a:ext cx="8534400" cy="4191000"/>
          </a:xfrm>
        </p:spPr>
        <p:txBody>
          <a:bodyPr/>
          <a:lstStyle/>
          <a:p>
            <a:pPr marL="457200" lvl="1" indent="0"/>
            <a:endParaRPr lang="en-US" sz="800" dirty="0"/>
          </a:p>
          <a:p>
            <a:pPr>
              <a:buFont typeface="Arial"/>
              <a:buChar char="•"/>
            </a:pPr>
            <a:r>
              <a:rPr lang="en-US" dirty="0"/>
              <a:t>March 2024 Plenary meeting:</a:t>
            </a:r>
            <a:endParaRPr lang="en-US" altLang="en-US" sz="2000" dirty="0"/>
          </a:p>
          <a:p>
            <a:pPr marL="800100" lvl="1" indent="-342900">
              <a:spcBef>
                <a:spcPts val="300"/>
              </a:spcBef>
              <a:buFont typeface="Arial" panose="020B0604020202020204" pitchFamily="34" charset="0"/>
              <a:buChar char="•"/>
            </a:pPr>
            <a:r>
              <a:rPr lang="en-US" altLang="en-US" dirty="0"/>
              <a:t>3 slots: operating in MT (Denver Time)</a:t>
            </a:r>
          </a:p>
          <a:p>
            <a:pPr marL="1200150" lvl="2" indent="-342900">
              <a:spcBef>
                <a:spcPts val="300"/>
              </a:spcBef>
              <a:buFont typeface="Arial" panose="020B0604020202020204" pitchFamily="34" charset="0"/>
              <a:buChar char="•"/>
            </a:pPr>
            <a:r>
              <a:rPr lang="en-US" altLang="en-US" dirty="0"/>
              <a:t>Monday March 11: 	</a:t>
            </a:r>
            <a:r>
              <a:rPr lang="en-US" altLang="en-US" b="1" dirty="0"/>
              <a:t>PM1</a:t>
            </a:r>
          </a:p>
          <a:p>
            <a:pPr marL="1200150" lvl="2" indent="-342900">
              <a:spcBef>
                <a:spcPts val="300"/>
              </a:spcBef>
              <a:buFont typeface="Arial" panose="020B0604020202020204" pitchFamily="34" charset="0"/>
              <a:buChar char="•"/>
            </a:pPr>
            <a:r>
              <a:rPr lang="en-US" altLang="en-US" dirty="0"/>
              <a:t>Tuesday March 12: </a:t>
            </a:r>
            <a:r>
              <a:rPr lang="en-US" altLang="en-US" b="1" dirty="0"/>
              <a:t>	AM1</a:t>
            </a:r>
          </a:p>
          <a:p>
            <a:pPr marL="1200150" lvl="2" indent="-342900">
              <a:spcBef>
                <a:spcPts val="300"/>
              </a:spcBef>
              <a:buFont typeface="Arial" panose="020B0604020202020204" pitchFamily="34" charset="0"/>
              <a:buChar char="•"/>
            </a:pPr>
            <a:r>
              <a:rPr lang="en-US" altLang="en-US" dirty="0"/>
              <a:t>Thursday March 14: 	</a:t>
            </a:r>
            <a:r>
              <a:rPr lang="en-US" altLang="en-US" b="1" dirty="0"/>
              <a:t>PM1</a:t>
            </a:r>
          </a:p>
          <a:p>
            <a:pPr marL="857250" lvl="2" indent="0">
              <a:spcBef>
                <a:spcPts val="300"/>
              </a:spcBef>
            </a:pPr>
            <a:endParaRPr lang="en-US" sz="2000" dirty="0"/>
          </a:p>
          <a:p>
            <a:pPr lvl="1">
              <a:buFont typeface="Arial"/>
              <a:buChar char="•"/>
            </a:pPr>
            <a:r>
              <a:rPr lang="en-US" dirty="0"/>
              <a:t>Agenda: 11-24/199r0</a:t>
            </a:r>
          </a:p>
          <a:p>
            <a:pPr lvl="3">
              <a:buFont typeface="Arial"/>
              <a:buChar char="•"/>
            </a:pPr>
            <a:endParaRPr lang="en-US" sz="2000" dirty="0"/>
          </a:p>
          <a:p>
            <a:pPr marL="0" indent="0"/>
            <a:endParaRPr lang="en-US" sz="2800" dirty="0"/>
          </a:p>
        </p:txBody>
      </p:sp>
      <p:sp>
        <p:nvSpPr>
          <p:cNvPr id="2" name="Footer Placeholder 1">
            <a:extLst>
              <a:ext uri="{FF2B5EF4-FFF2-40B4-BE49-F238E27FC236}">
                <a16:creationId xmlns:a16="http://schemas.microsoft.com/office/drawing/2014/main" id="{31594B5F-FAB7-1994-D878-87C555EB7F77}"/>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3CB473A7-6F3F-CC97-53B6-D2A6A8609143}"/>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4" name="Date Placeholder 3">
            <a:extLst>
              <a:ext uri="{FF2B5EF4-FFF2-40B4-BE49-F238E27FC236}">
                <a16:creationId xmlns:a16="http://schemas.microsoft.com/office/drawing/2014/main" id="{FCF6A587-F4A7-BC0E-DDB0-EE5B7EBAE17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48707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March 2024</a:t>
            </a:r>
            <a:endParaRPr lang="en-GB" dirty="0"/>
          </a:p>
        </p:txBody>
      </p:sp>
      <p:sp>
        <p:nvSpPr>
          <p:cNvPr id="5122" name="Rectangle 2"/>
          <p:cNvSpPr>
            <a:spLocks noGrp="1" noChangeArrowheads="1"/>
          </p:cNvSpPr>
          <p:nvPr>
            <p:ph idx="1"/>
          </p:nvPr>
        </p:nvSpPr>
        <p:spPr>
          <a:xfrm>
            <a:off x="915458" y="1210745"/>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dirty="0">
                <a:solidFill>
                  <a:schemeClr val="tx1"/>
                </a:solidFill>
                <a:latin typeface="+mj-lt"/>
              </a:rPr>
              <a:t>Had no meeting since Jan 2024 Interim</a:t>
            </a:r>
          </a:p>
          <a:p>
            <a:pPr marL="342900" lvl="2" indent="-342900">
              <a:spcBef>
                <a:spcPts val="300"/>
              </a:spcBef>
              <a:spcAft>
                <a:spcPts val="0"/>
              </a:spcAft>
              <a:buFont typeface="Arial" panose="020B0604020202020204" pitchFamily="34" charset="0"/>
              <a:buChar char="•"/>
              <a:defRPr/>
            </a:pPr>
            <a:r>
              <a:rPr lang="en-US" dirty="0">
                <a:solidFill>
                  <a:schemeClr val="tx1"/>
                </a:solidFill>
                <a:latin typeface="+mj-lt"/>
              </a:rPr>
              <a:t>Last meeting during Jan 2024 Interim (January 18, 2024):</a:t>
            </a:r>
          </a:p>
          <a:p>
            <a:pPr marL="800100" lvl="3" indent="-342900">
              <a:spcBef>
                <a:spcPts val="300"/>
              </a:spcBef>
              <a:spcAft>
                <a:spcPts val="0"/>
              </a:spcAft>
              <a:buFont typeface="Arial" panose="020B0604020202020204" pitchFamily="34" charset="0"/>
              <a:buChar char="•"/>
              <a:defRPr/>
            </a:pPr>
            <a:r>
              <a:rPr lang="en-US" dirty="0">
                <a:solidFill>
                  <a:srgbClr val="0000CC"/>
                </a:solidFill>
                <a:latin typeface="+mj-lt"/>
                <a:hlinkClick r:id="rId3">
                  <a:extLst>
                    <a:ext uri="{A12FA001-AC4F-418D-AE19-62706E023703}">
                      <ahyp:hlinkClr xmlns:ahyp="http://schemas.microsoft.com/office/drawing/2018/hyperlinkcolor" val="tx"/>
                    </a:ext>
                  </a:extLst>
                </a:hlinkClick>
              </a:rPr>
              <a:t>https://mentor.ieee.org/802.11/dcn/23/11-23-2194-00-0itu-itu-ahg-agenda-for-january-2024-interim.pptx</a:t>
            </a:r>
            <a:endParaRPr lang="en-US" dirty="0">
              <a:solidFill>
                <a:srgbClr val="0000CC"/>
              </a:solidFill>
              <a:latin typeface="+mj-lt"/>
            </a:endParaRPr>
          </a:p>
          <a:p>
            <a:pPr marL="800100" lvl="3" indent="-342900">
              <a:spcBef>
                <a:spcPts val="300"/>
              </a:spcBef>
              <a:spcAft>
                <a:spcPts val="0"/>
              </a:spcAft>
              <a:buFont typeface="Arial" panose="020B0604020202020204" pitchFamily="34" charset="0"/>
              <a:buChar char="•"/>
              <a:defRPr/>
            </a:pPr>
            <a:r>
              <a:rPr lang="en-US" dirty="0">
                <a:solidFill>
                  <a:srgbClr val="0000CC"/>
                </a:solidFill>
                <a:latin typeface="+mj-lt"/>
                <a:hlinkClick r:id="rId4">
                  <a:extLst>
                    <a:ext uri="{A12FA001-AC4F-418D-AE19-62706E023703}">
                      <ahyp:hlinkClr xmlns:ahyp="http://schemas.microsoft.com/office/drawing/2018/hyperlinkcolor" val="tx"/>
                    </a:ext>
                  </a:extLst>
                </a:hlinkClick>
              </a:rPr>
              <a:t>https://mentor.ieee.org/802.11/dcn/23/11-23-2196-00-0itu-itu-ahg-minutes-for-january-2024-interim.docx</a:t>
            </a:r>
            <a:r>
              <a:rPr lang="en-US" dirty="0">
                <a:solidFill>
                  <a:srgbClr val="0000CC"/>
                </a:solidFill>
                <a:latin typeface="+mj-lt"/>
              </a:rPr>
              <a:t>   </a:t>
            </a:r>
          </a:p>
          <a:p>
            <a:pPr marL="342900" lvl="2" indent="-342900">
              <a:spcBef>
                <a:spcPts val="300"/>
              </a:spcBef>
              <a:spcAft>
                <a:spcPts val="0"/>
              </a:spcAft>
              <a:buFont typeface="Arial" panose="020B0604020202020204" pitchFamily="34" charset="0"/>
              <a:buChar char="•"/>
              <a:defRPr/>
            </a:pPr>
            <a:r>
              <a:rPr lang="en-US" dirty="0">
                <a:solidFill>
                  <a:schemeClr val="tx1"/>
                </a:solidFill>
                <a:latin typeface="+mj-lt"/>
              </a:rPr>
              <a:t>Have one ITU AHG session during March 2024 Plenary meeting on March 14, 2024, at 16:00 MST</a:t>
            </a:r>
          </a:p>
          <a:p>
            <a:pPr marL="342900" lvl="2" indent="-342900">
              <a:spcBef>
                <a:spcPts val="300"/>
              </a:spcBef>
              <a:spcAft>
                <a:spcPts val="0"/>
              </a:spcAft>
              <a:buFont typeface="Arial" panose="020B0604020202020204" pitchFamily="34" charset="0"/>
              <a:buChar char="•"/>
              <a:defRPr/>
            </a:pPr>
            <a:r>
              <a:rPr lang="en-US" dirty="0">
                <a:solidFill>
                  <a:schemeClr val="tx1"/>
                </a:solidFill>
                <a:latin typeface="+mj-lt"/>
              </a:rPr>
              <a:t>Agenda (11-24-0280): </a:t>
            </a:r>
          </a:p>
          <a:p>
            <a:pPr marL="800100" lvl="3" indent="-342900">
              <a:spcBef>
                <a:spcPts val="300"/>
              </a:spcBef>
              <a:spcAft>
                <a:spcPts val="0"/>
              </a:spcAft>
              <a:buFont typeface="Arial" panose="020B0604020202020204" pitchFamily="34" charset="0"/>
              <a:buChar char="•"/>
              <a:defRPr/>
            </a:pPr>
            <a:r>
              <a:rPr lang="en-US" dirty="0">
                <a:solidFill>
                  <a:schemeClr val="tx1"/>
                </a:solidFill>
                <a:latin typeface="+mj-lt"/>
              </a:rPr>
              <a:t>Contributions</a:t>
            </a:r>
          </a:p>
          <a:p>
            <a:pPr marL="1257300" lvl="4" indent="-342900">
              <a:spcBef>
                <a:spcPts val="300"/>
              </a:spcBef>
              <a:spcAft>
                <a:spcPts val="0"/>
              </a:spcAft>
              <a:buFont typeface="Arial" panose="020B0604020202020204" pitchFamily="34" charset="0"/>
              <a:buChar char="•"/>
              <a:defRPr/>
            </a:pPr>
            <a:r>
              <a:rPr lang="en-US" dirty="0">
                <a:solidFill>
                  <a:schemeClr val="tx1"/>
                </a:solidFill>
                <a:latin typeface="+mj-lt"/>
              </a:rPr>
              <a:t>11-24-0481: </a:t>
            </a:r>
            <a:r>
              <a:rPr lang="en-US" dirty="0"/>
              <a:t>Proposed modifications to ITU-R M.1450-5 for May 2024 WP5A Meeting</a:t>
            </a:r>
          </a:p>
          <a:p>
            <a:pPr marL="1257300" lvl="4" indent="-342900">
              <a:spcBef>
                <a:spcPts val="300"/>
              </a:spcBef>
              <a:spcAft>
                <a:spcPts val="0"/>
              </a:spcAft>
              <a:buFont typeface="Arial" panose="020B0604020202020204" pitchFamily="34" charset="0"/>
              <a:buChar char="•"/>
              <a:defRPr/>
            </a:pPr>
            <a:r>
              <a:rPr lang="en-US" dirty="0">
                <a:solidFill>
                  <a:schemeClr val="tx1"/>
                </a:solidFill>
                <a:latin typeface="+mj-lt"/>
              </a:rPr>
              <a:t>Any responses to </a:t>
            </a:r>
            <a:r>
              <a:rPr lang="en-US" dirty="0">
                <a:solidFill>
                  <a:srgbClr val="0000CC"/>
                </a:solidFill>
                <a:latin typeface="+mj-lt"/>
                <a:hlinkClick r:id="rId5">
                  <a:extLst>
                    <a:ext uri="{A12FA001-AC4F-418D-AE19-62706E023703}">
                      <ahyp:hlinkClr xmlns:ahyp="http://schemas.microsoft.com/office/drawing/2018/hyperlinkcolor" val="tx"/>
                    </a:ext>
                  </a:extLst>
                </a:hlinkClick>
              </a:rPr>
              <a:t>Liaison Statements </a:t>
            </a:r>
            <a:r>
              <a:rPr lang="en-US" dirty="0">
                <a:solidFill>
                  <a:schemeClr val="tx1"/>
                </a:solidFill>
                <a:latin typeface="+mj-lt"/>
              </a:rPr>
              <a:t>from </a:t>
            </a:r>
            <a:r>
              <a:rPr lang="en-GB" sz="1400" dirty="0">
                <a:effectLst/>
                <a:latin typeface="Times New Roman" panose="02020603050405020304" pitchFamily="18" charset="0"/>
                <a:ea typeface="Times New Roman" panose="02020603050405020304" pitchFamily="18" charset="0"/>
              </a:rPr>
              <a:t>ITU-T Study Group 15 (TBD)</a:t>
            </a:r>
          </a:p>
          <a:p>
            <a:pPr marL="1714500" lvl="5" indent="-342900">
              <a:spcBef>
                <a:spcPts val="300"/>
              </a:spcBef>
              <a:spcAft>
                <a:spcPts val="0"/>
              </a:spcAft>
              <a:buFont typeface="Arial" panose="020B0604020202020204" pitchFamily="34" charset="0"/>
              <a:buChar char="•"/>
              <a:defRPr/>
            </a:pPr>
            <a:r>
              <a:rPr lang="en-GB" sz="1400" dirty="0">
                <a:effectLst/>
                <a:latin typeface="Times New Roman" panose="02020603050405020304" pitchFamily="18" charset="0"/>
                <a:ea typeface="Times New Roman" panose="02020603050405020304" pitchFamily="18" charset="0"/>
              </a:rPr>
              <a:t>LS84, WLAN management control interface </a:t>
            </a:r>
            <a:r>
              <a:rPr lang="en-GB" sz="1400" dirty="0" err="1">
                <a:effectLst/>
                <a:latin typeface="Times New Roman" panose="02020603050405020304" pitchFamily="18" charset="0"/>
                <a:ea typeface="Times New Roman" panose="02020603050405020304" pitchFamily="18" charset="0"/>
              </a:rPr>
              <a:t>G.wmci</a:t>
            </a:r>
            <a:r>
              <a:rPr lang="en-GB" sz="1400" dirty="0">
                <a:effectLst/>
                <a:latin typeface="Times New Roman" panose="02020603050405020304" pitchFamily="18" charset="0"/>
                <a:ea typeface="Times New Roman" panose="02020603050405020304" pitchFamily="18" charset="0"/>
              </a:rPr>
              <a:t> for an in-premises network  </a:t>
            </a:r>
          </a:p>
          <a:p>
            <a:pPr marL="1714500" lvl="5" indent="-342900">
              <a:spcBef>
                <a:spcPts val="300"/>
              </a:spcBef>
              <a:spcAft>
                <a:spcPts val="0"/>
              </a:spcAft>
              <a:buFont typeface="Arial" panose="020B0604020202020204" pitchFamily="34" charset="0"/>
              <a:buChar char="•"/>
              <a:defRPr/>
            </a:pPr>
            <a:r>
              <a:rPr lang="en-GB" sz="1400" dirty="0">
                <a:effectLst/>
                <a:latin typeface="Times New Roman" panose="02020603050405020304" pitchFamily="18" charset="0"/>
                <a:ea typeface="Times New Roman" panose="02020603050405020304" pitchFamily="18" charset="0"/>
              </a:rPr>
              <a:t>LS76, the Home Network Transport (HNT) Standards Overview and Work Plan</a:t>
            </a:r>
          </a:p>
          <a:p>
            <a:pPr marL="800100" lvl="3" indent="-342900">
              <a:spcBef>
                <a:spcPts val="300"/>
              </a:spcBef>
              <a:spcAft>
                <a:spcPts val="0"/>
              </a:spcAft>
              <a:buFont typeface="Arial" panose="020B0604020202020204" pitchFamily="34" charset="0"/>
              <a:buChar char="•"/>
              <a:defRPr/>
            </a:pPr>
            <a:r>
              <a:rPr lang="en-GB" dirty="0">
                <a:solidFill>
                  <a:srgbClr val="0000CC"/>
                </a:solidFill>
                <a:latin typeface="Times New Roman" panose="02020603050405020304" pitchFamily="18" charset="0"/>
                <a:hlinkClick r:id="rId6">
                  <a:extLst>
                    <a:ext uri="{A12FA001-AC4F-418D-AE19-62706E023703}">
                      <ahyp:hlinkClr xmlns:ahyp="http://schemas.microsoft.com/office/drawing/2018/hyperlinkcolor" val="tx"/>
                    </a:ext>
                  </a:extLst>
                </a:hlinkClick>
              </a:rPr>
              <a:t>Liaison Document </a:t>
            </a:r>
            <a:r>
              <a:rPr lang="en-GB" dirty="0">
                <a:solidFill>
                  <a:schemeClr val="tx1"/>
                </a:solidFill>
                <a:latin typeface="Times New Roman" panose="02020603050405020304" pitchFamily="18" charset="0"/>
              </a:rPr>
              <a:t>from ITU-T SG 15 on FTTH Workshop</a:t>
            </a:r>
            <a:endParaRPr lang="en-US" dirty="0">
              <a:solidFill>
                <a:schemeClr val="tx1"/>
              </a:solidFill>
              <a:latin typeface="+mj-lt"/>
            </a:endParaRPr>
          </a:p>
          <a:p>
            <a:pPr marL="800100" lvl="3" indent="-342900">
              <a:spcBef>
                <a:spcPts val="300"/>
              </a:spcBef>
              <a:spcAft>
                <a:spcPts val="0"/>
              </a:spcAft>
              <a:buFont typeface="Arial" panose="020B0604020202020204" pitchFamily="34" charset="0"/>
              <a:buChar char="•"/>
              <a:defRPr/>
            </a:pPr>
            <a:r>
              <a:rPr lang="en-US" dirty="0">
                <a:solidFill>
                  <a:schemeClr val="tx1"/>
                </a:solidFill>
                <a:latin typeface="+mj-lt"/>
              </a:rPr>
              <a:t>Plan for contribution for the next Working Party 5A Meeting in May 2024.</a:t>
            </a:r>
          </a:p>
          <a:p>
            <a:pPr marL="342900" lvl="2" indent="-342900">
              <a:spcBef>
                <a:spcPts val="300"/>
              </a:spcBef>
              <a:spcAft>
                <a:spcPts val="0"/>
              </a:spcAft>
              <a:buFont typeface="Arial" panose="020B0604020202020204" pitchFamily="34" charset="0"/>
              <a:buChar char="•"/>
              <a:defRPr/>
            </a:pPr>
            <a:r>
              <a:rPr lang="en-US" dirty="0">
                <a:solidFill>
                  <a:schemeClr val="tx1"/>
                </a:solidFill>
                <a:latin typeface="+mj-lt"/>
              </a:rPr>
              <a:t>Next Steps: </a:t>
            </a:r>
          </a:p>
          <a:p>
            <a:pPr marL="800100" lvl="3" indent="-342900">
              <a:spcBef>
                <a:spcPts val="300"/>
              </a:spcBef>
              <a:spcAft>
                <a:spcPts val="0"/>
              </a:spcAft>
              <a:buFont typeface="Arial" panose="020B0604020202020204" pitchFamily="34" charset="0"/>
              <a:buChar char="•"/>
              <a:defRPr/>
            </a:pPr>
            <a:r>
              <a:rPr lang="en-US" dirty="0">
                <a:latin typeface="+mj-lt"/>
              </a:rPr>
              <a:t>Next ITU AHG Meeting after March 2024 session: TBD</a:t>
            </a:r>
          </a:p>
          <a:p>
            <a:pPr marL="800100" lvl="3" indent="-342900">
              <a:spcBef>
                <a:spcPts val="300"/>
              </a:spcBef>
              <a:spcAft>
                <a:spcPts val="0"/>
              </a:spcAft>
              <a:buFont typeface="Arial" panose="020B0604020202020204" pitchFamily="34" charset="0"/>
              <a:buChar char="•"/>
              <a:defRPr/>
            </a:pPr>
            <a:r>
              <a:rPr lang="en-US" dirty="0">
                <a:latin typeface="+mj-lt"/>
              </a:rPr>
              <a:t>Working Party 5A Next Meeting Dates: </a:t>
            </a:r>
            <a:r>
              <a:rPr lang="en-US" dirty="0">
                <a:solidFill>
                  <a:srgbClr val="0000CC"/>
                </a:solidFill>
                <a:hlinkClick r:id="rId7">
                  <a:extLst>
                    <a:ext uri="{A12FA001-AC4F-418D-AE19-62706E023703}">
                      <ahyp:hlinkClr xmlns:ahyp="http://schemas.microsoft.com/office/drawing/2018/hyperlinkcolor" val="tx"/>
                    </a:ext>
                  </a:extLst>
                </a:hlinkClick>
              </a:rPr>
              <a:t>Monday 2024-05-13 - Thursday 2024-05-23</a:t>
            </a:r>
            <a:endParaRPr lang="en-US" sz="1800" dirty="0">
              <a:solidFill>
                <a:srgbClr val="0000CC"/>
              </a:solidFill>
              <a:latin typeface="+mj-lt"/>
            </a:endParaRPr>
          </a:p>
        </p:txBody>
      </p:sp>
      <p:sp>
        <p:nvSpPr>
          <p:cNvPr id="4" name="Footer Placeholder 3">
            <a:extLst>
              <a:ext uri="{FF2B5EF4-FFF2-40B4-BE49-F238E27FC236}">
                <a16:creationId xmlns:a16="http://schemas.microsoft.com/office/drawing/2014/main" id="{C4DB6DEB-0294-FBBC-FAB4-F601431851C4}"/>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C8B197DE-E687-0A99-8941-90905B35704C}"/>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6" name="Date Placeholder 5">
            <a:extLst>
              <a:ext uri="{FF2B5EF4-FFF2-40B4-BE49-F238E27FC236}">
                <a16:creationId xmlns:a16="http://schemas.microsoft.com/office/drawing/2014/main" id="{AADC847E-8744-4CB1-F02F-D667211F145C}"/>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339577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676400"/>
            <a:ext cx="7772400" cy="4724400"/>
          </a:xfrm>
        </p:spPr>
        <p:txBody>
          <a:bodyPr/>
          <a:lstStyle/>
          <a:p>
            <a:pPr eaLnBrk="1" hangingPunct="1"/>
            <a:r>
              <a:rPr lang="en-US" altLang="en-US" sz="2000" dirty="0"/>
              <a:t>The latest database is 11-11/0270r71 (March 2024)</a:t>
            </a:r>
          </a:p>
          <a:p>
            <a:pPr eaLnBrk="1" hangingPunct="1"/>
            <a:r>
              <a:rPr lang="en-US" altLang="en-US" sz="2000" dirty="0"/>
              <a:t>Changes since January 2024:</a:t>
            </a:r>
          </a:p>
          <a:p>
            <a:pPr lvl="1" eaLnBrk="1" hangingPunct="1"/>
            <a:r>
              <a:rPr lang="en-US" altLang="en-US" sz="1800" dirty="0" err="1"/>
              <a:t>TGbh</a:t>
            </a:r>
            <a:r>
              <a:rPr lang="en-US" altLang="en-US" sz="1800" dirty="0"/>
              <a:t> and </a:t>
            </a:r>
            <a:r>
              <a:rPr lang="en-US" altLang="en-US" sz="1800" dirty="0" err="1"/>
              <a:t>TGbf</a:t>
            </a:r>
            <a:r>
              <a:rPr lang="en-US" altLang="en-US" sz="1800" dirty="0"/>
              <a:t> (related to MDRs)</a:t>
            </a:r>
          </a:p>
          <a:p>
            <a:pPr lvl="1" eaLnBrk="1" hangingPunct="1"/>
            <a:r>
              <a:rPr lang="en-US" altLang="en-US" sz="1800" dirty="0" err="1"/>
              <a:t>REVme</a:t>
            </a:r>
            <a:endParaRPr lang="en-US" altLang="en-US" sz="1800" dirty="0"/>
          </a:p>
          <a:p>
            <a:pPr lvl="1" eaLnBrk="1" hangingPunct="1"/>
            <a:r>
              <a:rPr lang="en-US" altLang="en-US" sz="1800" dirty="0"/>
              <a:t>Create KDE Selector Data Type resource</a:t>
            </a:r>
          </a:p>
          <a:p>
            <a:pPr eaLnBrk="1" hangingPunct="1"/>
            <a:r>
              <a:rPr lang="en-US" altLang="en-US" sz="2000" dirty="0"/>
              <a:t>Pending changes (10 day review):</a:t>
            </a:r>
          </a:p>
          <a:p>
            <a:pPr lvl="1" eaLnBrk="1" hangingPunct="1"/>
            <a:r>
              <a:rPr lang="en-US" altLang="en-US" sz="1800" dirty="0"/>
              <a:t>Some of the recent allocations related to MDRs are still under review</a:t>
            </a:r>
            <a:endParaRPr lang="en-US" altLang="en-US" sz="1600" dirty="0"/>
          </a:p>
        </p:txBody>
      </p:sp>
      <p:sp>
        <p:nvSpPr>
          <p:cNvPr id="2" name="Footer Placeholder 1">
            <a:extLst>
              <a:ext uri="{FF2B5EF4-FFF2-40B4-BE49-F238E27FC236}">
                <a16:creationId xmlns:a16="http://schemas.microsoft.com/office/drawing/2014/main" id="{B474EABA-82A4-5A40-00C6-DE56E8A1A102}"/>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7E9917BA-2049-479E-7445-7A4ECE5D3CF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3B9E59F9-E84D-1D4F-31D2-1802F7D7543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5628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March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1200"/>
              </a:spcBef>
              <a:spcAft>
                <a:spcPts val="1200"/>
              </a:spcAft>
              <a:defRPr/>
            </a:pPr>
            <a:r>
              <a:rPr lang="en-US" altLang="en-US" sz="2400" b="1" dirty="0"/>
              <a:t>Will have two meetings this week: Thursday AM1; Thursday PM1</a:t>
            </a:r>
          </a:p>
          <a:p>
            <a:pPr marL="342900" lvl="2" indent="-342900">
              <a:spcBef>
                <a:spcPts val="300"/>
              </a:spcBef>
              <a:spcAft>
                <a:spcPts val="0"/>
              </a:spcAft>
              <a:defRPr/>
            </a:pPr>
            <a:r>
              <a:rPr lang="en-US" altLang="en-US" sz="2400" b="1" dirty="0"/>
              <a:t>Agenda is here: </a:t>
            </a:r>
            <a:r>
              <a:rPr lang="en-US" altLang="en-US" sz="2400" b="1" dirty="0">
                <a:hlinkClick r:id="rId3"/>
              </a:rPr>
              <a:t>11-24/0263r1</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a:t>
            </a:r>
            <a:endParaRPr lang="en-US" altLang="en-US" sz="2400" dirty="0"/>
          </a:p>
          <a:p>
            <a:pPr marL="800100" lvl="3" indent="-342900">
              <a:spcBef>
                <a:spcPts val="300"/>
              </a:spcBef>
              <a:spcAft>
                <a:spcPts val="0"/>
              </a:spcAft>
              <a:buFontTx/>
              <a:buChar char="-"/>
              <a:defRPr/>
            </a:pPr>
            <a:r>
              <a:rPr lang="en-US" altLang="en-US" sz="2200" b="1" dirty="0"/>
              <a:t>Replace EPD/LPD terminology</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Liaison from WBA on QoS, and L4S</a:t>
            </a:r>
            <a:endParaRPr lang="en-US" altLang="en-US" sz="2400" dirty="0"/>
          </a:p>
          <a:p>
            <a:pPr marL="342900" lvl="2" indent="-342900">
              <a:spcBef>
                <a:spcPts val="300"/>
              </a:spcBef>
              <a:spcAft>
                <a:spcPts val="0"/>
              </a:spcAft>
              <a:buFontTx/>
              <a:buChar char="-"/>
              <a:defRPr/>
            </a:pPr>
            <a:r>
              <a:rPr lang="en-US" altLang="en-US" sz="2400" b="1" dirty="0"/>
              <a:t>Any other topics (especially from next slide)?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78CA695E-7DE8-3D2D-45FF-665BD150E8F0}"/>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1600C24B-AA03-C456-70AC-254592B1F5B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AF9553D9-84DB-BB94-3F77-0993457BB26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214862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March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kern="0" dirty="0"/>
              <a:t>Access Domains: “802 Access Domains”?</a:t>
            </a:r>
          </a:p>
          <a:p>
            <a:pPr marL="1143000" lvl="3" indent="-342900">
              <a:lnSpc>
                <a:spcPct val="90000"/>
              </a:lnSpc>
              <a:buFont typeface="Arial" pitchFamily="34" charset="0"/>
              <a:buChar char="•"/>
              <a:defRPr/>
            </a:pPr>
            <a:r>
              <a:rPr lang="en-US" sz="2000" b="1" kern="0" dirty="0"/>
              <a:t>What if we make the DS a bridge (small ‘b’)?</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E6C5B679-D71B-BE7D-A160-A6919C008F5A}"/>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24F0A5FF-486C-8314-E2F4-CBF23FD8443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6CB29287-6433-E1D7-7C2A-260FCDB1769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495539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March 2024 </a:t>
            </a:r>
          </a:p>
        </p:txBody>
      </p:sp>
      <p:sp>
        <p:nvSpPr>
          <p:cNvPr id="9218" name="Rectangle 2"/>
          <p:cNvSpPr>
            <a:spLocks noGrp="1" noChangeArrowheads="1"/>
          </p:cNvSpPr>
          <p:nvPr>
            <p:ph idx="1"/>
          </p:nvPr>
        </p:nvSpPr>
        <p:spPr>
          <a:xfrm>
            <a:off x="914401" y="1700808"/>
            <a:ext cx="10361084" cy="4113213"/>
          </a:xfrm>
          <a:ln/>
        </p:spPr>
        <p:txBody>
          <a:bodyPr/>
          <a:lstStyle/>
          <a:p>
            <a:pPr marL="0" indent="0"/>
            <a:r>
              <a:rPr lang="en-GB" sz="2000" dirty="0"/>
              <a:t>Work since January:</a:t>
            </a:r>
          </a:p>
          <a:p>
            <a:pPr>
              <a:buFont typeface="Arial" panose="020B0604020202020204" pitchFamily="34" charset="0"/>
              <a:buChar char="•"/>
            </a:pPr>
            <a:r>
              <a:rPr lang="en-GB" sz="2000" dirty="0"/>
              <a:t>Joint telco with 802.15.4: Discussion of 802.15.4 CCA modes – to be continued in March</a:t>
            </a:r>
          </a:p>
          <a:p>
            <a:pPr marL="0" indent="0"/>
            <a:endParaRPr lang="en-GB" sz="2000" dirty="0"/>
          </a:p>
          <a:p>
            <a:pPr marL="0" indent="0"/>
            <a:r>
              <a:rPr lang="en-GB" sz="2000" dirty="0"/>
              <a:t>This week:</a:t>
            </a:r>
          </a:p>
          <a:p>
            <a:pPr>
              <a:buFont typeface="Arial" panose="020B0604020202020204" pitchFamily="34" charset="0"/>
              <a:buChar char="•"/>
            </a:pPr>
            <a:r>
              <a:rPr lang="en-GB" sz="2000" dirty="0"/>
              <a:t>Tutorial on: Automated Frequency Coordination (AFC) (Mon 7.45pm)</a:t>
            </a:r>
          </a:p>
          <a:p>
            <a:pPr>
              <a:buFont typeface="Arial" panose="020B0604020202020204" pitchFamily="34" charset="0"/>
              <a:buChar char="•"/>
            </a:pPr>
            <a:r>
              <a:rPr lang="en-GB" sz="2000" dirty="0"/>
              <a:t>Meeting slot(s) </a:t>
            </a:r>
            <a:r>
              <a:rPr lang="en-GB" sz="2000" dirty="0">
                <a:solidFill>
                  <a:srgbClr val="FF0000"/>
                </a:solidFill>
              </a:rPr>
              <a:t>802.11 </a:t>
            </a:r>
            <a:r>
              <a:rPr lang="en-GB" sz="2000" dirty="0" err="1">
                <a:solidFill>
                  <a:srgbClr val="FF0000"/>
                </a:solidFill>
              </a:rPr>
              <a:t>Coex</a:t>
            </a:r>
            <a:r>
              <a:rPr lang="en-GB" sz="2000" dirty="0">
                <a:solidFill>
                  <a:srgbClr val="FF0000"/>
                </a:solidFill>
              </a:rPr>
              <a:t> SC</a:t>
            </a:r>
            <a:r>
              <a:rPr lang="en-GB" sz="2000" dirty="0"/>
              <a:t>:</a:t>
            </a:r>
          </a:p>
          <a:p>
            <a:pPr lvl="1">
              <a:buFont typeface="Arial" panose="020B0604020202020204" pitchFamily="34" charset="0"/>
              <a:buChar char="•"/>
            </a:pPr>
            <a:r>
              <a:rPr lang="en-GB" sz="1800" dirty="0">
                <a:solidFill>
                  <a:srgbClr val="FF0000"/>
                </a:solidFill>
              </a:rPr>
              <a:t>Tuesday</a:t>
            </a:r>
            <a:r>
              <a:rPr lang="en-GB" sz="1800" dirty="0"/>
              <a:t> 13:30 – 15:30h (</a:t>
            </a:r>
            <a:r>
              <a:rPr lang="en-GB" sz="1800" dirty="0">
                <a:solidFill>
                  <a:srgbClr val="FF0000"/>
                </a:solidFill>
              </a:rPr>
              <a:t>PM 1</a:t>
            </a:r>
            <a:r>
              <a:rPr lang="en-GB" sz="1800" dirty="0"/>
              <a:t>) </a:t>
            </a:r>
          </a:p>
          <a:p>
            <a:pPr lvl="2">
              <a:buFont typeface="Arial" panose="020B0604020202020204" pitchFamily="34" charset="0"/>
              <a:buChar char="•"/>
            </a:pPr>
            <a:r>
              <a:rPr lang="en-GB" sz="1600" dirty="0">
                <a:sym typeface="Wingdings" pitchFamily="2" charset="2"/>
              </a:rPr>
              <a:t>Preparing for TUE EVE joint session</a:t>
            </a:r>
          </a:p>
          <a:p>
            <a:pPr lvl="2">
              <a:buFont typeface="Arial" panose="020B0604020202020204" pitchFamily="34" charset="0"/>
              <a:buChar char="•"/>
            </a:pPr>
            <a:r>
              <a:rPr lang="en-GB" sz="1600" dirty="0">
                <a:sym typeface="Wingdings" pitchFamily="2" charset="2"/>
              </a:rPr>
              <a:t>Discussion of submissions (see next slide)</a:t>
            </a:r>
            <a:endParaRPr lang="en-GB" sz="1600" dirty="0"/>
          </a:p>
          <a:p>
            <a:pPr lvl="1">
              <a:buFont typeface="Arial" panose="020B0604020202020204" pitchFamily="34" charset="0"/>
              <a:buChar char="•"/>
            </a:pPr>
            <a:r>
              <a:rPr lang="en-GB" sz="1800" dirty="0">
                <a:solidFill>
                  <a:srgbClr val="FF0000"/>
                </a:solidFill>
              </a:rPr>
              <a:t>Wednesday</a:t>
            </a:r>
            <a:r>
              <a:rPr lang="en-GB" sz="1800" dirty="0"/>
              <a:t> 10:30 – 12:30h (</a:t>
            </a:r>
            <a:r>
              <a:rPr lang="en-GB" sz="1800" dirty="0">
                <a:solidFill>
                  <a:srgbClr val="FF0000"/>
                </a:solidFill>
              </a:rPr>
              <a:t>AM2</a:t>
            </a:r>
            <a:r>
              <a:rPr lang="en-GB" sz="1800" dirty="0"/>
              <a:t>)</a:t>
            </a:r>
          </a:p>
          <a:p>
            <a:pPr lvl="2">
              <a:buFont typeface="Arial" panose="020B0604020202020204" pitchFamily="34" charset="0"/>
              <a:buChar char="•"/>
            </a:pPr>
            <a:r>
              <a:rPr lang="en-GB" sz="1600" dirty="0">
                <a:sym typeface="Wingdings" pitchFamily="2" charset="2"/>
              </a:rPr>
              <a:t>Discussion of submissions (see next slide)</a:t>
            </a:r>
            <a:endParaRPr lang="en-GB" sz="1600" dirty="0"/>
          </a:p>
          <a:p>
            <a:pPr>
              <a:buFont typeface="Arial" panose="020B0604020202020204" pitchFamily="34" charset="0"/>
              <a:buChar char="•"/>
            </a:pPr>
            <a:r>
              <a:rPr lang="en-GB" sz="2000" dirty="0">
                <a:solidFill>
                  <a:srgbClr val="FF0000"/>
                </a:solidFill>
              </a:rPr>
              <a:t>Joint 802.11 </a:t>
            </a:r>
            <a:r>
              <a:rPr lang="en-GB" sz="2000" dirty="0" err="1">
                <a:solidFill>
                  <a:srgbClr val="FF0000"/>
                </a:solidFill>
              </a:rPr>
              <a:t>Coex</a:t>
            </a:r>
            <a:r>
              <a:rPr lang="en-GB" sz="2000" dirty="0">
                <a:solidFill>
                  <a:srgbClr val="FF0000"/>
                </a:solidFill>
              </a:rPr>
              <a:t> SC &amp; 802.15.4ab</a:t>
            </a:r>
            <a:r>
              <a:rPr lang="en-GB" sz="2000" dirty="0"/>
              <a:t>:  </a:t>
            </a:r>
          </a:p>
          <a:p>
            <a:pPr lvl="1">
              <a:buFont typeface="Arial" panose="020B0604020202020204" pitchFamily="34" charset="0"/>
              <a:buChar char="•"/>
            </a:pPr>
            <a:r>
              <a:rPr lang="en-GB" sz="1800" dirty="0">
                <a:solidFill>
                  <a:srgbClr val="FF0000"/>
                </a:solidFill>
              </a:rPr>
              <a:t>Tuesday</a:t>
            </a:r>
            <a:r>
              <a:rPr lang="en-GB" sz="1800" dirty="0"/>
              <a:t> 19.30 – 21.30h (</a:t>
            </a:r>
            <a:r>
              <a:rPr lang="en-GB" sz="1800" dirty="0">
                <a:solidFill>
                  <a:srgbClr val="FF0000"/>
                </a:solidFill>
              </a:rPr>
              <a:t>EVE</a:t>
            </a:r>
            <a:r>
              <a:rPr lang="en-GB" sz="1800" dirty="0"/>
              <a:t>)</a:t>
            </a:r>
          </a:p>
        </p:txBody>
      </p:sp>
      <p:sp>
        <p:nvSpPr>
          <p:cNvPr id="3" name="Footer Placeholder 2">
            <a:extLst>
              <a:ext uri="{FF2B5EF4-FFF2-40B4-BE49-F238E27FC236}">
                <a16:creationId xmlns:a16="http://schemas.microsoft.com/office/drawing/2014/main" id="{B4395D79-D3FE-C2A8-A38B-2062588612C6}"/>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B1BAB6CA-CA52-2007-9BE9-191E2071D25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 name="Date Placeholder 7">
            <a:extLst>
              <a:ext uri="{FF2B5EF4-FFF2-40B4-BE49-F238E27FC236}">
                <a16:creationId xmlns:a16="http://schemas.microsoft.com/office/drawing/2014/main" id="{9A32BA14-4344-7BB7-F57D-0EE3D7A3944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517280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March 2024 (cont.) </a:t>
            </a:r>
          </a:p>
        </p:txBody>
      </p:sp>
      <p:sp>
        <p:nvSpPr>
          <p:cNvPr id="9218" name="Rectangle 2"/>
          <p:cNvSpPr>
            <a:spLocks noGrp="1" noChangeArrowheads="1"/>
          </p:cNvSpPr>
          <p:nvPr>
            <p:ph idx="1"/>
          </p:nvPr>
        </p:nvSpPr>
        <p:spPr>
          <a:ln/>
        </p:spPr>
        <p:txBody>
          <a:bodyPr/>
          <a:lstStyle/>
          <a:p>
            <a:pPr marL="0" indent="0"/>
            <a:r>
              <a:rPr lang="en-GB" dirty="0"/>
              <a:t>Agenda items / discussion topics</a:t>
            </a:r>
          </a:p>
          <a:p>
            <a:pPr>
              <a:buFont typeface="Times New Roman" pitchFamily="16" charset="0"/>
              <a:buChar char="•"/>
            </a:pPr>
            <a:r>
              <a:rPr lang="en-GB" dirty="0"/>
              <a:t>Bluetooth SIG July Update</a:t>
            </a:r>
          </a:p>
          <a:p>
            <a:pPr>
              <a:buFont typeface="Times New Roman" pitchFamily="16" charset="0"/>
              <a:buChar char="•"/>
            </a:pPr>
            <a:r>
              <a:rPr lang="en-GB" dirty="0"/>
              <a:t>ETSI BRAN Update</a:t>
            </a:r>
          </a:p>
          <a:p>
            <a:pPr>
              <a:buFont typeface="Times New Roman" pitchFamily="16" charset="0"/>
              <a:buChar char="•"/>
            </a:pPr>
            <a:r>
              <a:rPr lang="en-GB" dirty="0"/>
              <a:t>Revising ETSI EN 303 687</a:t>
            </a:r>
          </a:p>
          <a:p>
            <a:pPr>
              <a:buFont typeface="Times New Roman" pitchFamily="16" charset="0"/>
              <a:buChar char="•"/>
            </a:pPr>
            <a:r>
              <a:rPr lang="en-GB" dirty="0"/>
              <a:t>Follow-up to IEEE 802.11-24/0055r0 Puncturing for Coexistence</a:t>
            </a:r>
          </a:p>
          <a:p>
            <a:pPr>
              <a:buFont typeface="Times New Roman" pitchFamily="16" charset="0"/>
              <a:buChar char="•"/>
            </a:pPr>
            <a:r>
              <a:rPr lang="en-GB" dirty="0"/>
              <a:t>Improving performance of LBT-enabled NB in UNII-3 band</a:t>
            </a:r>
          </a:p>
          <a:p>
            <a:pPr>
              <a:buFont typeface="Times New Roman" pitchFamily="16" charset="0"/>
              <a:buChar char="•"/>
            </a:pPr>
            <a:r>
              <a:rPr lang="en-GB" dirty="0"/>
              <a:t>802.15.4 CCA Mode Discussion</a:t>
            </a:r>
          </a:p>
          <a:p>
            <a:pPr>
              <a:buFont typeface="Times New Roman" pitchFamily="16" charset="0"/>
              <a:buChar char="•"/>
            </a:pPr>
            <a:endParaRPr lang="en-GB" dirty="0"/>
          </a:p>
          <a:p>
            <a:pPr marL="0" indent="0"/>
            <a:r>
              <a:rPr lang="en-GB" dirty="0"/>
              <a:t>Agenda: 11-24/0265</a:t>
            </a:r>
          </a:p>
          <a:p>
            <a:pPr>
              <a:buFont typeface="Times New Roman" pitchFamily="16" charset="0"/>
              <a:buChar char="•"/>
            </a:pPr>
            <a:endParaRPr lang="en-GB" dirty="0"/>
          </a:p>
          <a:p>
            <a:pPr lvl="1">
              <a:buFont typeface="Times New Roman" pitchFamily="16" charset="0"/>
              <a:buChar char="•"/>
            </a:pPr>
            <a:endParaRPr lang="en-GB" dirty="0"/>
          </a:p>
        </p:txBody>
      </p:sp>
      <p:sp>
        <p:nvSpPr>
          <p:cNvPr id="3" name="Footer Placeholder 2">
            <a:extLst>
              <a:ext uri="{FF2B5EF4-FFF2-40B4-BE49-F238E27FC236}">
                <a16:creationId xmlns:a16="http://schemas.microsoft.com/office/drawing/2014/main" id="{B8942B92-0FA9-26A8-2F78-6AAE8AEEE26F}"/>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27ADA01E-B752-F862-4943-1C0E618A345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43E3BB82-345F-14AA-8974-A1C3CF8A342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98235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2000" b="1" dirty="0"/>
              <a:t>Mar 10-15, 2024, Denver, CO, USA</a:t>
            </a:r>
          </a:p>
          <a:p>
            <a:pPr>
              <a:buFont typeface="Arial" panose="020B0604020202020204" pitchFamily="34" charset="0"/>
              <a:buChar char="•"/>
            </a:pPr>
            <a:r>
              <a:rPr lang="en-US" sz="2000" dirty="0"/>
              <a:t>802.1ASeb - Amendment:  Optional Use of Announce , </a:t>
            </a:r>
            <a:r>
              <a:rPr lang="en-US" sz="2000" dirty="0">
                <a:hlinkClick r:id="rId2"/>
              </a:rPr>
              <a:t>PAR</a:t>
            </a:r>
            <a:r>
              <a:rPr lang="en-US" sz="2000" dirty="0"/>
              <a:t> and </a:t>
            </a:r>
            <a:r>
              <a:rPr lang="en-US" sz="2000" dirty="0">
                <a:hlinkClick r:id="rId3"/>
              </a:rPr>
              <a:t>CSD</a:t>
            </a:r>
            <a:endParaRPr lang="en-US" sz="2000" dirty="0"/>
          </a:p>
          <a:p>
            <a:pPr>
              <a:buFont typeface="Arial" panose="020B0604020202020204" pitchFamily="34" charset="0"/>
              <a:buChar char="•"/>
            </a:pPr>
            <a:r>
              <a:rPr lang="en-US" sz="2000" dirty="0"/>
              <a:t>802.3dm - Amendment: Asymmetrical Electrical Automotive Ethernet, </a:t>
            </a:r>
            <a:r>
              <a:rPr lang="en-US" sz="2000" dirty="0">
                <a:hlinkClick r:id="rId4"/>
              </a:rPr>
              <a:t>PAR</a:t>
            </a:r>
            <a:r>
              <a:rPr lang="en-US" sz="2000" dirty="0"/>
              <a:t> and </a:t>
            </a:r>
            <a:r>
              <a:rPr lang="en-US" sz="2000" dirty="0">
                <a:hlinkClick r:id="rId5"/>
              </a:rPr>
              <a:t>CSD</a:t>
            </a:r>
            <a:endParaRPr lang="en-US" sz="2000" dirty="0"/>
          </a:p>
          <a:p>
            <a:pPr>
              <a:buFont typeface="Arial" panose="020B0604020202020204" pitchFamily="34" charset="0"/>
              <a:buChar char="•"/>
            </a:pPr>
            <a:r>
              <a:rPr lang="en-US" sz="2000" dirty="0"/>
              <a:t>802.11bf - Amendment: Enhancements for Wireless Local Area Network (WLAN) Sensing, </a:t>
            </a:r>
            <a:r>
              <a:rPr lang="en-US" sz="2000" dirty="0">
                <a:hlinkClick r:id="rId6"/>
              </a:rPr>
              <a:t>PAR modification</a:t>
            </a:r>
            <a:endParaRPr lang="en-US" sz="2000" dirty="0"/>
          </a:p>
          <a:p>
            <a:pPr>
              <a:buFont typeface="Arial" panose="020B0604020202020204" pitchFamily="34" charset="0"/>
              <a:buChar char="•"/>
            </a:pPr>
            <a:r>
              <a:rPr lang="en-US" sz="2000" dirty="0"/>
              <a:t>802.11bp - Amendment: Enhancements for Ambient Power Communication (AMP), </a:t>
            </a:r>
            <a:r>
              <a:rPr lang="en-US" sz="2000" dirty="0">
                <a:hlinkClick r:id="rId7"/>
              </a:rPr>
              <a:t>PAR</a:t>
            </a:r>
            <a:r>
              <a:rPr lang="en-US" sz="2000" dirty="0"/>
              <a:t> and </a:t>
            </a:r>
            <a:r>
              <a:rPr lang="en-US" sz="2000" dirty="0">
                <a:hlinkClick r:id="rId8"/>
              </a:rPr>
              <a:t>CSD </a:t>
            </a:r>
            <a:endParaRPr lang="en-US" sz="2000" dirty="0"/>
          </a:p>
          <a:p>
            <a:endParaRPr lang="en-US" sz="2800" b="1" dirty="0"/>
          </a:p>
          <a:p>
            <a:r>
              <a:rPr lang="en-US" altLang="en-US" sz="2000" dirty="0"/>
              <a:t>Will Review the first 2 PARs on Monday 13:30-15:30 and post feedback to 802 EC Reflector.</a:t>
            </a:r>
          </a:p>
          <a:p>
            <a:r>
              <a:rPr lang="en-US" altLang="en-US" sz="2000" dirty="0"/>
              <a:t>Feedback to be reviewed on Thursda</a:t>
            </a:r>
            <a:r>
              <a:rPr lang="en-US" sz="2000" dirty="0"/>
              <a:t>y, </a:t>
            </a:r>
            <a:r>
              <a:rPr lang="en-US" altLang="en-US" sz="2000" dirty="0"/>
              <a:t>10:30-12:30 ET</a:t>
            </a:r>
          </a:p>
          <a:p>
            <a:r>
              <a:rPr lang="en-US" altLang="en-US" sz="2000" dirty="0"/>
              <a:t>See </a:t>
            </a:r>
            <a:r>
              <a:rPr lang="en-GB" sz="2000" b="1" dirty="0">
                <a:solidFill>
                  <a:schemeClr val="tx1"/>
                </a:solidFill>
                <a:latin typeface="Times New Roman" pitchFamily="16" charset="0"/>
                <a:ea typeface="MS Gothic" charset="-128"/>
                <a:cs typeface="Arial Unicode MS" charset="0"/>
              </a:rPr>
              <a:t>doc.: IEEE 802.</a:t>
            </a:r>
            <a:r>
              <a:rPr lang="en-US" sz="2000" b="1" dirty="0">
                <a:solidFill>
                  <a:schemeClr val="tx1"/>
                </a:solidFill>
                <a:effectLst/>
              </a:rPr>
              <a:t>11-24-0253 for Agenda/Feedback tracking.</a:t>
            </a:r>
          </a:p>
          <a:p>
            <a:endParaRPr lang="en-US" altLang="en-US" sz="2800" dirty="0"/>
          </a:p>
        </p:txBody>
      </p:sp>
      <p:sp>
        <p:nvSpPr>
          <p:cNvPr id="7" name="Footer Placeholder 6">
            <a:extLst>
              <a:ext uri="{FF2B5EF4-FFF2-40B4-BE49-F238E27FC236}">
                <a16:creationId xmlns:a16="http://schemas.microsoft.com/office/drawing/2014/main" id="{690E8CD2-ED01-1F98-9A8D-C1C1BCFA272A}"/>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1AB1303E-449E-03BF-D8BD-452904EEA71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70E67A7F-0C8D-834B-8F3F-0D94EA6178A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426695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7649</TotalTime>
  <Words>3588</Words>
  <Application>Microsoft Office PowerPoint</Application>
  <PresentationFormat>Widescreen</PresentationFormat>
  <Paragraphs>688</Paragraphs>
  <Slides>34</Slides>
  <Notes>23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ＭＳ Ｐゴシック</vt:lpstr>
      <vt:lpstr>宋体</vt:lpstr>
      <vt:lpstr>Arial</vt:lpstr>
      <vt:lpstr>Arial Unicode MS</vt:lpstr>
      <vt:lpstr>Calibri</vt:lpstr>
      <vt:lpstr>Times New Roman</vt:lpstr>
      <vt:lpstr>Wingdings</vt:lpstr>
      <vt:lpstr>Office Theme</vt:lpstr>
      <vt:lpstr>Document</vt:lpstr>
      <vt:lpstr>WG11 Opening Report Snapshot Slides March 2024</vt:lpstr>
      <vt:lpstr>Abstract</vt:lpstr>
      <vt:lpstr>Editors meeting: Agenda</vt:lpstr>
      <vt:lpstr>ANA Status</vt:lpstr>
      <vt:lpstr>ARC (Architecture) – March 2024</vt:lpstr>
      <vt:lpstr>ARC (Architecture) – March 2024</vt:lpstr>
      <vt:lpstr>Coex SC (Coexistence) – March 2024 </vt:lpstr>
      <vt:lpstr>Coex SC (Coexistence) – March 2024 (cont.) </vt:lpstr>
      <vt:lpstr>PAR Review SC – Snapshot slide Chair: Jon Rosdahl</vt:lpstr>
      <vt:lpstr>802.11 WNG – March 2024</vt:lpstr>
      <vt:lpstr>IEEE 802 JTC1 SC will meet once on Tue, 12 March 2024 @ 4 pm MT</vt:lpstr>
      <vt:lpstr>A large number of IEEE 802 submissions ought to be in the PSDO balloting &amp; publication process - but</vt:lpstr>
      <vt:lpstr>IEEE 802 has 151 standards in or through the PSDO pipeline</vt:lpstr>
      <vt:lpstr>TGme (Maintenance) Summary </vt:lpstr>
      <vt:lpstr>TGbe (Extremely High Throughput)</vt:lpstr>
      <vt:lpstr>TGbe March F2F Schedule</vt:lpstr>
      <vt:lpstr>TGbf (WLAN Sensing)– March 2024</vt:lpstr>
      <vt:lpstr>TGbf Timeline</vt:lpstr>
      <vt:lpstr>PowerPoint Presentation</vt:lpstr>
      <vt:lpstr>PowerPoint Presentation</vt:lpstr>
      <vt:lpstr>TGbh (Random and Changing MAC Addresses) – Mar 2024</vt:lpstr>
      <vt:lpstr>IEEE 802.11 TGbi – March 2024</vt:lpstr>
      <vt:lpstr>TGbk 320MHz Positioning</vt:lpstr>
      <vt:lpstr>TGbk 320MHz Positioning</vt:lpstr>
      <vt:lpstr>TGbk 320MHz Positioning</vt:lpstr>
      <vt:lpstr>TGbk 320MHz Positioning</vt:lpstr>
      <vt:lpstr>TGbn (Ultra High Reliability)</vt:lpstr>
      <vt:lpstr>TGbn March F2F Schedule</vt:lpstr>
      <vt:lpstr>Snapshot of AMP SG for Mar 2024 IEEE 802 Plenary</vt:lpstr>
      <vt:lpstr>PowerPoint Presentation</vt:lpstr>
      <vt:lpstr>Snapshot for IMMW SG – Integrated mmWave</vt:lpstr>
      <vt:lpstr>IEEE 802.11 AIML TIG – March 2024 Artificial Intelligence and Machine Learning </vt:lpstr>
      <vt:lpstr>IEEE 802.11 AIML TIG – March 2024 Artificial Intelligence and Machine Learning </vt:lpstr>
      <vt:lpstr>802.11 ITU Liaison Ad Hoc (ITU AHG) – March 2024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189</cp:revision>
  <cp:lastPrinted>1601-01-01T00:00:00Z</cp:lastPrinted>
  <dcterms:created xsi:type="dcterms:W3CDTF">2018-05-02T19:26:26Z</dcterms:created>
  <dcterms:modified xsi:type="dcterms:W3CDTF">2024-03-11T00:42:37Z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