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1"/>
  </p:notesMasterIdLst>
  <p:handoutMasterIdLst>
    <p:handoutMasterId r:id="rId42"/>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378" r:id="rId17"/>
    <p:sldId id="1381" r:id="rId18"/>
    <p:sldId id="1371" r:id="rId19"/>
    <p:sldId id="897" r:id="rId20"/>
    <p:sldId id="1377" r:id="rId21"/>
    <p:sldId id="1380" r:id="rId22"/>
    <p:sldId id="1163" r:id="rId23"/>
    <p:sldId id="1379" r:id="rId24"/>
    <p:sldId id="1106" r:id="rId25"/>
    <p:sldId id="1107" r:id="rId26"/>
    <p:sldId id="1108" r:id="rId27"/>
    <p:sldId id="1109" r:id="rId28"/>
    <p:sldId id="1111" r:id="rId29"/>
    <p:sldId id="1112" r:id="rId30"/>
    <p:sldId id="1113" r:id="rId31"/>
    <p:sldId id="1114" r:id="rId32"/>
    <p:sldId id="1110" r:id="rId33"/>
    <p:sldId id="1115" r:id="rId34"/>
    <p:sldId id="1116" r:id="rId35"/>
    <p:sldId id="1117" r:id="rId36"/>
    <p:sldId id="1118" r:id="rId37"/>
    <p:sldId id="1119" r:id="rId38"/>
    <p:sldId id="1370" r:id="rId39"/>
    <p:sldId id="1024" r:id="rId4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6"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91622" autoAdjust="0"/>
  </p:normalViewPr>
  <p:slideViewPr>
    <p:cSldViewPr>
      <p:cViewPr varScale="1">
        <p:scale>
          <a:sx n="101" d="100"/>
          <a:sy n="101" d="100"/>
        </p:scale>
        <p:origin x="462" y="102"/>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D3.0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153</c:v>
                </c:pt>
                <c:pt idx="1">
                  <c:v>15</c:v>
                </c:pt>
                <c:pt idx="2">
                  <c:v>140</c:v>
                </c:pt>
              </c:numCache>
            </c:numRef>
          </c:val>
          <c:extLst>
            <c:ext xmlns:c16="http://schemas.microsoft.com/office/drawing/2014/chart" uri="{C3380CC4-5D6E-409C-BE32-E72D297353CC}">
              <c16:uniqueId val="{00000000-2D8D-4E53-9A33-DB453013739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29</c:v>
                </c:pt>
                <c:pt idx="1">
                  <c:v>2</c:v>
                </c:pt>
                <c:pt idx="2">
                  <c:v>23</c:v>
                </c:pt>
              </c:numCache>
            </c:numRef>
          </c:val>
          <c:extLst>
            <c:ext xmlns:c16="http://schemas.microsoft.com/office/drawing/2014/chart" uri="{C3380CC4-5D6E-409C-BE32-E72D297353CC}">
              <c16:uniqueId val="{00000001-2D8D-4E53-9A33-DB4530137398}"/>
            </c:ext>
          </c:extLst>
        </c:ser>
        <c:dLbls>
          <c:dLblPos val="inEnd"/>
          <c:showLegendKey val="0"/>
          <c:showVal val="1"/>
          <c:showCatName val="0"/>
          <c:showSerName val="0"/>
          <c:showPercent val="0"/>
          <c:showBubbleSize val="0"/>
        </c:dLbls>
        <c:gapWidth val="65"/>
        <c:axId val="589562784"/>
        <c:axId val="589561696"/>
      </c:barChart>
      <c:catAx>
        <c:axId val="589562784"/>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589561696"/>
        <c:crosses val="autoZero"/>
        <c:auto val="1"/>
        <c:lblAlgn val="ctr"/>
        <c:lblOffset val="100"/>
        <c:noMultiLvlLbl val="0"/>
      </c:catAx>
      <c:valAx>
        <c:axId val="5895616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589562784"/>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0865860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305344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573503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5112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a:p>
          <a:p>
            <a:endParaRPr lang="en-US" altLang="en-US" dirty="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7881157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187650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22</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58488474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23</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9833273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305191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22075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3094294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099019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79167717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767609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4237650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94054192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0108388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164885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809073916"/>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95214578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05085280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4788644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a:highlight>
                  <a:srgbClr val="00FF00"/>
                </a:highlight>
              </a:rPr>
              <a:t>Approved by unanimous consent</a:t>
            </a:r>
            <a:endParaRPr lang="en-US" altLang="zh-CN" kern="0" dirty="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a:highlight>
                  <a:srgbClr val="00FF00"/>
                </a:highlight>
              </a:rPr>
              <a:t>Motion Passes (Y, N, A)</a:t>
            </a:r>
            <a:endParaRPr lang="en-US" altLang="zh-CN" sz="1200" dirty="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a:highlight>
                  <a:srgbClr val="FF0000"/>
                </a:highlight>
              </a:rPr>
              <a:t>Motion Fails (Y, N, A)</a:t>
            </a:r>
          </a:p>
          <a:p>
            <a:endParaRPr lang="zh-CN" altLang="en-US" dirty="0"/>
          </a:p>
        </p:txBody>
      </p:sp>
    </p:spTree>
    <p:extLst>
      <p:ext uri="{BB962C8B-B14F-4D97-AF65-F5344CB8AC3E}">
        <p14:creationId xmlns:p14="http://schemas.microsoft.com/office/powerpoint/2010/main" val="128298693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a:solidFill>
                <a:schemeClr val="tx1"/>
              </a:solidFill>
              <a:effectLst/>
              <a:latin typeface="Times New Roman" pitchFamily="18" charset="0"/>
              <a:ea typeface="MS PGothic" pitchFamily="34" charset="-128"/>
              <a:cs typeface="MS PGothic" charset="0"/>
            </a:endParaRPr>
          </a:p>
          <a:p>
            <a:r>
              <a:rPr lang="en-US" altLang="zh-CN" sz="1200" kern="1200" dirty="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26568049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Rectangle 7"/>
          <p:cNvSpPr>
            <a:spLocks noChangeArrowheads="1"/>
          </p:cNvSpPr>
          <p:nvPr/>
        </p:nvSpPr>
        <p:spPr bwMode="auto">
          <a:xfrm>
            <a:off x="8451785" y="304027"/>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802.11-24/0246r1</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11" name="Rectangle 7"/>
          <p:cNvSpPr>
            <a:spLocks noChangeArrowheads="1"/>
          </p:cNvSpPr>
          <p:nvPr userDrawn="1"/>
        </p:nvSpPr>
        <p:spPr bwMode="auto">
          <a:xfrm>
            <a:off x="457200" y="318315"/>
            <a:ext cx="1455527"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February 2024</a:t>
            </a:r>
            <a:endParaRPr lang="en-US" altLang="en-US" sz="1800" b="1" dirty="0"/>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a:t>Tony Xiao Han (Huawei)</a:t>
            </a:r>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br>
              <a:rPr lang="en-US" altLang="en-US" sz="3600" dirty="0"/>
            </a:br>
            <a:r>
              <a:rPr lang="en-US" altLang="en-US" sz="3600" dirty="0"/>
              <a:t>Meeting agenda, </a:t>
            </a:r>
            <a:r>
              <a:rPr lang="en-US" altLang="en-US" sz="3600" dirty="0">
                <a:solidFill>
                  <a:srgbClr val="0000FF"/>
                </a:solidFill>
              </a:rPr>
              <a:t>February – March </a:t>
            </a:r>
            <a:r>
              <a:rPr lang="en-US" altLang="zh-CN" sz="3600" dirty="0">
                <a:solidFill>
                  <a:srgbClr val="0000FF"/>
                </a:solidFill>
              </a:rPr>
              <a:t>teleconference </a:t>
            </a:r>
            <a:r>
              <a:rPr lang="en-US" altLang="en-US" sz="3600" dirty="0"/>
              <a:t>2024</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a:t>:</a:t>
            </a:r>
            <a:r>
              <a:rPr lang="en-US" altLang="en-US" sz="2000" b="0"/>
              <a:t> 2024-02-05</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extLst>
                    <a:ext uri="{9D8B030D-6E8A-4147-A177-3AD203B41FA5}">
                      <a16:colId xmlns:a16="http://schemas.microsoft.com/office/drawing/2014/main" val="20000"/>
                    </a:ext>
                  </a:extLst>
                </a:gridCol>
                <a:gridCol w="1203158">
                  <a:extLst>
                    <a:ext uri="{9D8B030D-6E8A-4147-A177-3AD203B41FA5}">
                      <a16:colId xmlns:a16="http://schemas.microsoft.com/office/drawing/2014/main" val="20001"/>
                    </a:ext>
                  </a:extLst>
                </a:gridCol>
                <a:gridCol w="2165684">
                  <a:extLst>
                    <a:ext uri="{9D8B030D-6E8A-4147-A177-3AD203B41FA5}">
                      <a16:colId xmlns:a16="http://schemas.microsoft.com/office/drawing/2014/main" val="20002"/>
                    </a:ext>
                  </a:extLst>
                </a:gridCol>
                <a:gridCol w="802105">
                  <a:extLst>
                    <a:ext uri="{9D8B030D-6E8A-4147-A177-3AD203B41FA5}">
                      <a16:colId xmlns:a16="http://schemas.microsoft.com/office/drawing/2014/main" val="20003"/>
                    </a:ext>
                  </a:extLst>
                </a:gridCol>
                <a:gridCol w="1925053">
                  <a:extLst>
                    <a:ext uri="{9D8B030D-6E8A-4147-A177-3AD203B41FA5}">
                      <a16:colId xmlns:a16="http://schemas.microsoft.com/office/drawing/2014/main" val="20004"/>
                    </a:ext>
                  </a:extLst>
                </a:gridCol>
              </a:tblGrid>
              <a:tr h="275273">
                <a:tc>
                  <a:txBody>
                    <a:bodyPr/>
                    <a:lstStyle/>
                    <a:p>
                      <a:pPr algn="ctr"/>
                      <a:r>
                        <a:rPr lang="en-US" sz="1200" dirty="0">
                          <a:solidFill>
                            <a:schemeClr val="tx1"/>
                          </a:solidFill>
                        </a:rPr>
                        <a:t>Name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a:solidFill>
                            <a:srgbClr val="000000"/>
                          </a:solidFill>
                          <a:latin typeface="+mn-lt"/>
                          <a:ea typeface="Times New Roman"/>
                          <a:cs typeface="Arial"/>
                        </a:rPr>
                        <a:t>Tony Xiao Han</a:t>
                      </a:r>
                      <a:endParaRPr lang="en-US" sz="1400" dirty="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2769159827"/>
              </p:ext>
            </p:extLst>
          </p:nvPr>
        </p:nvGraphicFramePr>
        <p:xfrm>
          <a:off x="3429000" y="1600200"/>
          <a:ext cx="8305801" cy="188734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24/0210</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a:solidFill>
                            <a:srgbClr val="00B050"/>
                          </a:solidFill>
                          <a:latin typeface="+mn-lt"/>
                          <a:ea typeface="+mn-ea"/>
                          <a:cs typeface="+mn-cs"/>
                        </a:rPr>
                        <a:t>Cheng Chen (Intel)</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Resolutions for SBP CIDs for LB281-Part 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24/0202</a:t>
                      </a:r>
                      <a:endParaRPr lang="zh-CN" altLang="en-US" sz="1200" kern="1200" dirty="0">
                        <a:solidFill>
                          <a:srgbClr val="00B050"/>
                        </a:solidFill>
                        <a:latin typeface="+mn-lt"/>
                        <a:ea typeface="+mn-ea"/>
                        <a:cs typeface="+mn-cs"/>
                      </a:endParaRPr>
                    </a:p>
                  </a:txBody>
                  <a:tcPr marL="36000" marR="36000" marT="17901" marB="17901" anchor="ctr"/>
                </a:tc>
                <a:tc>
                  <a:txBody>
                    <a:bodyPr/>
                    <a:lstStyle/>
                    <a:p>
                      <a:pPr algn="l"/>
                      <a:r>
                        <a:rPr lang="en-US" sz="1200" kern="1200" dirty="0" err="1">
                          <a:solidFill>
                            <a:srgbClr val="00B050"/>
                          </a:solidFill>
                          <a:latin typeface="+mn-lt"/>
                          <a:ea typeface="+mn-ea"/>
                          <a:cs typeface="+mn-cs"/>
                        </a:rPr>
                        <a:t>Naren</a:t>
                      </a:r>
                      <a:r>
                        <a:rPr lang="en-US" sz="1200" kern="1200" dirty="0">
                          <a:solidFill>
                            <a:srgbClr val="00B050"/>
                          </a:solidFill>
                          <a:latin typeface="+mn-lt"/>
                          <a:ea typeface="+mn-ea"/>
                          <a:cs typeface="+mn-cs"/>
                        </a:rPr>
                        <a:t> (Huawei)</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resolutions on primitive-related comments</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20 mins</a:t>
                      </a:r>
                    </a:p>
                  </a:txBody>
                  <a:tcPr marL="36000" marR="36000" marT="17901" marB="17901" anchor="ctr"/>
                </a:tc>
                <a:extLst>
                  <a:ext uri="{0D108BD9-81ED-4DB2-BD59-A6C34878D82A}">
                    <a16:rowId xmlns:a16="http://schemas.microsoft.com/office/drawing/2014/main"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24/0194</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Reporting</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10 mins</a:t>
                      </a:r>
                    </a:p>
                  </a:txBody>
                  <a:tcPr marL="36000" marR="36000" marT="17901" marB="17901"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24/0245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Rui Du(Huawei)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LB281 comment resolutions for DMG Part 1</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rgbClr val="00B050"/>
                          </a:solidFill>
                          <a:latin typeface="+mn-lt"/>
                          <a:ea typeface="+mn-ea"/>
                          <a:cs typeface="+mn-cs"/>
                        </a:rPr>
                        <a:t>15 mins</a:t>
                      </a:r>
                    </a:p>
                  </a:txBody>
                  <a:tcPr marL="36000" marR="36000" marT="17901" marB="17901" anchor="ctr"/>
                </a:tc>
                <a:extLst>
                  <a:ext uri="{0D108BD9-81ED-4DB2-BD59-A6C34878D82A}">
                    <a16:rowId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773693404"/>
                  </a:ext>
                </a:extLst>
              </a:tr>
            </a:tbl>
          </a:graphicData>
        </a:graphic>
      </p:graphicFrame>
    </p:spTree>
    <p:extLst>
      <p:ext uri="{BB962C8B-B14F-4D97-AF65-F5344CB8AC3E}">
        <p14:creationId xmlns:p14="http://schemas.microsoft.com/office/powerpoint/2010/main" val="39615385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None/>
            </a:pPr>
            <a:r>
              <a:rPr lang="en-US" altLang="en-US" sz="3200" dirty="0">
                <a:solidFill>
                  <a:schemeClr val="tx2"/>
                </a:solidFill>
              </a:rPr>
              <a:t>Agenda items on </a:t>
            </a:r>
            <a:r>
              <a:rPr lang="en-US" altLang="zh-CN" sz="3200" dirty="0">
                <a:solidFill>
                  <a:srgbClr val="0000FF"/>
                </a:solidFill>
                <a:cs typeface="Times New Roman" panose="02020603050405020304" pitchFamily="18" charset="0"/>
              </a:rPr>
              <a:t>February 26</a:t>
            </a:r>
            <a:endParaRPr lang="en-US" altLang="en-US" sz="32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29718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Times</a:t>
            </a:r>
          </a:p>
          <a:p>
            <a:pPr algn="just"/>
            <a:r>
              <a:rPr lang="en-US" altLang="en-US" sz="1600" dirty="0"/>
              <a:t>Presentation of submissions</a:t>
            </a:r>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endParaRPr lang="en-US" altLang="en-US" sz="1600" b="1" dirty="0"/>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5" name="表格 10"/>
          <p:cNvGraphicFramePr>
            <a:graphicFrameLocks noGrp="1"/>
          </p:cNvGraphicFramePr>
          <p:nvPr>
            <p:extLst>
              <p:ext uri="{D42A27DB-BD31-4B8C-83A1-F6EECF244321}">
                <p14:modId xmlns:p14="http://schemas.microsoft.com/office/powerpoint/2010/main" val="418343127"/>
              </p:ext>
            </p:extLst>
          </p:nvPr>
        </p:nvGraphicFramePr>
        <p:xfrm>
          <a:off x="3429000" y="1600200"/>
          <a:ext cx="8305801" cy="1887346"/>
        </p:xfrm>
        <a:graphic>
          <a:graphicData uri="http://schemas.openxmlformats.org/drawingml/2006/table">
            <a:tbl>
              <a:tblPr firstRow="1" bandRow="1">
                <a:tableStyleId>{C4B1156A-380E-4F78-BDF5-A606A8083BF9}</a:tableStyleId>
              </a:tblPr>
              <a:tblGrid>
                <a:gridCol w="738738">
                  <a:extLst>
                    <a:ext uri="{9D8B030D-6E8A-4147-A177-3AD203B41FA5}">
                      <a16:colId xmlns:a16="http://schemas.microsoft.com/office/drawing/2014/main" val="20000"/>
                    </a:ext>
                  </a:extLst>
                </a:gridCol>
                <a:gridCol w="2080662">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gridCol w="1219201">
                  <a:extLst>
                    <a:ext uri="{9D8B030D-6E8A-4147-A177-3AD203B41FA5}">
                      <a16:colId xmlns:a16="http://schemas.microsoft.com/office/drawing/2014/main" val="20003"/>
                    </a:ext>
                  </a:extLst>
                </a:gridCol>
              </a:tblGrid>
              <a:tr h="245296">
                <a:tc>
                  <a:txBody>
                    <a:bodyPr/>
                    <a:lstStyle/>
                    <a:p>
                      <a:pPr algn="ctr"/>
                      <a:r>
                        <a:rPr lang="en-US" altLang="zh-CN" sz="1200" dirty="0"/>
                        <a:t>DCN</a:t>
                      </a:r>
                      <a:endParaRPr lang="zh-CN" altLang="en-US" sz="1200" dirty="0"/>
                    </a:p>
                  </a:txBody>
                  <a:tcPr marL="36000" marR="36000" marT="17925" marB="17925" anchor="ctr"/>
                </a:tc>
                <a:tc>
                  <a:txBody>
                    <a:bodyPr/>
                    <a:lstStyle/>
                    <a:p>
                      <a:pPr algn="ctr"/>
                      <a:r>
                        <a:rPr lang="en-US" altLang="zh-CN" sz="1200" dirty="0"/>
                        <a:t>Author</a:t>
                      </a:r>
                      <a:endParaRPr lang="zh-CN" altLang="en-US" sz="1200" dirty="0"/>
                    </a:p>
                  </a:txBody>
                  <a:tcPr marL="36000" marR="36000" marT="17925" marB="17925" anchor="ctr"/>
                </a:tc>
                <a:tc>
                  <a:txBody>
                    <a:bodyPr/>
                    <a:lstStyle/>
                    <a:p>
                      <a:pPr algn="ctr"/>
                      <a:r>
                        <a:rPr lang="en-US" altLang="zh-CN" sz="1200" dirty="0"/>
                        <a:t>Title (</a:t>
                      </a:r>
                      <a:r>
                        <a:rPr lang="en-US" altLang="zh-CN" sz="1200" dirty="0">
                          <a:solidFill>
                            <a:srgbClr val="FF0000"/>
                          </a:solidFill>
                        </a:rPr>
                        <a:t>CR</a:t>
                      </a:r>
                      <a:r>
                        <a:rPr lang="en-US" altLang="zh-CN" sz="1200" dirty="0"/>
                        <a:t>)</a:t>
                      </a:r>
                      <a:endParaRPr lang="zh-CN" altLang="en-US" sz="1200" dirty="0"/>
                    </a:p>
                  </a:txBody>
                  <a:tcPr marL="36000" marR="36000" marT="17925" marB="17925" anchor="ctr"/>
                </a:tc>
                <a:tc>
                  <a:txBody>
                    <a:bodyPr/>
                    <a:lstStyle/>
                    <a:p>
                      <a:pPr marL="0" algn="ctr" defTabSz="914400" rtl="0" eaLnBrk="1" latinLnBrk="0" hangingPunct="1"/>
                      <a:r>
                        <a:rPr lang="en-US" sz="1200" kern="1200" dirty="0"/>
                        <a:t>Time duration</a:t>
                      </a:r>
                      <a:endParaRPr lang="zh-CN" altLang="en-US" sz="1200" b="1" kern="1200" dirty="0">
                        <a:solidFill>
                          <a:schemeClr val="lt1"/>
                        </a:solidFill>
                        <a:latin typeface="+mn-lt"/>
                        <a:ea typeface="+mn-ea"/>
                        <a:cs typeface="+mn-cs"/>
                      </a:endParaRPr>
                    </a:p>
                  </a:txBody>
                  <a:tcPr marL="36000" marR="36000" marT="17925" marB="17925" anchor="ctr"/>
                </a:tc>
                <a:extLst>
                  <a:ext uri="{0D108BD9-81ED-4DB2-BD59-A6C34878D82A}">
                    <a16:rowId xmlns:a16="http://schemas.microsoft.com/office/drawing/2014/main" val="10000"/>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24/0207</a:t>
                      </a:r>
                      <a:endParaRPr lang="zh-CN" altLang="en-US" sz="1200" kern="1200" dirty="0">
                        <a:solidFill>
                          <a:schemeClr val="tx1"/>
                        </a:solidFill>
                        <a:latin typeface="+mn-lt"/>
                        <a:ea typeface="+mn-ea"/>
                        <a:cs typeface="+mn-cs"/>
                      </a:endParaRPr>
                    </a:p>
                  </a:txBody>
                  <a:tcPr marL="36000" marR="36000" marT="17901" marB="17901" anchor="ctr"/>
                </a:tc>
                <a:tc>
                  <a:txBody>
                    <a:bodyPr/>
                    <a:lstStyle/>
                    <a:p>
                      <a:pPr algn="l"/>
                      <a:r>
                        <a:rPr lang="en-US" sz="1200" kern="1200" dirty="0">
                          <a:solidFill>
                            <a:schemeClr val="tx1"/>
                          </a:solidFill>
                          <a:latin typeface="+mn-lt"/>
                          <a:ea typeface="+mn-ea"/>
                          <a:cs typeface="+mn-cs"/>
                        </a:rPr>
                        <a:t>Atsushi Shirakawa(Sharp)</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LB281 CR for 11.55.1.5.2 TB sensing measurement exchange</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a:solidFill>
                            <a:schemeClr val="tx1"/>
                          </a:solidFill>
                          <a:latin typeface="+mn-lt"/>
                          <a:ea typeface="+mn-ea"/>
                          <a:cs typeface="+mn-cs"/>
                        </a:rPr>
                        <a:t>15 mins</a:t>
                      </a:r>
                    </a:p>
                  </a:txBody>
                  <a:tcPr marL="36000" marR="36000" marT="17901" marB="17901" anchor="ctr"/>
                </a:tc>
                <a:extLst>
                  <a:ext uri="{0D108BD9-81ED-4DB2-BD59-A6C34878D82A}">
                    <a16:rowId xmlns:a16="http://schemas.microsoft.com/office/drawing/2014/main" val="10014"/>
                  </a:ext>
                </a:extLst>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algn="l"/>
                      <a:endParaRPr lang="en-US" sz="1200" kern="1200" dirty="0">
                        <a:solidFill>
                          <a:schemeClr val="tx1"/>
                        </a:solidFill>
                        <a:latin typeface="+mn-lt"/>
                        <a:ea typeface="+mn-ea"/>
                        <a:cs typeface="+mn-cs"/>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110893529"/>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543493137"/>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1631310901"/>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340415552"/>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986250593"/>
                  </a:ext>
                </a:extLst>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a:solidFill>
                          <a:schemeClr val="tx1"/>
                        </a:solidFill>
                        <a:latin typeface="+mn-lt"/>
                        <a:ea typeface="+mn-ea"/>
                        <a:cs typeface="+mn-cs"/>
                      </a:endParaRPr>
                    </a:p>
                  </a:txBody>
                  <a:tcPr marL="36000" marR="36000" marT="17901" marB="17901" anchor="ctr"/>
                </a:tc>
                <a:extLst>
                  <a:ext uri="{0D108BD9-81ED-4DB2-BD59-A6C34878D82A}">
                    <a16:rowId xmlns:a16="http://schemas.microsoft.com/office/drawing/2014/main" val="2773693404"/>
                  </a:ext>
                </a:extLst>
              </a:tr>
            </a:tbl>
          </a:graphicData>
        </a:graphic>
      </p:graphicFrame>
    </p:spTree>
    <p:extLst>
      <p:ext uri="{BB962C8B-B14F-4D97-AF65-F5344CB8AC3E}">
        <p14:creationId xmlns:p14="http://schemas.microsoft.com/office/powerpoint/2010/main" val="20382680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圆角 2">
            <a:extLst>
              <a:ext uri="{FF2B5EF4-FFF2-40B4-BE49-F238E27FC236}">
                <a16:creationId xmlns:a16="http://schemas.microsoft.com/office/drawing/2014/main" id="{1862AC4C-4F61-4C2B-A75C-8BCD9FF7D00F}"/>
              </a:ext>
            </a:extLst>
          </p:cNvPr>
          <p:cNvSpPr/>
          <p:nvPr/>
        </p:nvSpPr>
        <p:spPr bwMode="auto">
          <a:xfrm>
            <a:off x="5767445" y="2938633"/>
            <a:ext cx="3605155" cy="642767"/>
          </a:xfrm>
          <a:prstGeom prst="roundRect">
            <a:avLst/>
          </a:prstGeom>
          <a:solidFill>
            <a:schemeClr val="bg1">
              <a:lumMod val="85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100" b="0" i="0" u="none" strike="noStrike" cap="none" normalizeH="0" baseline="0">
              <a:ln>
                <a:noFill/>
              </a:ln>
              <a:solidFill>
                <a:schemeClr val="tx1"/>
              </a:solidFill>
              <a:effectLst/>
              <a:latin typeface="Times New Roman" pitchFamily="18" charset="0"/>
            </a:endParaRPr>
          </a:p>
        </p:txBody>
      </p:sp>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a:t>
            </a:r>
          </a:p>
        </p:txBody>
      </p:sp>
      <p:sp>
        <p:nvSpPr>
          <p:cNvPr id="8" name="Rectangle 3"/>
          <p:cNvSpPr txBox="1">
            <a:spLocks noChangeArrowheads="1"/>
          </p:cNvSpPr>
          <p:nvPr/>
        </p:nvSpPr>
        <p:spPr bwMode="auto">
          <a:xfrm>
            <a:off x="457201" y="1409700"/>
            <a:ext cx="71627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rgbClr val="00B050"/>
                </a:solidFill>
              </a:rPr>
              <a:t>PAR approved				Sep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First TG meeting			Oct 2020</a:t>
            </a:r>
          </a:p>
          <a:p>
            <a:pPr marL="161925" lvl="1" indent="-233363" algn="just" defTabSz="685800" eaLnBrk="1" fontAlgn="auto" hangingPunct="1">
              <a:spcBef>
                <a:spcPts val="200"/>
              </a:spcBef>
              <a:spcAft>
                <a:spcPts val="600"/>
              </a:spcAft>
              <a:defRPr/>
            </a:pPr>
            <a:r>
              <a:rPr lang="en-US" altLang="zh-CN" sz="1400" kern="0" dirty="0">
                <a:solidFill>
                  <a:srgbClr val="00B050"/>
                </a:solidFill>
              </a:rPr>
              <a:t>Comment Collection (D0.1)		</a:t>
            </a:r>
            <a:r>
              <a:rPr lang="en-US" altLang="zh-CN" sz="1400" i="1" strike="sngStrike" kern="0" dirty="0">
                <a:solidFill>
                  <a:schemeClr val="bg1">
                    <a:lumMod val="50000"/>
                  </a:schemeClr>
                </a:solidFill>
              </a:rPr>
              <a:t>Jan 2022</a:t>
            </a:r>
            <a:r>
              <a:rPr lang="en-US" altLang="zh-CN" sz="1400" i="1" strike="sngStrike" kern="0" dirty="0">
                <a:solidFill>
                  <a:schemeClr val="bg1">
                    <a:lumMod val="50000"/>
                  </a:schemeClr>
                </a:solidFill>
                <a:sym typeface="Wingdings" panose="05000000000000000000" pitchFamily="2" charset="2"/>
              </a:rPr>
              <a:t>Mar 2022</a:t>
            </a:r>
            <a:r>
              <a:rPr lang="en-US" altLang="zh-CN" sz="1400" i="1" kern="0" dirty="0">
                <a:solidFill>
                  <a:schemeClr val="bg1">
                    <a:lumMod val="50000"/>
                  </a:schemeClr>
                </a:solidFill>
                <a:sym typeface="Wingdings" panose="05000000000000000000" pitchFamily="2" charset="2"/>
              </a:rPr>
              <a:t> </a:t>
            </a:r>
            <a:r>
              <a:rPr lang="en-US" altLang="zh-CN" sz="1400" i="1" kern="0" dirty="0">
                <a:solidFill>
                  <a:srgbClr val="00B050"/>
                </a:solidFill>
                <a:sym typeface="Wingdings" panose="05000000000000000000" pitchFamily="2" charset="2"/>
              </a:rPr>
              <a:t> April 2022</a:t>
            </a:r>
            <a:endParaRPr lang="en-US" altLang="zh-CN" sz="1400" i="1" kern="0" dirty="0">
              <a:solidFill>
                <a:srgbClr val="00B050"/>
              </a:solidFill>
            </a:endParaRP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Initial Letter Ballot (D1.0)</a:t>
            </a:r>
            <a:r>
              <a:rPr lang="en-US" altLang="zh-CN" sz="1400" kern="0" dirty="0">
                <a:solidFill>
                  <a:srgbClr val="FF0000"/>
                </a:solidFill>
              </a:rPr>
              <a:t>		</a:t>
            </a:r>
            <a:r>
              <a:rPr lang="en-US" altLang="zh-CN" sz="1400" i="1" strike="sngStrike" kern="0" dirty="0">
                <a:solidFill>
                  <a:schemeClr val="bg1">
                    <a:lumMod val="50000"/>
                  </a:schemeClr>
                </a:solidFill>
              </a:rPr>
              <a:t>Jul 2022</a:t>
            </a:r>
            <a:r>
              <a:rPr lang="en-US" altLang="zh-CN" sz="1400" i="1" strike="sngStrike" kern="0" dirty="0">
                <a:solidFill>
                  <a:schemeClr val="bg1">
                    <a:lumMod val="50000"/>
                  </a:schemeClr>
                </a:solidFill>
                <a:sym typeface="Wingdings" panose="05000000000000000000" pitchFamily="2" charset="2"/>
              </a:rPr>
              <a:t> Sep</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Nov</a:t>
            </a:r>
            <a:r>
              <a:rPr lang="en-US" altLang="zh-CN" sz="1400" i="1" strike="sngStrike" kern="0" dirty="0">
                <a:solidFill>
                  <a:schemeClr val="bg1">
                    <a:lumMod val="50000"/>
                  </a:schemeClr>
                </a:solidFill>
              </a:rPr>
              <a:t> 2022</a:t>
            </a:r>
            <a:r>
              <a:rPr lang="en-US" altLang="zh-CN" sz="1400" i="1" kern="0" dirty="0">
                <a:solidFill>
                  <a:srgbClr val="00B050"/>
                </a:solidFill>
                <a:sym typeface="Wingdings" panose="05000000000000000000" pitchFamily="2" charset="2"/>
              </a:rPr>
              <a:t> Jan </a:t>
            </a:r>
            <a:r>
              <a:rPr lang="en-US" altLang="zh-CN" sz="1400" i="1" kern="0" dirty="0">
                <a:solidFill>
                  <a:srgbClr val="00B050"/>
                </a:solidFill>
              </a:rPr>
              <a:t>2023</a:t>
            </a:r>
          </a:p>
          <a:p>
            <a:pPr marL="268288" lvl="1" indent="-268288"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(D2.0)			</a:t>
            </a:r>
            <a:r>
              <a:rPr lang="en-US" altLang="zh-CN" sz="1400" i="1" strike="sngStrike" kern="0" dirty="0">
                <a:solidFill>
                  <a:schemeClr val="bg1">
                    <a:lumMod val="50000"/>
                  </a:schemeClr>
                </a:solidFill>
              </a:rPr>
              <a:t>Jan 2023</a:t>
            </a:r>
            <a:r>
              <a:rPr lang="en-US" altLang="zh-CN" sz="1400" i="1" strike="sngStrike" kern="0" dirty="0">
                <a:solidFill>
                  <a:schemeClr val="bg1">
                    <a:lumMod val="50000"/>
                  </a:schemeClr>
                </a:solidFill>
                <a:sym typeface="Wingdings" panose="05000000000000000000" pitchFamily="2" charset="2"/>
              </a:rPr>
              <a:t>  Mar 2023</a:t>
            </a:r>
            <a:r>
              <a:rPr lang="en-US" altLang="zh-CN" sz="1400" i="1" kern="0" dirty="0">
                <a:solidFill>
                  <a:srgbClr val="00B050"/>
                </a:solidFill>
                <a:sym typeface="Wingdings" panose="05000000000000000000" pitchFamily="2" charset="2"/>
              </a:rPr>
              <a:t> </a:t>
            </a:r>
            <a:r>
              <a:rPr lang="en-US" altLang="zh-CN" sz="1400" kern="0" dirty="0">
                <a:solidFill>
                  <a:srgbClr val="00B050"/>
                </a:solidFill>
              </a:rPr>
              <a:t> July 2023</a:t>
            </a:r>
          </a:p>
          <a:p>
            <a:pPr marL="285750" lvl="1" algn="just" defTabSz="685800" eaLnBrk="1" fontAlgn="auto" hangingPunct="1">
              <a:spcBef>
                <a:spcPts val="200"/>
              </a:spcBef>
              <a:spcAft>
                <a:spcPts val="600"/>
              </a:spcAft>
              <a:buFont typeface="Times New Roman" panose="02020603050405020304" pitchFamily="18" charset="0"/>
              <a:buChar char="–"/>
              <a:defRPr/>
            </a:pPr>
            <a:r>
              <a:rPr lang="en-US" altLang="zh-CN" sz="1400" kern="0" dirty="0">
                <a:solidFill>
                  <a:srgbClr val="00B050"/>
                </a:solidFill>
              </a:rPr>
              <a:t>Recirculation LB (D3.0)	</a:t>
            </a:r>
            <a:r>
              <a:rPr lang="en-US" altLang="zh-CN" sz="1400" kern="0" dirty="0">
                <a:solidFill>
                  <a:srgbClr val="FF0000"/>
                </a:solidFill>
              </a:rPr>
              <a:t>		</a:t>
            </a:r>
            <a:r>
              <a:rPr lang="en-US" altLang="zh-CN" sz="1400" i="1" strike="sngStrike" kern="0" dirty="0">
                <a:solidFill>
                  <a:schemeClr val="bg1">
                    <a:lumMod val="50000"/>
                  </a:schemeClr>
                </a:solidFill>
              </a:rPr>
              <a:t>May 2023</a:t>
            </a:r>
            <a:r>
              <a:rPr lang="en-US" altLang="zh-CN" sz="1400" i="1" strike="sngStrike" kern="0" dirty="0">
                <a:solidFill>
                  <a:schemeClr val="bg1">
                    <a:lumMod val="50000"/>
                  </a:schemeClr>
                </a:solidFill>
                <a:sym typeface="Wingdings" panose="05000000000000000000" pitchFamily="2" charset="2"/>
              </a:rPr>
              <a:t> </a:t>
            </a:r>
            <a:r>
              <a:rPr lang="en-US" altLang="zh-CN" sz="1400" kern="0" dirty="0">
                <a:solidFill>
                  <a:srgbClr val="FF0000"/>
                </a:solidFill>
              </a:rPr>
              <a:t> </a:t>
            </a:r>
            <a:r>
              <a:rPr lang="en-US" altLang="zh-CN" sz="1400" kern="0" dirty="0">
                <a:solidFill>
                  <a:srgbClr val="00B050"/>
                </a:solidFill>
              </a:rPr>
              <a:t>Nov 2023</a:t>
            </a: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a:solidFill>
                  <a:srgbClr val="FF0000"/>
                </a:solidFill>
              </a:rPr>
              <a:t>Conditional EC Approval–SA Ballot	Mar 2024</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a:t>
            </a:r>
            <a:r>
              <a:rPr lang="en-US" altLang="zh-CN" sz="1400" i="1" dirty="0">
                <a:solidFill>
                  <a:srgbClr val="00B0F0"/>
                </a:solidFill>
                <a:ea typeface="宋体" panose="02010600030101010101" pitchFamily="2" charset="-122"/>
              </a:rPr>
              <a:t>Apr 2024</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SA  Ballot pool formation      		Apr 2024</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2023 </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2024</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May 2024</a:t>
            </a:r>
            <a:endParaRPr lang="en-US" altLang="zh-CN" sz="1400" kern="0" dirty="0"/>
          </a:p>
          <a:p>
            <a:pPr marL="161925" lvl="1" indent="-233363" algn="just" defTabSz="685800" eaLnBrk="1" fontAlgn="auto" hangingPunct="1">
              <a:spcBef>
                <a:spcPts val="200"/>
              </a:spcBef>
              <a:spcAft>
                <a:spcPts val="600"/>
              </a:spcAft>
              <a:defRPr/>
            </a:pPr>
            <a:r>
              <a:rPr lang="en-US" altLang="zh-CN" sz="1400" kern="0" dirty="0"/>
              <a:t>1st SA Ballot Recirculation (D5.0)		Sep 2024</a:t>
            </a:r>
          </a:p>
          <a:p>
            <a:pPr marL="161925" lvl="1" indent="-233363" algn="just" defTabSz="685800" eaLnBrk="1" fontAlgn="auto" hangingPunct="1">
              <a:spcBef>
                <a:spcPts val="200"/>
              </a:spcBef>
              <a:spcAft>
                <a:spcPts val="600"/>
              </a:spcAft>
              <a:defRPr/>
            </a:pPr>
            <a:r>
              <a:rPr lang="en-US" altLang="zh-CN" sz="1400" kern="0" dirty="0"/>
              <a:t>2nd SA Ballot Recirculation (D6.0)	Jan  2025</a:t>
            </a:r>
          </a:p>
          <a:p>
            <a:pPr marL="161925" lvl="1" indent="-233363" algn="just" defTabSz="685800" eaLnBrk="1" fontAlgn="auto" hangingPunct="1">
              <a:spcBef>
                <a:spcPts val="200"/>
              </a:spcBef>
              <a:spcAft>
                <a:spcPts val="600"/>
              </a:spcAft>
              <a:defRPr/>
            </a:pPr>
            <a:r>
              <a:rPr lang="en-US" altLang="zh-CN" sz="1400" kern="0" dirty="0"/>
              <a:t>3rd SA Ballot Recirculation (D7.0)		Mar 2025</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strike="sngStrike" dirty="0">
                <a:solidFill>
                  <a:srgbClr val="7F7F7F"/>
                </a:solidFill>
                <a:ea typeface="宋体" panose="02010600030101010101" pitchFamily="2" charset="-122"/>
              </a:rPr>
              <a:t>July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Jan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Mar 2025</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i="1" strike="sngStrike" dirty="0">
                <a:solidFill>
                  <a:srgbClr val="7F7F7F"/>
                </a:solidFill>
                <a:ea typeface="宋体" panose="02010600030101010101" pitchFamily="2" charset="-122"/>
              </a:rPr>
              <a:t>Sep </a:t>
            </a:r>
            <a:r>
              <a:rPr lang="en-US" altLang="zh-CN" sz="1400" i="1" strike="sngStrike" dirty="0">
                <a:solidFill>
                  <a:schemeClr val="bg1">
                    <a:lumMod val="50000"/>
                  </a:schemeClr>
                </a:solidFill>
                <a:ea typeface="宋体" panose="02010600030101010101" pitchFamily="2" charset="-122"/>
              </a:rPr>
              <a:t>2024</a:t>
            </a:r>
            <a:r>
              <a:rPr lang="en-US" altLang="zh-CN" sz="1400" i="1" strike="sngStrike" dirty="0">
                <a:solidFill>
                  <a:schemeClr val="bg1">
                    <a:lumMod val="50000"/>
                  </a:schemeClr>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strike="sngStrike" dirty="0">
                <a:solidFill>
                  <a:schemeClr val="bg1">
                    <a:lumMod val="50000"/>
                  </a:schemeClr>
                </a:solidFill>
                <a:ea typeface="宋体" panose="02010600030101010101" pitchFamily="2" charset="-122"/>
              </a:rPr>
              <a:t> Mar 2025</a:t>
            </a:r>
            <a:r>
              <a:rPr lang="en-US" altLang="zh-CN" sz="1400" i="1" dirty="0">
                <a:solidFill>
                  <a:srgbClr val="00B0F0"/>
                </a:solidFill>
                <a:latin typeface="Wingdings" panose="05000000000000000000" pitchFamily="2" charset="2"/>
                <a:ea typeface="宋体" panose="02010600030101010101" pitchFamily="2" charset="-122"/>
                <a:cs typeface="Calibri" panose="020F0502020204030204" pitchFamily="34" charset="0"/>
              </a:rPr>
              <a:t>à</a:t>
            </a:r>
            <a:r>
              <a:rPr lang="en-US" altLang="zh-CN" sz="1400" i="1" dirty="0">
                <a:solidFill>
                  <a:srgbClr val="00B0F0"/>
                </a:solidFill>
                <a:ea typeface="宋体" panose="02010600030101010101" pitchFamily="2" charset="-122"/>
              </a:rPr>
              <a:t> Jun 2025</a:t>
            </a:r>
            <a:endParaRPr lang="en-US" altLang="zh-CN" sz="1400" kern="0" dirty="0"/>
          </a:p>
        </p:txBody>
      </p:sp>
      <p:sp>
        <p:nvSpPr>
          <p:cNvPr id="7" name="Content Placeholder 4">
            <a:extLst>
              <a:ext uri="{FF2B5EF4-FFF2-40B4-BE49-F238E27FC236}">
                <a16:creationId xmlns:a16="http://schemas.microsoft.com/office/drawing/2014/main" id="{B7680B5C-39D7-41CF-92D5-EF3D1C6C176E}"/>
              </a:ext>
            </a:extLst>
          </p:cNvPr>
          <p:cNvSpPr txBox="1">
            <a:spLocks/>
          </p:cNvSpPr>
          <p:nvPr/>
        </p:nvSpPr>
        <p:spPr>
          <a:xfrm>
            <a:off x="5767445" y="2938633"/>
            <a:ext cx="3528955" cy="64276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fontAlgn="auto">
              <a:lnSpc>
                <a:spcPct val="100000"/>
              </a:lnSpc>
              <a:spcBef>
                <a:spcPts val="0"/>
              </a:spcBef>
              <a:spcAft>
                <a:spcPts val="0"/>
              </a:spcAft>
            </a:pPr>
            <a:r>
              <a:rPr lang="en-US" sz="1200" dirty="0">
                <a:solidFill>
                  <a:prstClr val="black"/>
                </a:solidFill>
                <a:latin typeface="Calibri" panose="020F0502020204030204"/>
              </a:rPr>
              <a:t>PAR modification approved by the WG	Nov 2023</a:t>
            </a:r>
            <a:endParaRPr lang="en-CA" sz="1200" dirty="0">
              <a:solidFill>
                <a:prstClr val="black"/>
              </a:solidFill>
              <a:latin typeface="Calibri" panose="020F0502020204030204"/>
            </a:endParaRPr>
          </a:p>
          <a:p>
            <a:pPr fontAlgn="auto">
              <a:lnSpc>
                <a:spcPct val="100000"/>
              </a:lnSpc>
              <a:spcBef>
                <a:spcPts val="0"/>
              </a:spcBef>
              <a:spcAft>
                <a:spcPts val="0"/>
              </a:spcAft>
            </a:pPr>
            <a:r>
              <a:rPr lang="en-US" sz="1200" dirty="0">
                <a:solidFill>
                  <a:prstClr val="black"/>
                </a:solidFill>
                <a:latin typeface="Calibri" panose="020F0502020204030204"/>
              </a:rPr>
              <a:t>802EC approval 		</a:t>
            </a:r>
            <a:r>
              <a:rPr lang="en-US" altLang="zh-CN" sz="1200" dirty="0">
                <a:solidFill>
                  <a:prstClr val="black"/>
                </a:solidFill>
                <a:latin typeface="Calibri" panose="020F0502020204030204"/>
                <a:ea typeface="等线" panose="02010600030101010101" pitchFamily="2" charset="-122"/>
              </a:rPr>
              <a:t>Mar 2024</a:t>
            </a:r>
            <a:endParaRPr lang="en-US" sz="1200" dirty="0">
              <a:solidFill>
                <a:prstClr val="black"/>
              </a:solidFill>
              <a:latin typeface="Calibri" panose="020F0502020204030204"/>
            </a:endParaRPr>
          </a:p>
          <a:p>
            <a:pPr fontAlgn="auto">
              <a:lnSpc>
                <a:spcPct val="100000"/>
              </a:lnSpc>
              <a:spcBef>
                <a:spcPts val="0"/>
              </a:spcBef>
              <a:spcAft>
                <a:spcPts val="0"/>
              </a:spcAft>
            </a:pPr>
            <a:r>
              <a:rPr lang="en-US" sz="1200" dirty="0" err="1">
                <a:solidFill>
                  <a:prstClr val="black"/>
                </a:solidFill>
                <a:latin typeface="Calibri" panose="020F0502020204030204"/>
              </a:rPr>
              <a:t>NesCom</a:t>
            </a:r>
            <a:r>
              <a:rPr lang="en-US" sz="1200" dirty="0">
                <a:solidFill>
                  <a:prstClr val="black"/>
                </a:solidFill>
                <a:latin typeface="Calibri" panose="020F0502020204030204"/>
              </a:rPr>
              <a:t>/SASB approval</a:t>
            </a:r>
            <a:r>
              <a:rPr lang="en-US" altLang="zh-CN" sz="1200" dirty="0">
                <a:solidFill>
                  <a:prstClr val="black"/>
                </a:solidFill>
                <a:latin typeface="Calibri" panose="020F0502020204030204"/>
                <a:ea typeface="等线" panose="02010600030101010101" pitchFamily="2" charset="-122"/>
              </a:rPr>
              <a:t>		Mar 2024</a:t>
            </a:r>
            <a:endParaRPr lang="en-US" sz="1200" dirty="0">
              <a:solidFill>
                <a:prstClr val="black"/>
              </a:solidFill>
              <a:latin typeface="Calibri" panose="020F0502020204030204"/>
            </a:endParaRPr>
          </a:p>
        </p:txBody>
      </p:sp>
      <p:sp>
        <p:nvSpPr>
          <p:cNvPr id="11" name="左大括号 10">
            <a:extLst>
              <a:ext uri="{FF2B5EF4-FFF2-40B4-BE49-F238E27FC236}">
                <a16:creationId xmlns:a16="http://schemas.microsoft.com/office/drawing/2014/main" id="{A10E825F-8B8D-4663-83AF-13B2DA7A6B3C}"/>
              </a:ext>
            </a:extLst>
          </p:cNvPr>
          <p:cNvSpPr/>
          <p:nvPr/>
        </p:nvSpPr>
        <p:spPr bwMode="auto">
          <a:xfrm>
            <a:off x="5603013" y="2938635"/>
            <a:ext cx="328864" cy="642766"/>
          </a:xfrm>
          <a:prstGeom prst="leftBrace">
            <a:avLst>
              <a:gd name="adj1" fmla="val 8333"/>
              <a:gd name="adj2" fmla="val 61563"/>
            </a:avLst>
          </a:prstGeom>
          <a:noFill/>
          <a:ln w="2857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600" dirty="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162116494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Technology and standardization gaps to support WLAN sensing</a:t>
            </a:r>
          </a:p>
          <a:p>
            <a:pPr lvl="1" algn="just"/>
            <a:r>
              <a:rPr lang="en-US" altLang="zh-CN" sz="2400" dirty="0">
                <a:solidFill>
                  <a:srgbClr val="FF0000"/>
                </a:solidFill>
              </a:rPr>
              <a:t>Proposed Draft Text, comment resolution </a:t>
            </a:r>
          </a:p>
          <a:p>
            <a:pPr lvl="1" algn="just"/>
            <a:r>
              <a:rPr lang="en-US" altLang="zh-CN" sz="2400" dirty="0"/>
              <a:t>Other?</a:t>
            </a:r>
          </a:p>
        </p:txBody>
      </p:sp>
    </p:spTree>
    <p:extLst>
      <p:ext uri="{BB962C8B-B14F-4D97-AF65-F5344CB8AC3E}">
        <p14:creationId xmlns:p14="http://schemas.microsoft.com/office/powerpoint/2010/main" val="40984152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just" defTabSz="917575">
              <a:lnSpc>
                <a:spcPct val="90000"/>
              </a:lnSpc>
              <a:buNone/>
            </a:pPr>
            <a:r>
              <a:rPr lang="en-US" altLang="zh-CN" dirty="0"/>
              <a:t>		</a:t>
            </a:r>
            <a:endParaRPr lang="en-US" altLang="en-US" dirty="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(Self)</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en-US" dirty="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Tech</a:t>
            </a:r>
            <a:r>
              <a:rPr lang="en-US" altLang="zh-CN" dirty="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en-US" dirty="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Times </a:t>
            </a:r>
            <a:r>
              <a:rPr lang="en-US" altLang="zh-CN" b="0" dirty="0"/>
              <a:t>(plan after </a:t>
            </a:r>
            <a:r>
              <a:rPr lang="en-US" altLang="zh-CN" b="0" dirty="0">
                <a:solidFill>
                  <a:srgbClr val="0000FF"/>
                </a:solidFill>
              </a:rPr>
              <a:t>January Interim</a:t>
            </a:r>
            <a:r>
              <a:rPr lang="en-US" altLang="zh-CN" b="0" dirty="0"/>
              <a:t>)</a:t>
            </a:r>
            <a:endParaRPr lang="en-US" altLang="en-US" b="0" dirty="0">
              <a:solidFill>
                <a:schemeClr val="tx2"/>
              </a:solidFill>
            </a:endParaRPr>
          </a:p>
        </p:txBody>
      </p:sp>
      <p:sp>
        <p:nvSpPr>
          <p:cNvPr id="6" name="Rectangle 3"/>
          <p:cNvSpPr txBox="1">
            <a:spLocks noChangeArrowheads="1"/>
          </p:cNvSpPr>
          <p:nvPr/>
        </p:nvSpPr>
        <p:spPr bwMode="auto">
          <a:xfrm>
            <a:off x="157348" y="1143000"/>
            <a:ext cx="7005452" cy="52605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300"/>
              </a:spcAft>
              <a:buClr>
                <a:srgbClr val="000000"/>
              </a:buClr>
              <a:buFont typeface="Arial" panose="020B0604020202020204" pitchFamily="34" charset="0"/>
              <a:buChar char="•"/>
              <a:defRPr/>
            </a:pPr>
            <a:r>
              <a:rPr lang="en-US" altLang="zh-CN" b="1" dirty="0">
                <a:solidFill>
                  <a:srgbClr val="FF0000"/>
                </a:solidFill>
                <a:cs typeface="Times New Roman" panose="02020603050405020304" pitchFamily="18" charset="0"/>
              </a:rPr>
              <a:t>Confirmed:</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Jan 	  25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Jan 	  30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1	(Thursday)	22</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strike="sngStrike" dirty="0">
              <a:solidFill>
                <a:schemeClr val="bg1">
                  <a:lumMod val="50000"/>
                </a:schemeClr>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strike="sngStrike" dirty="0">
                <a:solidFill>
                  <a:schemeClr val="bg1">
                    <a:lumMod val="50000"/>
                  </a:schemeClr>
                </a:solidFill>
                <a:cs typeface="Times New Roman" panose="02020603050405020304" pitchFamily="18" charset="0"/>
              </a:rPr>
              <a:t>Feb 	  5	(Monday)	9</a:t>
            </a:r>
            <a:r>
              <a:rPr lang="zh-CN" altLang="en-US" sz="1800" b="1" strike="sngStrike" dirty="0">
                <a:solidFill>
                  <a:schemeClr val="bg1">
                    <a:lumMod val="50000"/>
                  </a:schemeClr>
                </a:solidFill>
                <a:cs typeface="Times New Roman" panose="02020603050405020304" pitchFamily="18" charset="0"/>
              </a:rPr>
              <a:t>：</a:t>
            </a:r>
            <a:r>
              <a:rPr lang="en-US" altLang="zh-CN" sz="1800" b="1" strike="sngStrike" dirty="0">
                <a:solidFill>
                  <a:schemeClr val="bg1">
                    <a:lumMod val="50000"/>
                  </a:schemeClr>
                </a:solidFill>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800" b="1" dirty="0">
              <a:cs typeface="Times New Roman" panose="02020603050405020304" pitchFamily="18" charset="0"/>
            </a:endParaRPr>
          </a:p>
        </p:txBody>
      </p:sp>
      <p:sp>
        <p:nvSpPr>
          <p:cNvPr id="4" name="矩形 3">
            <a:extLst>
              <a:ext uri="{FF2B5EF4-FFF2-40B4-BE49-F238E27FC236}">
                <a16:creationId xmlns:a16="http://schemas.microsoft.com/office/drawing/2014/main" id="{B3E5154D-77E5-43B4-914D-22E74CC824AD}"/>
              </a:ext>
            </a:extLst>
          </p:cNvPr>
          <p:cNvSpPr/>
          <p:nvPr/>
        </p:nvSpPr>
        <p:spPr>
          <a:xfrm>
            <a:off x="7010400" y="5295458"/>
            <a:ext cx="4121910" cy="1038746"/>
          </a:xfrm>
          <a:prstGeom prst="rect">
            <a:avLst/>
          </a:prstGeom>
        </p:spPr>
        <p:txBody>
          <a:bodyPr wrap="square">
            <a:spAutoFit/>
          </a:bodyPr>
          <a:lstStyle/>
          <a:p>
            <a:pPr marL="0" lvl="1" algn="just">
              <a:spcAft>
                <a:spcPts val="300"/>
              </a:spcAft>
              <a:buClr>
                <a:srgbClr val="000000"/>
              </a:buClr>
              <a:defRPr/>
            </a:pPr>
            <a:r>
              <a:rPr lang="en-US" altLang="zh-CN" sz="900" dirty="0">
                <a:cs typeface="Times New Roman" panose="02020603050405020304" pitchFamily="18" charset="0"/>
              </a:rPr>
              <a:t>** Note: </a:t>
            </a:r>
          </a:p>
          <a:p>
            <a:pPr marL="228600" lvl="1" indent="-228600" algn="just">
              <a:spcAft>
                <a:spcPts val="300"/>
              </a:spcAft>
              <a:buClr>
                <a:srgbClr val="000000"/>
              </a:buClr>
              <a:buFont typeface="+mj-lt"/>
              <a:buAutoNum type="arabicPeriod"/>
              <a:defRPr/>
            </a:pPr>
            <a:r>
              <a:rPr lang="en-US" altLang="zh-CN" sz="900" dirty="0">
                <a:cs typeface="Times New Roman" panose="02020603050405020304" pitchFamily="18" charset="0"/>
              </a:rPr>
              <a:t>When conflict with CAC, the call may be changed. </a:t>
            </a:r>
          </a:p>
          <a:p>
            <a:pPr marL="0" lvl="1" algn="just">
              <a:spcAft>
                <a:spcPts val="300"/>
              </a:spcAft>
              <a:buClr>
                <a:srgbClr val="000000"/>
              </a:buClr>
              <a:defRPr/>
            </a:pPr>
            <a:r>
              <a:rPr lang="en-US" altLang="zh-CN" sz="900" dirty="0">
                <a:cs typeface="Times New Roman" panose="02020603050405020304" pitchFamily="18" charset="0"/>
              </a:rPr>
              <a:t>        (Sept 2023 – Nov 2023 CAC calls: </a:t>
            </a:r>
            <a:r>
              <a:rPr lang="en-US" altLang="zh-CN" sz="900" dirty="0">
                <a:solidFill>
                  <a:srgbClr val="0000FF"/>
                </a:solidFill>
                <a:cs typeface="Times New Roman" panose="02020603050405020304" pitchFamily="18" charset="0"/>
              </a:rPr>
              <a:t>Oct 9, Oct 30</a:t>
            </a:r>
            <a:r>
              <a:rPr lang="en-US" altLang="zh-CN" sz="900" dirty="0">
                <a:cs typeface="Times New Roman" panose="02020603050405020304" pitchFamily="18" charset="0"/>
              </a:rPr>
              <a:t>)</a:t>
            </a:r>
          </a:p>
          <a:p>
            <a:pPr marL="228600" lvl="1" indent="-228600" algn="just">
              <a:spcAft>
                <a:spcPts val="300"/>
              </a:spcAft>
              <a:buClr>
                <a:srgbClr val="000000"/>
              </a:buClr>
              <a:buFont typeface="+mj-lt"/>
              <a:buAutoNum type="arabicPeriod" startAt="2"/>
              <a:defRPr/>
            </a:pPr>
            <a:r>
              <a:rPr lang="en-US" altLang="zh-CN" sz="900" strike="sngStrike" dirty="0">
                <a:cs typeface="MS PGothic" charset="0"/>
              </a:rPr>
              <a:t>Thursday </a:t>
            </a:r>
            <a:r>
              <a:rPr lang="en-US" altLang="zh-CN" sz="900" strike="sngStrike" dirty="0">
                <a:solidFill>
                  <a:srgbClr val="00B0F0"/>
                </a:solidFill>
                <a:cs typeface="Times New Roman" panose="02020603050405020304" pitchFamily="18" charset="0"/>
              </a:rPr>
              <a:t>23:00 - 01:00am ET </a:t>
            </a:r>
            <a:r>
              <a:rPr lang="en-US" altLang="zh-CN" sz="900" strike="sngStrike" dirty="0">
                <a:cs typeface="MS PGothic" charset="0"/>
              </a:rPr>
              <a:t>(Thursday 20</a:t>
            </a:r>
            <a:r>
              <a:rPr lang="zh-CN" altLang="en-US" sz="900" strike="sngStrike" dirty="0">
                <a:cs typeface="MS PGothic" charset="0"/>
              </a:rPr>
              <a:t>：</a:t>
            </a:r>
            <a:r>
              <a:rPr lang="en-US" altLang="zh-CN" sz="900" strike="sngStrike" dirty="0">
                <a:cs typeface="MS PGothic" charset="0"/>
              </a:rPr>
              <a:t>00  – 22:00 PT, Friday 11am-13:00 in China, Friday 6am-8am in Israel, Friday 5am – 7am in Central Europe), and </a:t>
            </a:r>
            <a:r>
              <a:rPr lang="en-US" altLang="zh-CN" sz="900" strike="sngStrike" dirty="0">
                <a:solidFill>
                  <a:srgbClr val="0000FF"/>
                </a:solidFill>
                <a:cs typeface="MS PGothic" charset="0"/>
              </a:rPr>
              <a:t>Sang Kim </a:t>
            </a:r>
            <a:r>
              <a:rPr lang="en-US" altLang="zh-CN" sz="900" strike="sngStrike" dirty="0">
                <a:cs typeface="MS PGothic" charset="0"/>
              </a:rPr>
              <a:t>will help to take the minutes for these slots.</a:t>
            </a:r>
            <a:endParaRPr lang="zh-CN" altLang="en-US" sz="900" strike="sngStrike" dirty="0"/>
          </a:p>
        </p:txBody>
      </p:sp>
      <p:sp>
        <p:nvSpPr>
          <p:cNvPr id="7" name="矩形 6">
            <a:extLst>
              <a:ext uri="{FF2B5EF4-FFF2-40B4-BE49-F238E27FC236}">
                <a16:creationId xmlns:a16="http://schemas.microsoft.com/office/drawing/2014/main" id="{E18A0EAB-8DFF-41A3-A1D0-7C94A68A4C27}"/>
              </a:ext>
            </a:extLst>
          </p:cNvPr>
          <p:cNvSpPr/>
          <p:nvPr/>
        </p:nvSpPr>
        <p:spPr>
          <a:xfrm>
            <a:off x="7010400" y="4495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spTree>
    <p:extLst>
      <p:ext uri="{BB962C8B-B14F-4D97-AF65-F5344CB8AC3E}">
        <p14:creationId xmlns:p14="http://schemas.microsoft.com/office/powerpoint/2010/main" val="16451443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0" y="533400"/>
            <a:ext cx="12192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F2F meeting</a:t>
            </a:r>
            <a:endParaRPr lang="en-US" altLang="en-US" b="0" dirty="0">
              <a:solidFill>
                <a:schemeClr val="tx2"/>
              </a:solidFill>
            </a:endParaRPr>
          </a:p>
        </p:txBody>
      </p:sp>
      <p:sp>
        <p:nvSpPr>
          <p:cNvPr id="7" name="Rectangle 3"/>
          <p:cNvSpPr txBox="1">
            <a:spLocks noChangeArrowheads="1"/>
          </p:cNvSpPr>
          <p:nvPr/>
        </p:nvSpPr>
        <p:spPr bwMode="auto">
          <a:xfrm>
            <a:off x="457200" y="1371600"/>
            <a:ext cx="65532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600"/>
              </a:spcAft>
              <a:buClr>
                <a:srgbClr val="000000"/>
              </a:buClr>
              <a:buFont typeface="Arial" panose="020B0604020202020204" pitchFamily="34" charset="0"/>
              <a:buChar char="•"/>
              <a:defRPr/>
            </a:pPr>
            <a:r>
              <a:rPr lang="en-US" altLang="zh-CN" b="1" dirty="0"/>
              <a:t>March Plenary 2024, </a:t>
            </a:r>
            <a:r>
              <a:rPr lang="en-US" altLang="zh-CN" b="1" dirty="0">
                <a:solidFill>
                  <a:srgbClr val="FF0000"/>
                </a:solidFill>
                <a:cs typeface="Times New Roman" panose="02020603050405020304" pitchFamily="18" charset="0"/>
              </a:rPr>
              <a:t>Confirmed: </a:t>
            </a:r>
          </a:p>
        </p:txBody>
      </p:sp>
      <p:graphicFrame>
        <p:nvGraphicFramePr>
          <p:cNvPr id="8" name="表格 7"/>
          <p:cNvGraphicFramePr>
            <a:graphicFrameLocks noGrp="1"/>
          </p:cNvGraphicFramePr>
          <p:nvPr>
            <p:extLst/>
          </p:nvPr>
        </p:nvGraphicFramePr>
        <p:xfrm>
          <a:off x="907860" y="4572000"/>
          <a:ext cx="7016940" cy="1676398"/>
        </p:xfrm>
        <a:graphic>
          <a:graphicData uri="http://schemas.openxmlformats.org/drawingml/2006/table">
            <a:tbl>
              <a:tblPr firstRow="1" firstCol="1" bandRow="1"/>
              <a:tblGrid>
                <a:gridCol w="768540">
                  <a:extLst>
                    <a:ext uri="{9D8B030D-6E8A-4147-A177-3AD203B41FA5}">
                      <a16:colId xmlns:a16="http://schemas.microsoft.com/office/drawing/2014/main" val="20000"/>
                    </a:ext>
                  </a:extLst>
                </a:gridCol>
                <a:gridCol w="907862">
                  <a:extLst>
                    <a:ext uri="{9D8B030D-6E8A-4147-A177-3AD203B41FA5}">
                      <a16:colId xmlns:a16="http://schemas.microsoft.com/office/drawing/2014/main" val="20001"/>
                    </a:ext>
                  </a:extLst>
                </a:gridCol>
                <a:gridCol w="1073338">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984062">
                  <a:extLst>
                    <a:ext uri="{9D8B030D-6E8A-4147-A177-3AD203B41FA5}">
                      <a16:colId xmlns:a16="http://schemas.microsoft.com/office/drawing/2014/main" val="20004"/>
                    </a:ext>
                  </a:extLst>
                </a:gridCol>
                <a:gridCol w="990600">
                  <a:extLst>
                    <a:ext uri="{9D8B030D-6E8A-4147-A177-3AD203B41FA5}">
                      <a16:colId xmlns:a16="http://schemas.microsoft.com/office/drawing/2014/main" val="20005"/>
                    </a:ext>
                  </a:extLst>
                </a:gridCol>
                <a:gridCol w="997138">
                  <a:extLst>
                    <a:ext uri="{9D8B030D-6E8A-4147-A177-3AD203B41FA5}">
                      <a16:colId xmlns:a16="http://schemas.microsoft.com/office/drawing/2014/main" val="20006"/>
                    </a:ext>
                  </a:extLst>
                </a:gridCol>
              </a:tblGrid>
              <a:tr h="296231">
                <a:tc>
                  <a:txBody>
                    <a:bodyPr/>
                    <a:lstStyle/>
                    <a:p>
                      <a:pPr marL="0" algn="ctr" defTabSz="914400" rtl="0" eaLnBrk="1" latinLnBrk="0" hangingPunct="1">
                        <a:spcAft>
                          <a:spcPts val="600"/>
                        </a:spcAft>
                      </a:pPr>
                      <a:r>
                        <a:rPr lang="en-US" sz="1600" b="1" kern="1200" dirty="0">
                          <a:solidFill>
                            <a:schemeClr val="tx1"/>
                          </a:solidFill>
                          <a:effectLst/>
                          <a:latin typeface="Calibri" panose="020F0502020204030204" pitchFamily="34" charset="0"/>
                          <a:ea typeface="宋体" panose="02010600030101010101" pitchFamily="2" charset="-122"/>
                          <a:cs typeface="+mn-cs"/>
                        </a:rPr>
                        <a:t> </a:t>
                      </a:r>
                      <a:endParaRPr lang="zh-CN" sz="16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altLang="zh-CN" sz="1200" b="1" kern="1200" dirty="0">
                          <a:solidFill>
                            <a:schemeClr val="tx1"/>
                          </a:solidFill>
                          <a:effectLst/>
                          <a:latin typeface="Calibri" panose="020F0502020204030204" pitchFamily="34" charset="0"/>
                          <a:ea typeface="宋体" panose="02010600030101010101" pitchFamily="2" charset="-122"/>
                          <a:cs typeface="+mn-cs"/>
                        </a:rPr>
                        <a:t>Denver</a:t>
                      </a:r>
                      <a:endParaRPr lang="zh-CN" sz="1200" b="1" kern="1200" dirty="0">
                        <a:solidFill>
                          <a:schemeClr val="tx1"/>
                        </a:solidFill>
                        <a:effectLst/>
                        <a:highlight>
                          <a:srgbClr val="FFFF00"/>
                        </a:highligh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Beijing</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Central Europe</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600"/>
                        </a:spcAft>
                        <a:buClrTx/>
                        <a:buSzTx/>
                        <a:buFontTx/>
                        <a:buNone/>
                        <a:tabLst/>
                        <a:defRPr/>
                      </a:pPr>
                      <a:r>
                        <a:rPr lang="en-US" altLang="zh-CN" sz="1200" b="1" kern="1200" dirty="0">
                          <a:solidFill>
                            <a:schemeClr val="tx1"/>
                          </a:solidFill>
                          <a:effectLst/>
                          <a:latin typeface="Calibri" panose="020F0502020204030204" pitchFamily="34" charset="0"/>
                          <a:ea typeface="宋体" panose="02010600030101010101" pitchFamily="2" charset="-122"/>
                          <a:cs typeface="+mn-cs"/>
                        </a:rPr>
                        <a:t>Israel</a:t>
                      </a:r>
                      <a:endParaRPr lang="zh-CN" alt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Eastern</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ctr" defTabSz="914400" rtl="0" eaLnBrk="1" latinLnBrk="0" hangingPunct="1">
                        <a:spcAft>
                          <a:spcPts val="600"/>
                        </a:spcAft>
                      </a:pPr>
                      <a:r>
                        <a:rPr lang="en-US" sz="1200" b="1" kern="1200" dirty="0">
                          <a:solidFill>
                            <a:schemeClr val="tx1"/>
                          </a:solidFill>
                          <a:effectLst/>
                          <a:latin typeface="Calibri" panose="020F0502020204030204" pitchFamily="34" charset="0"/>
                          <a:ea typeface="宋体" panose="02010600030101010101" pitchFamily="2" charset="-122"/>
                          <a:cs typeface="+mn-cs"/>
                        </a:rPr>
                        <a:t>Pacific</a:t>
                      </a:r>
                      <a:endParaRPr lang="zh-CN" sz="1200" b="1" kern="1200" dirty="0">
                        <a:solidFill>
                          <a:schemeClr val="tx1"/>
                        </a:solidFill>
                        <a:effectLst/>
                        <a:latin typeface="Calibri" panose="020F0502020204030204" pitchFamily="34" charset="0"/>
                        <a:ea typeface="宋体" panose="02010600030101010101" pitchFamily="2" charset="-122"/>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val="10000"/>
                  </a:ext>
                </a:extLst>
              </a:tr>
              <a:tr h="222173">
                <a:tc>
                  <a:txBody>
                    <a:bodyPr/>
                    <a:lstStyle/>
                    <a:p>
                      <a:pPr>
                        <a:spcAft>
                          <a:spcPts val="600"/>
                        </a:spcAft>
                      </a:pPr>
                      <a:r>
                        <a:rPr lang="en-US" sz="1200" b="1" dirty="0">
                          <a:solidFill>
                            <a:srgbClr val="00B050"/>
                          </a:solidFill>
                          <a:effectLst/>
                          <a:latin typeface="Calibri" panose="020F0502020204030204" pitchFamily="34" charset="0"/>
                          <a:ea typeface="宋体" panose="02010600030101010101" pitchFamily="2" charset="-122"/>
                        </a:rPr>
                        <a:t>AM1</a:t>
                      </a:r>
                      <a:endParaRPr lang="zh-CN" sz="1200" b="1"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08:00-10:00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22:00-00:00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15:00-17:00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16:00-18:00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09:00-11:00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50"/>
                          </a:solidFill>
                          <a:effectLst/>
                          <a:latin typeface="Calibri" panose="020F0502020204030204" pitchFamily="34" charset="0"/>
                          <a:ea typeface="宋体" panose="02010600030101010101" pitchFamily="2" charset="-122"/>
                        </a:rPr>
                        <a:t>07:00-09:00</a:t>
                      </a:r>
                      <a:endParaRPr lang="zh-CN" sz="105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222173">
                <a:tc>
                  <a:txBody>
                    <a:bodyPr/>
                    <a:lstStyle/>
                    <a:p>
                      <a:pPr>
                        <a:spcAft>
                          <a:spcPts val="600"/>
                        </a:spcAft>
                      </a:pPr>
                      <a:r>
                        <a:rPr lang="en-US" sz="1200" b="1" dirty="0">
                          <a:solidFill>
                            <a:srgbClr val="00B0F0"/>
                          </a:solidFill>
                          <a:effectLst/>
                          <a:latin typeface="Calibri" panose="020F0502020204030204" pitchFamily="34" charset="0"/>
                          <a:ea typeface="宋体" panose="02010600030101010101" pitchFamily="2" charset="-122"/>
                        </a:rPr>
                        <a:t>AM2</a:t>
                      </a:r>
                      <a:endParaRPr lang="zh-CN" sz="1200" b="1"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10:30-12:30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00:30-02:30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17:30-19:30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18:30-20:30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11:30-13:30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00B0F0"/>
                          </a:solidFill>
                          <a:effectLst/>
                          <a:latin typeface="Calibri" panose="020F0502020204030204" pitchFamily="34" charset="0"/>
                          <a:ea typeface="宋体" panose="02010600030101010101" pitchFamily="2" charset="-122"/>
                        </a:rPr>
                        <a:t>09:30-11:30</a:t>
                      </a:r>
                      <a:endParaRPr lang="zh-CN" sz="105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34651">
                <a:tc>
                  <a:txBody>
                    <a:bodyPr/>
                    <a:lstStyle/>
                    <a:p>
                      <a:pPr>
                        <a:spcAft>
                          <a:spcPts val="600"/>
                        </a:spcAft>
                      </a:pPr>
                      <a:r>
                        <a:rPr lang="en-US" sz="800" b="1" dirty="0">
                          <a:solidFill>
                            <a:srgbClr val="1F497D"/>
                          </a:solidFill>
                          <a:effectLst/>
                          <a:latin typeface="Calibri" panose="020F0502020204030204" pitchFamily="34" charset="0"/>
                          <a:ea typeface="宋体" panose="02010600030101010101" pitchFamily="2" charset="-122"/>
                        </a:rPr>
                        <a:t> </a:t>
                      </a:r>
                      <a:endParaRPr lang="zh-CN" sz="800" b="1"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zh-CN" sz="800" dirty="0">
                          <a:solidFill>
                            <a:srgbClr val="1F497D"/>
                          </a:solidFill>
                          <a:effectLst/>
                          <a:latin typeface="Calibri" panose="020F0502020204030204" pitchFamily="34" charset="0"/>
                          <a:ea typeface="微软雅黑" panose="020B0503020204020204" pitchFamily="34" charset="-122"/>
                        </a:rPr>
                        <a:t>　</a:t>
                      </a:r>
                      <a:endParaRPr lang="zh-CN" sz="8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endParaRPr lang="zh-CN" sz="8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222173">
                <a:tc>
                  <a:txBody>
                    <a:bodyPr/>
                    <a:lstStyle/>
                    <a:p>
                      <a:pPr>
                        <a:spcAft>
                          <a:spcPts val="600"/>
                        </a:spcAft>
                      </a:pPr>
                      <a:r>
                        <a:rPr lang="en-US" sz="1200" b="1" dirty="0">
                          <a:solidFill>
                            <a:srgbClr val="7030A0"/>
                          </a:solidFill>
                          <a:effectLst/>
                          <a:latin typeface="Calibri" panose="020F0502020204030204" pitchFamily="34" charset="0"/>
                          <a:ea typeface="宋体" panose="02010600030101010101" pitchFamily="2" charset="-122"/>
                        </a:rPr>
                        <a:t>PM1</a:t>
                      </a:r>
                      <a:endParaRPr lang="zh-CN" sz="1200" b="1"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13:30-15:30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03:30-05:30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20:30-22:30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21:30-23:30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dirty="0">
                          <a:solidFill>
                            <a:srgbClr val="7030A0"/>
                          </a:solidFill>
                          <a:effectLst/>
                          <a:latin typeface="Calibri" panose="020F0502020204030204" pitchFamily="34" charset="0"/>
                          <a:ea typeface="宋体" panose="02010600030101010101" pitchFamily="2" charset="-122"/>
                        </a:rPr>
                        <a:t>14:30-16:30</a:t>
                      </a:r>
                      <a:endParaRPr lang="zh-CN" sz="1050" dirty="0">
                        <a:solidFill>
                          <a:srgbClr val="7030A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600"/>
                        </a:spcAft>
                      </a:pPr>
                      <a:r>
                        <a:rPr lang="en-US" sz="1050" kern="1200" dirty="0">
                          <a:solidFill>
                            <a:srgbClr val="7030A0"/>
                          </a:solidFill>
                          <a:effectLst/>
                          <a:latin typeface="Calibri" panose="020F0502020204030204" pitchFamily="34" charset="0"/>
                          <a:ea typeface="宋体" panose="02010600030101010101" pitchFamily="2" charset="-122"/>
                          <a:cs typeface="+mn-cs"/>
                        </a:rPr>
                        <a:t>12:30-14:30</a:t>
                      </a:r>
                      <a:endParaRPr lang="zh-CN" altLang="en-US" sz="1050" kern="1200" dirty="0">
                        <a:solidFill>
                          <a:srgbClr val="7030A0"/>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PM2</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16:00-18:00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06:00-08:00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23:00-01:00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00:00-02:00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17:00-19:00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15:00-17:00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34651">
                <a:tc>
                  <a:txBody>
                    <a:bodyPr/>
                    <a:lstStyle/>
                    <a:p>
                      <a:pPr marL="0" algn="l" defTabSz="914400" rtl="0" eaLnBrk="1" latinLnBrk="0" hangingPunct="1">
                        <a:spcAft>
                          <a:spcPts val="600"/>
                        </a:spcAft>
                      </a:pPr>
                      <a:r>
                        <a:rPr lang="en-US" sz="800" b="1" kern="1200" dirty="0">
                          <a:solidFill>
                            <a:srgbClr val="1F497D"/>
                          </a:solidFill>
                          <a:effectLst/>
                          <a:latin typeface="Calibri" panose="020F0502020204030204" pitchFamily="34" charset="0"/>
                          <a:ea typeface="宋体" panose="02010600030101010101" pitchFamily="2" charset="-122"/>
                          <a:cs typeface="+mn-cs"/>
                        </a:rPr>
                        <a:t> </a:t>
                      </a:r>
                      <a:endParaRPr lang="zh-CN" sz="8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zh-CN" sz="8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endParaRPr lang="zh-CN" sz="8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222173">
                <a:tc>
                  <a:txBody>
                    <a:bodyPr/>
                    <a:lstStyle/>
                    <a:p>
                      <a:pPr marL="0" algn="l" defTabSz="914400" rtl="0" eaLnBrk="1" latinLnBrk="0" hangingPunct="1">
                        <a:spcAft>
                          <a:spcPts val="600"/>
                        </a:spcAft>
                      </a:pPr>
                      <a:r>
                        <a:rPr lang="en-US" sz="1200" b="1" kern="1200" dirty="0">
                          <a:solidFill>
                            <a:srgbClr val="1F497D"/>
                          </a:solidFill>
                          <a:effectLst/>
                          <a:latin typeface="Calibri" panose="020F0502020204030204" pitchFamily="34" charset="0"/>
                          <a:ea typeface="宋体" panose="02010600030101010101" pitchFamily="2" charset="-122"/>
                          <a:cs typeface="+mn-cs"/>
                        </a:rPr>
                        <a:t>EVE</a:t>
                      </a:r>
                      <a:endParaRPr lang="zh-CN" sz="1200" b="1"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85000"/>
                      </a:schemeClr>
                    </a:solidFill>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19:30-21:30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09:30-11:30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02:30-04:30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03:30-05:30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385D8B"/>
                          </a:solidFill>
                          <a:effectLst/>
                          <a:latin typeface="Calibri" panose="020F0502020204030204" pitchFamily="34" charset="0"/>
                          <a:ea typeface="宋体" panose="02010600030101010101" pitchFamily="2" charset="-122"/>
                          <a:cs typeface="+mn-cs"/>
                        </a:rPr>
                        <a:t>20:30-22:30</a:t>
                      </a:r>
                      <a:endParaRPr lang="zh-CN" sz="1050" kern="1200" dirty="0">
                        <a:solidFill>
                          <a:srgbClr val="385D8B"/>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600"/>
                        </a:spcAft>
                      </a:pPr>
                      <a:r>
                        <a:rPr lang="en-US" sz="1050" kern="1200" dirty="0">
                          <a:solidFill>
                            <a:srgbClr val="1F497D"/>
                          </a:solidFill>
                          <a:effectLst/>
                          <a:latin typeface="Calibri" panose="020F0502020204030204" pitchFamily="34" charset="0"/>
                          <a:ea typeface="宋体" panose="02010600030101010101" pitchFamily="2" charset="-122"/>
                          <a:cs typeface="+mn-cs"/>
                        </a:rPr>
                        <a:t>18:30-20:30</a:t>
                      </a:r>
                      <a:endParaRPr lang="zh-CN" sz="105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
        <p:nvSpPr>
          <p:cNvPr id="2" name="矩形 1">
            <a:extLst>
              <a:ext uri="{FF2B5EF4-FFF2-40B4-BE49-F238E27FC236}">
                <a16:creationId xmlns:a16="http://schemas.microsoft.com/office/drawing/2014/main" id="{58FF7B02-5BE2-44E0-B2CE-1F5FF2F26879}"/>
              </a:ext>
            </a:extLst>
          </p:cNvPr>
          <p:cNvSpPr/>
          <p:nvPr/>
        </p:nvSpPr>
        <p:spPr>
          <a:xfrm>
            <a:off x="8070090" y="5638800"/>
            <a:ext cx="4121910" cy="600164"/>
          </a:xfrm>
          <a:prstGeom prst="rect">
            <a:avLst/>
          </a:prstGeom>
          <a:solidFill>
            <a:schemeClr val="bg1"/>
          </a:solidFill>
        </p:spPr>
        <p:txBody>
          <a:bodyPr wrap="square">
            <a:spAutoFit/>
          </a:bodyPr>
          <a:lstStyle/>
          <a:p>
            <a:pPr marL="171450" indent="-171450" algn="just">
              <a:spcBef>
                <a:spcPts val="0"/>
              </a:spcBef>
              <a:buFont typeface="Arial" panose="020B0604020202020204" pitchFamily="34" charset="0"/>
              <a:buChar char="•"/>
            </a:pPr>
            <a:r>
              <a:rPr lang="en-US" altLang="zh-CN" sz="1100" b="1" dirty="0"/>
              <a:t>10 Mar 2024 - </a:t>
            </a:r>
            <a:r>
              <a:rPr lang="en-US" altLang="zh-CN" sz="1100" b="1" dirty="0">
                <a:solidFill>
                  <a:srgbClr val="FF0000"/>
                </a:solidFill>
              </a:rPr>
              <a:t>Daylight Saving Time Starts</a:t>
            </a:r>
          </a:p>
          <a:p>
            <a:pPr marL="171450" indent="-171450" algn="just">
              <a:spcBef>
                <a:spcPts val="0"/>
              </a:spcBef>
              <a:buFont typeface="Arial" panose="020B0604020202020204" pitchFamily="34" charset="0"/>
              <a:buChar char="•"/>
            </a:pPr>
            <a:r>
              <a:rPr lang="en-US" altLang="zh-CN" sz="1100" dirty="0"/>
              <a:t>Sunday, 10 March 2024, 02:00:00 clocks are turned forward 1 hour to Sunday, 10 March 2024, 03:00:00 local daylight time instead.</a:t>
            </a:r>
          </a:p>
        </p:txBody>
      </p:sp>
      <p:graphicFrame>
        <p:nvGraphicFramePr>
          <p:cNvPr id="9" name="Table 6">
            <a:extLst>
              <a:ext uri="{FF2B5EF4-FFF2-40B4-BE49-F238E27FC236}">
                <a16:creationId xmlns:a16="http://schemas.microsoft.com/office/drawing/2014/main" id="{013B73C4-BB88-9383-2DC0-42D8D70F37FE}"/>
              </a:ext>
            </a:extLst>
          </p:cNvPr>
          <p:cNvGraphicFramePr>
            <a:graphicFrameLocks noGrp="1"/>
          </p:cNvGraphicFramePr>
          <p:nvPr>
            <p:extLst/>
          </p:nvPr>
        </p:nvGraphicFramePr>
        <p:xfrm>
          <a:off x="907861" y="2069655"/>
          <a:ext cx="7016939" cy="2197545"/>
        </p:xfrm>
        <a:graphic>
          <a:graphicData uri="http://schemas.openxmlformats.org/drawingml/2006/table">
            <a:tbl>
              <a:tblPr firstRow="1" bandRow="1">
                <a:tableStyleId>{5940675A-B579-460E-94D1-54222C63F5DA}</a:tableStyleId>
              </a:tblPr>
              <a:tblGrid>
                <a:gridCol w="768539">
                  <a:extLst>
                    <a:ext uri="{9D8B030D-6E8A-4147-A177-3AD203B41FA5}">
                      <a16:colId xmlns:a16="http://schemas.microsoft.com/office/drawing/2014/main" val="20000"/>
                    </a:ext>
                  </a:extLst>
                </a:gridCol>
                <a:gridCol w="1622871">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210711">
                <a:tc>
                  <a:txBody>
                    <a:bodyPr/>
                    <a:lstStyle/>
                    <a:p>
                      <a:pPr algn="ctr"/>
                      <a:endParaRPr lang="en-US" b="1" dirty="0"/>
                    </a:p>
                  </a:txBody>
                  <a:tcPr>
                    <a:solidFill>
                      <a:schemeClr val="bg1">
                        <a:lumMod val="85000"/>
                      </a:schemeClr>
                    </a:solidFill>
                  </a:tcPr>
                </a:tc>
                <a:tc>
                  <a:txBody>
                    <a:bodyPr/>
                    <a:lstStyle/>
                    <a:p>
                      <a:pPr algn="ctr"/>
                      <a:r>
                        <a:rPr lang="en-US" b="1" dirty="0"/>
                        <a:t>Monday</a:t>
                      </a:r>
                    </a:p>
                  </a:txBody>
                  <a:tcPr>
                    <a:solidFill>
                      <a:schemeClr val="bg1">
                        <a:lumMod val="85000"/>
                      </a:schemeClr>
                    </a:solidFill>
                  </a:tcPr>
                </a:tc>
                <a:tc>
                  <a:txBody>
                    <a:bodyPr/>
                    <a:lstStyle/>
                    <a:p>
                      <a:pPr algn="ctr"/>
                      <a:r>
                        <a:rPr lang="en-US" b="1" dirty="0"/>
                        <a:t>Tuesday</a:t>
                      </a:r>
                    </a:p>
                  </a:txBody>
                  <a:tcPr>
                    <a:solidFill>
                      <a:schemeClr val="bg1">
                        <a:lumMod val="85000"/>
                      </a:schemeClr>
                    </a:solidFill>
                  </a:tcPr>
                </a:tc>
                <a:tc>
                  <a:txBody>
                    <a:bodyPr/>
                    <a:lstStyle/>
                    <a:p>
                      <a:pPr algn="ctr"/>
                      <a:r>
                        <a:rPr lang="en-US" b="1" dirty="0"/>
                        <a:t>Wednesday</a:t>
                      </a:r>
                    </a:p>
                  </a:txBody>
                  <a:tcPr>
                    <a:solidFill>
                      <a:schemeClr val="bg1">
                        <a:lumMod val="85000"/>
                      </a:schemeClr>
                    </a:solidFill>
                  </a:tcPr>
                </a:tc>
                <a:tc>
                  <a:txBody>
                    <a:bodyPr/>
                    <a:lstStyle/>
                    <a:p>
                      <a:pPr algn="ctr"/>
                      <a:r>
                        <a:rPr lang="en-US" b="1" dirty="0"/>
                        <a:t>Thursday</a:t>
                      </a:r>
                    </a:p>
                  </a:txBody>
                  <a:tcPr>
                    <a:solidFill>
                      <a:schemeClr val="bg1">
                        <a:lumMod val="85000"/>
                      </a:schemeClr>
                    </a:solidFill>
                  </a:tcPr>
                </a:tc>
                <a:extLst>
                  <a:ext uri="{0D108BD9-81ED-4DB2-BD59-A6C34878D82A}">
                    <a16:rowId xmlns:a16="http://schemas.microsoft.com/office/drawing/2014/main" val="10000"/>
                  </a:ext>
                </a:extLst>
              </a:tr>
              <a:tr h="312409">
                <a:tc>
                  <a:txBody>
                    <a:bodyPr/>
                    <a:lstStyle/>
                    <a:p>
                      <a:pPr algn="ctr"/>
                      <a:r>
                        <a:rPr lang="en-US" b="1" dirty="0"/>
                        <a:t>AM 1</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1"/>
                  </a:ext>
                </a:extLst>
              </a:tr>
              <a:tr h="210711">
                <a:tc>
                  <a:txBody>
                    <a:bodyPr/>
                    <a:lstStyle/>
                    <a:p>
                      <a:pPr algn="ctr"/>
                      <a:r>
                        <a:rPr lang="en-US" b="1" dirty="0"/>
                        <a:t>AM 2</a:t>
                      </a:r>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bg1">
                              <a:lumMod val="50000"/>
                            </a:schemeClr>
                          </a:solidFill>
                        </a:rPr>
                        <a:t>Opening</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extLst>
                  <a:ext uri="{0D108BD9-81ED-4DB2-BD59-A6C34878D82A}">
                    <a16:rowId xmlns:a16="http://schemas.microsoft.com/office/drawing/2014/main" val="10002"/>
                  </a:ext>
                </a:extLst>
              </a:tr>
              <a:tr h="368745">
                <a:tc>
                  <a:txBody>
                    <a:bodyPr/>
                    <a:lstStyle/>
                    <a:p>
                      <a:pPr algn="ctr"/>
                      <a:r>
                        <a:rPr lang="en-US" b="1" dirty="0"/>
                        <a:t>PM 1</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bg1">
                              <a:lumMod val="50000"/>
                            </a:schemeClr>
                          </a:solidFill>
                        </a:rPr>
                        <a:t>Mid week</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210711">
                <a:tc>
                  <a:txBody>
                    <a:bodyPr/>
                    <a:lstStyle/>
                    <a:p>
                      <a:pPr algn="ctr"/>
                      <a:r>
                        <a:rPr lang="en-US" b="1" dirty="0"/>
                        <a:t>PM</a:t>
                      </a:r>
                      <a:r>
                        <a:rPr lang="en-US" b="1" baseline="0" dirty="0"/>
                        <a:t> 2</a:t>
                      </a:r>
                      <a:endParaRPr lang="en-US" b="1" dirty="0"/>
                    </a:p>
                  </a:txBody>
                  <a:tcPr>
                    <a:solidFill>
                      <a:schemeClr val="bg1">
                        <a:lumMod val="8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800" b="0" dirty="0" err="1">
                          <a:solidFill>
                            <a:schemeClr val="tx1"/>
                          </a:solidFill>
                        </a:rPr>
                        <a:t>TGbf</a:t>
                      </a:r>
                      <a:endParaRPr lang="en-US" altLang="zh-CN"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altLang="zh-CN" sz="1800" b="0" dirty="0">
                        <a:solidFill>
                          <a:schemeClr val="tx1"/>
                        </a:solidFill>
                      </a:endParaRPr>
                    </a:p>
                  </a:txBody>
                  <a:tcPr/>
                </a:tc>
                <a:extLst>
                  <a:ext uri="{0D108BD9-81ED-4DB2-BD59-A6C34878D82A}">
                    <a16:rowId xmlns:a16="http://schemas.microsoft.com/office/drawing/2014/main" val="10004"/>
                  </a:ext>
                </a:extLst>
              </a:tr>
              <a:tr h="210711">
                <a:tc>
                  <a:txBody>
                    <a:bodyPr/>
                    <a:lstStyle/>
                    <a:p>
                      <a:pPr algn="ctr"/>
                      <a:r>
                        <a:rPr lang="en-US" b="1" dirty="0"/>
                        <a:t>EVE</a:t>
                      </a:r>
                    </a:p>
                  </a:txBody>
                  <a:tcPr>
                    <a:solidFill>
                      <a:schemeClr val="bg1">
                        <a:lumMod val="85000"/>
                      </a:schemeClr>
                    </a:solidFill>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43155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11201400" cy="533400"/>
          </a:xfrm>
        </p:spPr>
        <p:txBody>
          <a:bodyPr/>
          <a:lstStyle/>
          <a:p>
            <a:r>
              <a:rPr lang="en-US" altLang="zh-CN" dirty="0"/>
              <a:t>D3.0 CR Status</a:t>
            </a:r>
            <a:endParaRPr lang="en-GB" dirty="0"/>
          </a:p>
        </p:txBody>
      </p:sp>
      <p:sp>
        <p:nvSpPr>
          <p:cNvPr id="9218" name="Rectangle 2"/>
          <p:cNvSpPr>
            <a:spLocks noGrp="1" noChangeArrowheads="1"/>
          </p:cNvSpPr>
          <p:nvPr>
            <p:ph idx="1"/>
          </p:nvPr>
        </p:nvSpPr>
        <p:spPr>
          <a:xfrm>
            <a:off x="457200" y="1524000"/>
            <a:ext cx="8229600" cy="1905000"/>
          </a:xfrm>
          <a:ln/>
        </p:spPr>
        <p:txBody>
          <a:bodyPr/>
          <a:lstStyle/>
          <a:p>
            <a:pPr algn="just">
              <a:spcBef>
                <a:spcPts val="0"/>
              </a:spcBef>
              <a:spcAft>
                <a:spcPts val="600"/>
              </a:spcAft>
              <a:buFont typeface="Arial" panose="020B0604020202020204" pitchFamily="34" charset="0"/>
              <a:buChar char="•"/>
            </a:pPr>
            <a:r>
              <a:rPr lang="en-US" sz="2000" dirty="0"/>
              <a:t>Comment resolution for D3.0 (802.11bf LB281 comments)</a:t>
            </a:r>
          </a:p>
          <a:p>
            <a:pPr lvl="1" algn="just">
              <a:spcBef>
                <a:spcPts val="0"/>
              </a:spcBef>
              <a:spcAft>
                <a:spcPts val="600"/>
              </a:spcAft>
              <a:buFont typeface="Arial" panose="020B0604020202020204" pitchFamily="34" charset="0"/>
              <a:buChar char="•"/>
            </a:pPr>
            <a:r>
              <a:rPr lang="en-US" altLang="zh-CN" sz="1600" dirty="0">
                <a:solidFill>
                  <a:srgbClr val="FF0000"/>
                </a:solidFill>
              </a:rPr>
              <a:t>42.53 </a:t>
            </a:r>
            <a:r>
              <a:rPr lang="en-US" altLang="zh-CN" sz="1600" dirty="0"/>
              <a:t>% of all LB281 comments are now resolved or marked as “ready for motion” </a:t>
            </a:r>
          </a:p>
          <a:p>
            <a:pPr lvl="1" algn="just">
              <a:spcBef>
                <a:spcPts val="0"/>
              </a:spcBef>
              <a:spcAft>
                <a:spcPts val="600"/>
              </a:spcAft>
              <a:buFont typeface="Arial" panose="020B0604020202020204" pitchFamily="34" charset="0"/>
              <a:buChar char="•"/>
            </a:pPr>
            <a:r>
              <a:rPr lang="en-US" altLang="zh-CN" sz="1600" dirty="0"/>
              <a:t>(</a:t>
            </a:r>
            <a:r>
              <a:rPr lang="en-US" altLang="zh-CN" sz="1600" dirty="0">
                <a:solidFill>
                  <a:srgbClr val="FF0000"/>
                </a:solidFill>
              </a:rPr>
              <a:t>131 /308,</a:t>
            </a:r>
            <a:r>
              <a:rPr lang="en-US" altLang="zh-CN" sz="1600" dirty="0"/>
              <a:t> Please refer to the figure)</a:t>
            </a:r>
          </a:p>
          <a:p>
            <a:pPr marL="361950" lvl="1" indent="0" algn="just">
              <a:spcBef>
                <a:spcPts val="0"/>
              </a:spcBef>
              <a:spcAft>
                <a:spcPts val="600"/>
              </a:spcAft>
              <a:buNone/>
            </a:pPr>
            <a:endParaRPr lang="en-US" altLang="zh-CN" sz="1600" dirty="0"/>
          </a:p>
        </p:txBody>
      </p:sp>
      <p:graphicFrame>
        <p:nvGraphicFramePr>
          <p:cNvPr id="8" name="Chart 6">
            <a:extLst>
              <a:ext uri="{FF2B5EF4-FFF2-40B4-BE49-F238E27FC236}">
                <a16:creationId xmlns:a16="http://schemas.microsoft.com/office/drawing/2014/main" id="{5913DE59-0E1E-4D6B-B0B4-4E37CCBA3423}"/>
              </a:ext>
            </a:extLst>
          </p:cNvPr>
          <p:cNvGraphicFramePr/>
          <p:nvPr>
            <p:extLst>
              <p:ext uri="{D42A27DB-BD31-4B8C-83A1-F6EECF244321}">
                <p14:modId xmlns:p14="http://schemas.microsoft.com/office/powerpoint/2010/main" val="2590449936"/>
              </p:ext>
            </p:extLst>
          </p:nvPr>
        </p:nvGraphicFramePr>
        <p:xfrm>
          <a:off x="7696200" y="2286000"/>
          <a:ext cx="3962400" cy="41148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表格 5">
            <a:extLst>
              <a:ext uri="{FF2B5EF4-FFF2-40B4-BE49-F238E27FC236}">
                <a16:creationId xmlns:a16="http://schemas.microsoft.com/office/drawing/2014/main" id="{DB42ED4E-CE37-477B-B5D7-B1A783F08C74}"/>
              </a:ext>
            </a:extLst>
          </p:cNvPr>
          <p:cNvGraphicFramePr>
            <a:graphicFrameLocks noGrp="1"/>
          </p:cNvGraphicFramePr>
          <p:nvPr>
            <p:extLst>
              <p:ext uri="{D42A27DB-BD31-4B8C-83A1-F6EECF244321}">
                <p14:modId xmlns:p14="http://schemas.microsoft.com/office/powerpoint/2010/main" val="381112032"/>
              </p:ext>
            </p:extLst>
          </p:nvPr>
        </p:nvGraphicFramePr>
        <p:xfrm>
          <a:off x="533400" y="4429125"/>
          <a:ext cx="5702299" cy="1809750"/>
        </p:xfrm>
        <a:graphic>
          <a:graphicData uri="http://schemas.openxmlformats.org/drawingml/2006/table">
            <a:tbl>
              <a:tblPr/>
              <a:tblGrid>
                <a:gridCol w="761576">
                  <a:extLst>
                    <a:ext uri="{9D8B030D-6E8A-4147-A177-3AD203B41FA5}">
                      <a16:colId xmlns:a16="http://schemas.microsoft.com/office/drawing/2014/main" val="454794694"/>
                    </a:ext>
                  </a:extLst>
                </a:gridCol>
                <a:gridCol w="761576">
                  <a:extLst>
                    <a:ext uri="{9D8B030D-6E8A-4147-A177-3AD203B41FA5}">
                      <a16:colId xmlns:a16="http://schemas.microsoft.com/office/drawing/2014/main" val="27831069"/>
                    </a:ext>
                  </a:extLst>
                </a:gridCol>
                <a:gridCol w="1294679">
                  <a:extLst>
                    <a:ext uri="{9D8B030D-6E8A-4147-A177-3AD203B41FA5}">
                      <a16:colId xmlns:a16="http://schemas.microsoft.com/office/drawing/2014/main" val="1813041955"/>
                    </a:ext>
                  </a:extLst>
                </a:gridCol>
                <a:gridCol w="761576">
                  <a:extLst>
                    <a:ext uri="{9D8B030D-6E8A-4147-A177-3AD203B41FA5}">
                      <a16:colId xmlns:a16="http://schemas.microsoft.com/office/drawing/2014/main" val="506620921"/>
                    </a:ext>
                  </a:extLst>
                </a:gridCol>
                <a:gridCol w="685418">
                  <a:extLst>
                    <a:ext uri="{9D8B030D-6E8A-4147-A177-3AD203B41FA5}">
                      <a16:colId xmlns:a16="http://schemas.microsoft.com/office/drawing/2014/main" val="314894588"/>
                    </a:ext>
                  </a:extLst>
                </a:gridCol>
                <a:gridCol w="685418">
                  <a:extLst>
                    <a:ext uri="{9D8B030D-6E8A-4147-A177-3AD203B41FA5}">
                      <a16:colId xmlns:a16="http://schemas.microsoft.com/office/drawing/2014/main" val="2292879680"/>
                    </a:ext>
                  </a:extLst>
                </a:gridCol>
                <a:gridCol w="752056">
                  <a:extLst>
                    <a:ext uri="{9D8B030D-6E8A-4147-A177-3AD203B41FA5}">
                      <a16:colId xmlns:a16="http://schemas.microsoft.com/office/drawing/2014/main" val="3354473923"/>
                    </a:ext>
                  </a:extLst>
                </a:gridCol>
              </a:tblGrid>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Submitted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Ready for Motion</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Approved</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RfM+A</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1"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PoC</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81744929"/>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DMG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Alecs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4177724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Editorial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95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Claudio</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28930983"/>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Exchange</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BFBFBF"/>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52091861"/>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OST</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86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32</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26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Chaoming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1773385"/>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Reporting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40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10</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Chris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92930388"/>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SBP</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19</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16</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r>
                        <a:rPr lang="en-US" sz="1100" b="0" i="0" u="none" strike="noStrike">
                          <a:solidFill>
                            <a:srgbClr val="000000"/>
                          </a:solidFill>
                          <a:effectLst/>
                          <a:latin typeface="等线" panose="02010600030101010101" pitchFamily="2" charset="-122"/>
                          <a:ea typeface="等线" panose="02010600030101010101" pitchFamily="2" charset="-122"/>
                        </a:rPr>
                        <a:t>Cheng</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2974230"/>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64497537"/>
                  </a:ext>
                </a:extLst>
              </a:tr>
              <a:tr h="180975">
                <a:tc>
                  <a:txBody>
                    <a:bodyPr/>
                    <a:lstStyle/>
                    <a:p>
                      <a:pPr algn="l" fontAlgn="b"/>
                      <a:r>
                        <a:rPr lang="en-US" sz="1100" b="1" i="0" u="none" strike="noStrike">
                          <a:solidFill>
                            <a:srgbClr val="000000"/>
                          </a:solidFill>
                          <a:effectLst/>
                          <a:latin typeface="等线" panose="02010600030101010101" pitchFamily="2" charset="-122"/>
                          <a:ea typeface="等线" panose="02010600030101010101" pitchFamily="2" charset="-122"/>
                        </a:rPr>
                        <a:t>All</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308</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77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54</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0" i="0" u="none" strike="noStrike">
                          <a:solidFill>
                            <a:srgbClr val="000000"/>
                          </a:solidFill>
                          <a:effectLst/>
                          <a:latin typeface="等线" panose="02010600030101010101" pitchFamily="2" charset="-122"/>
                          <a:ea typeface="等线" panose="02010600030101010101" pitchFamily="2" charset="-122"/>
                        </a:rPr>
                        <a:t>131</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56950882"/>
                  </a:ext>
                </a:extLst>
              </a:tr>
              <a:tr h="180975">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0.1753247</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b"/>
                      <a:r>
                        <a:rPr lang="en-US" altLang="zh-CN" sz="1100" b="1" i="0" u="none" strike="noStrike">
                          <a:solidFill>
                            <a:srgbClr val="FF0000"/>
                          </a:solidFill>
                          <a:effectLst/>
                          <a:latin typeface="等线" panose="02010600030101010101" pitchFamily="2" charset="-122"/>
                          <a:ea typeface="等线" panose="02010600030101010101" pitchFamily="2" charset="-122"/>
                        </a:rPr>
                        <a:t>0.425325</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b"/>
                      <a:endParaRPr lang="zh-CN" altLang="en-US" sz="1100" b="0" i="0" u="none" strike="noStrike" dirty="0">
                        <a:solidFill>
                          <a:srgbClr val="000000"/>
                        </a:solidFill>
                        <a:effectLst/>
                        <a:latin typeface="等线" panose="02010600030101010101" pitchFamily="2" charset="-122"/>
                        <a:ea typeface="等线" panose="02010600030101010101" pitchFamily="2" charset="-122"/>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07626175"/>
                  </a:ext>
                </a:extLst>
              </a:tr>
            </a:tbl>
          </a:graphicData>
        </a:graphic>
      </p:graphicFrame>
    </p:spTree>
    <p:extLst>
      <p:ext uri="{BB962C8B-B14F-4D97-AF65-F5344CB8AC3E}">
        <p14:creationId xmlns:p14="http://schemas.microsoft.com/office/powerpoint/2010/main" val="353713093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表格 3">
            <a:extLst>
              <a:ext uri="{FF2B5EF4-FFF2-40B4-BE49-F238E27FC236}">
                <a16:creationId xmlns:a16="http://schemas.microsoft.com/office/drawing/2014/main" id="{78B4BB70-1D22-4F14-B5FD-5222C184BC6D}"/>
              </a:ext>
            </a:extLst>
          </p:cNvPr>
          <p:cNvGraphicFramePr>
            <a:graphicFrameLocks noGrp="1"/>
          </p:cNvGraphicFramePr>
          <p:nvPr>
            <p:extLst>
              <p:ext uri="{D42A27DB-BD31-4B8C-83A1-F6EECF244321}">
                <p14:modId xmlns:p14="http://schemas.microsoft.com/office/powerpoint/2010/main" val="3715109598"/>
              </p:ext>
            </p:extLst>
          </p:nvPr>
        </p:nvGraphicFramePr>
        <p:xfrm>
          <a:off x="2057400" y="824198"/>
          <a:ext cx="7772400" cy="5434439"/>
        </p:xfrm>
        <a:graphic>
          <a:graphicData uri="http://schemas.openxmlformats.org/drawingml/2006/table">
            <a:tbl>
              <a:tblPr/>
              <a:tblGrid>
                <a:gridCol w="1110343">
                  <a:extLst>
                    <a:ext uri="{9D8B030D-6E8A-4147-A177-3AD203B41FA5}">
                      <a16:colId xmlns:a16="http://schemas.microsoft.com/office/drawing/2014/main" val="611200940"/>
                    </a:ext>
                  </a:extLst>
                </a:gridCol>
                <a:gridCol w="1110343">
                  <a:extLst>
                    <a:ext uri="{9D8B030D-6E8A-4147-A177-3AD203B41FA5}">
                      <a16:colId xmlns:a16="http://schemas.microsoft.com/office/drawing/2014/main" val="4059359357"/>
                    </a:ext>
                  </a:extLst>
                </a:gridCol>
                <a:gridCol w="1513114">
                  <a:extLst>
                    <a:ext uri="{9D8B030D-6E8A-4147-A177-3AD203B41FA5}">
                      <a16:colId xmlns:a16="http://schemas.microsoft.com/office/drawing/2014/main" val="1158145895"/>
                    </a:ext>
                  </a:extLst>
                </a:gridCol>
                <a:gridCol w="838200">
                  <a:extLst>
                    <a:ext uri="{9D8B030D-6E8A-4147-A177-3AD203B41FA5}">
                      <a16:colId xmlns:a16="http://schemas.microsoft.com/office/drawing/2014/main" val="517798951"/>
                    </a:ext>
                  </a:extLst>
                </a:gridCol>
                <a:gridCol w="1066800">
                  <a:extLst>
                    <a:ext uri="{9D8B030D-6E8A-4147-A177-3AD203B41FA5}">
                      <a16:colId xmlns:a16="http://schemas.microsoft.com/office/drawing/2014/main" val="1306143447"/>
                    </a:ext>
                  </a:extLst>
                </a:gridCol>
                <a:gridCol w="2133600">
                  <a:extLst>
                    <a:ext uri="{9D8B030D-6E8A-4147-A177-3AD203B41FA5}">
                      <a16:colId xmlns:a16="http://schemas.microsoft.com/office/drawing/2014/main" val="875986001"/>
                    </a:ext>
                  </a:extLst>
                </a:gridCol>
              </a:tblGrid>
              <a:tr h="364542">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Assigned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a:solidFill>
                            <a:srgbClr val="000000"/>
                          </a:solidFill>
                          <a:effectLst/>
                          <a:latin typeface="等线" panose="02010600030101010101" pitchFamily="2" charset="-122"/>
                          <a:ea typeface="等线" panose="02010600030101010101" pitchFamily="2" charset="-122"/>
                        </a:rPr>
                        <a:t>Ready for Motion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a:solidFill>
                            <a:srgbClr val="000000"/>
                          </a:solidFill>
                          <a:effectLst/>
                          <a:latin typeface="等线" panose="02010600030101010101" pitchFamily="2" charset="-122"/>
                          <a:ea typeface="等线" panose="02010600030101010101" pitchFamily="2" charset="-122"/>
                        </a:rPr>
                        <a:t>Approved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b"/>
                      <a:r>
                        <a:rPr lang="en-US" sz="1200" b="1" i="0" u="none" strike="noStrike" dirty="0" err="1">
                          <a:solidFill>
                            <a:srgbClr val="000000"/>
                          </a:solidFill>
                          <a:effectLst/>
                          <a:latin typeface="等线" panose="02010600030101010101" pitchFamily="2" charset="-122"/>
                          <a:ea typeface="等线" panose="02010600030101010101" pitchFamily="2" charset="-122"/>
                        </a:rPr>
                        <a:t>RfM+A</a:t>
                      </a:r>
                      <a:endParaRPr lang="en-US" sz="1200" b="1"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altLang="zh-CN" sz="1200" b="1" dirty="0">
                          <a:solidFill>
                            <a:srgbClr val="0000FF"/>
                          </a:solidFill>
                          <a:effectLst/>
                          <a:latin typeface="Calibri" panose="020F0502020204030204" pitchFamily="34" charset="0"/>
                          <a:ea typeface="宋体" panose="02010600030101010101" pitchFamily="2" charset="-122"/>
                        </a:rPr>
                        <a:t>Confirm to</a:t>
                      </a:r>
                      <a:r>
                        <a:rPr lang="en-US" altLang="zh-CN" sz="1200" b="1" baseline="0" dirty="0">
                          <a:solidFill>
                            <a:srgbClr val="0000FF"/>
                          </a:solidFill>
                          <a:effectLst/>
                          <a:latin typeface="Calibri" panose="020F0502020204030204" pitchFamily="34" charset="0"/>
                          <a:ea typeface="宋体" panose="02010600030101010101" pitchFamily="2" charset="-122"/>
                        </a:rPr>
                        <a:t> resolve all, b</a:t>
                      </a:r>
                      <a:r>
                        <a:rPr lang="en-US" altLang="zh-CN" sz="1200" b="1" dirty="0">
                          <a:solidFill>
                            <a:srgbClr val="0000FF"/>
                          </a:solidFill>
                          <a:effectLst/>
                          <a:latin typeface="Calibri" panose="020F0502020204030204" pitchFamily="34" charset="0"/>
                          <a:ea typeface="宋体" panose="02010600030101010101" pitchFamily="2" charset="-122"/>
                        </a:rPr>
                        <a:t>efore/at March</a:t>
                      </a:r>
                      <a:r>
                        <a:rPr lang="en-US" altLang="zh-CN" sz="1200" b="1" baseline="0" dirty="0">
                          <a:solidFill>
                            <a:srgbClr val="0000FF"/>
                          </a:solidFill>
                          <a:effectLst/>
                          <a:latin typeface="Calibri" panose="020F0502020204030204" pitchFamily="34" charset="0"/>
                          <a:ea typeface="宋体" panose="02010600030101010101" pitchFamily="2" charset="-122"/>
                        </a:rPr>
                        <a:t> P</a:t>
                      </a:r>
                      <a:r>
                        <a:rPr lang="en-US" altLang="zh-CN" sz="1200" b="1" dirty="0">
                          <a:solidFill>
                            <a:srgbClr val="0000FF"/>
                          </a:solidFill>
                          <a:effectLst/>
                          <a:latin typeface="Calibri" panose="020F0502020204030204" pitchFamily="34" charset="0"/>
                          <a:ea typeface="宋体" panose="02010600030101010101" pitchFamily="2" charset="-122"/>
                        </a:rPr>
                        <a:t>lenary</a:t>
                      </a:r>
                      <a:endParaRPr lang="zh-CN" altLang="zh-CN" sz="1200" dirty="0">
                        <a:solidFill>
                          <a:srgbClr val="0000FF"/>
                        </a:solidFill>
                        <a:effectLst/>
                        <a:latin typeface="Calibri" panose="020F0502020204030204" pitchFamily="34" charset="0"/>
                        <a:ea typeface="宋体"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93168364"/>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Alecs</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endParaRPr lang="en-US" altLang="zh-CN" sz="1200" b="0" i="0" u="none" strike="noStrike" dirty="0">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val="293748529"/>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Ali</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677599882"/>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Assaf</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10357643"/>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Atsushi</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22</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77779994"/>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Chaoming</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9</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9</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79136937"/>
                  </a:ext>
                </a:extLst>
              </a:tr>
              <a:tr h="219985">
                <a:tc>
                  <a:txBody>
                    <a:bodyPr/>
                    <a:lstStyle/>
                    <a:p>
                      <a:pPr algn="l" fontAlgn="b"/>
                      <a:r>
                        <a:rPr lang="en-US" sz="1200" b="0" i="0" u="none" strike="noStrike" dirty="0">
                          <a:solidFill>
                            <a:srgbClr val="000000"/>
                          </a:solidFill>
                          <a:effectLst/>
                          <a:latin typeface="等线" panose="02010600030101010101" pitchFamily="2" charset="-122"/>
                          <a:ea typeface="等线" panose="02010600030101010101" pitchFamily="2" charset="-122"/>
                        </a:rPr>
                        <a:t>Cheng</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22</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3</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20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81458438"/>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Chris</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dirty="0">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7427078"/>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Christian Berger </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3945372"/>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Claudio</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95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71886618"/>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Dong </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75164255"/>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Henry Ptasinski</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2</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540414685"/>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Mahmoud</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206060167"/>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Mengshi</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2</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141818337"/>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Naren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6</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130994721"/>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Ning </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val="2995864541"/>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Rui Du</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45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996981589"/>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Shuling (Julia)</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D9E1F2"/>
                    </a:solidFill>
                  </a:tcPr>
                </a:tc>
                <a:extLst>
                  <a:ext uri="{0D108BD9-81ED-4DB2-BD59-A6C34878D82A}">
                    <a16:rowId xmlns:a16="http://schemas.microsoft.com/office/drawing/2014/main" val="3685221812"/>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Stephan</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12463791"/>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Xiandong</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9</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49183664"/>
                  </a:ext>
                </a:extLst>
              </a:tr>
              <a:tr h="219985">
                <a:tc>
                  <a:txBody>
                    <a:bodyPr/>
                    <a:lstStyle/>
                    <a:p>
                      <a:pPr algn="l" fontAlgn="b"/>
                      <a:r>
                        <a:rPr lang="en-US" sz="1200" b="0" i="0" u="none" strike="noStrike">
                          <a:solidFill>
                            <a:srgbClr val="000000"/>
                          </a:solidFill>
                          <a:effectLst/>
                          <a:latin typeface="等线" panose="02010600030101010101" pitchFamily="2" charset="-122"/>
                          <a:ea typeface="等线" panose="02010600030101010101" pitchFamily="2" charset="-122"/>
                        </a:rPr>
                        <a:t>Zhuqing</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0</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65660413"/>
                  </a:ext>
                </a:extLst>
              </a:tr>
              <a:tr h="219985">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510782417"/>
                  </a:ext>
                </a:extLst>
              </a:tr>
              <a:tr h="219985">
                <a:tc>
                  <a:txBody>
                    <a:bodyPr/>
                    <a:lstStyle/>
                    <a:p>
                      <a:pPr algn="l" fontAlgn="b"/>
                      <a:r>
                        <a:rPr lang="en-US" sz="1200" b="1" i="0" u="none" strike="noStrike">
                          <a:solidFill>
                            <a:srgbClr val="000000"/>
                          </a:solidFill>
                          <a:effectLst/>
                          <a:latin typeface="等线" panose="02010600030101010101" pitchFamily="2" charset="-122"/>
                          <a:ea typeface="等线" panose="02010600030101010101" pitchFamily="2" charset="-122"/>
                        </a:rPr>
                        <a:t>All</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308</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77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54</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0" i="0" u="none" strike="noStrike">
                          <a:solidFill>
                            <a:srgbClr val="000000"/>
                          </a:solidFill>
                          <a:effectLst/>
                          <a:latin typeface="等线" panose="02010600030101010101" pitchFamily="2" charset="-122"/>
                          <a:ea typeface="等线" panose="02010600030101010101" pitchFamily="2" charset="-122"/>
                        </a:rPr>
                        <a:t>131</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99473319"/>
                  </a:ext>
                </a:extLst>
              </a:tr>
              <a:tr h="219985">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b"/>
                      <a:endParaRPr lang="zh-CN" altLang="en-US" sz="1200" b="0" i="0" u="none" strike="noStrike">
                        <a:solidFill>
                          <a:srgbClr val="00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1" i="0" u="none" strike="noStrike">
                          <a:solidFill>
                            <a:srgbClr val="FF0000"/>
                          </a:solidFill>
                          <a:effectLst/>
                          <a:latin typeface="等线" panose="02010600030101010101" pitchFamily="2" charset="-122"/>
                          <a:ea typeface="等线" panose="02010600030101010101" pitchFamily="2" charset="-122"/>
                        </a:rPr>
                        <a:t>0.25</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1" i="0" u="none" strike="noStrike" dirty="0">
                          <a:solidFill>
                            <a:srgbClr val="FF0000"/>
                          </a:solidFill>
                          <a:effectLst/>
                          <a:latin typeface="等线" panose="02010600030101010101" pitchFamily="2" charset="-122"/>
                          <a:ea typeface="等线" panose="02010600030101010101" pitchFamily="2" charset="-122"/>
                        </a:rPr>
                        <a:t>0.1753247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r>
                        <a:rPr lang="en-US" altLang="zh-CN" sz="1200" b="1" i="0" u="none" strike="noStrike" dirty="0">
                          <a:solidFill>
                            <a:srgbClr val="FF0000"/>
                          </a:solidFill>
                          <a:effectLst/>
                          <a:latin typeface="等线" panose="02010600030101010101" pitchFamily="2" charset="-122"/>
                          <a:ea typeface="等线" panose="02010600030101010101" pitchFamily="2" charset="-122"/>
                        </a:rPr>
                        <a:t>0.4253247</a:t>
                      </a: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b"/>
                      <a:endParaRPr lang="en-US" altLang="zh-CN" sz="1200" b="1" i="0" u="none" strike="noStrike" dirty="0">
                        <a:solidFill>
                          <a:srgbClr val="FF0000"/>
                        </a:solidFill>
                        <a:effectLst/>
                        <a:latin typeface="等线" panose="02010600030101010101" pitchFamily="2" charset="-122"/>
                        <a:ea typeface="等线" panose="02010600030101010101" pitchFamily="2" charset="-122"/>
                      </a:endParaRPr>
                    </a:p>
                  </a:txBody>
                  <a:tcPr marL="9024" marR="9024" marT="9024"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53528664"/>
                  </a:ext>
                </a:extLst>
              </a:tr>
            </a:tbl>
          </a:graphicData>
        </a:graphic>
      </p:graphicFrame>
    </p:spTree>
    <p:extLst>
      <p:ext uri="{BB962C8B-B14F-4D97-AF65-F5344CB8AC3E}">
        <p14:creationId xmlns:p14="http://schemas.microsoft.com/office/powerpoint/2010/main" val="18670110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0000FF"/>
                </a:solidFill>
              </a:rPr>
              <a:t>Motions on </a:t>
            </a:r>
          </a:p>
          <a:p>
            <a:pPr algn="ctr">
              <a:buFontTx/>
              <a:buNone/>
            </a:pPr>
            <a:r>
              <a:rPr lang="en-US" altLang="zh-CN" sz="2800" dirty="0">
                <a:cs typeface="Times New Roman" panose="02020603050405020304" pitchFamily="18" charset="0"/>
              </a:rPr>
              <a:t>Feb 	  27	(Tuesday)	9</a:t>
            </a:r>
            <a:r>
              <a:rPr lang="zh-CN" altLang="en-US" sz="2800" dirty="0">
                <a:cs typeface="Times New Roman" panose="02020603050405020304" pitchFamily="18" charset="0"/>
              </a:rPr>
              <a:t>：</a:t>
            </a:r>
            <a:r>
              <a:rPr lang="en-US" altLang="zh-CN" sz="2800" dirty="0">
                <a:cs typeface="Times New Roman" panose="02020603050405020304" pitchFamily="18" charset="0"/>
              </a:rPr>
              <a:t>00 - 11:00 ET</a:t>
            </a:r>
            <a:r>
              <a:rPr lang="en-US" altLang="en-US" sz="2800" dirty="0"/>
              <a:t>.</a:t>
            </a:r>
          </a:p>
          <a:p>
            <a:pPr lvl="1"/>
            <a:endParaRPr lang="en-US" altLang="en-US" sz="3600" dirty="0"/>
          </a:p>
          <a:p>
            <a:pPr lvl="1"/>
            <a:endParaRPr lang="en-US" altLang="en-US" sz="3600" dirty="0"/>
          </a:p>
        </p:txBody>
      </p:sp>
    </p:spTree>
    <p:extLst>
      <p:ext uri="{BB962C8B-B14F-4D97-AF65-F5344CB8AC3E}">
        <p14:creationId xmlns:p14="http://schemas.microsoft.com/office/powerpoint/2010/main" val="15289958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4013, 4055, 4160, 4174, 4211, 4306</a:t>
            </a:r>
          </a:p>
          <a:p>
            <a:pPr lvl="1" algn="just">
              <a:buFont typeface="Arial" panose="020B0604020202020204" pitchFamily="34" charset="0"/>
              <a:buChar char="–"/>
              <a:defRPr/>
            </a:pPr>
            <a:r>
              <a:rPr lang="en-US" altLang="zh-CN" sz="1600" dirty="0"/>
              <a:t>as specified in doc.: 11-24/0193r1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11-24/0193r1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9829219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4175, 4176, 4184</a:t>
            </a:r>
          </a:p>
          <a:p>
            <a:pPr lvl="1" algn="just">
              <a:buFont typeface="Arial" panose="020B0604020202020204" pitchFamily="34" charset="0"/>
              <a:buChar char="–"/>
              <a:defRPr/>
            </a:pPr>
            <a:r>
              <a:rPr lang="en-US" altLang="zh-CN" sz="1600" dirty="0"/>
              <a:t>as specified in doc.: 11-24/0196r1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Chaoming Luo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11-24/0196r1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965989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4099 </a:t>
            </a:r>
          </a:p>
          <a:p>
            <a:pPr lvl="1" algn="just">
              <a:buFont typeface="Arial" panose="020B0604020202020204" pitchFamily="34" charset="0"/>
              <a:buChar char="–"/>
              <a:defRPr/>
            </a:pPr>
            <a:r>
              <a:rPr lang="en-US" altLang="zh-CN" sz="1600" dirty="0"/>
              <a:t>as specified in doc.: 11-24/0203r0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Ning Gao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11-24/0203r0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0216286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505</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4006   4052  4054</a:t>
            </a:r>
          </a:p>
          <a:p>
            <a:pPr lvl="1" algn="just">
              <a:buFont typeface="Arial" panose="020B0604020202020204" pitchFamily="34" charset="0"/>
              <a:buChar char="–"/>
              <a:defRPr/>
            </a:pPr>
            <a:r>
              <a:rPr lang="en-US" altLang="zh-CN" sz="1600" dirty="0"/>
              <a:t>as specified in doc.: 11-24/0192r1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11-24/0192r1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503853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506</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4086 4307 4007 4009 4053</a:t>
            </a:r>
          </a:p>
          <a:p>
            <a:pPr lvl="1" algn="just">
              <a:buFont typeface="Arial" panose="020B0604020202020204" pitchFamily="34" charset="0"/>
              <a:buChar char="–"/>
              <a:defRPr/>
            </a:pPr>
            <a:r>
              <a:rPr lang="en-US" altLang="zh-CN" sz="1600" dirty="0"/>
              <a:t>as specified in doc.: 11-24/0217r1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Xiandong</a:t>
            </a:r>
            <a:r>
              <a:rPr lang="en-US" altLang="zh-CN" sz="1800" b="1" kern="0" dirty="0"/>
              <a:t> Dong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11-24/0217r1</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233745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    This presentation contains the IEEE 802.11 Task Group bf agenda items for the teleconference calls on </a:t>
            </a:r>
          </a:p>
          <a:p>
            <a:pPr lvl="1"/>
            <a:endParaRPr lang="en-US" altLang="en-US" dirty="0"/>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6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solidFill>
                <a:srgbClr val="00B0F0"/>
              </a:solidFill>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26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Feb 	  27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 Motion</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solidFill>
                  <a:srgbClr val="00B0F0"/>
                </a:solidFill>
                <a:cs typeface="Times New Roman" panose="02020603050405020304" pitchFamily="18" charset="0"/>
              </a:rPr>
              <a:t>Feb 	  29	(Thursday)	22</a:t>
            </a:r>
            <a:r>
              <a:rPr lang="zh-CN" altLang="en-US" sz="1800" b="1" dirty="0">
                <a:solidFill>
                  <a:srgbClr val="00B0F0"/>
                </a:solidFill>
                <a:cs typeface="Times New Roman" panose="02020603050405020304" pitchFamily="18" charset="0"/>
              </a:rPr>
              <a:t>：</a:t>
            </a:r>
            <a:r>
              <a:rPr lang="en-US" altLang="zh-CN" sz="1800" b="1" dirty="0">
                <a:solidFill>
                  <a:srgbClr val="00B0F0"/>
                </a:solidFill>
                <a:cs typeface="Times New Roman" panose="02020603050405020304" pitchFamily="18" charset="0"/>
              </a:rPr>
              <a:t>00 - 00:00 ET</a:t>
            </a:r>
          </a:p>
          <a:p>
            <a:pPr marL="685800" lvl="2" indent="-285750" algn="just">
              <a:spcBef>
                <a:spcPct val="0"/>
              </a:spcBef>
              <a:spcAft>
                <a:spcPts val="300"/>
              </a:spcAft>
              <a:buClr>
                <a:srgbClr val="000000"/>
              </a:buClr>
              <a:buFont typeface="Times New Roman" panose="02020603050405020304" pitchFamily="18" charset="0"/>
              <a:buChar char="―"/>
              <a:defRPr/>
            </a:pPr>
            <a:endParaRPr lang="en-US" altLang="zh-CN" sz="1000" b="1" dirty="0">
              <a:cs typeface="Times New Roman" panose="02020603050405020304" pitchFamily="18" charset="0"/>
            </a:endParaRP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4	(Monday)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marL="685800" lvl="2" indent="-285750" algn="just">
              <a:spcBef>
                <a:spcPct val="0"/>
              </a:spcBef>
              <a:spcAft>
                <a:spcPts val="300"/>
              </a:spcAft>
              <a:buClr>
                <a:srgbClr val="000000"/>
              </a:buClr>
              <a:buFont typeface="Times New Roman" panose="02020603050405020304" pitchFamily="18" charset="0"/>
              <a:buChar char="―"/>
              <a:defRPr/>
            </a:pPr>
            <a:r>
              <a:rPr lang="en-US" altLang="zh-CN" sz="1800" b="1" dirty="0">
                <a:cs typeface="Times New Roman" panose="02020603050405020304" pitchFamily="18" charset="0"/>
              </a:rPr>
              <a:t>Mar 	  5	(Tuesday)	9</a:t>
            </a:r>
            <a:r>
              <a:rPr lang="zh-CN" altLang="en-US" sz="1800" b="1" dirty="0">
                <a:cs typeface="Times New Roman" panose="02020603050405020304" pitchFamily="18" charset="0"/>
              </a:rPr>
              <a:t>：</a:t>
            </a:r>
            <a:r>
              <a:rPr lang="en-US" altLang="zh-CN" sz="1800" b="1" dirty="0">
                <a:cs typeface="Times New Roman" panose="02020603050405020304" pitchFamily="18" charset="0"/>
              </a:rPr>
              <a:t>00 - 11:00 ET </a:t>
            </a:r>
          </a:p>
          <a:p>
            <a:pPr lvl="1"/>
            <a:endParaRPr lang="en-US" altLang="en-US" dirty="0"/>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507</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4091, 4148, 4193, 4092, 4149, 4150, 4194, 4093, 4152, 4153, 4203, 4094, 4154, 4155, 4156, 4157, 4158, 4201, 4248, 4095, 4162 and 4163</a:t>
            </a:r>
          </a:p>
          <a:p>
            <a:pPr lvl="1" algn="just">
              <a:buFont typeface="Arial" panose="020B0604020202020204" pitchFamily="34" charset="0"/>
              <a:buChar char="–"/>
              <a:defRPr/>
            </a:pPr>
            <a:r>
              <a:rPr lang="en-US" altLang="zh-CN" sz="1600" dirty="0"/>
              <a:t>as specified in doc.: 11-24/0195r3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11-24/0195r3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63674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508</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4087, 4088, 4136, 4209, 4210, 4200, 4096, 4097, 4171, 4172, 4199, 4207, 4208, 4289, 4098, 4202 and 4264 </a:t>
            </a:r>
          </a:p>
          <a:p>
            <a:pPr lvl="1" algn="just">
              <a:buFont typeface="Arial" panose="020B0604020202020204" pitchFamily="34" charset="0"/>
              <a:buChar char="–"/>
              <a:defRPr/>
            </a:pPr>
            <a:r>
              <a:rPr lang="en-US" altLang="zh-CN" sz="1600" dirty="0"/>
              <a:t>as specified in doc.: 11-24/0137r3</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11-24/0137r3</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759214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509</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4118, 4119, 4127, 4128 and 4129</a:t>
            </a:r>
          </a:p>
          <a:p>
            <a:pPr lvl="1" algn="just">
              <a:buFont typeface="Arial" panose="020B0604020202020204" pitchFamily="34" charset="0"/>
              <a:buChar char="–"/>
              <a:defRPr/>
            </a:pPr>
            <a:r>
              <a:rPr lang="en-US" altLang="zh-CN" sz="1600" dirty="0"/>
              <a:t>as specified in doc.: 11-24/0190r0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11-24/0190r0</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88815037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510</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4117 </a:t>
            </a:r>
          </a:p>
          <a:p>
            <a:pPr lvl="1" algn="just">
              <a:buFont typeface="Arial" panose="020B0604020202020204" pitchFamily="34" charset="0"/>
              <a:buChar char="–"/>
              <a:defRPr/>
            </a:pPr>
            <a:r>
              <a:rPr lang="en-US" altLang="zh-CN" sz="1600" dirty="0"/>
              <a:t>as specified in doc.: 11-24/0191r0</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Alecsander Eitan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11-24/0191r0</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36831887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511</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4048 4050 4056</a:t>
            </a:r>
          </a:p>
          <a:p>
            <a:pPr lvl="1" algn="just">
              <a:buFont typeface="Arial" panose="020B0604020202020204" pitchFamily="34" charset="0"/>
              <a:buChar char="–"/>
              <a:defRPr/>
            </a:pPr>
            <a:r>
              <a:rPr lang="en-US" altLang="zh-CN" sz="1600" dirty="0"/>
              <a:t>as specified in doc.: 11-24/0210r2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Cheng Chen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11-24/0210r2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58768303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512</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4068, 4080, 4291, 4177, 4037 </a:t>
            </a:r>
          </a:p>
          <a:p>
            <a:pPr lvl="1" algn="just">
              <a:buFont typeface="Arial" panose="020B0604020202020204" pitchFamily="34" charset="0"/>
              <a:buChar char="–"/>
              <a:defRPr/>
            </a:pPr>
            <a:r>
              <a:rPr lang="en-US" altLang="zh-CN" sz="1600" dirty="0"/>
              <a:t>as specified in doc.: 11-24/0202r2</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Narengerile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11-24/0202r2</a:t>
            </a:r>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147134569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513</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4090 and 4212</a:t>
            </a:r>
          </a:p>
          <a:p>
            <a:pPr lvl="1" algn="just">
              <a:buFont typeface="Arial" panose="020B0604020202020204" pitchFamily="34" charset="0"/>
              <a:buChar char="–"/>
              <a:defRPr/>
            </a:pPr>
            <a:r>
              <a:rPr lang="en-US" altLang="zh-CN" sz="1600" dirty="0"/>
              <a:t>as specified in doc.: 11-24/0194r1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11-24/0194r1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9801590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514</a:t>
            </a:r>
            <a:endParaRPr lang="en-US" altLang="en-US" sz="3600" dirty="0"/>
          </a:p>
        </p:txBody>
      </p:sp>
      <p:sp>
        <p:nvSpPr>
          <p:cNvPr id="5" name="Rectangle 3"/>
          <p:cNvSpPr txBox="1">
            <a:spLocks noChangeArrowheads="1"/>
          </p:cNvSpPr>
          <p:nvPr/>
        </p:nvSpPr>
        <p:spPr bwMode="auto">
          <a:xfrm>
            <a:off x="762000" y="1295400"/>
            <a:ext cx="107442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draft:</a:t>
            </a:r>
          </a:p>
          <a:p>
            <a:pPr lvl="1" algn="just">
              <a:buFont typeface="Arial" panose="020B0604020202020204" pitchFamily="34" charset="0"/>
              <a:buChar char="–"/>
              <a:defRPr/>
            </a:pPr>
            <a:r>
              <a:rPr lang="en-US" altLang="zh-CN" sz="1600" dirty="0"/>
              <a:t>CIDs: 4067, 4066, 4078, 4065</a:t>
            </a:r>
          </a:p>
          <a:p>
            <a:pPr lvl="1" algn="just">
              <a:buFont typeface="Arial" panose="020B0604020202020204" pitchFamily="34" charset="0"/>
              <a:buChar char="–"/>
              <a:defRPr/>
            </a:pPr>
            <a:r>
              <a:rPr lang="en-US" altLang="zh-CN" sz="1600" dirty="0"/>
              <a:t>as specified in doc.: 11-24/0245r1</a:t>
            </a:r>
          </a:p>
          <a:p>
            <a:pPr lvl="1"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Rui Du 	</a:t>
            </a:r>
            <a:r>
              <a:rPr lang="en-US" altLang="zh-CN" sz="1800" b="1" dirty="0"/>
              <a:t>	</a:t>
            </a:r>
            <a:r>
              <a:rPr lang="en-US" altLang="zh-CN" sz="1800" b="1" kern="0" dirty="0"/>
              <a:t>Second:</a:t>
            </a:r>
          </a:p>
          <a:p>
            <a:pPr marL="342900" lvl="1" indent="-342900" algn="just">
              <a:buFont typeface="Arial" panose="020B0604020202020204" pitchFamily="34" charset="0"/>
              <a:buChar char="•"/>
              <a:defRPr/>
            </a:pPr>
            <a:r>
              <a:rPr lang="en-US" altLang="zh-CN" sz="1800" b="1" kern="0" dirty="0"/>
              <a:t>Result: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a:t>Related document </a:t>
            </a:r>
            <a:r>
              <a:rPr lang="en-US" altLang="zh-CN" dirty="0"/>
              <a:t>11-24/0245r1</a:t>
            </a:r>
            <a:endParaRPr lang="en-US" altLang="zh-CN" kern="0" dirty="0"/>
          </a:p>
          <a:p>
            <a:pPr marL="628650" lvl="2">
              <a:buFont typeface="微软雅黑" panose="020B0503020204020204" pitchFamily="34" charset="-122"/>
              <a:buChar char="–"/>
              <a:defRPr/>
            </a:pPr>
            <a:r>
              <a:rPr lang="en-US" altLang="zh-CN" kern="0" dirty="0"/>
              <a:t>SP Result: Unanimous consent</a:t>
            </a:r>
            <a:endParaRPr lang="en-US" altLang="zh-CN" sz="1050" b="1" kern="0" dirty="0"/>
          </a:p>
        </p:txBody>
      </p:sp>
    </p:spTree>
    <p:extLst>
      <p:ext uri="{BB962C8B-B14F-4D97-AF65-F5344CB8AC3E}">
        <p14:creationId xmlns:p14="http://schemas.microsoft.com/office/powerpoint/2010/main" val="212096512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solidFill>
                  <a:srgbClr val="FF0000"/>
                </a:solidFill>
              </a:rPr>
              <a:t>Backup</a:t>
            </a:r>
            <a:endParaRPr lang="en-US" altLang="en-US" sz="3600" dirty="0">
              <a:solidFill>
                <a:srgbClr val="FF0000"/>
              </a:solidFill>
            </a:endParaRPr>
          </a:p>
        </p:txBody>
      </p:sp>
    </p:spTree>
    <p:extLst>
      <p:ext uri="{BB962C8B-B14F-4D97-AF65-F5344CB8AC3E}">
        <p14:creationId xmlns:p14="http://schemas.microsoft.com/office/powerpoint/2010/main" val="336219514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SP Motion 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a:t>SP (PDT):</a:t>
            </a:r>
          </a:p>
          <a:p>
            <a:pPr marL="0" lvl="1" indent="0" algn="just">
              <a:buNone/>
              <a:defRPr/>
            </a:pPr>
            <a:r>
              <a:rPr lang="en-US" altLang="zh-CN" sz="1400" b="1" kern="0" dirty="0"/>
              <a:t>Do you support including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Motion (PDT):</a:t>
            </a:r>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a:t>DCN + title</a:t>
            </a:r>
          </a:p>
          <a:p>
            <a:pPr marL="0" lvl="1" indent="0" algn="just">
              <a:buNone/>
              <a:defRPr/>
            </a:pPr>
            <a:endParaRPr lang="en-US" altLang="zh-CN" sz="1400" b="1" kern="0" dirty="0"/>
          </a:p>
          <a:p>
            <a:pPr marL="0" lvl="1" indent="0" algn="just">
              <a:buNone/>
              <a:defRPr/>
            </a:pPr>
            <a:r>
              <a:rPr lang="en-US" altLang="zh-CN" sz="1400" b="1" kern="0" dirty="0"/>
              <a:t>SP (CR):</a:t>
            </a:r>
          </a:p>
          <a:p>
            <a:pPr marL="0" lvl="1" indent="0" algn="just">
              <a:buNone/>
              <a:defRPr/>
            </a:pPr>
            <a:r>
              <a:rPr lang="en-US" altLang="zh-CN" sz="1400" b="1" kern="0" dirty="0"/>
              <a:t>Do you agree to resolve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a:p>
            <a:pPr marL="0" lvl="1" indent="0" algn="just">
              <a:buNone/>
              <a:defRPr/>
            </a:pPr>
            <a:r>
              <a:rPr lang="en-US" altLang="zh-CN" sz="1400" b="1" kern="0" dirty="0"/>
              <a:t>Motion (CR):</a:t>
            </a:r>
          </a:p>
          <a:p>
            <a:pPr marL="0" lvl="1" indent="0" algn="just">
              <a:buNone/>
              <a:defRPr/>
            </a:pPr>
            <a:r>
              <a:rPr lang="en-US" altLang="zh-CN" sz="1400" b="1" kern="0" dirty="0"/>
              <a:t>Move to approve resolutions to the following CIDs listed in the following document and incorporate the text changes into the latest </a:t>
            </a:r>
            <a:r>
              <a:rPr lang="en-US" altLang="zh-CN" sz="1400" b="1" kern="0" dirty="0" err="1"/>
              <a:t>TGbf</a:t>
            </a:r>
            <a:r>
              <a:rPr lang="en-US" altLang="zh-CN" sz="1400" b="1" kern="0" dirty="0"/>
              <a:t> draft:</a:t>
            </a:r>
          </a:p>
          <a:p>
            <a:pPr lvl="1" algn="just">
              <a:buFont typeface="Arial" panose="020B0604020202020204" pitchFamily="34" charset="0"/>
              <a:buChar char="–"/>
              <a:defRPr/>
            </a:pPr>
            <a:r>
              <a:rPr lang="en-US" altLang="zh-CN" sz="1400" dirty="0"/>
              <a:t>CID, in DCN + title</a:t>
            </a:r>
          </a:p>
          <a:p>
            <a:pPr marL="0" lvl="1" indent="0" algn="just">
              <a:buNone/>
              <a:defRPr/>
            </a:pPr>
            <a:endParaRPr lang="en-US" altLang="zh-CN" sz="1400" b="1" kern="0" dirty="0"/>
          </a:p>
        </p:txBody>
      </p:sp>
    </p:spTree>
    <p:extLst>
      <p:ext uri="{BB962C8B-B14F-4D97-AF65-F5344CB8AC3E}">
        <p14:creationId xmlns:p14="http://schemas.microsoft.com/office/powerpoint/2010/main" val="19632950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146686</TotalTime>
  <Words>3909</Words>
  <Application>Microsoft Office PowerPoint</Application>
  <PresentationFormat>宽屏</PresentationFormat>
  <Paragraphs>696</Paragraphs>
  <Slides>39</Slides>
  <Notes>39</Notes>
  <HiddenSlides>0</HiddenSlides>
  <MMClips>0</MMClips>
  <ScaleCrop>false</ScaleCrop>
  <HeadingPairs>
    <vt:vector size="6" baseType="variant">
      <vt:variant>
        <vt:lpstr>已用的字体</vt:lpstr>
      </vt:variant>
      <vt:variant>
        <vt:i4>11</vt:i4>
      </vt:variant>
      <vt:variant>
        <vt:lpstr>主题</vt:lpstr>
      </vt:variant>
      <vt:variant>
        <vt:i4>1</vt:i4>
      </vt:variant>
      <vt:variant>
        <vt:lpstr>幻灯片标题</vt:lpstr>
      </vt:variant>
      <vt:variant>
        <vt:i4>39</vt:i4>
      </vt:variant>
    </vt:vector>
  </HeadingPairs>
  <TitlesOfParts>
    <vt:vector size="51" baseType="lpstr">
      <vt:lpstr>Monotype Sorts</vt:lpstr>
      <vt:lpstr>MS Gothic</vt:lpstr>
      <vt:lpstr>MS PGothic</vt:lpstr>
      <vt:lpstr>等线</vt:lpstr>
      <vt:lpstr>宋体</vt:lpstr>
      <vt:lpstr>微软雅黑</vt:lpstr>
      <vt:lpstr>Arial</vt:lpstr>
      <vt:lpstr>Calibri</vt:lpstr>
      <vt:lpstr>Helvetica</vt:lpstr>
      <vt:lpstr>Times New Roman</vt:lpstr>
      <vt:lpstr>Wingdings</vt:lpstr>
      <vt:lpstr>802-11-Submission</vt:lpstr>
      <vt:lpstr>Task Group bf Meeting agenda, February – March teleconference 2024</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vt:lpstr>
      <vt:lpstr>PowerPoint 演示文稿</vt:lpstr>
      <vt:lpstr>PowerPoint 演示文稿</vt:lpstr>
      <vt:lpstr>PowerPoint 演示文稿</vt:lpstr>
      <vt:lpstr>D3.0 CR Status</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September Interim 2023</dc:title>
  <dc:description/>
  <cp:lastModifiedBy>Hanxiao (Tony, WT Lab)</cp:lastModifiedBy>
  <cp:revision>444</cp:revision>
  <cp:lastPrinted>2014-11-04T15:04:57Z</cp:lastPrinted>
  <dcterms:created xsi:type="dcterms:W3CDTF">2007-04-17T18:10:23Z</dcterms:created>
  <dcterms:modified xsi:type="dcterms:W3CDTF">2024-02-07T07:47:25Z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(3)Z0NTIlAOwJmb12+uogkJndU0pnH1BnyKZTcy2NXNhTRFf/cKhAUeyEj0jvfGhs5vAzpux1Nx
fWsTZaZeR8NDdG4EPiuU3GAa6iQjR9NGYX6+MufgONigMfrFvdtYNoglVfogRwLozqokQGUx
SSJxDFLAlkYkob1vQuXQ1k4K/oiHeK6ywCwGwKU0TFsf8qZ6YbFG2wRPIn29gksMCU/4MwW2
OzmipdjPCyO9pWPEMl</vt:lpwstr>
  </property>
  <property fmtid="{D5CDD505-2E9C-101B-9397-08002B2CF9AE}" pid="27" name="_2015_ms_pID_7253431">
    <vt:lpwstr>lkxRxeSUxRC9FYse23gUjrzHpUs7P1GhkMgy44AWbs6vg+Gb/wMO+T
haI0e5oXLT04Svok2v9CEwSW459Z7AQaXYnun5gZeZN2fkgx7VchC1tbxED1Fzsdi9murWnk
6yxSIwZYFQhcQ6o1hlxMznWlpAgSBshQxb1PiYU+85QQRYgVlKHnzRnzhjiv2pqBmI9cXSCj
ji8kxtwZU8T3LeUfYRJPP+Pgjsb4sVCHEQJN</vt:lpwstr>
  </property>
  <property fmtid="{D5CDD505-2E9C-101B-9397-08002B2CF9AE}" pid="28" name="_2015_ms_pID_7253432">
    <vt:lpwstr>uOzGLckhpQdMa4ZgpnsF0Kw=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