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comments/comment1.xml" ContentType="application/vnd.openxmlformats-officedocument.presentationml.comments+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414" r:id="rId59"/>
    <p:sldId id="1422" r:id="rId60"/>
    <p:sldId id="1415" r:id="rId61"/>
    <p:sldId id="1416" r:id="rId62"/>
    <p:sldId id="1417" r:id="rId63"/>
    <p:sldId id="1418" r:id="rId64"/>
    <p:sldId id="1419" r:id="rId65"/>
    <p:sldId id="1420" r:id="rId66"/>
    <p:sldId id="1421" r:id="rId67"/>
    <p:sldId id="1141" r:id="rId68"/>
    <p:sldId id="1024" r:id="rId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2112862768"/>
        <c:axId val="2112863312"/>
      </c:barChart>
      <c:catAx>
        <c:axId val="21128627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12863312"/>
        <c:crosses val="autoZero"/>
        <c:auto val="1"/>
        <c:lblAlgn val="ctr"/>
        <c:lblOffset val="100"/>
        <c:noMultiLvlLbl val="0"/>
      </c:catAx>
      <c:valAx>
        <c:axId val="2112863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128627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35826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573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1356639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39627241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54156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1746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6952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50031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r12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0028-14-00bf-lb281-comments-and-approved-resolutions.xlsx" TargetMode="External"/><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69597431"/>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24/0464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Mahmoud Kamel (</a:t>
                      </a:r>
                      <a:r>
                        <a:rPr lang="en-US" sz="1200" dirty="0" err="1">
                          <a:solidFill>
                            <a:srgbClr val="00B050"/>
                          </a:solidFill>
                          <a:effectLst/>
                          <a:latin typeface="Times New Roman" panose="02020603050405020304" pitchFamily="18" charset="0"/>
                          <a:ea typeface="宋体" panose="02010600030101010101" pitchFamily="2" charset="-122"/>
                        </a:rPr>
                        <a:t>InterDigital</a:t>
                      </a:r>
                      <a:r>
                        <a:rPr lang="en-US" sz="1200" dirty="0">
                          <a:solidFill>
                            <a:srgbClr val="00B050"/>
                          </a:solidFill>
                          <a:effectLst/>
                          <a:latin typeface="Times New Roman" panose="02020603050405020304" pitchFamily="18" charset="0"/>
                          <a:ea typeface="宋体" panose="02010600030101010101" pitchFamily="2" charset="-122"/>
                        </a:rPr>
                        <a:t>)</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rPr>
                        <a:t>10 </a:t>
                      </a:r>
                      <a:r>
                        <a:rPr lang="en-US" sz="1200" dirty="0">
                          <a:solidFill>
                            <a:srgbClr val="00B050"/>
                          </a:solidFill>
                          <a:effectLst/>
                          <a:latin typeface="Times New Roman" panose="02020603050405020304" pitchFamily="18"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Uniform Tone Spacing for Ng=8 and Ng=16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PDT Uniform Tone Spacing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smtClean="0">
                <a:solidFill>
                  <a:srgbClr val="0000FF"/>
                </a:solidFill>
              </a:rPr>
              <a:t>537-544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40874319"/>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600" kern="0" dirty="0"/>
          </a:p>
        </p:txBody>
      </p:sp>
    </p:spTree>
    <p:extLst>
      <p:ext uri="{BB962C8B-B14F-4D97-AF65-F5344CB8AC3E}">
        <p14:creationId xmlns:p14="http://schemas.microsoft.com/office/powerpoint/2010/main" val="2867488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4058, 4061, 4064, 4100, 4189, 4192, 4246, and 4190</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24/0611r1</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Christian Berger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24/0611r1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85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539</a:t>
            </a:r>
            <a:r>
              <a:rPr lang="en-US" altLang="zh-CN" sz="4000" dirty="0" smtClean="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smtClean="0">
                <a:solidFill>
                  <a:srgbClr val="FF0000"/>
                </a:solidFill>
              </a:rPr>
              <a:t>11-24-0141r8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solidFill>
                  <a:srgbClr val="FF0000"/>
                </a:solidFill>
              </a:rPr>
              <a:t>11-24-0141r8</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92629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540</a:t>
            </a:r>
            <a:r>
              <a:rPr lang="en-US" altLang="zh-CN" sz="4000" dirty="0" smtClean="0"/>
              <a:t>: </a:t>
            </a:r>
            <a:r>
              <a:rPr lang="en-US" altLang="zh-CN" sz="4000" dirty="0"/>
              <a:t>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smtClean="0">
                <a:solidFill>
                  <a:srgbClr val="FF0000"/>
                </a:solidFill>
              </a:rPr>
              <a:t>11-24-0419r2</a:t>
            </a:r>
            <a:r>
              <a:rPr lang="en-US" altLang="zh-CN" sz="2000" dirty="0" smtClean="0"/>
              <a:t> </a:t>
            </a:r>
            <a:r>
              <a:rPr lang="en-US" altLang="zh-CN" sz="2000" dirty="0"/>
              <a:t>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solidFill>
                  <a:srgbClr val="FF0000"/>
                </a:solidFill>
              </a:rPr>
              <a:t>11-24-0419r2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15960222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a:t>
            </a:r>
            <a:r>
              <a:rPr lang="en-US" altLang="zh-CN" sz="4000" dirty="0" smtClean="0">
                <a:solidFill>
                  <a:srgbClr val="FF0000"/>
                </a:solidFill>
              </a:rPr>
              <a:t>541</a:t>
            </a:r>
            <a:r>
              <a:rPr lang="en-US" altLang="zh-CN" sz="4000" dirty="0" smtClean="0"/>
              <a:t>: </a:t>
            </a:r>
            <a:r>
              <a:rPr lang="en-US" altLang="zh-CN" sz="4000" dirty="0"/>
              <a:t>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30901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542</a:t>
            </a:r>
            <a:r>
              <a:rPr lang="en-US" altLang="zh-CN" sz="3200" dirty="0" smtClean="0"/>
              <a:t>: </a:t>
            </a:r>
            <a:r>
              <a:rPr lang="en-US" altLang="zh-CN" sz="3200" dirty="0"/>
              <a:t>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255403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543</a:t>
            </a:r>
            <a:r>
              <a:rPr lang="en-US" altLang="zh-CN" sz="3200" dirty="0" smtClean="0"/>
              <a:t>: </a:t>
            </a:r>
            <a:r>
              <a:rPr lang="en-US" altLang="zh-CN" sz="3200" dirty="0"/>
              <a:t>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61850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544</a:t>
            </a:r>
            <a:r>
              <a:rPr lang="en-US" altLang="zh-CN" sz="3200" dirty="0" smtClean="0"/>
              <a:t>: </a:t>
            </a:r>
            <a:r>
              <a:rPr lang="en-US" altLang="zh-CN" sz="3200" dirty="0"/>
              <a:t>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a:t>
            </a:r>
            <a:r>
              <a:rPr lang="en-US" altLang="zh-CN" sz="2000" dirty="0" smtClean="0"/>
              <a:t>11-24/0028r</a:t>
            </a:r>
            <a:r>
              <a:rPr lang="en-US" altLang="zh-CN" sz="2000" dirty="0" smtClean="0">
                <a:solidFill>
                  <a:srgbClr val="FF0000"/>
                </a:solidFill>
              </a:rPr>
              <a:t>14</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mentor.ieee.org/802.11/dcn/24/11-24-0028-14-00bf-lb281-comments-and-approved-resolutions.xlsx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a:t>
            </a:r>
            <a:r>
              <a:rPr lang="en-GB" altLang="zh-CN" sz="2000" dirty="0" smtClean="0"/>
              <a:t>: </a:t>
            </a:r>
            <a:r>
              <a:rPr lang="en-US" altLang="zh-CN" sz="2000" kern="0" dirty="0"/>
              <a:t>Claudio da Silva </a:t>
            </a:r>
            <a:r>
              <a:rPr lang="en-GB" altLang="zh-CN" sz="2000" dirty="0"/>
              <a:t>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61044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146239</TotalTime>
  <Words>4909</Words>
  <Application>Microsoft Office PowerPoint</Application>
  <PresentationFormat>宽屏</PresentationFormat>
  <Paragraphs>1279</Paragraphs>
  <Slides>68</Slides>
  <Notes>67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68</vt:i4>
      </vt:variant>
    </vt:vector>
  </HeadingPairs>
  <TitlesOfParts>
    <vt:vector size="8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591</cp:revision>
  <cp:lastPrinted>2014-11-04T15:04:57Z</cp:lastPrinted>
  <dcterms:created xsi:type="dcterms:W3CDTF">2007-04-17T18:10:23Z</dcterms:created>
  <dcterms:modified xsi:type="dcterms:W3CDTF">2024-03-14T17:14:31Z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