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comments/comment1.xml" ContentType="application/vnd.openxmlformats-officedocument.presentationml.comments+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396" r:id="rId22"/>
    <p:sldId id="877" r:id="rId23"/>
    <p:sldId id="1367" r:id="rId24"/>
    <p:sldId id="897" r:id="rId25"/>
    <p:sldId id="1380" r:id="rId26"/>
    <p:sldId id="1389" r:id="rId27"/>
    <p:sldId id="1390" r:id="rId28"/>
    <p:sldId id="905" r:id="rId29"/>
    <p:sldId id="1163" r:id="rId30"/>
    <p:sldId id="1391" r:id="rId31"/>
    <p:sldId id="1121" r:id="rId32"/>
    <p:sldId id="1122" r:id="rId33"/>
    <p:sldId id="1123" r:id="rId34"/>
    <p:sldId id="1124" r:id="rId35"/>
    <p:sldId id="1125" r:id="rId36"/>
    <p:sldId id="1131" r:id="rId37"/>
    <p:sldId id="1132" r:id="rId38"/>
    <p:sldId id="1133" r:id="rId39"/>
    <p:sldId id="1136" r:id="rId40"/>
    <p:sldId id="1134" r:id="rId41"/>
    <p:sldId id="1137" r:id="rId42"/>
    <p:sldId id="1135" r:id="rId43"/>
    <p:sldId id="1392" r:id="rId44"/>
    <p:sldId id="1393" r:id="rId45"/>
    <p:sldId id="1394" r:id="rId46"/>
    <p:sldId id="1395" r:id="rId47"/>
    <p:sldId id="1397" r:id="rId48"/>
    <p:sldId id="1398" r:id="rId49"/>
    <p:sldId id="1399" r:id="rId50"/>
    <p:sldId id="1402" r:id="rId51"/>
    <p:sldId id="1403" r:id="rId52"/>
    <p:sldId id="1404" r:id="rId53"/>
    <p:sldId id="1405" r:id="rId54"/>
    <p:sldId id="1138" r:id="rId55"/>
    <p:sldId id="1401" r:id="rId56"/>
    <p:sldId id="1126" r:id="rId57"/>
    <p:sldId id="1127" r:id="rId58"/>
    <p:sldId id="1139" r:id="rId59"/>
    <p:sldId id="1142" r:id="rId60"/>
    <p:sldId id="1143" r:id="rId61"/>
    <p:sldId id="1140" r:id="rId62"/>
    <p:sldId id="842" r:id="rId63"/>
    <p:sldId id="1141" r:id="rId64"/>
    <p:sldId id="1024" r:id="rId6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1637894496"/>
        <c:axId val="1637893408"/>
      </c:barChart>
      <c:catAx>
        <c:axId val="1637894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37893408"/>
        <c:crosses val="autoZero"/>
        <c:auto val="1"/>
        <c:lblAlgn val="ctr"/>
        <c:lblOffset val="100"/>
        <c:noMultiLvlLbl val="0"/>
      </c:catAx>
      <c:valAx>
        <c:axId val="16378934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7894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9699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3739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7273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71343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9387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r6</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a16="http://schemas.microsoft.com/office/drawing/2014/main" xmlns=""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77784360"/>
              </p:ext>
            </p:extLst>
          </p:nvPr>
        </p:nvGraphicFramePr>
        <p:xfrm>
          <a:off x="3429000" y="1600200"/>
          <a:ext cx="8305801" cy="337167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80662">
                  <a:extLst>
                    <a:ext uri="{9D8B030D-6E8A-4147-A177-3AD203B41FA5}">
                      <a16:colId xmlns:a16="http://schemas.microsoft.com/office/drawing/2014/main" xmlns="" val="20001"/>
                    </a:ext>
                  </a:extLst>
                </a:gridCol>
                <a:gridCol w="4052306">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23/2095r2</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pt-BR" altLang="zh-CN" sz="1100" dirty="0" smtClean="0">
                          <a:solidFill>
                            <a:schemeClr val="tx1"/>
                          </a:solidFill>
                          <a:effectLst/>
                          <a:latin typeface="Calibri" panose="020F0502020204030204" pitchFamily="34" charset="0"/>
                          <a:ea typeface="宋体" panose="02010600030101010101" pitchFamily="2" charset="-122"/>
                        </a:rPr>
                        <a:t>Claudio da Silva (Meta Platforms, Inc.)</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Enhancements for WLAN Sensing PAR</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10 </a:t>
                      </a:r>
                      <a:r>
                        <a:rPr lang="en-US" altLang="zh-CN" sz="1100" dirty="0" err="1" smtClean="0">
                          <a:solidFill>
                            <a:schemeClr val="tx1"/>
                          </a:solidFill>
                          <a:effectLst/>
                          <a:latin typeface="Calibri" panose="020F0502020204030204" pitchFamily="34" charset="0"/>
                          <a:ea typeface="宋体" panose="02010600030101010101" pitchFamily="2" charset="-122"/>
                        </a:rPr>
                        <a:t>mins</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altLang="zh-CN" sz="1100" smtClean="0">
                          <a:solidFill>
                            <a:schemeClr val="tx1"/>
                          </a:solidFill>
                          <a:effectLst/>
                          <a:latin typeface="Calibri" panose="020F0502020204030204" pitchFamily="34" charset="0"/>
                          <a:ea typeface="宋体" panose="02010600030101010101" pitchFamily="2" charset="-122"/>
                        </a:rPr>
                        <a:t>24/0582</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Christian Berger (NXP)</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LB281 Comment Resolution CSI Feedback</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altLang="zh-CN" sz="1100" dirty="0" smtClean="0">
                          <a:solidFill>
                            <a:schemeClr val="tx1"/>
                          </a:solidFill>
                          <a:effectLst/>
                          <a:latin typeface="Calibri" panose="020F0502020204030204" pitchFamily="34" charset="0"/>
                          <a:ea typeface="宋体" panose="02010600030101010101" pitchFamily="2" charset="-122"/>
                        </a:rPr>
                        <a:t>30 </a:t>
                      </a:r>
                      <a:r>
                        <a:rPr lang="en-US" altLang="zh-CN" sz="1100" dirty="0" err="1" smtClean="0">
                          <a:solidFill>
                            <a:schemeClr val="tx1"/>
                          </a:solidFill>
                          <a:effectLst/>
                          <a:latin typeface="Calibri" panose="020F0502020204030204" pitchFamily="34" charset="0"/>
                          <a:ea typeface="宋体" panose="02010600030101010101" pitchFamily="2" charset="-122"/>
                        </a:rPr>
                        <a:t>mins</a:t>
                      </a:r>
                      <a:endParaRPr lang="zh-CN" sz="1100" dirty="0">
                        <a:solidFill>
                          <a:schemeClr val="tx1"/>
                        </a:solidFill>
                        <a:effectLst/>
                        <a:latin typeface="Calibri" panose="020F0502020204030204" pitchFamily="34" charset="0"/>
                        <a:ea typeface="宋体" panose="02010600030101010101" pitchFamily="2" charset="-122"/>
                      </a:endParaRPr>
                    </a:p>
                  </a:txBody>
                  <a:tcPr marL="36195" marR="36195" marT="17780" marB="17780" anchor="ctr"/>
                </a:tc>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xmlns=""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a16="http://schemas.microsoft.com/office/drawing/2014/main" xmlns=""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err="1">
                <a:solidFill>
                  <a:srgbClr val="0000FF"/>
                </a:solidFill>
              </a:rPr>
              <a:t>TGbf</a:t>
            </a:r>
            <a:r>
              <a:rPr lang="en-US" altLang="en-US" sz="1400" dirty="0">
                <a:solidFill>
                  <a:srgbClr val="0000FF"/>
                </a:solidFill>
              </a:rPr>
              <a:t> Report to EC on Conditional Approval to go to SA Ballot</a:t>
            </a:r>
          </a:p>
          <a:p>
            <a:pPr algn="just"/>
            <a:r>
              <a:rPr lang="en-US" altLang="zh-CN" sz="1400" dirty="0" smtClean="0"/>
              <a:t>Motion </a:t>
            </a:r>
            <a:r>
              <a:rPr lang="en-US" altLang="zh-CN" sz="1400" dirty="0"/>
              <a:t>(</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2" name="矩形 1">
            <a:extLst>
              <a:ext uri="{FF2B5EF4-FFF2-40B4-BE49-F238E27FC236}">
                <a16:creationId xmlns:a16="http://schemas.microsoft.com/office/drawing/2014/main" xmlns=""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xmlns=""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xmlns=""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graphicFrame>
        <p:nvGraphicFramePr>
          <p:cNvPr id="9" name="Table 6">
            <a:extLst>
              <a:ext uri="{FF2B5EF4-FFF2-40B4-BE49-F238E27FC236}">
                <a16:creationId xmlns:a16="http://schemas.microsoft.com/office/drawing/2014/main" xmlns=""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xmlns="" val="454794694"/>
                    </a:ext>
                  </a:extLst>
                </a:gridCol>
                <a:gridCol w="761576">
                  <a:extLst>
                    <a:ext uri="{9D8B030D-6E8A-4147-A177-3AD203B41FA5}">
                      <a16:colId xmlns:a16="http://schemas.microsoft.com/office/drawing/2014/main" xmlns="" val="27831069"/>
                    </a:ext>
                  </a:extLst>
                </a:gridCol>
                <a:gridCol w="1294679">
                  <a:extLst>
                    <a:ext uri="{9D8B030D-6E8A-4147-A177-3AD203B41FA5}">
                      <a16:colId xmlns:a16="http://schemas.microsoft.com/office/drawing/2014/main" xmlns="" val="1813041955"/>
                    </a:ext>
                  </a:extLst>
                </a:gridCol>
                <a:gridCol w="761576">
                  <a:extLst>
                    <a:ext uri="{9D8B030D-6E8A-4147-A177-3AD203B41FA5}">
                      <a16:colId xmlns:a16="http://schemas.microsoft.com/office/drawing/2014/main" xmlns="" val="506620921"/>
                    </a:ext>
                  </a:extLst>
                </a:gridCol>
                <a:gridCol w="685418">
                  <a:extLst>
                    <a:ext uri="{9D8B030D-6E8A-4147-A177-3AD203B41FA5}">
                      <a16:colId xmlns:a16="http://schemas.microsoft.com/office/drawing/2014/main" xmlns="" val="314894588"/>
                    </a:ext>
                  </a:extLst>
                </a:gridCol>
                <a:gridCol w="685418">
                  <a:extLst>
                    <a:ext uri="{9D8B030D-6E8A-4147-A177-3AD203B41FA5}">
                      <a16:colId xmlns:a16="http://schemas.microsoft.com/office/drawing/2014/main" xmlns="" val="2292879680"/>
                    </a:ext>
                  </a:extLst>
                </a:gridCol>
                <a:gridCol w="752056">
                  <a:extLst>
                    <a:ext uri="{9D8B030D-6E8A-4147-A177-3AD203B41FA5}">
                      <a16:colId xmlns:a16="http://schemas.microsoft.com/office/drawing/2014/main" xmlns=""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a16="http://schemas.microsoft.com/office/drawing/2014/main" xmlns=""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xmlns=""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xmlns=""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401589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600" kern="0" dirty="0"/>
          </a:p>
        </p:txBody>
      </p:sp>
    </p:spTree>
    <p:extLst>
      <p:ext uri="{BB962C8B-B14F-4D97-AF65-F5344CB8AC3E}">
        <p14:creationId xmlns:p14="http://schemas.microsoft.com/office/powerpoint/2010/main" val="41257758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 19Y, 4N, 11 A</a:t>
            </a:r>
            <a:endParaRPr lang="en-US" altLang="zh-CN" sz="1050" b="1" kern="0" dirty="0"/>
          </a:p>
        </p:txBody>
      </p:sp>
    </p:spTree>
    <p:extLst>
      <p:ext uri="{BB962C8B-B14F-4D97-AF65-F5344CB8AC3E}">
        <p14:creationId xmlns:p14="http://schemas.microsoft.com/office/powerpoint/2010/main" val="365259732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a:t>
            </a:r>
            <a:r>
              <a:rPr lang="en-US" altLang="zh-CN" sz="1800" b="1" kern="0" dirty="0" smtClean="0"/>
              <a:t>Raissinia</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11-24-0564r2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a:t>
            </a:r>
            <a:endParaRPr lang="en-US" altLang="zh-CN" sz="1050" b="1" kern="0" dirty="0"/>
          </a:p>
        </p:txBody>
      </p:sp>
    </p:spTree>
    <p:extLst>
      <p:ext uri="{BB962C8B-B14F-4D97-AF65-F5344CB8AC3E}">
        <p14:creationId xmlns:p14="http://schemas.microsoft.com/office/powerpoint/2010/main" val="22983640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53X</a:t>
            </a:r>
            <a:endParaRPr lang="en-US" altLang="en-US" sz="3600" dirty="0">
              <a:solidFill>
                <a:srgbClr val="FF0000"/>
              </a:solidFill>
            </a:endParaRPr>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solidFill>
                  <a:srgbClr val="FF0000"/>
                </a:solidFill>
              </a:rPr>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(Y</a:t>
            </a:r>
            <a:r>
              <a:rPr lang="en-US" altLang="zh-CN" sz="1800" b="1" kern="0" dirty="0"/>
              <a:t>/  </a:t>
            </a:r>
            <a:r>
              <a:rPr lang="en-US" altLang="zh-CN" sz="1800" b="1" kern="0" dirty="0" smtClean="0"/>
              <a:t>N</a:t>
            </a:r>
            <a:r>
              <a:rPr lang="en-US" altLang="zh-CN" sz="1800" b="1" kern="0" dirty="0"/>
              <a:t>/  </a:t>
            </a:r>
            <a:r>
              <a:rPr lang="en-US" altLang="zh-CN" sz="1800" b="1" kern="0" dirty="0" smtClean="0"/>
              <a:t>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solidFill>
                  <a:srgbClr val="FF0000"/>
                </a:solidFill>
              </a:rPr>
              <a:t>23/2095r2</a:t>
            </a:r>
            <a:endParaRPr lang="en-US" altLang="zh-CN" kern="0" dirty="0">
              <a:solidFill>
                <a:srgbClr val="FF0000"/>
              </a:solidFill>
            </a:endParaRPr>
          </a:p>
          <a:p>
            <a:pPr marL="628650" lvl="2">
              <a:buFont typeface="微软雅黑" panose="020B0503020204020204" pitchFamily="34" charset="-122"/>
              <a:buChar char="–"/>
              <a:defRPr/>
            </a:pPr>
            <a:r>
              <a:rPr lang="en-US" altLang="zh-CN" kern="0" dirty="0"/>
              <a:t>SP Result</a:t>
            </a:r>
            <a:r>
              <a:rPr lang="en-US" altLang="zh-CN" kern="0" dirty="0" smtClean="0"/>
              <a:t>: </a:t>
            </a:r>
            <a:endParaRPr lang="en-US" altLang="zh-CN" sz="1050" b="1" kern="0" dirty="0"/>
          </a:p>
        </p:txBody>
      </p:sp>
    </p:spTree>
    <p:extLst>
      <p:ext uri="{BB962C8B-B14F-4D97-AF65-F5344CB8AC3E}">
        <p14:creationId xmlns:p14="http://schemas.microsoft.com/office/powerpoint/2010/main" val="276592023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145933</TotalTime>
  <Words>4663</Words>
  <Application>Microsoft Office PowerPoint</Application>
  <PresentationFormat>宽屏</PresentationFormat>
  <Paragraphs>1213</Paragraphs>
  <Slides>64</Slides>
  <Notes>63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64</vt:i4>
      </vt:variant>
    </vt:vector>
  </HeadingPairs>
  <TitlesOfParts>
    <vt:vector size="76"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557</cp:revision>
  <cp:lastPrinted>2014-11-04T15:04:57Z</cp:lastPrinted>
  <dcterms:created xsi:type="dcterms:W3CDTF">2007-04-17T18:10:23Z</dcterms:created>
  <dcterms:modified xsi:type="dcterms:W3CDTF">2024-03-13T13:09:29Z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