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comments/comment1.xml" ContentType="application/vnd.openxmlformats-officedocument.presentationml.comments+xml"/>
  <Override PartName="/ppt/notesSlides/notesSlide63.xml" ContentType="application/vnd.openxmlformats-officedocument.presentationml.notesSlide+xml"/>
  <Override PartName="/ppt/notesSlides/notesSlide6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7"/>
  </p:notesMasterIdLst>
  <p:handoutMasterIdLst>
    <p:handoutMasterId r:id="rId68"/>
  </p:handoutMasterIdLst>
  <p:sldIdLst>
    <p:sldId id="269" r:id="rId2"/>
    <p:sldId id="813" r:id="rId3"/>
    <p:sldId id="424" r:id="rId4"/>
    <p:sldId id="423" r:id="rId5"/>
    <p:sldId id="1288" r:id="rId6"/>
    <p:sldId id="757" r:id="rId7"/>
    <p:sldId id="754" r:id="rId8"/>
    <p:sldId id="755" r:id="rId9"/>
    <p:sldId id="458" r:id="rId10"/>
    <p:sldId id="489" r:id="rId11"/>
    <p:sldId id="814" r:id="rId12"/>
    <p:sldId id="815" r:id="rId13"/>
    <p:sldId id="749" r:id="rId14"/>
    <p:sldId id="767" r:id="rId15"/>
    <p:sldId id="768" r:id="rId16"/>
    <p:sldId id="746" r:id="rId17"/>
    <p:sldId id="1331" r:id="rId18"/>
    <p:sldId id="1294" r:id="rId19"/>
    <p:sldId id="1370" r:id="rId20"/>
    <p:sldId id="1406" r:id="rId21"/>
    <p:sldId id="1396" r:id="rId22"/>
    <p:sldId id="877" r:id="rId23"/>
    <p:sldId id="1367" r:id="rId24"/>
    <p:sldId id="897" r:id="rId25"/>
    <p:sldId id="1380" r:id="rId26"/>
    <p:sldId id="1389" r:id="rId27"/>
    <p:sldId id="1390" r:id="rId28"/>
    <p:sldId id="905" r:id="rId29"/>
    <p:sldId id="1163" r:id="rId30"/>
    <p:sldId id="1391" r:id="rId31"/>
    <p:sldId id="1121" r:id="rId32"/>
    <p:sldId id="1122" r:id="rId33"/>
    <p:sldId id="1123" r:id="rId34"/>
    <p:sldId id="1124" r:id="rId35"/>
    <p:sldId id="1125" r:id="rId36"/>
    <p:sldId id="1131" r:id="rId37"/>
    <p:sldId id="1132" r:id="rId38"/>
    <p:sldId id="1133" r:id="rId39"/>
    <p:sldId id="1136" r:id="rId40"/>
    <p:sldId id="1134" r:id="rId41"/>
    <p:sldId id="1137" r:id="rId42"/>
    <p:sldId id="1135" r:id="rId43"/>
    <p:sldId id="1392" r:id="rId44"/>
    <p:sldId id="1393" r:id="rId45"/>
    <p:sldId id="1394" r:id="rId46"/>
    <p:sldId id="1395" r:id="rId47"/>
    <p:sldId id="1397" r:id="rId48"/>
    <p:sldId id="1398" r:id="rId49"/>
    <p:sldId id="1399" r:id="rId50"/>
    <p:sldId id="1400" r:id="rId51"/>
    <p:sldId id="1402" r:id="rId52"/>
    <p:sldId id="1403" r:id="rId53"/>
    <p:sldId id="1404" r:id="rId54"/>
    <p:sldId id="1405" r:id="rId55"/>
    <p:sldId id="1138" r:id="rId56"/>
    <p:sldId id="1401" r:id="rId57"/>
    <p:sldId id="1126" r:id="rId58"/>
    <p:sldId id="1127" r:id="rId59"/>
    <p:sldId id="1139" r:id="rId60"/>
    <p:sldId id="1141" r:id="rId61"/>
    <p:sldId id="1142" r:id="rId62"/>
    <p:sldId id="1143" r:id="rId63"/>
    <p:sldId id="1140" r:id="rId64"/>
    <p:sldId id="842" r:id="rId65"/>
    <p:sldId id="1024" r:id="rId6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32" autoAdjust="0"/>
    <p:restoredTop sz="91622" autoAdjust="0"/>
  </p:normalViewPr>
  <p:slideViewPr>
    <p:cSldViewPr>
      <p:cViewPr varScale="1">
        <p:scale>
          <a:sx n="87" d="100"/>
          <a:sy n="87" d="100"/>
        </p:scale>
        <p:origin x="91" y="13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layout/>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xmlns:c16r2="http://schemas.microsoft.com/office/drawing/2015/06/char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124</c:v>
                </c:pt>
                <c:pt idx="1">
                  <c:v>13</c:v>
                </c:pt>
                <c:pt idx="2">
                  <c:v>140</c:v>
                </c:pt>
              </c:numCache>
            </c:numRef>
          </c:val>
          <c:extLst xmlns:c16r2="http://schemas.microsoft.com/office/drawing/2015/06/char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445022128"/>
        <c:axId val="-445020496"/>
      </c:barChart>
      <c:catAx>
        <c:axId val="-44502212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445020496"/>
        <c:crosses val="autoZero"/>
        <c:auto val="1"/>
        <c:lblAlgn val="ctr"/>
        <c:lblOffset val="100"/>
        <c:noMultiLvlLbl val="0"/>
      </c:catAx>
      <c:valAx>
        <c:axId val="-4450204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45022128"/>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0402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89903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508491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764297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22908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00FF00"/>
                </a:highlight>
              </a:rPr>
              <a:t>Approved by unanimous consent</a:t>
            </a:r>
            <a:endParaRPr lang="zh-CN" altLang="en-US" dirty="0"/>
          </a:p>
        </p:txBody>
      </p:sp>
    </p:spTree>
    <p:extLst>
      <p:ext uri="{BB962C8B-B14F-4D97-AF65-F5344CB8AC3E}">
        <p14:creationId xmlns:p14="http://schemas.microsoft.com/office/powerpoint/2010/main" val="19848048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42909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113885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7736533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73020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572917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19091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2022895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494918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886592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34459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192231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73183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328599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3532099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592718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2036604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902418"/>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584183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4625598"/>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254849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655762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309108"/>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413541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9969910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6537398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07727327"/>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713435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0060946"/>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938723"/>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zh-CN" altLang="en-US" dirty="0"/>
          </a:p>
        </p:txBody>
      </p:sp>
    </p:spTree>
    <p:extLst>
      <p:ext uri="{BB962C8B-B14F-4D97-AF65-F5344CB8AC3E}">
        <p14:creationId xmlns:p14="http://schemas.microsoft.com/office/powerpoint/2010/main" val="3516113155"/>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dirty="0"/>
              <a:t>Need count</a:t>
            </a:r>
            <a:endParaRPr lang="zh-CN" altLang="en-US" dirty="0"/>
          </a:p>
        </p:txBody>
      </p:sp>
    </p:spTree>
    <p:extLst>
      <p:ext uri="{BB962C8B-B14F-4D97-AF65-F5344CB8AC3E}">
        <p14:creationId xmlns:p14="http://schemas.microsoft.com/office/powerpoint/2010/main" val="81404622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9943357"/>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322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38562339"/>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59675415"/>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6224605"/>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dirty="0" smtClean="0"/>
              <a:t>802.11-23/0</a:t>
            </a:r>
            <a:r>
              <a:rPr lang="en-US" altLang="zh-CN" sz="1800" b="1" dirty="0" smtClean="0"/>
              <a:t>239</a:t>
            </a:r>
            <a:r>
              <a:rPr lang="en-US" altLang="en-US" sz="1800" b="1" dirty="0" smtClean="0"/>
              <a:t>r5</a:t>
            </a:r>
            <a:endParaRPr lang="en-US" altLang="en-US" sz="1800" b="1" dirty="0"/>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4/11-24-0185-01-00bf-ieee-802-11bf-january-2024-interim-meeting-minutes.docx"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4" Type="http://schemas.openxmlformats.org/officeDocument/2006/relationships/hyperlink" Target="https://mentor.ieee.org/802.11/dcn/24/11-24-0211-06-00bf-ieee-802-11bf-teleconference-minutes-january-march-2024.docx"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hyperlink" Target="https://cvent.me/PE85XZ" TargetMode="Externa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ec/dcn/20/ec-20-0203-00-ACSD-p802-11bf.docx" TargetMode="External"/><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795-02-00bf-tgbf-coexistence-assessment.docx" TargetMode="External"/><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4/11-24-0028-11-00bf-lb281-comments-and-approved-resolutions.xlsx" TargetMode="External"/><Relationship Id="rId2" Type="http://schemas.openxmlformats.org/officeDocument/2006/relationships/notesSlide" Target="../notesSlides/notesSlide62.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en-US" sz="3600" dirty="0">
                <a:solidFill>
                  <a:srgbClr val="0000FF"/>
                </a:solidFill>
              </a:rPr>
              <a:t>March</a:t>
            </a:r>
            <a:r>
              <a:rPr lang="en-US" altLang="zh-CN" sz="3600" dirty="0">
                <a:solidFill>
                  <a:srgbClr val="0000FF"/>
                </a:solidFill>
              </a:rPr>
              <a:t> Plenary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2024-03-11</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(AM 1)</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8439390"/>
              </p:ext>
            </p:extLst>
          </p:nvPr>
        </p:nvGraphicFramePr>
        <p:xfrm>
          <a:off x="3429000" y="1600200"/>
          <a:ext cx="8305801" cy="381871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24/0383r0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Naren (Huawei)</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LB281 resolutions on editorial comments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4"/>
                  </a:ext>
                </a:extLst>
              </a:tr>
              <a:tr h="89561">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24/0308r0</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Rui Du (Huawei)</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B050"/>
                          </a:solidFill>
                          <a:effectLst/>
                          <a:latin typeface="Times New Roman" panose="02020603050405020304" pitchFamily="18" charset="0"/>
                          <a:ea typeface="宋体" panose="02010600030101010101" pitchFamily="2" charset="-122"/>
                        </a:rPr>
                        <a:t>LB 281 comment resolutions for DMG part 2</a:t>
                      </a:r>
                      <a:endParaRPr lang="zh-CN" sz="110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B050"/>
                          </a:solidFill>
                          <a:effectLst/>
                          <a:latin typeface="Times New Roman" panose="02020603050405020304" pitchFamily="18" charset="0"/>
                          <a:ea typeface="宋体" panose="02010600030101010101" pitchFamily="2" charset="-122"/>
                        </a:rPr>
                        <a:t>10 mins</a:t>
                      </a:r>
                      <a:endParaRPr lang="zh-CN" sz="1100" dirty="0">
                        <a:solidFill>
                          <a:srgbClr val="00B050"/>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5"/>
                  </a:ext>
                </a:extLst>
              </a:tr>
              <a:tr h="89561">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24/0336</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Atsushi Shirakawa (Sharp)</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LB281 CR for 11.55.1.5.2 TB sensing measurement exchange Part2</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tc>
                  <a:txBody>
                    <a:bodyPr/>
                    <a:lstStyle/>
                    <a:p>
                      <a:pPr>
                        <a:spcAft>
                          <a:spcPts val="0"/>
                        </a:spcAft>
                      </a:pPr>
                      <a:r>
                        <a:rPr lang="en-US" sz="1200" kern="1200" dirty="0">
                          <a:solidFill>
                            <a:srgbClr val="00B050"/>
                          </a:solidFill>
                          <a:effectLst/>
                          <a:latin typeface="Times New Roman" panose="02020603050405020304" pitchFamily="18" charset="0"/>
                          <a:ea typeface="宋体" panose="02010600030101010101" pitchFamily="2" charset="-122"/>
                          <a:cs typeface="+mn-cs"/>
                        </a:rPr>
                        <a:t>10 </a:t>
                      </a:r>
                      <a:r>
                        <a:rPr lang="en-US" sz="1200" kern="1200" dirty="0" err="1" smtClean="0">
                          <a:solidFill>
                            <a:srgbClr val="00B050"/>
                          </a:solidFill>
                          <a:effectLst/>
                          <a:latin typeface="Times New Roman" panose="02020603050405020304" pitchFamily="18" charset="0"/>
                          <a:ea typeface="宋体" panose="02010600030101010101" pitchFamily="2" charset="-122"/>
                          <a:cs typeface="+mn-cs"/>
                        </a:rPr>
                        <a:t>mins</a:t>
                      </a:r>
                      <a:endParaRPr lang="zh-CN" sz="1200" kern="1200" dirty="0">
                        <a:solidFill>
                          <a:srgbClr val="00B050"/>
                        </a:solidFill>
                        <a:effectLst/>
                        <a:latin typeface="Times New Roman" panose="02020603050405020304" pitchFamily="18" charset="0"/>
                        <a:ea typeface="宋体" panose="02010600030101010101" pitchFamily="2" charset="-122"/>
                        <a:cs typeface="+mn-cs"/>
                      </a:endParaRPr>
                    </a:p>
                  </a:txBody>
                  <a:tcPr marL="36195" marR="36195" marT="17780" marB="17780" anchor="ctr"/>
                </a:tc>
                <a:extLst>
                  <a:ext uri="{0D108BD9-81ED-4DB2-BD59-A6C34878D82A}">
                    <a16:rowId xmlns="" xmlns:a16="http://schemas.microsoft.com/office/drawing/2014/main" val="86467573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24/0527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chemeClr val="tx1"/>
                          </a:solidFill>
                          <a:latin typeface="+mn-lt"/>
                          <a:ea typeface="+mn-ea"/>
                          <a:cs typeface="+mn-cs"/>
                        </a:rPr>
                        <a:t>Henry Ptasinski (Element78 Communications LLC)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Protected Sensing frame replay counters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24/0542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Stephan Sand (German Aerospace Center (DLR))</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CR for OST CIDs (11.55.1 Sensing Procedure) - Part 2</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3582641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11 (</a:t>
            </a:r>
            <a:r>
              <a:rPr lang="en-US" altLang="zh-CN" sz="3200" dirty="0">
                <a:solidFill>
                  <a:srgbClr val="0000FF"/>
                </a:solidFill>
                <a:cs typeface="Times New Roman" panose="02020603050405020304" pitchFamily="18" charset="0"/>
              </a:rPr>
              <a:t>P</a:t>
            </a:r>
            <a:r>
              <a:rPr lang="en-US" altLang="en-US" sz="3200" dirty="0">
                <a:solidFill>
                  <a:srgbClr val="0000FF"/>
                </a:solidFill>
                <a:cs typeface="Times New Roman" panose="02020603050405020304" pitchFamily="18" charset="0"/>
              </a:rPr>
              <a:t>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rgbClr val="0000FF"/>
                </a:solidFill>
              </a:rPr>
              <a:t>Approve </a:t>
            </a:r>
            <a:r>
              <a:rPr lang="en-US" altLang="zh-CN" sz="1400" dirty="0" err="1">
                <a:solidFill>
                  <a:srgbClr val="0000FF"/>
                </a:solidFill>
              </a:rPr>
              <a:t>TGbf</a:t>
            </a:r>
            <a:r>
              <a:rPr lang="en-US" altLang="en-US" sz="1400" dirty="0">
                <a:solidFill>
                  <a:srgbClr val="0000FF"/>
                </a:solidFill>
              </a:rPr>
              <a:t> meeting minutes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en-US" sz="1400" dirty="0">
                <a:solidFill>
                  <a:srgbClr val="0000FF"/>
                </a:solidFill>
              </a:rPr>
              <a:t>Motion </a:t>
            </a:r>
            <a:r>
              <a:rPr lang="en-US" altLang="en-US" sz="1400" dirty="0" smtClean="0">
                <a:solidFill>
                  <a:srgbClr val="0000FF"/>
                </a:solidFill>
              </a:rPr>
              <a:t>(515-529)</a:t>
            </a:r>
            <a:endParaRPr lang="en-US" altLang="en-US" sz="1400" dirty="0">
              <a:solidFill>
                <a:srgbClr val="0000FF"/>
              </a:solidFill>
            </a:endParaRPr>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625302924"/>
              </p:ext>
            </p:extLst>
          </p:nvPr>
        </p:nvGraphicFramePr>
        <p:xfrm>
          <a:off x="3429000" y="1600200"/>
          <a:ext cx="8305801" cy="341787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24/0542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Stephan Sand (German Aerospace Center (DLR))</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CR for OST CIDs (11.55.1 Sensing Procedure) - 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24/0555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 Inc.)</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LB281 Comment Resolutions for Exchange bucket CIDs</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23274261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12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1)</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530-531</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696299998"/>
              </p:ext>
            </p:extLst>
          </p:nvPr>
        </p:nvGraphicFramePr>
        <p:xfrm>
          <a:off x="3429000" y="1600200"/>
          <a:ext cx="8305801" cy="3016316"/>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24/0555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Ali Raissinia (Qualcomm Inc.)</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LB281 Comment Resolutions for Exchange bucket CIDs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a:t>
                      </a:r>
                      <a:r>
                        <a:rPr lang="en-US" altLang="zh-CN" sz="1200" kern="1200" dirty="0" err="1" smtClean="0">
                          <a:solidFill>
                            <a:srgbClr val="00B050"/>
                          </a:solidFill>
                          <a:latin typeface="+mn-lt"/>
                          <a:ea typeface="+mn-ea"/>
                          <a:cs typeface="+mn-cs"/>
                        </a:rPr>
                        <a:t>mins</a:t>
                      </a:r>
                      <a:endParaRPr lang="en-US" altLang="zh-CN" sz="1200" kern="1200" dirty="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148509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a:t>
            </a:r>
            <a:r>
              <a:rPr lang="en-US" altLang="en-US" sz="3200" dirty="0" smtClean="0">
                <a:solidFill>
                  <a:srgbClr val="0000FF"/>
                </a:solidFill>
                <a:cs typeface="Times New Roman" panose="02020603050405020304" pitchFamily="18" charset="0"/>
              </a:rPr>
              <a:t>13 </a:t>
            </a:r>
            <a:r>
              <a:rPr lang="en-US" altLang="en-US" sz="3200" dirty="0">
                <a:solidFill>
                  <a:srgbClr val="0000FF"/>
                </a:solidFill>
                <a:cs typeface="Times New Roman" panose="02020603050405020304" pitchFamily="18" charset="0"/>
              </a:rPr>
              <a:t>(AM </a:t>
            </a:r>
            <a:r>
              <a:rPr lang="en-US" altLang="en-US" sz="3200" dirty="0" smtClean="0">
                <a:solidFill>
                  <a:srgbClr val="0000FF"/>
                </a:solidFill>
                <a:cs typeface="Times New Roman" panose="02020603050405020304" pitchFamily="18" charset="0"/>
              </a:rPr>
              <a:t>2)</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smtClean="0"/>
              <a:t>(</a:t>
            </a:r>
            <a:r>
              <a:rPr lang="en-US" altLang="zh-CN" sz="1400" dirty="0" smtClean="0">
                <a:solidFill>
                  <a:srgbClr val="0000FF"/>
                </a:solidFill>
              </a:rPr>
              <a:t>532-534</a:t>
            </a:r>
            <a:r>
              <a:rPr lang="en-US" altLang="zh-CN" sz="1400" dirty="0" smtClean="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Recess</a:t>
            </a:r>
            <a:endParaRPr lang="en-US" altLang="en-US" sz="1400" b="1" dirty="0">
              <a:solidFill>
                <a:srgbClr val="0000FF"/>
              </a:solidFill>
            </a:endParaRP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6" name="表格 10"/>
          <p:cNvGraphicFramePr>
            <a:graphicFrameLocks noGrp="1"/>
          </p:cNvGraphicFramePr>
          <p:nvPr>
            <p:extLst>
              <p:ext uri="{D42A27DB-BD31-4B8C-83A1-F6EECF244321}">
                <p14:modId xmlns:p14="http://schemas.microsoft.com/office/powerpoint/2010/main" val="2612656751"/>
              </p:ext>
            </p:extLst>
          </p:nvPr>
        </p:nvGraphicFramePr>
        <p:xfrm>
          <a:off x="3429000" y="1600200"/>
          <a:ext cx="8305801" cy="2797634"/>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80662">
                  <a:extLst>
                    <a:ext uri="{9D8B030D-6E8A-4147-A177-3AD203B41FA5}">
                      <a16:colId xmlns="" xmlns:a16="http://schemas.microsoft.com/office/drawing/2014/main" val="20001"/>
                    </a:ext>
                  </a:extLst>
                </a:gridCol>
                <a:gridCol w="4052306">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24/0464</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a:solidFill>
                            <a:srgbClr val="0000FF"/>
                          </a:solidFill>
                          <a:effectLst/>
                          <a:latin typeface="Times New Roman" panose="02020603050405020304" pitchFamily="18" charset="0"/>
                          <a:ea typeface="宋体" panose="02010600030101010101" pitchFamily="2" charset="-122"/>
                        </a:rPr>
                        <a:t>Mahmoud Kamel (InterDigital)</a:t>
                      </a:r>
                      <a:endParaRPr lang="zh-CN" sz="110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Enhancements for the SBP Procedure</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tc>
                  <a:txBody>
                    <a:bodyPr/>
                    <a:lstStyle/>
                    <a:p>
                      <a:pPr>
                        <a:spcAft>
                          <a:spcPts val="0"/>
                        </a:spcAft>
                      </a:pPr>
                      <a:r>
                        <a:rPr lang="en-US" sz="1200" dirty="0">
                          <a:solidFill>
                            <a:srgbClr val="0000FF"/>
                          </a:solidFill>
                          <a:effectLst/>
                          <a:latin typeface="Times New Roman" panose="02020603050405020304" pitchFamily="18" charset="0"/>
                          <a:ea typeface="宋体" panose="02010600030101010101" pitchFamily="2" charset="-122"/>
                        </a:rPr>
                        <a:t>45 mins</a:t>
                      </a:r>
                      <a:endParaRPr lang="zh-CN" sz="1100" dirty="0">
                        <a:solidFill>
                          <a:srgbClr val="0000FF"/>
                        </a:solidFill>
                        <a:effectLst/>
                        <a:latin typeface="Calibri" panose="020F0502020204030204" pitchFamily="34" charset="0"/>
                        <a:ea typeface="宋体" panose="02010600030101010101" pitchFamily="2" charset="-122"/>
                      </a:endParaRPr>
                    </a:p>
                  </a:txBody>
                  <a:tcPr marL="36195" marR="36195" marT="17780" marB="17780"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24/0527</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200" kern="1200" dirty="0" smtClean="0">
                          <a:solidFill>
                            <a:srgbClr val="0000FF"/>
                          </a:solidFill>
                          <a:latin typeface="+mn-lt"/>
                          <a:ea typeface="+mn-ea"/>
                          <a:cs typeface="+mn-cs"/>
                        </a:rPr>
                        <a:t>Henry Ptasinski (Element78 Communications LLC)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Protected Sensing frame replay counters</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24/0564</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Ali Raissinia (Qualcomm Inc.)</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LB281 Comment Resolutions for CID 4186</a:t>
                      </a: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00FF"/>
                          </a:solidFill>
                          <a:latin typeface="+mn-lt"/>
                          <a:ea typeface="+mn-ea"/>
                          <a:cs typeface="+mn-cs"/>
                        </a:rPr>
                        <a:t>20 </a:t>
                      </a:r>
                      <a:r>
                        <a:rPr lang="en-US" altLang="zh-CN" sz="1200" kern="1200" dirty="0" err="1" smtClean="0">
                          <a:solidFill>
                            <a:srgbClr val="0000FF"/>
                          </a:solidFill>
                          <a:latin typeface="+mn-lt"/>
                          <a:ea typeface="+mn-ea"/>
                          <a:cs typeface="+mn-cs"/>
                        </a:rPr>
                        <a:t>mins</a:t>
                      </a:r>
                      <a:endParaRPr lang="en-US" altLang="zh-CN" sz="1200" kern="1200" dirty="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Uniform Tone Spacing for Ng=8 and Ng=16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23701269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24/0456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Steve Shellhammer (Qualcomm)</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PDT Uniform Tone Spacing</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30 mins</a:t>
                      </a:r>
                    </a:p>
                  </a:txBody>
                  <a:tcPr marL="36000" marR="36000" marT="17901" marB="17901" anchor="ctr"/>
                </a:tc>
                <a:extLst>
                  <a:ext uri="{0D108BD9-81ED-4DB2-BD59-A6C34878D82A}">
                    <a16:rowId xmlns="" xmlns:a16="http://schemas.microsoft.com/office/drawing/2014/main" val="15417156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299164026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24/0141</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Robert Stacey (Intel)</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Claudio</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P802.11bf/D3.0 MDR report</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45 mins</a:t>
                      </a:r>
                    </a:p>
                  </a:txBody>
                  <a:tcPr marL="36000" marR="36000" marT="17901" marB="17901" anchor="ctr"/>
                </a:tc>
                <a:extLst>
                  <a:ext uri="{0D108BD9-81ED-4DB2-BD59-A6C34878D82A}">
                    <a16:rowId xmlns="" xmlns:a16="http://schemas.microsoft.com/office/drawing/2014/main" val="3595207918"/>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792232276"/>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522353205"/>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282951375"/>
                  </a:ext>
                </a:extLst>
              </a:tr>
            </a:tbl>
          </a:graphicData>
        </a:graphic>
      </p:graphicFrame>
    </p:spTree>
    <p:extLst>
      <p:ext uri="{BB962C8B-B14F-4D97-AF65-F5344CB8AC3E}">
        <p14:creationId xmlns:p14="http://schemas.microsoft.com/office/powerpoint/2010/main" val="3253839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1600200" y="533400"/>
            <a:ext cx="8382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Mar</a:t>
            </a:r>
            <a:r>
              <a:rPr lang="en-US" altLang="en-US" sz="3200" dirty="0">
                <a:solidFill>
                  <a:srgbClr val="0000FF"/>
                </a:solidFill>
                <a:cs typeface="Times New Roman" panose="02020603050405020304" pitchFamily="18" charset="0"/>
              </a:rPr>
              <a:t> 14 (AM 2)</a:t>
            </a: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a:t>TGbf</a:t>
            </a:r>
            <a:r>
              <a:rPr lang="en-US" altLang="zh-CN" sz="1400" dirty="0"/>
              <a:t> Timeline</a:t>
            </a:r>
          </a:p>
          <a:p>
            <a:pPr algn="just"/>
            <a:r>
              <a:rPr lang="en-US" altLang="en-US" sz="1400" dirty="0"/>
              <a:t>Call for contribution</a:t>
            </a:r>
          </a:p>
          <a:p>
            <a:pPr algn="just"/>
            <a:r>
              <a:rPr lang="en-US" altLang="en-US" sz="1400" dirty="0"/>
              <a:t>Teleconference Times</a:t>
            </a:r>
          </a:p>
          <a:p>
            <a:pPr algn="just"/>
            <a:r>
              <a:rPr lang="en-US" altLang="en-US" sz="1400" dirty="0"/>
              <a:t>Presentation of submissions</a:t>
            </a:r>
          </a:p>
          <a:p>
            <a:pPr algn="just"/>
            <a:r>
              <a:rPr lang="en-US" altLang="en-US" sz="1400" dirty="0">
                <a:solidFill>
                  <a:srgbClr val="0000FF"/>
                </a:solidFill>
              </a:rPr>
              <a:t>Guidance for Mix mode </a:t>
            </a:r>
            <a:r>
              <a:rPr lang="en-US" altLang="zh-CN" sz="1400" dirty="0">
                <a:solidFill>
                  <a:srgbClr val="0000FF"/>
                </a:solidFill>
              </a:rPr>
              <a:t>meeting</a:t>
            </a:r>
            <a:endParaRPr lang="en-US" altLang="en-US" sz="1400" dirty="0">
              <a:solidFill>
                <a:srgbClr val="0000FF"/>
              </a:solidFill>
            </a:endParaRPr>
          </a:p>
          <a:p>
            <a:pPr algn="just"/>
            <a:r>
              <a:rPr lang="en-US" altLang="zh-CN" sz="1400" dirty="0"/>
              <a:t>Motion (</a:t>
            </a:r>
            <a:r>
              <a:rPr lang="en-US" altLang="zh-CN" sz="1400" dirty="0">
                <a:solidFill>
                  <a:srgbClr val="0000FF"/>
                </a:solidFill>
              </a:rPr>
              <a:t>XXX-XXX</a:t>
            </a:r>
            <a:r>
              <a:rPr lang="en-US" altLang="zh-CN" sz="1400" dirty="0"/>
              <a:t>)</a:t>
            </a:r>
            <a:endParaRPr lang="en-US" altLang="en-US" sz="1400" dirty="0"/>
          </a:p>
          <a:p>
            <a:pPr algn="just"/>
            <a:endParaRPr lang="en-US" altLang="en-US" sz="1400" dirty="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a:t>?</a:t>
            </a:r>
          </a:p>
          <a:p>
            <a:pPr marL="342900" lvl="1" indent="-342900" algn="just">
              <a:buFontTx/>
              <a:buChar char="•"/>
            </a:pPr>
            <a:r>
              <a:rPr lang="en-US" altLang="en-US" sz="1400" b="1" dirty="0">
                <a:solidFill>
                  <a:srgbClr val="0000FF"/>
                </a:solidFill>
              </a:rPr>
              <a:t>Adjourn</a:t>
            </a:r>
          </a:p>
          <a:p>
            <a:pPr marL="0" lvl="1" indent="0" algn="just">
              <a:buNone/>
            </a:pPr>
            <a:endParaRPr lang="en-US" altLang="en-US" sz="1400" b="1" dirty="0"/>
          </a:p>
        </p:txBody>
      </p:sp>
      <p:sp>
        <p:nvSpPr>
          <p:cNvPr id="8" name="TextBox 7"/>
          <p:cNvSpPr txBox="1"/>
          <p:nvPr/>
        </p:nvSpPr>
        <p:spPr>
          <a:xfrm>
            <a:off x="9144000" y="637921"/>
            <a:ext cx="3048001"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nvPr>
        </p:nvGraphicFramePr>
        <p:xfrm>
          <a:off x="3429000" y="1600200"/>
          <a:ext cx="8305801" cy="1557388"/>
        </p:xfrm>
        <a:graphic>
          <a:graphicData uri="http://schemas.openxmlformats.org/drawingml/2006/table">
            <a:tbl>
              <a:tblPr firstRow="1" bandRow="1">
                <a:tableStyleId>{C4B1156A-380E-4F78-BDF5-A606A8083BF9}</a:tableStyleId>
              </a:tblPr>
              <a:tblGrid>
                <a:gridCol w="738738">
                  <a:extLst>
                    <a:ext uri="{9D8B030D-6E8A-4147-A177-3AD203B41FA5}">
                      <a16:colId xmlns="" xmlns:a16="http://schemas.microsoft.com/office/drawing/2014/main" val="20000"/>
                    </a:ext>
                  </a:extLst>
                </a:gridCol>
                <a:gridCol w="2009945">
                  <a:extLst>
                    <a:ext uri="{9D8B030D-6E8A-4147-A177-3AD203B41FA5}">
                      <a16:colId xmlns="" xmlns:a16="http://schemas.microsoft.com/office/drawing/2014/main" val="20001"/>
                    </a:ext>
                  </a:extLst>
                </a:gridCol>
                <a:gridCol w="4123023">
                  <a:extLst>
                    <a:ext uri="{9D8B030D-6E8A-4147-A177-3AD203B41FA5}">
                      <a16:colId xmlns="" xmlns:a16="http://schemas.microsoft.com/office/drawing/2014/main" val="20002"/>
                    </a:ext>
                  </a:extLst>
                </a:gridCol>
                <a:gridCol w="1434095">
                  <a:extLst>
                    <a:ext uri="{9D8B030D-6E8A-4147-A177-3AD203B41FA5}">
                      <a16:colId xmlns=""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 xmlns:a16="http://schemas.microsoft.com/office/drawing/2014/main" val="10000"/>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1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4"/>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 xmlns:a16="http://schemas.microsoft.com/office/drawing/2014/main" val="10025"/>
                  </a:ext>
                </a:extLst>
              </a:tr>
            </a:tbl>
          </a:graphicData>
        </a:graphic>
      </p:graphicFrame>
    </p:spTree>
    <p:extLst>
      <p:ext uri="{BB962C8B-B14F-4D97-AF65-F5344CB8AC3E}">
        <p14:creationId xmlns:p14="http://schemas.microsoft.com/office/powerpoint/2010/main" val="28067073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a:solidFill>
                  <a:schemeClr val="tx2"/>
                </a:solidFill>
              </a:rPr>
              <a:t>TGbf</a:t>
            </a:r>
            <a:r>
              <a:rPr lang="en-US" altLang="en-US" sz="2800" dirty="0">
                <a:solidFill>
                  <a:schemeClr val="tx2"/>
                </a:solidFill>
              </a:rPr>
              <a:t> meeting minutes</a:t>
            </a:r>
          </a:p>
        </p:txBody>
      </p:sp>
      <p:sp>
        <p:nvSpPr>
          <p:cNvPr id="19460" name="Rectangle 3"/>
          <p:cNvSpPr txBox="1">
            <a:spLocks noChangeArrowheads="1"/>
          </p:cNvSpPr>
          <p:nvPr/>
        </p:nvSpPr>
        <p:spPr bwMode="auto">
          <a:xfrm>
            <a:off x="533400" y="1447800"/>
            <a:ext cx="114300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a:t>TGbf</a:t>
            </a:r>
            <a:r>
              <a:rPr lang="en-US" altLang="zh-CN" sz="2000" dirty="0"/>
              <a:t> minutes of meetings and teleconferences from </a:t>
            </a:r>
            <a:r>
              <a:rPr lang="en-US" altLang="zh-CN" sz="2000" dirty="0">
                <a:solidFill>
                  <a:srgbClr val="0000FF"/>
                </a:solidFill>
              </a:rPr>
              <a:t>January </a:t>
            </a:r>
            <a:r>
              <a:rPr lang="en-US" altLang="zh-CN" sz="2000" dirty="0"/>
              <a:t>2023 meeting to today:</a:t>
            </a:r>
          </a:p>
          <a:p>
            <a:pPr lvl="1" algn="just">
              <a:buFont typeface="Arial" panose="020B0604020202020204" pitchFamily="34" charset="0"/>
              <a:buChar char="•"/>
            </a:pPr>
            <a:r>
              <a:rPr lang="en-US" altLang="zh-CN" sz="1600" dirty="0"/>
              <a:t>January Interim: </a:t>
            </a:r>
          </a:p>
          <a:p>
            <a:pPr marL="457200" lvl="1" indent="0" algn="just">
              <a:buNone/>
            </a:pPr>
            <a:r>
              <a:rPr lang="en-US" altLang="zh-CN" sz="1600" dirty="0"/>
              <a:t>	</a:t>
            </a:r>
            <a:r>
              <a:rPr lang="en-US" altLang="zh-CN" sz="1600" dirty="0">
                <a:hlinkClick r:id="rId3"/>
              </a:rPr>
              <a:t>https://</a:t>
            </a:r>
            <a:r>
              <a:rPr lang="en-US" altLang="zh-CN" sz="1600" dirty="0" smtClean="0">
                <a:hlinkClick r:id="rId3"/>
              </a:rPr>
              <a:t>mentor.ieee.org/802.11/dcn/24/11-24-0185-01-00bf-ieee-802-11bf-january-2024-interim-meeting-minutes.docx</a:t>
            </a:r>
            <a:endParaRPr lang="en-US" altLang="zh-CN" sz="1600" dirty="0"/>
          </a:p>
          <a:p>
            <a:pPr marL="457200" lvl="1" indent="0" algn="just">
              <a:buNone/>
            </a:pPr>
            <a:endParaRPr lang="en-US" altLang="zh-CN" sz="1600" dirty="0"/>
          </a:p>
          <a:p>
            <a:pPr marL="457200" lvl="1" indent="0" algn="just">
              <a:buNone/>
            </a:pPr>
            <a:endParaRPr lang="en-US" altLang="zh-CN" sz="1600" dirty="0"/>
          </a:p>
          <a:p>
            <a:pPr lvl="1" algn="just">
              <a:buFont typeface="Arial" panose="020B0604020202020204" pitchFamily="34" charset="0"/>
              <a:buChar char="•"/>
            </a:pPr>
            <a:r>
              <a:rPr lang="en-US" altLang="zh-CN" sz="1600" dirty="0"/>
              <a:t>Teleconferences January - March: </a:t>
            </a:r>
          </a:p>
          <a:p>
            <a:pPr marL="457200" lvl="1" indent="0" algn="just">
              <a:buNone/>
            </a:pPr>
            <a:r>
              <a:rPr lang="en-US" altLang="zh-CN" sz="1600" dirty="0"/>
              <a:t>	 </a:t>
            </a:r>
            <a:r>
              <a:rPr lang="en-US" altLang="zh-CN" sz="1600" dirty="0">
                <a:hlinkClick r:id="rId4"/>
              </a:rPr>
              <a:t>https://mentor.ieee.org/802.11/dcn/24/11-24-0211-06-00bf-ieee-802-11bf-teleconference-minutes-january-march-2024.docx</a:t>
            </a:r>
            <a:endParaRPr lang="en-US" altLang="zh-CN" sz="1600" dirty="0"/>
          </a:p>
          <a:p>
            <a:pPr marL="457200" lvl="1" indent="0" algn="just">
              <a:buNone/>
            </a:pPr>
            <a:endParaRPr lang="en-US" altLang="zh-CN" sz="1600" dirty="0"/>
          </a:p>
          <a:p>
            <a:pPr marL="457200" lvl="1" indent="0" algn="just">
              <a:buNone/>
            </a:pPr>
            <a:endParaRPr lang="en-US" altLang="zh-CN" sz="1600" dirty="0"/>
          </a:p>
          <a:p>
            <a:pPr marL="457200" lvl="1" indent="0" algn="just">
              <a:buNone/>
            </a:pPr>
            <a:endParaRPr lang="en-US" altLang="zh-CN" sz="1600" dirty="0"/>
          </a:p>
          <a:p>
            <a:pPr algn="just"/>
            <a:r>
              <a:rPr lang="en-US" altLang="zh-CN" sz="2000" dirty="0"/>
              <a:t>Move: Leif Wilhelmsson 	Second: Sang Kim</a:t>
            </a:r>
          </a:p>
          <a:p>
            <a:pPr algn="just"/>
            <a:endParaRPr lang="en-US" altLang="zh-CN" sz="2000" dirty="0"/>
          </a:p>
          <a:p>
            <a:pPr algn="just"/>
            <a:r>
              <a:rPr lang="en-US" altLang="zh-CN" sz="2000" dirty="0"/>
              <a:t>Result</a:t>
            </a:r>
            <a:r>
              <a:rPr lang="en-US" altLang="zh-CN" sz="2000" dirty="0" smtClean="0"/>
              <a: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a:p>
            <a:pPr algn="just"/>
            <a:endParaRPr lang="zh-CN" altLang="en-US" sz="2000" dirty="0"/>
          </a:p>
        </p:txBody>
      </p:sp>
    </p:spTree>
    <p:extLst>
      <p:ext uri="{BB962C8B-B14F-4D97-AF65-F5344CB8AC3E}">
        <p14:creationId xmlns:p14="http://schemas.microsoft.com/office/powerpoint/2010/main" val="37549717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97428275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sp>
        <p:nvSpPr>
          <p:cNvPr id="2" name="矩形 1">
            <a:extLst>
              <a:ext uri="{FF2B5EF4-FFF2-40B4-BE49-F238E27FC236}">
                <a16:creationId xmlns=""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ext uri="{D42A27DB-BD31-4B8C-83A1-F6EECF244321}">
                <p14:modId xmlns:p14="http://schemas.microsoft.com/office/powerpoint/2010/main" val="3119125983"/>
              </p:ext>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smtClean="0">
                          <a:solidFill>
                            <a:schemeClr val="bg1">
                              <a:lumMod val="50000"/>
                            </a:schemeClr>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243155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March Plenary</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To be 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April 	  17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April 	  25 (Thursday)	23</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00 - 01:00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May 	  7 (Tuesday)		10</a:t>
            </a:r>
            <a:r>
              <a:rPr lang="zh-CN" altLang="en-US" sz="1800" b="1" dirty="0">
                <a:cs typeface="Times New Roman" panose="02020603050405020304" pitchFamily="18" charset="0"/>
              </a:rPr>
              <a:t>：</a:t>
            </a:r>
            <a:r>
              <a:rPr lang="en-US" altLang="zh-CN" sz="1800" b="1" dirty="0">
                <a:cs typeface="Times New Roman" panose="02020603050405020304" pitchFamily="18" charset="0"/>
              </a:rPr>
              <a:t>00 - 12:00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5031589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May Interim 2024, </a:t>
            </a:r>
            <a:r>
              <a:rPr lang="en-US" altLang="zh-CN" b="1" dirty="0">
                <a:solidFill>
                  <a:srgbClr val="FF0000"/>
                </a:solidFill>
                <a:cs typeface="Times New Roman" panose="02020603050405020304" pitchFamily="18" charset="0"/>
              </a:rPr>
              <a:t>To be 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 xmlns:a16="http://schemas.microsoft.com/office/drawing/2014/main" val="20000"/>
                    </a:ext>
                  </a:extLst>
                </a:gridCol>
                <a:gridCol w="907862">
                  <a:extLst>
                    <a:ext uri="{9D8B030D-6E8A-4147-A177-3AD203B41FA5}">
                      <a16:colId xmlns="" xmlns:a16="http://schemas.microsoft.com/office/drawing/2014/main" val="20001"/>
                    </a:ext>
                  </a:extLst>
                </a:gridCol>
                <a:gridCol w="1073338">
                  <a:extLst>
                    <a:ext uri="{9D8B030D-6E8A-4147-A177-3AD203B41FA5}">
                      <a16:colId xmlns="" xmlns:a16="http://schemas.microsoft.com/office/drawing/2014/main" val="20002"/>
                    </a:ext>
                  </a:extLst>
                </a:gridCol>
                <a:gridCol w="1295400">
                  <a:extLst>
                    <a:ext uri="{9D8B030D-6E8A-4147-A177-3AD203B41FA5}">
                      <a16:colId xmlns="" xmlns:a16="http://schemas.microsoft.com/office/drawing/2014/main" val="20003"/>
                    </a:ext>
                  </a:extLst>
                </a:gridCol>
                <a:gridCol w="984062">
                  <a:extLst>
                    <a:ext uri="{9D8B030D-6E8A-4147-A177-3AD203B41FA5}">
                      <a16:colId xmlns="" xmlns:a16="http://schemas.microsoft.com/office/drawing/2014/main" val="20004"/>
                    </a:ext>
                  </a:extLst>
                </a:gridCol>
                <a:gridCol w="990600">
                  <a:extLst>
                    <a:ext uri="{9D8B030D-6E8A-4147-A177-3AD203B41FA5}">
                      <a16:colId xmlns="" xmlns:a16="http://schemas.microsoft.com/office/drawing/2014/main" val="20005"/>
                    </a:ext>
                  </a:extLst>
                </a:gridCol>
                <a:gridCol w="997138">
                  <a:extLst>
                    <a:ext uri="{9D8B030D-6E8A-4147-A177-3AD203B41FA5}">
                      <a16:colId xmlns=""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Warsaw</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14:00-16:00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02:00-4:00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23:00-01:00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16:30-18:30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4:30-6:30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01:30-03:30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19:30-21:30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7:30-9:30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04:30-06:30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22:00-00:00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10:00-12:00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07:00-09:00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01:30-03:30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13:30-15:30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10:30-12:30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 xmlns:a16="http://schemas.microsoft.com/office/drawing/2014/main" val="10007"/>
                  </a:ext>
                </a:extLst>
              </a:tr>
            </a:tbl>
          </a:graphicData>
        </a:graphic>
      </p:graphicFrame>
      <p:graphicFrame>
        <p:nvGraphicFramePr>
          <p:cNvPr id="9" name="Table 6">
            <a:extLst>
              <a:ext uri="{FF2B5EF4-FFF2-40B4-BE49-F238E27FC236}">
                <a16:creationId xmlns=""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extLst>
      <p:ext uri="{BB962C8B-B14F-4D97-AF65-F5344CB8AC3E}">
        <p14:creationId xmlns:p14="http://schemas.microsoft.com/office/powerpoint/2010/main" val="32113144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838200"/>
            <a:ext cx="11277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3200" dirty="0"/>
              <a:t>Guidance for Mix mode meeting</a:t>
            </a:r>
          </a:p>
        </p:txBody>
      </p:sp>
      <p:sp>
        <p:nvSpPr>
          <p:cNvPr id="5" name="Rectangle 3"/>
          <p:cNvSpPr txBox="1">
            <a:spLocks noChangeArrowheads="1"/>
          </p:cNvSpPr>
          <p:nvPr/>
        </p:nvSpPr>
        <p:spPr bwMode="auto">
          <a:xfrm>
            <a:off x="457200" y="1295400"/>
            <a:ext cx="115062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800"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Host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Chair (Tony) will </a:t>
            </a:r>
            <a:r>
              <a:rPr lang="en-US" altLang="zh-CN" sz="1400" dirty="0">
                <a:solidFill>
                  <a:srgbClr val="0000FF"/>
                </a:solidFill>
                <a:latin typeface="Arial" panose="020B0604020202020204" pitchFamily="34" charset="0"/>
                <a:cs typeface="Arial" panose="020B0604020202020204" pitchFamily="34" charset="0"/>
              </a:rPr>
              <a:t>host</a:t>
            </a:r>
            <a:r>
              <a:rPr lang="en-US" altLang="zh-CN" sz="1400" dirty="0">
                <a:latin typeface="Arial" panose="020B0604020202020204" pitchFamily="34" charset="0"/>
                <a:cs typeface="Arial" panose="020B0604020202020204" pitchFamily="34" charset="0"/>
              </a:rPr>
              <a:t> the meeting </a:t>
            </a:r>
            <a:r>
              <a:rPr lang="en-US" altLang="zh-CN" sz="1400" dirty="0">
                <a:solidFill>
                  <a:srgbClr val="0000FF"/>
                </a:solidFill>
                <a:latin typeface="Arial" panose="020B0604020202020204" pitchFamily="34" charset="0"/>
                <a:cs typeface="Arial" panose="020B0604020202020204" pitchFamily="34" charset="0"/>
              </a:rPr>
              <a:t>in-person</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One Vice chair will handle the </a:t>
            </a:r>
            <a:r>
              <a:rPr lang="en-US" altLang="zh-CN" sz="1400" dirty="0">
                <a:solidFill>
                  <a:srgbClr val="0000FF"/>
                </a:solidFill>
                <a:latin typeface="Arial" panose="020B0604020202020204" pitchFamily="34" charset="0"/>
                <a:cs typeface="Arial" panose="020B0604020202020204" pitchFamily="34" charset="0"/>
              </a:rPr>
              <a:t>audio/video</a:t>
            </a:r>
            <a:r>
              <a:rPr lang="en-US" altLang="zh-CN" sz="1400" dirty="0">
                <a:latin typeface="Arial" panose="020B0604020202020204" pitchFamily="34" charset="0"/>
                <a:cs typeface="Arial" panose="020B0604020202020204" pitchFamily="34" charset="0"/>
              </a:rPr>
              <a:t>, the other Vice chair will keep </a:t>
            </a:r>
            <a:r>
              <a:rPr lang="en-US" altLang="zh-CN" sz="1400" dirty="0">
                <a:solidFill>
                  <a:srgbClr val="0000FF"/>
                </a:solidFill>
                <a:latin typeface="Arial" panose="020B0604020202020204" pitchFamily="34" charset="0"/>
                <a:cs typeface="Arial" panose="020B0604020202020204" pitchFamily="34" charset="0"/>
              </a:rPr>
              <a:t>things in order</a:t>
            </a:r>
            <a:r>
              <a:rPr lang="en-US" altLang="zh-CN" sz="1400" dirty="0">
                <a:latin typeface="Arial" panose="020B0604020202020204" pitchFamily="34" charset="0"/>
                <a:cs typeface="Arial" panose="020B0604020202020204" pitchFamily="34" charset="0"/>
              </a:rPr>
              <a:t>, e.g., the queue</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Suggest to go to the meeting room to </a:t>
            </a:r>
            <a:r>
              <a:rPr lang="en-US" altLang="zh-CN" dirty="0">
                <a:solidFill>
                  <a:srgbClr val="0000FF"/>
                </a:solidFill>
                <a:latin typeface="Arial" panose="020B0604020202020204" pitchFamily="34" charset="0"/>
                <a:cs typeface="Arial" panose="020B0604020202020204" pitchFamily="34" charset="0"/>
              </a:rPr>
              <a:t>test</a:t>
            </a:r>
            <a:r>
              <a:rPr lang="en-US" altLang="zh-CN" dirty="0">
                <a:latin typeface="Arial" panose="020B0604020202020204" pitchFamily="34" charset="0"/>
                <a:cs typeface="Arial" panose="020B0604020202020204" pitchFamily="34" charset="0"/>
              </a:rPr>
              <a:t> all the things (e.g., audio, confirm the computer and connection to projector), before the first session, e.g., Sunday night.</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Secretary (Leif) could focus on the </a:t>
            </a:r>
            <a:r>
              <a:rPr lang="en-US" altLang="zh-CN" sz="1400" dirty="0">
                <a:solidFill>
                  <a:srgbClr val="0000FF"/>
                </a:solidFill>
                <a:latin typeface="Arial" panose="020B0604020202020204" pitchFamily="34" charset="0"/>
                <a:cs typeface="Arial" panose="020B0604020202020204" pitchFamily="34" charset="0"/>
              </a:rPr>
              <a:t>minutes</a:t>
            </a:r>
          </a:p>
          <a:p>
            <a:pPr lvl="1" algn="just">
              <a:buFont typeface="Arial" panose="020B0604020202020204" pitchFamily="34" charset="0"/>
              <a:buChar char="–"/>
              <a:defRPr/>
            </a:pPr>
            <a:r>
              <a:rPr lang="en-US" altLang="zh-CN" sz="1400" dirty="0">
                <a:latin typeface="Arial" panose="020B0604020202020204" pitchFamily="34" charset="0"/>
                <a:cs typeface="Arial" panose="020B0604020202020204" pitchFamily="34" charset="0"/>
              </a:rPr>
              <a:t>Editor (Claudio) could focus on keeping track of </a:t>
            </a:r>
            <a:r>
              <a:rPr lang="en-US" altLang="zh-CN" sz="1400" dirty="0">
                <a:solidFill>
                  <a:srgbClr val="0000FF"/>
                </a:solidFill>
                <a:latin typeface="Arial" panose="020B0604020202020204" pitchFamily="34" charset="0"/>
                <a:cs typeface="Arial" panose="020B0604020202020204" pitchFamily="34" charset="0"/>
              </a:rPr>
              <a:t>CID</a:t>
            </a:r>
          </a:p>
          <a:p>
            <a:pPr lvl="1" algn="just">
              <a:buFont typeface="Arial" panose="020B0604020202020204" pitchFamily="34" charset="0"/>
              <a:buChar char="–"/>
              <a:defRPr/>
            </a:pPr>
            <a:endParaRPr lang="en-US" altLang="zh-CN" sz="1400" dirty="0">
              <a:solidFill>
                <a:srgbClr val="0000FF"/>
              </a:solidFill>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800" b="1" kern="0" dirty="0">
                <a:latin typeface="Arial" panose="020B0604020202020204" pitchFamily="34" charset="0"/>
                <a:cs typeface="Arial" panose="020B0604020202020204" pitchFamily="34" charset="0"/>
              </a:rPr>
              <a:t>Participant</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Join</a:t>
            </a:r>
            <a:r>
              <a:rPr lang="en-US" altLang="zh-CN" sz="1400" dirty="0">
                <a:latin typeface="Arial" panose="020B0604020202020204" pitchFamily="34" charset="0"/>
                <a:cs typeface="Arial" panose="020B0604020202020204" pitchFamily="34" charset="0"/>
              </a:rPr>
              <a:t>: All the “</a:t>
            </a:r>
            <a:r>
              <a:rPr lang="en-US" altLang="zh-CN" sz="1400" dirty="0">
                <a:solidFill>
                  <a:srgbClr val="0000FF"/>
                </a:solidFill>
                <a:latin typeface="Arial" panose="020B0604020202020204" pitchFamily="34" charset="0"/>
                <a:cs typeface="Arial" panose="020B0604020202020204" pitchFamily="34" charset="0"/>
              </a:rPr>
              <a:t>in person</a:t>
            </a:r>
            <a:r>
              <a:rPr lang="en-US" altLang="zh-CN" sz="1400" dirty="0">
                <a:latin typeface="Arial" panose="020B0604020202020204" pitchFamily="34" charset="0"/>
                <a:cs typeface="Arial" panose="020B0604020202020204" pitchFamily="34" charset="0"/>
              </a:rPr>
              <a:t>” member shall select “</a:t>
            </a:r>
            <a:r>
              <a:rPr lang="en-US" altLang="zh-CN" sz="1400" dirty="0">
                <a:solidFill>
                  <a:srgbClr val="0000FF"/>
                </a:solidFill>
                <a:latin typeface="Arial" panose="020B0604020202020204" pitchFamily="34" charset="0"/>
                <a:cs typeface="Arial" panose="020B0604020202020204" pitchFamily="34" charset="0"/>
              </a:rPr>
              <a:t>no audio</a:t>
            </a:r>
            <a:r>
              <a:rPr lang="en-US" altLang="zh-CN" sz="1400" dirty="0">
                <a:latin typeface="Arial" panose="020B0604020202020204" pitchFamily="34" charset="0"/>
                <a:cs typeface="Arial" panose="020B0604020202020204" pitchFamily="34" charset="0"/>
              </a:rPr>
              <a:t>” option on joining </a:t>
            </a:r>
            <a:r>
              <a:rPr lang="en-US" altLang="zh-CN" sz="1400" dirty="0" err="1">
                <a:latin typeface="Arial" panose="020B0604020202020204" pitchFamily="34" charset="0"/>
                <a:cs typeface="Arial" panose="020B0604020202020204" pitchFamily="34" charset="0"/>
              </a:rPr>
              <a:t>Webex</a:t>
            </a:r>
            <a:r>
              <a:rPr lang="en-US" altLang="zh-CN" sz="1400" dirty="0">
                <a:latin typeface="Arial" panose="020B0604020202020204" pitchFamily="34" charset="0"/>
                <a:cs typeface="Arial" panose="020B0604020202020204" pitchFamily="34" charset="0"/>
              </a:rPr>
              <a:t>, in order to avoid audio problems (feedback)</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Queue</a:t>
            </a:r>
            <a:r>
              <a:rPr lang="en-US" altLang="zh-CN" sz="1400" dirty="0">
                <a:latin typeface="Arial" panose="020B0604020202020204" pitchFamily="34" charset="0"/>
                <a:cs typeface="Arial" panose="020B0604020202020204" pitchFamily="34" charset="0"/>
              </a:rPr>
              <a:t>” should be requested </a:t>
            </a:r>
            <a:r>
              <a:rPr lang="en-US" altLang="zh-CN" sz="1400" dirty="0">
                <a:solidFill>
                  <a:srgbClr val="0000FF"/>
                </a:solidFill>
                <a:latin typeface="Arial" panose="020B0604020202020204" pitchFamily="34" charset="0"/>
                <a:cs typeface="Arial" panose="020B0604020202020204" pitchFamily="34" charset="0"/>
              </a:rPr>
              <a:t>online</a:t>
            </a:r>
            <a:r>
              <a:rPr lang="en-US" altLang="zh-CN" sz="1400" dirty="0">
                <a:latin typeface="Arial" panose="020B0604020202020204" pitchFamily="34" charset="0"/>
                <a:cs typeface="Arial" panose="020B0604020202020204" pitchFamily="34" charset="0"/>
              </a:rPr>
              <a:t>, in order to track the order easier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“In person” member should request the “Queue” </a:t>
            </a:r>
            <a:r>
              <a:rPr lang="en-US" altLang="zh-CN" dirty="0">
                <a:solidFill>
                  <a:srgbClr val="0000FF"/>
                </a:solidFill>
                <a:latin typeface="Arial" panose="020B0604020202020204" pitchFamily="34" charset="0"/>
                <a:cs typeface="Arial" panose="020B0604020202020204" pitchFamily="34" charset="0"/>
              </a:rPr>
              <a:t>online</a:t>
            </a:r>
            <a:r>
              <a:rPr lang="en-US" altLang="zh-CN" dirty="0">
                <a:latin typeface="Arial" panose="020B0604020202020204" pitchFamily="34" charset="0"/>
                <a:cs typeface="Arial" panose="020B0604020202020204" pitchFamily="34" charset="0"/>
              </a:rPr>
              <a:t>, and then go to the microphone</a:t>
            </a: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Vote</a:t>
            </a:r>
            <a:r>
              <a:rPr lang="en-US" altLang="zh-CN" sz="1400" dirty="0">
                <a:latin typeface="Arial" panose="020B0604020202020204" pitchFamily="34" charset="0"/>
                <a:cs typeface="Arial" panose="020B0604020202020204" pitchFamily="34" charset="0"/>
              </a:rPr>
              <a:t>: All </a:t>
            </a:r>
            <a:r>
              <a:rPr lang="en-US" altLang="zh-CN" sz="1400" dirty="0">
                <a:solidFill>
                  <a:srgbClr val="0000FF"/>
                </a:solidFill>
                <a:latin typeface="Arial" panose="020B0604020202020204" pitchFamily="34" charset="0"/>
                <a:cs typeface="Arial" panose="020B0604020202020204" pitchFamily="34" charset="0"/>
              </a:rPr>
              <a:t>Votes</a:t>
            </a:r>
            <a:r>
              <a:rPr lang="en-US" altLang="zh-CN" sz="1400" dirty="0">
                <a:latin typeface="Arial" panose="020B0604020202020204" pitchFamily="34" charset="0"/>
                <a:cs typeface="Arial" panose="020B0604020202020204" pitchFamily="34" charset="0"/>
              </a:rPr>
              <a:t> (SP/Motion) will be conducted on </a:t>
            </a:r>
            <a:r>
              <a:rPr lang="en-US" altLang="zh-CN" sz="1400" dirty="0" err="1">
                <a:solidFill>
                  <a:srgbClr val="0000FF"/>
                </a:solidFill>
                <a:latin typeface="Arial" panose="020B0604020202020204" pitchFamily="34" charset="0"/>
                <a:cs typeface="Arial" panose="020B0604020202020204" pitchFamily="34" charset="0"/>
              </a:rPr>
              <a:t>Webex</a:t>
            </a:r>
            <a:endParaRPr lang="en-US" altLang="zh-CN" sz="1400" dirty="0">
              <a:solidFill>
                <a:srgbClr val="0000FF"/>
              </a:solidFill>
              <a:latin typeface="Arial" panose="020B0604020202020204" pitchFamily="34" charset="0"/>
              <a:cs typeface="Arial" panose="020B0604020202020204" pitchFamily="34" charset="0"/>
            </a:endParaRPr>
          </a:p>
          <a:p>
            <a:pPr lvl="1" algn="just">
              <a:buFont typeface="Arial" panose="020B0604020202020204" pitchFamily="34" charset="0"/>
              <a:buChar char="–"/>
              <a:defRPr/>
            </a:pPr>
            <a:r>
              <a:rPr lang="en-US" altLang="zh-CN" sz="1400" b="1" dirty="0">
                <a:latin typeface="Arial" panose="020B0604020202020204" pitchFamily="34" charset="0"/>
                <a:cs typeface="Arial" panose="020B0604020202020204" pitchFamily="34" charset="0"/>
              </a:rPr>
              <a:t>Present</a:t>
            </a:r>
            <a:r>
              <a:rPr lang="en-US" altLang="zh-CN" sz="1400" dirty="0">
                <a:latin typeface="Arial" panose="020B0604020202020204" pitchFamily="34" charset="0"/>
                <a:cs typeface="Arial" panose="020B0604020202020204" pitchFamily="34" charset="0"/>
              </a:rPr>
              <a:t>: Presenter shall go to the </a:t>
            </a:r>
            <a:r>
              <a:rPr lang="en-US" altLang="zh-CN" sz="1400" dirty="0">
                <a:solidFill>
                  <a:srgbClr val="0000FF"/>
                </a:solidFill>
                <a:latin typeface="Arial" panose="020B0604020202020204" pitchFamily="34" charset="0"/>
                <a:cs typeface="Arial" panose="020B0604020202020204" pitchFamily="34" charset="0"/>
              </a:rPr>
              <a:t>platform</a:t>
            </a:r>
            <a:r>
              <a:rPr lang="en-US" altLang="zh-CN" sz="1400" dirty="0">
                <a:latin typeface="Arial" panose="020B0604020202020204" pitchFamily="34" charset="0"/>
                <a:cs typeface="Arial" panose="020B0604020202020204" pitchFamily="34" charset="0"/>
              </a:rPr>
              <a:t>, talk into </a:t>
            </a:r>
            <a:r>
              <a:rPr lang="en-US" altLang="zh-CN" sz="1400" dirty="0">
                <a:solidFill>
                  <a:srgbClr val="0000FF"/>
                </a:solidFill>
                <a:latin typeface="Arial" panose="020B0604020202020204" pitchFamily="34" charset="0"/>
                <a:cs typeface="Arial" panose="020B0604020202020204" pitchFamily="34" charset="0"/>
              </a:rPr>
              <a:t>microphone</a:t>
            </a:r>
            <a:r>
              <a:rPr lang="en-US" altLang="zh-CN" sz="1400" dirty="0">
                <a:latin typeface="Arial" panose="020B0604020202020204" pitchFamily="34" charset="0"/>
                <a:cs typeface="Arial" panose="020B0604020202020204" pitchFamily="34" charset="0"/>
              </a:rPr>
              <a:t> on the platform</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1: Use his/her </a:t>
            </a:r>
            <a:r>
              <a:rPr lang="en-US" altLang="zh-CN" dirty="0">
                <a:solidFill>
                  <a:srgbClr val="0000FF"/>
                </a:solidFill>
                <a:latin typeface="Arial" panose="020B0604020202020204" pitchFamily="34" charset="0"/>
                <a:cs typeface="Arial" panose="020B0604020202020204" pitchFamily="34" charset="0"/>
              </a:rPr>
              <a:t>own computer</a:t>
            </a:r>
            <a:r>
              <a:rPr lang="en-US" altLang="zh-CN" dirty="0">
                <a:latin typeface="Arial" panose="020B0604020202020204" pitchFamily="34" charset="0"/>
                <a:cs typeface="Arial" panose="020B0604020202020204" pitchFamily="34" charset="0"/>
              </a:rPr>
              <a:t>, share the screen over </a:t>
            </a:r>
            <a:r>
              <a:rPr lang="en-US" altLang="zh-CN" dirty="0" err="1">
                <a:latin typeface="Arial" panose="020B0604020202020204" pitchFamily="34" charset="0"/>
                <a:cs typeface="Arial" panose="020B0604020202020204" pitchFamily="34" charset="0"/>
              </a:rPr>
              <a:t>Webex</a:t>
            </a:r>
            <a:r>
              <a:rPr lang="en-US" altLang="zh-CN" dirty="0">
                <a:latin typeface="Arial" panose="020B0604020202020204" pitchFamily="34" charset="0"/>
                <a:cs typeface="Arial" panose="020B0604020202020204" pitchFamily="34" charset="0"/>
              </a:rPr>
              <a:t> (but not directly connect to the projector)</a:t>
            </a:r>
          </a:p>
          <a:p>
            <a:pPr lvl="2" algn="just">
              <a:buSzPct val="50000"/>
              <a:buFont typeface="Wingdings" panose="05000000000000000000" pitchFamily="2" charset="2"/>
              <a:buChar char="n"/>
              <a:defRPr/>
            </a:pPr>
            <a:r>
              <a:rPr lang="en-US" altLang="zh-CN" dirty="0">
                <a:latin typeface="Arial" panose="020B0604020202020204" pitchFamily="34" charset="0"/>
                <a:cs typeface="Arial" panose="020B0604020202020204" pitchFamily="34" charset="0"/>
              </a:rPr>
              <a:t>Option 2: Use the </a:t>
            </a:r>
            <a:r>
              <a:rPr lang="en-US" altLang="zh-CN" dirty="0">
                <a:solidFill>
                  <a:srgbClr val="0000FF"/>
                </a:solidFill>
                <a:latin typeface="Arial" panose="020B0604020202020204" pitchFamily="34" charset="0"/>
                <a:cs typeface="Arial" panose="020B0604020202020204" pitchFamily="34" charset="0"/>
              </a:rPr>
              <a:t>computer on the platform </a:t>
            </a:r>
            <a:r>
              <a:rPr lang="en-US" altLang="zh-CN" dirty="0">
                <a:latin typeface="Arial" panose="020B0604020202020204" pitchFamily="34" charset="0"/>
                <a:cs typeface="Arial" panose="020B0604020202020204" pitchFamily="34" charset="0"/>
              </a:rPr>
              <a:t>(Need to let Vice chairs know and download the slides before)</a:t>
            </a: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endParaRPr lang="en-US" altLang="zh-CN" sz="1600" b="1" kern="0" dirty="0">
              <a:latin typeface="Arial" panose="020B0604020202020204" pitchFamily="34" charset="0"/>
              <a:cs typeface="Arial" panose="020B0604020202020204" pitchFamily="34" charset="0"/>
            </a:endParaRPr>
          </a:p>
          <a:p>
            <a:pPr marL="342900" lvl="1" indent="-342900" algn="just">
              <a:buFont typeface="Arial" panose="020B0604020202020204" pitchFamily="34" charset="0"/>
              <a:buChar char="•"/>
              <a:defRPr/>
            </a:pPr>
            <a:r>
              <a:rPr lang="en-US" altLang="zh-CN" sz="1600" kern="0" dirty="0">
                <a:latin typeface="Arial" panose="020B0604020202020204" pitchFamily="34" charset="0"/>
                <a:cs typeface="Arial" panose="020B0604020202020204" pitchFamily="34" charset="0"/>
              </a:rPr>
              <a:t>Note: For more details, please refer to tutorial EC-22/118</a:t>
            </a:r>
          </a:p>
        </p:txBody>
      </p:sp>
    </p:spTree>
    <p:extLst>
      <p:ext uri="{BB962C8B-B14F-4D97-AF65-F5344CB8AC3E}">
        <p14:creationId xmlns:p14="http://schemas.microsoft.com/office/powerpoint/2010/main" val="3871382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89.9351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277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 xmlns:a16="http://schemas.microsoft.com/office/drawing/2014/main" id="{5913DE59-0E1E-4D6B-B0B4-4E37CCBA3423}"/>
              </a:ext>
            </a:extLst>
          </p:cNvPr>
          <p:cNvGraphicFramePr/>
          <p:nvPr>
            <p:extLst>
              <p:ext uri="{D42A27DB-BD31-4B8C-83A1-F6EECF244321}">
                <p14:modId xmlns:p14="http://schemas.microsoft.com/office/powerpoint/2010/main" val="2321075107"/>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1751026595"/>
              </p:ext>
            </p:extLst>
          </p:nvPr>
        </p:nvGraphicFramePr>
        <p:xfrm>
          <a:off x="533400" y="4429125"/>
          <a:ext cx="5702299" cy="1809750"/>
        </p:xfrm>
        <a:graphic>
          <a:graphicData uri="http://schemas.openxmlformats.org/drawingml/2006/table">
            <a:tbl>
              <a:tblPr/>
              <a:tblGrid>
                <a:gridCol w="761576">
                  <a:extLst>
                    <a:ext uri="{9D8B030D-6E8A-4147-A177-3AD203B41FA5}">
                      <a16:colId xmlns="" xmlns:a16="http://schemas.microsoft.com/office/drawing/2014/main" val="454794694"/>
                    </a:ext>
                  </a:extLst>
                </a:gridCol>
                <a:gridCol w="761576">
                  <a:extLst>
                    <a:ext uri="{9D8B030D-6E8A-4147-A177-3AD203B41FA5}">
                      <a16:colId xmlns="" xmlns:a16="http://schemas.microsoft.com/office/drawing/2014/main" val="27831069"/>
                    </a:ext>
                  </a:extLst>
                </a:gridCol>
                <a:gridCol w="1294679">
                  <a:extLst>
                    <a:ext uri="{9D8B030D-6E8A-4147-A177-3AD203B41FA5}">
                      <a16:colId xmlns="" xmlns:a16="http://schemas.microsoft.com/office/drawing/2014/main" val="1813041955"/>
                    </a:ext>
                  </a:extLst>
                </a:gridCol>
                <a:gridCol w="761576">
                  <a:extLst>
                    <a:ext uri="{9D8B030D-6E8A-4147-A177-3AD203B41FA5}">
                      <a16:colId xmlns="" xmlns:a16="http://schemas.microsoft.com/office/drawing/2014/main" val="506620921"/>
                    </a:ext>
                  </a:extLst>
                </a:gridCol>
                <a:gridCol w="685418">
                  <a:extLst>
                    <a:ext uri="{9D8B030D-6E8A-4147-A177-3AD203B41FA5}">
                      <a16:colId xmlns="" xmlns:a16="http://schemas.microsoft.com/office/drawing/2014/main" val="314894588"/>
                    </a:ext>
                  </a:extLst>
                </a:gridCol>
                <a:gridCol w="685418">
                  <a:extLst>
                    <a:ext uri="{9D8B030D-6E8A-4147-A177-3AD203B41FA5}">
                      <a16:colId xmlns="" xmlns:a16="http://schemas.microsoft.com/office/drawing/2014/main" val="2292879680"/>
                    </a:ext>
                  </a:extLst>
                </a:gridCol>
                <a:gridCol w="752056">
                  <a:extLst>
                    <a:ext uri="{9D8B030D-6E8A-4147-A177-3AD203B41FA5}">
                      <a16:colId xmlns="" xmlns:a16="http://schemas.microsoft.com/office/drawing/2014/main"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dirty="0">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146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0.474025974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0.899351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meetings on </a:t>
            </a:r>
          </a:p>
          <a:p>
            <a:pPr lvl="1"/>
            <a:endParaRPr lang="en-US" altLang="en-US" dirty="0"/>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graphicFrame>
        <p:nvGraphicFramePr>
          <p:cNvPr id="6" name="Table 6">
            <a:extLst>
              <a:ext uri="{FF2B5EF4-FFF2-40B4-BE49-F238E27FC236}">
                <a16:creationId xmlns="" xmlns:a16="http://schemas.microsoft.com/office/drawing/2014/main" id="{A4E22D49-3428-465A-866F-CBFFB55C8854}"/>
              </a:ext>
            </a:extLst>
          </p:cNvPr>
          <p:cNvGraphicFramePr>
            <a:graphicFrameLocks noGrp="1"/>
          </p:cNvGraphicFramePr>
          <p:nvPr>
            <p:extLst>
              <p:ext uri="{D42A27DB-BD31-4B8C-83A1-F6EECF244321}">
                <p14:modId xmlns:p14="http://schemas.microsoft.com/office/powerpoint/2010/main" val="2225869762"/>
              </p:ext>
            </p:extLst>
          </p:nvPr>
        </p:nvGraphicFramePr>
        <p:xfrm>
          <a:off x="1143000" y="3124200"/>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 xmlns:a16="http://schemas.microsoft.com/office/drawing/2014/main" val="20000"/>
                    </a:ext>
                  </a:extLst>
                </a:gridCol>
                <a:gridCol w="1622871">
                  <a:extLst>
                    <a:ext uri="{9D8B030D-6E8A-4147-A177-3AD203B41FA5}">
                      <a16:colId xmlns="" xmlns:a16="http://schemas.microsoft.com/office/drawing/2014/main" val="20001"/>
                    </a:ext>
                  </a:extLst>
                </a:gridCol>
                <a:gridCol w="1541843">
                  <a:extLst>
                    <a:ext uri="{9D8B030D-6E8A-4147-A177-3AD203B41FA5}">
                      <a16:colId xmlns="" xmlns:a16="http://schemas.microsoft.com/office/drawing/2014/main" val="20002"/>
                    </a:ext>
                  </a:extLst>
                </a:gridCol>
                <a:gridCol w="1541843">
                  <a:extLst>
                    <a:ext uri="{9D8B030D-6E8A-4147-A177-3AD203B41FA5}">
                      <a16:colId xmlns="" xmlns:a16="http://schemas.microsoft.com/office/drawing/2014/main" val="20004"/>
                    </a:ext>
                  </a:extLst>
                </a:gridCol>
                <a:gridCol w="1541843">
                  <a:extLst>
                    <a:ext uri="{9D8B030D-6E8A-4147-A177-3AD203B41FA5}">
                      <a16:colId xmlns=""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strike="sngStrike" dirty="0" err="1">
                          <a:solidFill>
                            <a:schemeClr val="bg1">
                              <a:lumMod val="50000"/>
                            </a:schemeClr>
                          </a:solidFill>
                        </a:rPr>
                        <a:t>TGbf</a:t>
                      </a:r>
                      <a:endParaRPr lang="en-US" altLang="zh-CN" sz="1800" b="0" strike="sngStrike" dirty="0">
                        <a:solidFill>
                          <a:schemeClr val="bg1">
                            <a:lumMod val="50000"/>
                          </a:schemeClr>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2568943082"/>
              </p:ext>
            </p:extLst>
          </p:nvPr>
        </p:nvGraphicFramePr>
        <p:xfrm>
          <a:off x="2057400" y="762000"/>
          <a:ext cx="7772400" cy="5434439"/>
        </p:xfrm>
        <a:graphic>
          <a:graphicData uri="http://schemas.openxmlformats.org/drawingml/2006/table">
            <a:tbl>
              <a:tblPr/>
              <a:tblGrid>
                <a:gridCol w="1110343">
                  <a:extLst>
                    <a:ext uri="{9D8B030D-6E8A-4147-A177-3AD203B41FA5}">
                      <a16:colId xmlns="" xmlns:a16="http://schemas.microsoft.com/office/drawing/2014/main" val="611200940"/>
                    </a:ext>
                  </a:extLst>
                </a:gridCol>
                <a:gridCol w="1110343">
                  <a:extLst>
                    <a:ext uri="{9D8B030D-6E8A-4147-A177-3AD203B41FA5}">
                      <a16:colId xmlns="" xmlns:a16="http://schemas.microsoft.com/office/drawing/2014/main" val="4059359357"/>
                    </a:ext>
                  </a:extLst>
                </a:gridCol>
                <a:gridCol w="1513114">
                  <a:extLst>
                    <a:ext uri="{9D8B030D-6E8A-4147-A177-3AD203B41FA5}">
                      <a16:colId xmlns="" xmlns:a16="http://schemas.microsoft.com/office/drawing/2014/main" val="1158145895"/>
                    </a:ext>
                  </a:extLst>
                </a:gridCol>
                <a:gridCol w="838200">
                  <a:extLst>
                    <a:ext uri="{9D8B030D-6E8A-4147-A177-3AD203B41FA5}">
                      <a16:colId xmlns="" xmlns:a16="http://schemas.microsoft.com/office/drawing/2014/main" val="517798951"/>
                    </a:ext>
                  </a:extLst>
                </a:gridCol>
                <a:gridCol w="1066800">
                  <a:extLst>
                    <a:ext uri="{9D8B030D-6E8A-4147-A177-3AD203B41FA5}">
                      <a16:colId xmlns="" xmlns:a16="http://schemas.microsoft.com/office/drawing/2014/main" val="1306143447"/>
                    </a:ext>
                  </a:extLst>
                </a:gridCol>
                <a:gridCol w="2133600">
                  <a:extLst>
                    <a:ext uri="{9D8B030D-6E8A-4147-A177-3AD203B41FA5}">
                      <a16:colId xmlns="" xmlns:a16="http://schemas.microsoft.com/office/drawing/2014/main" val="875986001"/>
                    </a:ext>
                  </a:extLst>
                </a:gridCol>
              </a:tblGrid>
              <a:tr h="364542">
                <a:tc>
                  <a:txBody>
                    <a:bodyPr/>
                    <a:lstStyle/>
                    <a:p>
                      <a:pPr algn="l"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93168364"/>
                  </a:ext>
                </a:extLst>
              </a:tr>
              <a:tr h="219985">
                <a:tc>
                  <a:txBody>
                    <a:bodyPr/>
                    <a:lstStyle/>
                    <a:p>
                      <a:pPr>
                        <a:spcAft>
                          <a:spcPts val="0"/>
                        </a:spcAft>
                      </a:pPr>
                      <a:r>
                        <a:rPr lang="en-US" sz="1100" dirty="0" err="1">
                          <a:solidFill>
                            <a:srgbClr val="000000"/>
                          </a:solidFill>
                          <a:effectLst/>
                          <a:latin typeface="Calibri" panose="020F0502020204030204" pitchFamily="34" charset="0"/>
                          <a:ea typeface="宋体" panose="02010600030101010101" pitchFamily="2" charset="-122"/>
                        </a:rPr>
                        <a:t>Alecs</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6</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Ali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67759988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Assaf</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210357643"/>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Atsushi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57777999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Chaoming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77913693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Cheng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18145843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Chris Beg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3357427078"/>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Christian Berger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40394537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Claudio</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48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071886618"/>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Dong </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475164255"/>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Henry Ptasinski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2</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1540414685"/>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Mahmoud</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206060167"/>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Mengshi</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141818337"/>
                  </a:ext>
                </a:extLst>
              </a:tr>
              <a:tr h="219985">
                <a:tc>
                  <a:txBody>
                    <a:bodyPr/>
                    <a:lstStyle/>
                    <a:p>
                      <a:pPr>
                        <a:spcAft>
                          <a:spcPts val="0"/>
                        </a:spcAft>
                      </a:pPr>
                      <a:r>
                        <a:rPr lang="en-US" sz="1100">
                          <a:effectLst/>
                          <a:latin typeface="Calibri" panose="020F0502020204030204" pitchFamily="34" charset="0"/>
                          <a:ea typeface="宋体" panose="02010600030101010101" pitchFamily="2" charset="-122"/>
                        </a:rPr>
                        <a:t>Naren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10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0</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dirty="0">
                          <a:effectLst/>
                          <a:latin typeface="Calibri" panose="020F0502020204030204" pitchFamily="34" charset="0"/>
                          <a:ea typeface="宋体" panose="02010600030101010101" pitchFamily="2" charset="-122"/>
                        </a:rPr>
                        <a:t>9</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130994721"/>
                  </a:ext>
                </a:extLst>
              </a:tr>
              <a:tr h="219985">
                <a:tc>
                  <a:txBody>
                    <a:bodyPr/>
                    <a:lstStyle/>
                    <a:p>
                      <a:pPr>
                        <a:spcAft>
                          <a:spcPts val="0"/>
                        </a:spcAft>
                      </a:pPr>
                      <a:r>
                        <a:rPr lang="en-US" sz="1100" dirty="0">
                          <a:solidFill>
                            <a:srgbClr val="000000"/>
                          </a:solidFill>
                          <a:effectLst/>
                          <a:latin typeface="Calibri" panose="020F0502020204030204" pitchFamily="34" charset="0"/>
                          <a:ea typeface="宋体" panose="02010600030101010101" pitchFamily="2" charset="-122"/>
                        </a:rPr>
                        <a:t>Ning </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299586454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Rui Du</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3996981589"/>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Shuling (Julia)</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5</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3685221812"/>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Stephan</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7</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dirty="0">
                          <a:solidFill>
                            <a:srgbClr val="000000"/>
                          </a:solidFill>
                          <a:effectLst/>
                          <a:latin typeface="Calibri" panose="020F0502020204030204" pitchFamily="34" charset="0"/>
                          <a:ea typeface="宋体" panose="02010600030101010101" pitchFamily="2" charset="-122"/>
                        </a:rPr>
                        <a:t>18</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1312463791"/>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Xiandong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9</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extLst>
                  <a:ext uri="{0D108BD9-81ED-4DB2-BD59-A6C34878D82A}">
                    <a16:rowId xmlns="" xmlns:a16="http://schemas.microsoft.com/office/drawing/2014/main" val="1349183664"/>
                  </a:ext>
                </a:extLst>
              </a:tr>
              <a:tr h="219985">
                <a:tc>
                  <a:txBody>
                    <a:bodyPr/>
                    <a:lstStyle/>
                    <a:p>
                      <a:pPr>
                        <a:spcAft>
                          <a:spcPts val="0"/>
                        </a:spcAft>
                      </a:pPr>
                      <a:r>
                        <a:rPr lang="en-US" sz="1100">
                          <a:solidFill>
                            <a:srgbClr val="000000"/>
                          </a:solidFill>
                          <a:effectLst/>
                          <a:latin typeface="Calibri" panose="020F0502020204030204" pitchFamily="34" charset="0"/>
                          <a:ea typeface="宋体" panose="02010600030101010101" pitchFamily="2" charset="-122"/>
                        </a:rPr>
                        <a:t>Zhuqing</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14</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Ok</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extLst>
                  <a:ext uri="{0D108BD9-81ED-4DB2-BD59-A6C34878D82A}">
                    <a16:rowId xmlns="" xmlns:a16="http://schemas.microsoft.com/office/drawing/2014/main" val="2865660413"/>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zh-CN" altLang="en-US"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2510782417"/>
                  </a:ext>
                </a:extLst>
              </a:tr>
              <a:tr h="219985">
                <a:tc>
                  <a:txBody>
                    <a:bodyPr/>
                    <a:lstStyle/>
                    <a:p>
                      <a:pPr>
                        <a:spcAft>
                          <a:spcPts val="0"/>
                        </a:spcAft>
                      </a:pPr>
                      <a:r>
                        <a:rPr lang="en-US" sz="1100" b="1">
                          <a:effectLst/>
                          <a:latin typeface="Calibri" panose="020F0502020204030204" pitchFamily="34" charset="0"/>
                          <a:ea typeface="宋体" panose="02010600030101010101" pitchFamily="2" charset="-122"/>
                        </a:rPr>
                        <a:t>All</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solidFill>
                            <a:srgbClr val="000000"/>
                          </a:solidFill>
                          <a:effectLst/>
                          <a:latin typeface="Calibri" panose="020F0502020204030204" pitchFamily="34" charset="0"/>
                          <a:ea typeface="宋体" panose="02010600030101010101" pitchFamily="2" charset="-122"/>
                        </a:rPr>
                        <a:t>308</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50</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243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a:effectLst/>
                          <a:latin typeface="Calibri" panose="020F0502020204030204" pitchFamily="34" charset="0"/>
                          <a:ea typeface="宋体" panose="02010600030101010101" pitchFamily="2" charset="-122"/>
                        </a:rPr>
                        <a:t>293</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499473319"/>
                  </a:ext>
                </a:extLst>
              </a:tr>
              <a:tr h="219985">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zh-CN" sz="1000">
                        <a:effectLst/>
                        <a:latin typeface="Times New Roman" panose="02020603050405020304" pitchFamily="18" charset="0"/>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0.162337662</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a:solidFill>
                            <a:srgbClr val="FF0000"/>
                          </a:solidFill>
                          <a:effectLst/>
                          <a:latin typeface="Calibri" panose="020F0502020204030204" pitchFamily="34" charset="0"/>
                          <a:ea typeface="宋体" panose="02010600030101010101" pitchFamily="2" charset="-122"/>
                        </a:rPr>
                        <a:t>0.788961</a:t>
                      </a:r>
                      <a:endParaRPr lang="zh-CN" sz="100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a:spcAft>
                          <a:spcPts val="0"/>
                        </a:spcAft>
                      </a:pPr>
                      <a:r>
                        <a:rPr lang="en-US" sz="1100" b="1" dirty="0">
                          <a:solidFill>
                            <a:srgbClr val="FF0000"/>
                          </a:solidFill>
                          <a:effectLst/>
                          <a:latin typeface="Calibri" panose="020F0502020204030204" pitchFamily="34" charset="0"/>
                          <a:ea typeface="宋体" panose="02010600030101010101" pitchFamily="2" charset="-122"/>
                        </a:rPr>
                        <a:t>0.9512987</a:t>
                      </a:r>
                      <a:endParaRPr lang="zh-CN" sz="1000" dirty="0">
                        <a:effectLst/>
                        <a:latin typeface="Calibri" panose="020F0502020204030204" pitchFamily="34" charset="0"/>
                        <a:ea typeface="宋体" panose="02010600030101010101" pitchFamily="2" charset="-122"/>
                      </a:endParaRPr>
                    </a:p>
                  </a:txBody>
                  <a:tcPr marL="68580" marR="6858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 xmlns:a16="http://schemas.microsoft.com/office/drawing/2014/main"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11    (Monday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607207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4000, 4001, 4010, 4011, 4012, 4016, 4018, 4019, 4030, 4075, 4077, 4101, 4103, 4104, 4105, 4106, 4107, 4108, 4109, 4110, 4111, 4112, 4113, 4114, 4115, 4116, 4120, 4122, 4123, 4124, 4125, 4126, 4133, 4134, 4135, 4138, 4140, 4141, 4147, 4254, 4255, 4266, 4269, 4275, 4276, 4277, 4286, 4290</a:t>
            </a:r>
          </a:p>
          <a:p>
            <a:pPr lvl="1" algn="just">
              <a:buFont typeface="Arial" panose="020B0604020202020204" pitchFamily="34" charset="0"/>
              <a:buChar char="–"/>
              <a:defRPr/>
            </a:pPr>
            <a:r>
              <a:rPr lang="en-US" altLang="zh-CN" sz="1600" dirty="0"/>
              <a:t>as specified in doc.: 11-24/0327r0 ‘Proposed resolutions for editorial comments on D3.0’.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11-24/0327r0 ‘Proposed resolutions for editorial comments on D3.0</a:t>
            </a:r>
            <a:r>
              <a:rPr lang="en-US" altLang="zh-CN" dirty="0" smtClean="0"/>
              <a:t>’.</a:t>
            </a:r>
            <a:endParaRPr lang="en-US" altLang="zh-CN" kern="0" dirty="0"/>
          </a:p>
        </p:txBody>
      </p:sp>
    </p:spTree>
    <p:extLst>
      <p:ext uri="{BB962C8B-B14F-4D97-AF65-F5344CB8AC3E}">
        <p14:creationId xmlns:p14="http://schemas.microsoft.com/office/powerpoint/2010/main" val="12589906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4047 </a:t>
            </a:r>
          </a:p>
          <a:p>
            <a:pPr lvl="1" algn="just">
              <a:buFont typeface="Arial" panose="020B0604020202020204" pitchFamily="34" charset="0"/>
              <a:buChar char="–"/>
              <a:defRPr/>
            </a:pPr>
            <a:r>
              <a:rPr lang="en-US" altLang="zh-CN" sz="1600" dirty="0"/>
              <a:t>as specified in doc.: </a:t>
            </a:r>
            <a:r>
              <a:rPr lang="en-US" altLang="zh-CN" sz="1600" dirty="0" smtClean="0"/>
              <a:t>24/0333r0</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smtClean="0"/>
              <a:t>24/0333r0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507977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4164, 4166, 4173, 4258, 4282, 4283, 4293</a:t>
            </a:r>
          </a:p>
          <a:p>
            <a:pPr lvl="1" algn="just">
              <a:buFont typeface="Arial" panose="020B0604020202020204" pitchFamily="34" charset="0"/>
              <a:buChar char="–"/>
              <a:defRPr/>
            </a:pPr>
            <a:r>
              <a:rPr lang="en-US" altLang="zh-CN" sz="1600" dirty="0"/>
              <a:t>as specified in doc.: 24/0207r1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24/0207r1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589948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4031, 4165, 4298, 4300</a:t>
            </a:r>
          </a:p>
          <a:p>
            <a:pPr lvl="1" algn="just">
              <a:buFont typeface="Arial" panose="020B0604020202020204" pitchFamily="34" charset="0"/>
              <a:buChar char="–"/>
              <a:defRPr/>
            </a:pPr>
            <a:r>
              <a:rPr lang="en-US" altLang="zh-CN" sz="1600" dirty="0"/>
              <a:t>as specified in doc.: 24/0351r2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24/0351r2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858777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4121, 4132, 4130, 4131</a:t>
            </a:r>
          </a:p>
          <a:p>
            <a:pPr lvl="1" algn="just">
              <a:buFont typeface="Arial" panose="020B0604020202020204" pitchFamily="34" charset="0"/>
              <a:buChar char="–"/>
              <a:defRPr/>
            </a:pPr>
            <a:r>
              <a:rPr lang="en-US" altLang="zh-CN" sz="1600" dirty="0"/>
              <a:t>as specified in doc.: 11-24-361r2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11-24-361r2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49404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4079, 4081 and 4204</a:t>
            </a:r>
          </a:p>
          <a:p>
            <a:pPr lvl="1" algn="just">
              <a:buFont typeface="Arial" panose="020B0604020202020204" pitchFamily="34" charset="0"/>
              <a:buChar char="–"/>
              <a:defRPr/>
            </a:pPr>
            <a:r>
              <a:rPr lang="en-US" altLang="zh-CN" sz="1600" dirty="0"/>
              <a:t>as specified in doc.: 11-24/0307r1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941807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4005, 4026, 4027, 4028, 4029, 4070</a:t>
            </a:r>
          </a:p>
          <a:p>
            <a:pPr lvl="1" algn="just">
              <a:buFont typeface="Arial" panose="020B0604020202020204" pitchFamily="34" charset="0"/>
              <a:buChar char="–"/>
              <a:defRPr/>
            </a:pPr>
            <a:r>
              <a:rPr lang="en-US" altLang="zh-CN" sz="1600" dirty="0"/>
              <a:t>as specified in doc.: 11-24/0301r1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42689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4022, 4023, 4024, 4025, 4072, 4159, 4161, 4252</a:t>
            </a:r>
          </a:p>
          <a:p>
            <a:pPr lvl="1" algn="just">
              <a:buFont typeface="Arial" panose="020B0604020202020204" pitchFamily="34" charset="0"/>
              <a:buChar char="–"/>
              <a:defRPr/>
            </a:pPr>
            <a:r>
              <a:rPr lang="en-US" altLang="zh-CN" sz="1600" dirty="0"/>
              <a:t>as specified in doc.: 11-24/0302r1.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11-24/0302r1.</a:t>
            </a:r>
            <a:endParaRPr lang="zh-CN" altLang="zh-CN"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7318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4167 and 4168</a:t>
            </a:r>
          </a:p>
          <a:p>
            <a:pPr lvl="1" algn="just">
              <a:buFont typeface="Arial" panose="020B0604020202020204" pitchFamily="34" charset="0"/>
              <a:buChar char="–"/>
              <a:defRPr/>
            </a:pPr>
            <a:r>
              <a:rPr lang="en-US" altLang="zh-CN" sz="1600" dirty="0"/>
              <a:t>as specified in doc.: 11-24/0314r1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11-24/0314r1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46884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4040, 4041, 4042, 4043, 4044, 4142, 4143, 4279</a:t>
            </a:r>
          </a:p>
          <a:p>
            <a:pPr lvl="1" algn="just">
              <a:buFont typeface="Arial" panose="020B0604020202020204" pitchFamily="34" charset="0"/>
              <a:buChar char="–"/>
              <a:defRPr/>
            </a:pPr>
            <a:r>
              <a:rPr lang="en-US" altLang="zh-CN" sz="1600" dirty="0"/>
              <a:t>as specified in doc.: 11-24/0149r1 ‘LB281 Reporting CID Resolutions’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11-24/0149r1 ‘LB281 Reporting CID Resolutions’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003006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525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4038, 4057, 4146, 4169, 4170, 4214, 4215, 4216, 4217, 4218, 4219, 4260</a:t>
            </a:r>
          </a:p>
          <a:p>
            <a:pPr lvl="1" algn="just">
              <a:buFont typeface="Arial" panose="020B0604020202020204" pitchFamily="34" charset="0"/>
              <a:buChar char="–"/>
              <a:defRPr/>
            </a:pPr>
            <a:r>
              <a:rPr lang="en-US" altLang="zh-CN" sz="1600" dirty="0"/>
              <a:t>as specified in doc.: 24/0310r0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24/0310r0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810233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CIDs:4267, 4268, 4270, and 4271</a:t>
            </a:r>
          </a:p>
          <a:p>
            <a:pPr lvl="1" algn="just">
              <a:buFont typeface="Arial" panose="020B0604020202020204" pitchFamily="34" charset="0"/>
              <a:buChar char="–"/>
              <a:defRPr/>
            </a:pPr>
            <a:r>
              <a:rPr lang="en-US" altLang="zh-CN" sz="1600" dirty="0" smtClean="0"/>
              <a:t>As </a:t>
            </a:r>
            <a:r>
              <a:rPr lang="en-US" altLang="zh-CN" sz="1600" dirty="0"/>
              <a:t>specified in doc.: 11-24/0383r1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11-24/0383r1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86011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4195 and 4071</a:t>
            </a:r>
          </a:p>
          <a:p>
            <a:pPr lvl="1" algn="just">
              <a:buFont typeface="Arial" panose="020B0604020202020204" pitchFamily="34" charset="0"/>
              <a:buChar char="–"/>
              <a:defRPr/>
            </a:pPr>
            <a:r>
              <a:rPr lang="en-US" altLang="zh-CN" sz="1600" dirty="0" smtClean="0"/>
              <a:t>As </a:t>
            </a:r>
            <a:r>
              <a:rPr lang="en-US" altLang="zh-CN" sz="1600" dirty="0"/>
              <a:t>specified in doc.: 11-24/0308r0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11-24/0308r0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3040220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4196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Rui Du </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p:txBody>
      </p:sp>
    </p:spTree>
    <p:extLst>
      <p:ext uri="{BB962C8B-B14F-4D97-AF65-F5344CB8AC3E}">
        <p14:creationId xmlns:p14="http://schemas.microsoft.com/office/powerpoint/2010/main" val="9674543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4294, 4297</a:t>
            </a:r>
          </a:p>
          <a:p>
            <a:pPr lvl="1" algn="just">
              <a:buFont typeface="Arial" panose="020B0604020202020204" pitchFamily="34" charset="0"/>
              <a:buChar char="–"/>
              <a:defRPr/>
            </a:pPr>
            <a:r>
              <a:rPr lang="en-US" altLang="zh-CN" sz="1600" dirty="0"/>
              <a:t>as specified in doc.: 24/0336r0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Atsushi Shirakawa </a:t>
            </a:r>
            <a:r>
              <a:rPr lang="en-US" altLang="zh-CN" sz="1800" b="1" kern="0" dirty="0" smtClean="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24/0336r0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624662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12    </a:t>
            </a:r>
            <a:r>
              <a:rPr lang="en-US" altLang="zh-CN" sz="2800" dirty="0">
                <a:solidFill>
                  <a:srgbClr val="00B0F0"/>
                </a:solidFill>
                <a:cs typeface="Times New Roman" panose="02020603050405020304" pitchFamily="18" charset="0"/>
              </a:rPr>
              <a:t>(Monday PM 2), 16:00-18:00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09687752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4272, 4273, 4274, 4076, 4139, 4089, 4137, 4302, 4303, 4182, 4183, 4205, 4206, 4002, 4003, 4213, 4220, 4221, 4223, 4224, 4225, 4227, 4228, 4229, 4230, 4231, 4232, 4233, 4234, 4235, 4236, 4237, 4238, 4239, 4240, 4241, 4263, 4265, 4222, 4226, 4198, 4305, 4069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11-24/0370r2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11-24/0370r2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9424728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4021, 4059, 4060, 4062, 4063, 4191, 4281 </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11-24/0542r0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kern="0" dirty="0" smtClean="0"/>
              <a:t>  </a:t>
            </a:r>
            <a:r>
              <a:rPr lang="en-US" altLang="zh-CN" sz="1800" b="1" kern="0" dirty="0"/>
              <a:t>	</a:t>
            </a:r>
            <a:r>
              <a:rPr lang="en-US" altLang="zh-CN" sz="1800" b="1" dirty="0"/>
              <a:t>	</a:t>
            </a:r>
            <a:r>
              <a:rPr lang="en-US" altLang="zh-CN" sz="1800" b="1" kern="0" dirty="0"/>
              <a:t>Second</a:t>
            </a:r>
            <a:r>
              <a:rPr lang="en-US" altLang="zh-CN" sz="1800" b="1" kern="0" dirty="0"/>
              <a:t>: Sang Kim</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43952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altLang="zh-CN" dirty="0"/>
              <a:t>Registration for the </a:t>
            </a:r>
            <a:r>
              <a:rPr lang="en-US" altLang="zh-CN" dirty="0">
                <a:solidFill>
                  <a:srgbClr val="0000FF"/>
                </a:solidFill>
              </a:rPr>
              <a:t>March</a:t>
            </a:r>
            <a:r>
              <a:rPr lang="en-US" altLang="zh-CN" dirty="0"/>
              <a:t> IEEE 802 </a:t>
            </a:r>
            <a:r>
              <a:rPr lang="en-US" altLang="zh-CN" dirty="0">
                <a:solidFill>
                  <a:srgbClr val="0000FF"/>
                </a:solidFill>
              </a:rPr>
              <a:t>plenary </a:t>
            </a:r>
            <a:r>
              <a:rPr lang="en-US" altLang="zh-CN" dirty="0"/>
              <a:t>session</a:t>
            </a:r>
            <a:endParaRPr lang="en-US" dirty="0"/>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a:t>
            </a:r>
            <a:r>
              <a:rPr lang="en-US" altLang="zh-CN" dirty="0">
                <a:solidFill>
                  <a:srgbClr val="0000FF"/>
                </a:solidFill>
              </a:rPr>
              <a:t>March</a:t>
            </a:r>
            <a:r>
              <a:rPr lang="en-US" altLang="zh-CN" dirty="0"/>
              <a:t> IEEE 802 </a:t>
            </a:r>
            <a:r>
              <a:rPr lang="en-US" altLang="zh-CN" dirty="0">
                <a:solidFill>
                  <a:srgbClr val="0000FF"/>
                </a:solidFill>
              </a:rPr>
              <a:t>plenary</a:t>
            </a:r>
            <a:r>
              <a:rPr lang="en-US" altLang="zh-CN" dirty="0"/>
              <a:t> session</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altLang="zh-CN" dirty="0">
                <a:hlinkClick r:id="rId2"/>
              </a:rPr>
              <a:t>https://cvent.me/PE85XZ</a:t>
            </a:r>
            <a:endParaRPr lang="en-US" altLang="zh-CN"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2977637135"/>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13    (Wednesday AM </a:t>
            </a:r>
            <a:r>
              <a:rPr lang="en-US" altLang="zh-CN" sz="2800" dirty="0">
                <a:solidFill>
                  <a:srgbClr val="00B0F0"/>
                </a:solidFill>
                <a:cs typeface="Times New Roman" panose="02020603050405020304" pitchFamily="18" charset="0"/>
              </a:rPr>
              <a:t>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25193894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a:t>
            </a:r>
            <a:r>
              <a:rPr lang="en-US" altLang="zh-CN" sz="2800" dirty="0" smtClean="0">
                <a:solidFill>
                  <a:srgbClr val="00B0F0"/>
                </a:solidFill>
                <a:cs typeface="Times New Roman" panose="02020603050405020304" pitchFamily="18" charset="0"/>
              </a:rPr>
              <a:t>13    (Wednesday AM </a:t>
            </a:r>
            <a:r>
              <a:rPr lang="en-US" altLang="zh-CN" sz="2800" dirty="0">
                <a:solidFill>
                  <a:srgbClr val="00B0F0"/>
                </a:solidFill>
                <a:cs typeface="Times New Roman" panose="02020603050405020304" pitchFamily="18" charset="0"/>
              </a:rPr>
              <a:t>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94015897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4280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a:t>
            </a:r>
            <a:r>
              <a:rPr lang="en-US" altLang="zh-CN" sz="1800" b="1" kern="0" dirty="0" smtClean="0"/>
              <a:t>: </a:t>
            </a:r>
            <a:r>
              <a:rPr lang="en-US" altLang="zh-CN" sz="1800" b="1" kern="0" dirty="0" smtClean="0"/>
              <a:t>N</a:t>
            </a:r>
            <a:r>
              <a:rPr lang="en-US" altLang="zh-CN" sz="1800" b="1" kern="0" dirty="0" smtClean="0"/>
              <a:t>arengerile </a:t>
            </a:r>
            <a:r>
              <a:rPr lang="en-US" altLang="zh-CN" sz="1800" b="1" kern="0" dirty="0"/>
              <a:t>	</a:t>
            </a:r>
            <a:r>
              <a:rPr lang="en-US" altLang="zh-CN" sz="1800" b="1" dirty="0"/>
              <a:t>	</a:t>
            </a:r>
            <a:r>
              <a:rPr lang="en-US" altLang="zh-CN" sz="1800" b="1" kern="0" dirty="0"/>
              <a:t>Second: </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a:t>
            </a:r>
            <a:endParaRPr lang="en-US" altLang="zh-CN" sz="1600" kern="0" dirty="0"/>
          </a:p>
        </p:txBody>
      </p:sp>
    </p:spTree>
    <p:extLst>
      <p:ext uri="{BB962C8B-B14F-4D97-AF65-F5344CB8AC3E}">
        <p14:creationId xmlns:p14="http://schemas.microsoft.com/office/powerpoint/2010/main" val="412577589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4285 and 4295</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11-24-0555r1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Ali </a:t>
            </a:r>
            <a:r>
              <a:rPr lang="en-US" altLang="zh-CN" sz="1800" b="1" kern="0" dirty="0" smtClean="0"/>
              <a:t>Raissinia</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11-24-0555r1</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dirty="0"/>
              <a:t>: 19Y, 4N, 11 A</a:t>
            </a:r>
            <a:endParaRPr lang="en-US" altLang="zh-CN" sz="1050" b="1" kern="0" dirty="0"/>
          </a:p>
        </p:txBody>
      </p:sp>
    </p:spTree>
    <p:extLst>
      <p:ext uri="{BB962C8B-B14F-4D97-AF65-F5344CB8AC3E}">
        <p14:creationId xmlns:p14="http://schemas.microsoft.com/office/powerpoint/2010/main" val="365259732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534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r>
              <a:rPr lang="en-US" altLang="zh-CN" sz="1600" dirty="0" smtClean="0"/>
              <a:t>: </a:t>
            </a:r>
            <a:r>
              <a:rPr lang="en-US" altLang="zh-CN" sz="1600" dirty="0"/>
              <a:t>4186 </a:t>
            </a:r>
            <a:endParaRPr lang="en-US" altLang="zh-CN" sz="1600" dirty="0"/>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11-24-0564r2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a:t>Ali </a:t>
            </a:r>
            <a:r>
              <a:rPr lang="en-US" altLang="zh-CN" sz="1800" b="1" kern="0" dirty="0" smtClean="0"/>
              <a:t>Raissinia</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11-24-0564r2</a:t>
            </a:r>
            <a:endParaRPr lang="en-US" altLang="zh-CN" kern="0" dirty="0"/>
          </a:p>
          <a:p>
            <a:pPr marL="628650" lvl="2">
              <a:buFont typeface="微软雅黑" panose="020B0503020204020204" pitchFamily="34" charset="-122"/>
              <a:buChar char="–"/>
              <a:defRPr/>
            </a:pPr>
            <a:r>
              <a:rPr lang="en-US" altLang="zh-CN" kern="0" dirty="0"/>
              <a:t>SP Result</a:t>
            </a:r>
            <a:r>
              <a:rPr lang="en-US" altLang="zh-CN" kern="0" dirty="0" smtClean="0"/>
              <a:t>:</a:t>
            </a:r>
            <a:endParaRPr lang="en-US" altLang="zh-CN" sz="1050" b="1" kern="0" dirty="0"/>
          </a:p>
        </p:txBody>
      </p:sp>
    </p:spTree>
    <p:extLst>
      <p:ext uri="{BB962C8B-B14F-4D97-AF65-F5344CB8AC3E}">
        <p14:creationId xmlns:p14="http://schemas.microsoft.com/office/powerpoint/2010/main" val="22983640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0" y="2514600"/>
            <a:ext cx="12192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March Plenary</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March 14    (Thursday AM 2), 10:30-12:30  Denver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05008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solidFill>
                  <a:srgbClr val="FF0000"/>
                </a:solidFill>
              </a:rPr>
              <a:t>53X</a:t>
            </a:r>
            <a:endParaRPr lang="en-US" altLang="en-US" sz="3600" dirty="0">
              <a:solidFill>
                <a:srgbClr val="FF0000"/>
              </a:solidFill>
            </a:endParaRPr>
          </a:p>
        </p:txBody>
      </p:sp>
      <p:sp>
        <p:nvSpPr>
          <p:cNvPr id="5" name="Rectangle 3"/>
          <p:cNvSpPr txBox="1">
            <a:spLocks noChangeArrowheads="1"/>
          </p:cNvSpPr>
          <p:nvPr/>
        </p:nvSpPr>
        <p:spPr bwMode="auto">
          <a:xfrm>
            <a:off x="762000" y="1295400"/>
            <a:ext cx="107442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solidFill>
                  <a:srgbClr val="FF0000"/>
                </a:solidFill>
              </a:rPr>
              <a:t>11-23-2095r2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a:t>
            </a:r>
            <a:r>
              <a:rPr lang="en-US" altLang="zh-CN" sz="1800" b="1" kern="0" dirty="0" smtClean="0"/>
              <a:t>(Y</a:t>
            </a:r>
            <a:r>
              <a:rPr lang="en-US" altLang="zh-CN" sz="1800" b="1" kern="0" dirty="0"/>
              <a:t>/  </a:t>
            </a:r>
            <a:r>
              <a:rPr lang="en-US" altLang="zh-CN" sz="1800" b="1" kern="0" dirty="0" smtClean="0"/>
              <a:t>N</a:t>
            </a:r>
            <a:r>
              <a:rPr lang="en-US" altLang="zh-CN" sz="1800" b="1" kern="0" dirty="0"/>
              <a:t>/  </a:t>
            </a:r>
            <a:r>
              <a:rPr lang="en-US" altLang="zh-CN" sz="1800" b="1" kern="0" dirty="0" smtClean="0"/>
              <a:t>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a:t>Result</a:t>
            </a:r>
            <a:r>
              <a:rPr lang="en-US" altLang="zh-CN" sz="1800" b="1" kern="0" dirty="0" smtClean="0"/>
              <a: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solidFill>
                  <a:srgbClr val="FF0000"/>
                </a:solidFill>
              </a:rPr>
              <a:t>23/2095r2</a:t>
            </a:r>
            <a:endParaRPr lang="en-US" altLang="zh-CN" kern="0" dirty="0">
              <a:solidFill>
                <a:srgbClr val="FF0000"/>
              </a:solidFill>
            </a:endParaRPr>
          </a:p>
          <a:p>
            <a:pPr marL="628650" lvl="2">
              <a:buFont typeface="微软雅黑" panose="020B0503020204020204" pitchFamily="34" charset="-122"/>
              <a:buChar char="–"/>
              <a:defRPr/>
            </a:pPr>
            <a:r>
              <a:rPr lang="en-US" altLang="zh-CN" kern="0" dirty="0"/>
              <a:t>SP Result</a:t>
            </a:r>
            <a:r>
              <a:rPr lang="en-US" altLang="zh-CN" kern="0" dirty="0" smtClean="0"/>
              <a:t>: </a:t>
            </a:r>
            <a:endParaRPr lang="en-US" altLang="zh-CN" sz="1050" b="1" kern="0" dirty="0"/>
          </a:p>
        </p:txBody>
      </p:sp>
    </p:spTree>
    <p:extLst>
      <p:ext uri="{BB962C8B-B14F-4D97-AF65-F5344CB8AC3E}">
        <p14:creationId xmlns:p14="http://schemas.microsoft.com/office/powerpoint/2010/main" val="27659202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5xx</a:t>
            </a:r>
            <a:r>
              <a:rPr lang="en-US" altLang="zh-CN" sz="4000" dirty="0"/>
              <a:t>: </a:t>
            </a:r>
            <a:r>
              <a:rPr lang="en-US" altLang="zh-CN" sz="4000" dirty="0" smtClean="0"/>
              <a:t>MDR </a:t>
            </a:r>
            <a:r>
              <a:rPr lang="en-US" altLang="zh-CN" sz="4000" dirty="0"/>
              <a:t>approval</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dirty="0"/>
              <a:t>Move to approve the P802.11bf Mandatory Draft Review (MDR) report in </a:t>
            </a:r>
            <a:r>
              <a:rPr lang="en-US" altLang="zh-CN" sz="1800" dirty="0">
                <a:solidFill>
                  <a:srgbClr val="FF0000"/>
                </a:solidFill>
              </a:rPr>
              <a:t>11-24-0141rXX </a:t>
            </a:r>
            <a:r>
              <a:rPr lang="en-US" altLang="zh-CN" sz="1800" dirty="0"/>
              <a:t>and apply to the </a:t>
            </a:r>
            <a:r>
              <a:rPr lang="en-US" altLang="zh-CN" sz="1800" dirty="0" err="1"/>
              <a:t>TGbf</a:t>
            </a:r>
            <a:r>
              <a:rPr lang="en-US" altLang="zh-CN" sz="1800" dirty="0"/>
              <a:t> draft.</a:t>
            </a:r>
          </a:p>
          <a:p>
            <a:pPr marL="342900" lvl="1" indent="-342900" algn="just">
              <a:buFont typeface="Arial" panose="020B0604020202020204" pitchFamily="34" charset="0"/>
              <a:buChar char="•"/>
              <a:defRPr/>
            </a:pPr>
            <a:endParaRPr lang="en-US" altLang="zh-CN" sz="18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11-24-0141rXX</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8693360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Report to EC</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Approve document </a:t>
            </a:r>
            <a:r>
              <a:rPr lang="en-US" altLang="zh-CN" sz="2000" dirty="0">
                <a:solidFill>
                  <a:srgbClr val="FF0000"/>
                </a:solidFill>
              </a:rPr>
              <a:t>11-24-0419rX</a:t>
            </a:r>
            <a:r>
              <a:rPr lang="en-US" altLang="zh-CN" sz="2000" dirty="0"/>
              <a:t> as the report to the IEEE 802 Executive Committee on the requirements for conditional approval to forward P802.11bf to SA ballot, and grant editorial license to the </a:t>
            </a:r>
            <a:r>
              <a:rPr lang="en-US" altLang="zh-CN" sz="2000" dirty="0" err="1"/>
              <a:t>TGbf</a:t>
            </a:r>
            <a:r>
              <a:rPr lang="en-US" altLang="zh-CN" sz="2000" dirty="0"/>
              <a:t> chair.</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solidFill>
                  <a:srgbClr val="FF0000"/>
                </a:solidFill>
              </a:rPr>
              <a:t>11-24-0419rXX</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600" kern="0" dirty="0"/>
          </a:p>
        </p:txBody>
      </p:sp>
    </p:spTree>
    <p:extLst>
      <p:ext uri="{BB962C8B-B14F-4D97-AF65-F5344CB8AC3E}">
        <p14:creationId xmlns:p14="http://schemas.microsoft.com/office/powerpoint/2010/main" val="294157128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a:solidFill>
                  <a:srgbClr val="FF0000"/>
                </a:solidFill>
              </a:rPr>
              <a:t>xx</a:t>
            </a:r>
            <a:r>
              <a:rPr lang="en-US" altLang="zh-CN" sz="4000" dirty="0"/>
              <a:t>: Conditional SA Ballot</a:t>
            </a:r>
            <a:endParaRPr lang="en-US" altLang="en-US" sz="3600" dirty="0"/>
          </a:p>
        </p:txBody>
      </p:sp>
      <p:sp>
        <p:nvSpPr>
          <p:cNvPr id="5" name="Rectangle 3"/>
          <p:cNvSpPr txBox="1">
            <a:spLocks noChangeArrowheads="1"/>
          </p:cNvSpPr>
          <p:nvPr/>
        </p:nvSpPr>
        <p:spPr bwMode="auto">
          <a:xfrm>
            <a:off x="723900" y="1600200"/>
            <a:ext cx="107442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Request the IEEE 802 Executive Committee to conditionally approve forwarding P802.11bf to SA ballot.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5615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a:t>
            </a:r>
            <a:r>
              <a:rPr lang="en-GB" altLang="zh-CN" sz="3200" dirty="0"/>
              <a:t>PAR 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PAR in 11-23-2095r1</a:t>
            </a:r>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11-23-2095r1</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95749597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CSD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CSD in ec-20-0203r0</a:t>
            </a:r>
          </a:p>
          <a:p>
            <a:pPr lvl="1"/>
            <a:r>
              <a:rPr lang="en-US" altLang="zh-CN" sz="1600" dirty="0">
                <a:hlinkClick r:id="rId3"/>
              </a:rPr>
              <a:t>https://mentor.ieee.org/802-ec/dcn/20/ec-20-0203-00-ACSD-p802-11bf.docx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ec-20-0203r0</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41101971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CAD</a:t>
            </a:r>
            <a:r>
              <a:rPr lang="en-US" altLang="zh-CN" sz="3200" dirty="0">
                <a:solidFill>
                  <a:srgbClr val="FF0000"/>
                </a:solidFill>
              </a:rPr>
              <a:t> </a:t>
            </a:r>
            <a:r>
              <a:rPr lang="en-GB" altLang="zh-CN" sz="3200" dirty="0"/>
              <a:t>Re-affirmation</a:t>
            </a:r>
            <a:endParaRPr lang="en-US" altLang="en-US" sz="3200" dirty="0">
              <a:solidFill>
                <a:srgbClr val="FF0000"/>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sz="2000" dirty="0"/>
              <a:t>Re-affirm the P802.11bf CAD in 11-22-1795r2</a:t>
            </a:r>
          </a:p>
          <a:p>
            <a:pPr lvl="1"/>
            <a:r>
              <a:rPr lang="en-US" altLang="zh-CN" sz="1600" dirty="0">
                <a:hlinkClick r:id="rId3"/>
              </a:rPr>
              <a:t>https://mentor.ieee.org/802.11/dcn/22/11-22-1795-02-00bf-tgbf-coexistence-assessment.docx</a:t>
            </a:r>
            <a:endParaRPr lang="en-US" altLang="zh-CN" sz="1600" dirty="0"/>
          </a:p>
          <a:p>
            <a:pPr lvl="1"/>
            <a:endParaRPr lang="en-US" altLang="zh-CN" sz="1600" dirty="0"/>
          </a:p>
          <a:p>
            <a:pPr algn="just"/>
            <a:endParaRPr lang="en-US" altLang="zh-CN" sz="2000" dirty="0"/>
          </a:p>
          <a:p>
            <a:pPr algn="just"/>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11-22-1795r2</a:t>
            </a:r>
            <a:endParaRPr lang="en-US" altLang="zh-CN"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7130046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Motion </a:t>
            </a:r>
            <a:r>
              <a:rPr lang="en-US" altLang="zh-CN" sz="3200" dirty="0">
                <a:solidFill>
                  <a:srgbClr val="FF0000"/>
                </a:solidFill>
              </a:rPr>
              <a:t>xx</a:t>
            </a:r>
            <a:r>
              <a:rPr lang="en-US" altLang="zh-CN" sz="3200" dirty="0"/>
              <a:t>: R</a:t>
            </a:r>
            <a:r>
              <a:rPr lang="en-US" altLang="en-US" sz="3200" dirty="0"/>
              <a:t>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LB281 on P802.11bf D3.0 as contained in document 11-24/0028r</a:t>
            </a:r>
            <a:r>
              <a:rPr lang="en-US" altLang="zh-CN" sz="2000" dirty="0">
                <a:solidFill>
                  <a:srgbClr val="FF0000"/>
                </a:solidFill>
              </a:rPr>
              <a:t>XX</a:t>
            </a:r>
            <a:r>
              <a:rPr lang="en-US" altLang="zh-CN" sz="2000" dirty="0"/>
              <a:t>,</a:t>
            </a:r>
          </a:p>
          <a:p>
            <a:pPr marL="354013" indent="0" algn="just">
              <a:buNone/>
            </a:pPr>
            <a:r>
              <a:rPr lang="en-US" altLang="zh-CN" sz="2000" dirty="0">
                <a:hlinkClick r:id="rId3"/>
              </a:rPr>
              <a:t>https://mentor.ieee.org/802.11/dcn/24/11-24-0028-11-00bf-lb281-comments-and-approved-resolutions.xlsx</a:t>
            </a:r>
            <a:endParaRPr lang="en-US" altLang="zh-CN" sz="2000" dirty="0"/>
          </a:p>
          <a:p>
            <a:pPr marL="354013" indent="0" algn="just">
              <a:buNone/>
            </a:pPr>
            <a:r>
              <a:rPr lang="en-US" altLang="zh-CN" sz="2000" dirty="0"/>
              <a:t>Instruct the editor to prepare P802.11bf </a:t>
            </a:r>
            <a:r>
              <a:rPr lang="en-US" altLang="zh-CN" sz="2000" dirty="0">
                <a:solidFill>
                  <a:srgbClr val="FF0000"/>
                </a:solidFill>
              </a:rPr>
              <a:t>D4.0</a:t>
            </a:r>
            <a:r>
              <a:rPr lang="en-US" altLang="zh-CN" sz="2000" dirty="0"/>
              <a:t> incorporating these resolutions and,</a:t>
            </a:r>
          </a:p>
          <a:p>
            <a:pPr algn="just"/>
            <a:r>
              <a:rPr lang="en-US" altLang="zh-CN" sz="2000" dirty="0"/>
              <a:t>Approve a </a:t>
            </a:r>
            <a:r>
              <a:rPr lang="en-US" altLang="zh-CN" sz="2000" dirty="0">
                <a:solidFill>
                  <a:srgbClr val="FF0000"/>
                </a:solidFill>
              </a:rPr>
              <a:t>20</a:t>
            </a:r>
            <a:r>
              <a:rPr lang="en-US" altLang="zh-CN" sz="2000" dirty="0"/>
              <a:t> day Working Group Recirculation Ballot asking the question “Should P802.11bf </a:t>
            </a:r>
            <a:r>
              <a:rPr lang="en-US" altLang="zh-CN" sz="2000" dirty="0">
                <a:solidFill>
                  <a:srgbClr val="FF0000"/>
                </a:solidFill>
              </a:rPr>
              <a:t>D4.0</a:t>
            </a:r>
            <a:r>
              <a:rPr lang="en-US" altLang="zh-CN" sz="2000" dirty="0"/>
              <a:t> be forwarded to SA Ballot?”</a:t>
            </a:r>
          </a:p>
          <a:p>
            <a:endParaRPr lang="zh-CN" altLang="zh-CN" sz="2000" dirty="0"/>
          </a:p>
          <a:p>
            <a:pPr lvl="0"/>
            <a:r>
              <a:rPr lang="en-GB" altLang="zh-CN" sz="2000" dirty="0"/>
              <a:t>Moved:	  Seconded:</a:t>
            </a:r>
          </a:p>
          <a:p>
            <a:r>
              <a:rPr lang="en-US" altLang="zh-CN" sz="2000" kern="0" dirty="0"/>
              <a:t>Preliminary Result: (  Y/  N/  A)</a:t>
            </a:r>
          </a:p>
          <a:p>
            <a:pPr marL="342900" lvl="1" indent="-342900" algn="just">
              <a:spcBef>
                <a:spcPct val="0"/>
              </a:spcBef>
              <a:buFont typeface="Arial" panose="020B0604020202020204" pitchFamily="34" charset="0"/>
              <a:buChar char="•"/>
              <a:defRPr/>
            </a:pPr>
            <a:r>
              <a:rPr lang="en-GB" altLang="zh-CN" sz="2000" dirty="0"/>
              <a:t>Result</a:t>
            </a:r>
            <a:r>
              <a:rPr lang="en-US" altLang="zh-CN" sz="2000" kern="0" dirty="0"/>
              <a:t>*</a:t>
            </a:r>
            <a:r>
              <a:rPr lang="en-GB" altLang="zh-CN" sz="2000" dirty="0"/>
              <a:t>:</a:t>
            </a:r>
          </a:p>
          <a:p>
            <a:pPr marL="342900" lvl="1" indent="-342900" algn="just">
              <a:spcBef>
                <a:spcPct val="0"/>
              </a:spcBef>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2041192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73362085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145908</TotalTime>
  <Words>4635</Words>
  <Application>Microsoft Office PowerPoint</Application>
  <PresentationFormat>宽屏</PresentationFormat>
  <Paragraphs>1207</Paragraphs>
  <Slides>65</Slides>
  <Notes>64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65</vt:i4>
      </vt:variant>
    </vt:vector>
  </HeadingPairs>
  <TitlesOfParts>
    <vt:vector size="77"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March Plenary 2024</vt:lpstr>
      <vt:lpstr>IEEE 802.11 Task Group bf WLAN Sensing </vt:lpstr>
      <vt:lpstr>PowerPoint 演示文稿</vt:lpstr>
      <vt:lpstr>PowerPoint 演示文稿</vt:lpstr>
      <vt:lpstr>Registration for the March IEEE 802 plenary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550</cp:revision>
  <cp:lastPrinted>2014-11-04T15:04:57Z</cp:lastPrinted>
  <dcterms:created xsi:type="dcterms:W3CDTF">2007-04-17T18:10:23Z</dcterms:created>
  <dcterms:modified xsi:type="dcterms:W3CDTF">2024-03-12T17:09:18Z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(3)eANdzZZQWvxPNdSsBHqkF1/EoNKQGUp21y8yz9KsfX+89oYWFxwZkz877HZwpnIV+SxWILgc
nvu57JCGoN5mfPSpYTSoYEA8gdysUrm5qvbFIAJb47z0GTJ2fJI1OOeSNs9psiFK53r92TVV
/IdY76JxWlZTgY1+ge8LUcczPkQ5UbKgeI2lXbGqPkoI1OR5oohO699bpPW3EYLkMAT9mmAi
vr/K49pQ7SJmlVRioJ</vt:lpwstr>
  </property>
  <property fmtid="{D5CDD505-2E9C-101B-9397-08002B2CF9AE}" pid="27" name="_2015_ms_pID_7253431">
    <vt:lpwstr>6oeZ+psrtRqsmaNE/TrWWBYoMckcz6r2p3tUuQr3J0RXgzpFO448CR
7IJ4u6wYQngaIKFYX8QigrGkaaoWxXR3qCqniDMbBGrQGF1RVhtG8wY7fMheQzrcl0ntFE5U
9My/c4nPgR7TOJ9VsRV5+HQmTVDbTDzE4yJap9YjSwH54EbAXv5iUyCDvMjGLUo+jV0otO6Q
Y5nbfJFgwIFJf6qIcXl6EPRRwBa5MbfvPhD5</vt:lpwstr>
  </property>
  <property fmtid="{D5CDD505-2E9C-101B-9397-08002B2CF9AE}" pid="28" name="_2015_ms_pID_7253432">
    <vt:lpwstr>d6vmbbM0peJp1FlQFdVEYnY=</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