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090" r:id="rId35"/>
    <p:sldId id="1006" r:id="rId36"/>
    <p:sldId id="1023" r:id="rId37"/>
    <p:sldId id="1024" r:id="rId38"/>
    <p:sldId id="1028" r:id="rId39"/>
    <p:sldId id="1081" r:id="rId40"/>
    <p:sldId id="1082" r:id="rId41"/>
    <p:sldId id="1093" r:id="rId42"/>
    <p:sldId id="1094" r:id="rId43"/>
    <p:sldId id="1063" r:id="rId44"/>
    <p:sldId id="1064" r:id="rId45"/>
    <p:sldId id="1029" r:id="rId46"/>
    <p:sldId id="1038" r:id="rId47"/>
    <p:sldId id="356" r:id="rId48"/>
    <p:sldId id="1039" r:id="rId49"/>
    <p:sldId id="1069" r:id="rId50"/>
    <p:sldId id="997" r:id="rId51"/>
    <p:sldId id="362" r:id="rId52"/>
    <p:sldId id="1034"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53" dt="2024-03-09T20:20:08.0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modSld modMainMaster">
      <pc:chgData name="Alfred Asterjadhi" userId="39de57b9-85c0-4fd1-aaac-8ca2b6560ad0" providerId="ADAL" clId="{6DB0D687-C88D-4306-A291-1C75F3A322C2}" dt="2024-03-09T20:22:52.441" v="1797"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09T20:18:37.575" v="1759"/>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09T20:18:36.368" v="1758"/>
        <pc:sldMkLst>
          <pc:docMk/>
          <pc:sldMk cId="2243228416" sldId="299"/>
        </pc:sldMkLst>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09T20:18:38.886" v="1760"/>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08T21:02:24.219" v="32"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09T20:18:59.958" v="1775"/>
        <pc:sldMkLst>
          <pc:docMk/>
          <pc:sldMk cId="3233208257" sldId="1006"/>
        </pc:sldMkLst>
        <pc:spChg chg="mod">
          <ac:chgData name="Alfred Asterjadhi" userId="39de57b9-85c0-4fd1-aaac-8ca2b6560ad0" providerId="ADAL" clId="{6DB0D687-C88D-4306-A291-1C75F3A322C2}" dt="2024-03-09T17:24:05.169" v="1249"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09T17:48:01.877" v="155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modSp mod">
        <pc:chgData name="Alfred Asterjadhi" userId="39de57b9-85c0-4fd1-aaac-8ca2b6560ad0" providerId="ADAL" clId="{6DB0D687-C88D-4306-A291-1C75F3A322C2}" dt="2024-03-09T20:19:01.203" v="1776"/>
        <pc:sldMkLst>
          <pc:docMk/>
          <pc:sldMk cId="4200130042" sldId="1023"/>
        </pc:sldMkLst>
        <pc:spChg chg="mod">
          <ac:chgData name="Alfred Asterjadhi" userId="39de57b9-85c0-4fd1-aaac-8ca2b6560ad0" providerId="ADAL" clId="{6DB0D687-C88D-4306-A291-1C75F3A322C2}" dt="2024-03-09T20:17:37.587" v="1733" actId="20577"/>
          <ac:spMkLst>
            <pc:docMk/>
            <pc:sldMk cId="4200130042" sldId="1023"/>
            <ac:spMk id="3" creationId="{2682080F-BC47-47A6-E6F4-7C70F67F48F8}"/>
          </ac:spMkLst>
        </pc:spChg>
        <pc:spChg chg="mod">
          <ac:chgData name="Alfred Asterjadhi" userId="39de57b9-85c0-4fd1-aaac-8ca2b6560ad0" providerId="ADAL" clId="{6DB0D687-C88D-4306-A291-1C75F3A322C2}" dt="2024-03-09T20:19:01.203" v="1776"/>
          <ac:spMkLst>
            <pc:docMk/>
            <pc:sldMk cId="4200130042" sldId="1023"/>
            <ac:spMk id="6" creationId="{C0CB183D-A74D-271D-9F71-7510119753C6}"/>
          </ac:spMkLst>
        </pc:spChg>
      </pc:sldChg>
      <pc:sldChg chg="modSp mod">
        <pc:chgData name="Alfred Asterjadhi" userId="39de57b9-85c0-4fd1-aaac-8ca2b6560ad0" providerId="ADAL" clId="{6DB0D687-C88D-4306-A291-1C75F3A322C2}" dt="2024-03-09T20:19:02.451" v="1777"/>
        <pc:sldMkLst>
          <pc:docMk/>
          <pc:sldMk cId="991138630" sldId="1024"/>
        </pc:sldMkLst>
        <pc:spChg chg="mod">
          <ac:chgData name="Alfred Asterjadhi" userId="39de57b9-85c0-4fd1-aaac-8ca2b6560ad0" providerId="ADAL" clId="{6DB0D687-C88D-4306-A291-1C75F3A322C2}" dt="2024-03-09T17:28:05.811" v="1261" actId="207"/>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09T20:19:03.676" v="1778"/>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09T17:12:48.238" v="946" actId="20577"/>
          <ac:spMkLst>
            <pc:docMk/>
            <pc:sldMk cId="3287547131" sldId="1028"/>
            <ac:spMk id="11" creationId="{3F0830D3-DB20-4EBA-DF7C-EE156DB7215D}"/>
          </ac:spMkLst>
        </pc:spChg>
      </pc:sldChg>
      <pc:sldChg chg="modSp mod">
        <pc:chgData name="Alfred Asterjadhi" userId="39de57b9-85c0-4fd1-aaac-8ca2b6560ad0" providerId="ADAL" clId="{6DB0D687-C88D-4306-A291-1C75F3A322C2}" dt="2024-03-09T20:19:12.690" v="1785"/>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mod">
        <pc:chgData name="Alfred Asterjadhi" userId="39de57b9-85c0-4fd1-aaac-8ca2b6560ad0" providerId="ADAL" clId="{6DB0D687-C88D-4306-A291-1C75F3A322C2}" dt="2024-03-09T20:19:13.914" v="1786"/>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09T17:43:40.946" v="1496" actId="20577"/>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09T20:19:16.456" v="1788"/>
        <pc:sldMkLst>
          <pc:docMk/>
          <pc:sldMk cId="3814028870" sldId="1039"/>
        </pc:sldMkLst>
        <pc:spChg chg="mod">
          <ac:chgData name="Alfred Asterjadhi" userId="39de57b9-85c0-4fd1-aaac-8ca2b6560ad0" providerId="ADAL" clId="{6DB0D687-C88D-4306-A291-1C75F3A322C2}" dt="2024-03-09T17:45:04.044" v="1517" actId="2057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09T20:19:10.290" v="1783"/>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09T17:39:14.783" v="1428"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09T20:19:11.506" v="1784"/>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09T17:41:13.550" v="1463"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09T20:19:05.096" v="1779"/>
        <pc:sldMkLst>
          <pc:docMk/>
          <pc:sldMk cId="86469410" sldId="1081"/>
        </pc:sldMkLst>
        <pc:spChg chg="mod">
          <ac:chgData name="Alfred Asterjadhi" userId="39de57b9-85c0-4fd1-aaac-8ca2b6560ad0" providerId="ADAL" clId="{6DB0D687-C88D-4306-A291-1C75F3A322C2}" dt="2024-03-09T17:29:17.322" v="1263" actId="13926"/>
          <ac:spMkLst>
            <pc:docMk/>
            <pc:sldMk cId="86469410" sldId="1081"/>
            <ac:spMk id="2" creationId="{4B5F0D0E-8BB7-48AB-9160-728B8B3399A2}"/>
          </ac:spMkLst>
        </pc:spChg>
        <pc:spChg chg="mod">
          <ac:chgData name="Alfred Asterjadhi" userId="39de57b9-85c0-4fd1-aaac-8ca2b6560ad0" providerId="ADAL" clId="{6DB0D687-C88D-4306-A291-1C75F3A322C2}" dt="2024-03-09T17:31:43.672" v="1277" actId="6549"/>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09T20:19:06.294" v="1780"/>
        <pc:sldMkLst>
          <pc:docMk/>
          <pc:sldMk cId="241393342" sldId="1082"/>
        </pc:sldMkLst>
        <pc:spChg chg="mod">
          <ac:chgData name="Alfred Asterjadhi" userId="39de57b9-85c0-4fd1-aaac-8ca2b6560ad0" providerId="ADAL" clId="{6DB0D687-C88D-4306-A291-1C75F3A322C2}" dt="2024-03-09T17:35:04.291" v="135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09T17:36:33.079" v="1358" actId="404"/>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09T20:18:40.309" v="1761"/>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08T21:05:14.931" v="79" actId="113"/>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09T20:18:41.660" v="1762"/>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08T21:04:25.264" v="56" actId="403"/>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09T20:18:58.419" v="1774"/>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Graphic">
          <ac:chgData name="Alfred Asterjadhi" userId="39de57b9-85c0-4fd1-aaac-8ca2b6560ad0" providerId="ADAL" clId="{6DB0D687-C88D-4306-A291-1C75F3A322C2}" dt="2024-03-09T17:46:04.636" v="1545" actId="20577"/>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modSp mod">
        <pc:chgData name="Alfred Asterjadhi" userId="39de57b9-85c0-4fd1-aaac-8ca2b6560ad0" providerId="ADAL" clId="{6DB0D687-C88D-4306-A291-1C75F3A322C2}" dt="2024-03-09T20:19:07.554" v="1781"/>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09T17:33:24.486" v="1284"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sldChg>
      <pc:sldChg chg="modSp mod">
        <pc:chgData name="Alfred Asterjadhi" userId="39de57b9-85c0-4fd1-aaac-8ca2b6560ad0" providerId="ADAL" clId="{6DB0D687-C88D-4306-A291-1C75F3A322C2}" dt="2024-03-09T20:19:08.798" v="1782"/>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09T17:37:22.715" v="1426"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09T20:18:57.153" v="1773"/>
        <pc:sldMkLst>
          <pc:docMk/>
          <pc:sldMk cId="950174829" sldId="1099"/>
        </pc:sldMkLst>
        <pc:spChg chg="mod">
          <ac:chgData name="Alfred Asterjadhi" userId="39de57b9-85c0-4fd1-aaac-8ca2b6560ad0" providerId="ADAL" clId="{6DB0D687-C88D-4306-A291-1C75F3A322C2}" dt="2024-03-08T21:10:57.059" v="133"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sldChg>
      <pc:sldMasterChg chg="modSp mod">
        <pc:chgData name="Alfred Asterjadhi" userId="39de57b9-85c0-4fd1-aaac-8ca2b6560ad0" providerId="ADAL" clId="{6DB0D687-C88D-4306-A291-1C75F3A322C2}" dt="2024-03-09T20:22:52.441" v="1797" actId="20577"/>
        <pc:sldMasterMkLst>
          <pc:docMk/>
          <pc:sldMasterMk cId="0" sldId="2147483648"/>
        </pc:sldMasterMkLst>
        <pc:spChg chg="mod">
          <ac:chgData name="Alfred Asterjadhi" userId="39de57b9-85c0-4fd1-aaac-8ca2b6560ad0" providerId="ADAL" clId="{6DB0D687-C88D-4306-A291-1C75F3A322C2}" dt="2024-03-09T20:22:52.441" v="1797"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331-00-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105-00-00bn-txop-for-relay-communication-in-11bn.pptx" TargetMode="External"/><Relationship Id="rId2" Type="http://schemas.openxmlformats.org/officeDocument/2006/relationships/hyperlink" Target="https://mentor.ieee.org/802.11/dcn/24/11-24-0102-00-00bn-multi-ap-coordinated-punctu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42-00-00bn-residual-interference-in-cbf.pptx" TargetMode="External"/><Relationship Id="rId4" Type="http://schemas.openxmlformats.org/officeDocument/2006/relationships/hyperlink" Target="https://mentor.ieee.org/802.11/dcn/24/11-24-0108-00-00bn-triggered-beamforming-in-tgbn-follow-up.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0187-00-00bn-clarifications-on-the-ldpc-rate-matching.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5-00-00bn-mu-csi-fb-type-for-non-tb-sounding.pptx" TargetMode="External"/><Relationship Id="rId4" Type="http://schemas.openxmlformats.org/officeDocument/2006/relationships/hyperlink" Target="https://mentor.ieee.org/802.11/dcn/24/11-24-0224-00-00bn-discussion-on-a-ppdu-follow-up.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2-00-00bn-discussion-on-drus.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76-00-00bn-11-24-xxxx-00-tone-plan-design-principles-for-distributed-ru-v0.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2063-00-00bn-enhanced-acknowledgement-for-low-latency-communication-follow-up.pptx" TargetMode="External"/><Relationship Id="rId2" Type="http://schemas.openxmlformats.org/officeDocument/2006/relationships/hyperlink" Target="https://mentor.ieee.org/802.11/dcn/23/11-23-2023-00-00bn-further-discussion-o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457-00-00bn-hierarchical-modulation-for-802-11-initial-resul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417-00-00bn-impact-of-tx-evm-on-mimo-detectio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217-00-00bn-some-thoughts-on-relay-improvement.pptx" TargetMode="External"/><Relationship Id="rId4" Type="http://schemas.openxmlformats.org/officeDocument/2006/relationships/hyperlink" Target="https://mentor.ieee.org/802.11/dcn/23/11-23-2211-00-00bn-txop-bandwidth-expansion.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0388-00-00bn-impact-of-network-topology-on-coordinated-r-tw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384-01-00bn-low-latency-based-on-l4s.pptx"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AM2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70295120"/>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tc>
                  <a:txBody>
                    <a:bodyPr/>
                    <a:lstStyle/>
                    <a:p>
                      <a:pPr algn="ctr"/>
                      <a:r>
                        <a:rPr lang="en-US" sz="1800" b="1" dirty="0">
                          <a:solidFill>
                            <a:schemeClr val="tx1"/>
                          </a:solidFill>
                        </a:rPr>
                        <a:t>TGbn</a:t>
                      </a:r>
                      <a:endParaRPr lang="en-US"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5451478"/>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Channel Access</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0909283"/>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23/2217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0000"/>
                          </a:solidFill>
                          <a:effectLst/>
                          <a:latin typeface="+mn-lt"/>
                        </a:rPr>
                        <a:t>Jay Yang</a:t>
                      </a: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Relay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6630844"/>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24/0102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0000"/>
                          </a:solidFill>
                          <a:effectLst/>
                          <a:latin typeface="+mn-lt"/>
                        </a:rPr>
                        <a:t>Shawn Kim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MAP-CMA</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24/0105</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0000"/>
                          </a:solidFill>
                          <a:effectLst/>
                          <a:latin typeface="+mn-lt"/>
                        </a:rPr>
                        <a:t>Dongguk Lim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dirty="0">
                          <a:solidFill>
                            <a:srgbClr val="00000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Pilot design considerations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0356602"/>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4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marL="400050">
              <a:buFont typeface="Arial" panose="020B0604020202020204" pitchFamily="34" charset="0"/>
              <a:buChar char="•"/>
            </a:pPr>
            <a:r>
              <a:rPr lang="en-US" sz="2000" dirty="0"/>
              <a:t>Held eight teleconferences between January and March 2024</a:t>
            </a:r>
          </a:p>
          <a:p>
            <a:pPr marL="800100" lvl="1">
              <a:buFont typeface="Arial" panose="020B0604020202020204" pitchFamily="34" charset="0"/>
              <a:buChar char="•"/>
            </a:pPr>
            <a:r>
              <a:rPr lang="en-US" sz="1800" dirty="0"/>
              <a:t>During which the group discussed 35 technical submissions</a:t>
            </a:r>
          </a:p>
          <a:p>
            <a:pPr marL="1200150" lvl="2" indent="-285750">
              <a:buFont typeface="Arial" panose="020B0604020202020204" pitchFamily="34" charset="0"/>
              <a:buChar char="•"/>
            </a:pPr>
            <a:r>
              <a:rPr lang="en-US" sz="1600" dirty="0"/>
              <a:t>Preemption, distributed RUs (DRU), Interference Mitigation, </a:t>
            </a:r>
          </a:p>
          <a:p>
            <a:pPr marL="1200150" lvl="2" indent="-285750">
              <a:buFont typeface="Arial" panose="020B0604020202020204" pitchFamily="34" charset="0"/>
              <a:buChar char="•"/>
            </a:pPr>
            <a:r>
              <a:rPr lang="en-US" sz="1600" dirty="0"/>
              <a:t>Unequal Modulation (UEQM), Multi AP coordination (MAP), </a:t>
            </a:r>
          </a:p>
          <a:p>
            <a:pPr marL="1200150" lvl="2" indent="-285750">
              <a:buFont typeface="Arial" panose="020B0604020202020204" pitchFamily="34" charset="0"/>
              <a:buChar char="•"/>
            </a:pPr>
            <a:r>
              <a:rPr lang="en-US" sz="1600" dirty="0"/>
              <a:t>Non-Primary Channel Access (NPCA), Coexistence, </a:t>
            </a:r>
          </a:p>
          <a:p>
            <a:pPr marL="1200150" lvl="2" indent="-285750">
              <a:buFont typeface="Arial" panose="020B0604020202020204" pitchFamily="34" charset="0"/>
              <a:buChar char="•"/>
            </a:pPr>
            <a:r>
              <a:rPr lang="en-US" sz="1600" dirty="0"/>
              <a:t>Dynamic Subchannel Operation (DSO), Coordinated Spatial Reuse (CSR),</a:t>
            </a:r>
          </a:p>
          <a:p>
            <a:pPr marL="1200150" lvl="2" indent="-285750">
              <a:buFont typeface="Arial" panose="020B0604020202020204" pitchFamily="34" charset="0"/>
              <a:buChar char="•"/>
            </a:pPr>
            <a:r>
              <a:rPr lang="en-US" sz="1600" dirty="0"/>
              <a:t>Control protection, etc.</a:t>
            </a:r>
          </a:p>
          <a:p>
            <a:pPr>
              <a:buFont typeface="Arial" panose="020B0604020202020204" pitchFamily="34" charset="0"/>
              <a:buChar char="•"/>
            </a:pPr>
            <a:r>
              <a:rPr lang="en-US" sz="2000" dirty="0"/>
              <a:t>Targets for the March plenary</a:t>
            </a:r>
          </a:p>
          <a:p>
            <a:pPr marL="800100" lvl="1" indent="-342900">
              <a:buFont typeface="Arial" panose="020B0604020202020204" pitchFamily="34" charset="0"/>
              <a:buChar char="•"/>
            </a:pPr>
            <a:r>
              <a:rPr lang="en-US" sz="1800" dirty="0"/>
              <a:t>Presentation of technical submissions</a:t>
            </a:r>
          </a:p>
          <a:p>
            <a:pPr marL="1200150" lvl="2" indent="-285750">
              <a:buFont typeface="Arial" panose="020B0604020202020204" pitchFamily="34" charset="0"/>
              <a:buChar char="•"/>
            </a:pPr>
            <a:r>
              <a:rPr lang="en-US" sz="1600" dirty="0">
                <a:solidFill>
                  <a:srgbClr val="FF0000"/>
                </a:solidFill>
              </a:rPr>
              <a:t>113</a:t>
            </a:r>
            <a:r>
              <a:rPr lang="en-US" sz="1600" dirty="0"/>
              <a:t> pending submissions as of EOD </a:t>
            </a:r>
            <a:r>
              <a:rPr lang="en-US" sz="1600" dirty="0">
                <a:solidFill>
                  <a:srgbClr val="FF0000"/>
                </a:solidFill>
              </a:rPr>
              <a:t>03/08/2024 8am PT</a:t>
            </a:r>
          </a:p>
          <a:p>
            <a:pPr marL="1200150" lvl="2" indent="-285750">
              <a:buFont typeface="Arial" panose="020B0604020202020204" pitchFamily="34" charset="0"/>
              <a:buChar char="•"/>
            </a:pPr>
            <a:r>
              <a:rPr lang="en-US" sz="1600" dirty="0">
                <a:solidFill>
                  <a:srgbClr val="FF0000"/>
                </a:solidFill>
              </a:rPr>
              <a:t>Another agenda update, which includes additional submissions will be uploaded after 5:00pm on Sunday 03/10/2024</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24/0102</a:t>
            </a:r>
            <a:r>
              <a:rPr lang="en-US" sz="1600" b="0" dirty="0"/>
              <a:t> Multi-AP Coordinated Puncturing*				Shawn Kim	</a:t>
            </a:r>
          </a:p>
          <a:p>
            <a:pPr>
              <a:buFont typeface="Arial" panose="020B0604020202020204" pitchFamily="34" charset="0"/>
              <a:buChar char="•"/>
            </a:pPr>
            <a:r>
              <a:rPr lang="en-US" sz="1600" b="0" dirty="0">
                <a:hlinkClick r:id="rId3"/>
              </a:rPr>
              <a:t>24/0105</a:t>
            </a:r>
            <a:r>
              <a:rPr lang="en-US" sz="1600" b="0" dirty="0"/>
              <a:t> TXOP for Relay communication in 11bn*			Dongguk Lim	</a:t>
            </a:r>
          </a:p>
          <a:p>
            <a:pPr>
              <a:buFont typeface="Arial" panose="020B0604020202020204" pitchFamily="34" charset="0"/>
              <a:buChar char="•"/>
            </a:pPr>
            <a:r>
              <a:rPr lang="en-US" sz="1600" b="0" dirty="0">
                <a:hlinkClick r:id="rId4"/>
              </a:rPr>
              <a:t>24/0108</a:t>
            </a:r>
            <a:r>
              <a:rPr lang="en-US" sz="1600" b="0" dirty="0"/>
              <a:t> Triggered Beamforming in TGbn - Follow Up*		Shimi Shilo	</a:t>
            </a:r>
          </a:p>
          <a:p>
            <a:pPr>
              <a:buFont typeface="Arial" panose="020B0604020202020204" pitchFamily="34" charset="0"/>
              <a:buChar char="•"/>
            </a:pPr>
            <a:r>
              <a:rPr lang="en-US" sz="1600" b="0" dirty="0">
                <a:hlinkClick r:id="rId5"/>
              </a:rPr>
              <a:t>24/0142</a:t>
            </a:r>
            <a:r>
              <a:rPr lang="en-US" sz="1600" b="0" dirty="0"/>
              <a:t> Residual Interference in CBF					Dana </a:t>
            </a:r>
            <a:r>
              <a:rPr lang="en-US" sz="1600" b="0" dirty="0" err="1"/>
              <a:t>Ciochina</a:t>
            </a:r>
            <a:r>
              <a:rPr lang="en-US" sz="1600" b="0" dirty="0"/>
              <a:t>	</a:t>
            </a:r>
          </a:p>
          <a:p>
            <a:pPr>
              <a:buFont typeface="Arial" panose="020B0604020202020204" pitchFamily="34" charset="0"/>
              <a:buChar char="•"/>
            </a:pPr>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hlinkClick r:id="rId2"/>
              </a:rPr>
              <a:t>24/0025</a:t>
            </a:r>
            <a:r>
              <a:rPr lang="en-US" sz="1200" dirty="0"/>
              <a:t> PHY modifications for high-mobility STAs				</a:t>
            </a:r>
            <a:r>
              <a:rPr lang="en-US" sz="1200" dirty="0" err="1"/>
              <a:t>Azin</a:t>
            </a:r>
            <a:r>
              <a:rPr lang="en-US" sz="1200" dirty="0"/>
              <a:t> </a:t>
            </a:r>
            <a:r>
              <a:rPr lang="en-US" sz="1200" dirty="0" err="1"/>
              <a:t>Neishaboori</a:t>
            </a:r>
            <a:endParaRPr lang="en-US" sz="1200" dirty="0"/>
          </a:p>
          <a:p>
            <a:pPr lvl="1">
              <a:buFont typeface="Arial" panose="020B0604020202020204" pitchFamily="34" charset="0"/>
              <a:buChar char="•"/>
            </a:pPr>
            <a:r>
              <a:rPr lang="en-US" sz="1200" dirty="0">
                <a:solidFill>
                  <a:srgbClr val="FF0000"/>
                </a:solidFill>
              </a:rPr>
              <a:t>24/0180 </a:t>
            </a:r>
            <a:r>
              <a:rPr lang="en-US" sz="1200" dirty="0"/>
              <a:t>Thoughts Beamforming						Xiaogang Chen</a:t>
            </a:r>
          </a:p>
          <a:p>
            <a:pPr lvl="1">
              <a:buFont typeface="Arial" panose="020B0604020202020204" pitchFamily="34" charset="0"/>
              <a:buChar char="•"/>
            </a:pPr>
            <a:r>
              <a:rPr lang="en-US" sz="1200" dirty="0">
                <a:hlinkClick r:id="rId3"/>
              </a:rPr>
              <a:t>24/0187</a:t>
            </a:r>
            <a:r>
              <a:rPr lang="en-US" sz="1200" dirty="0"/>
              <a:t> Clarifications on the LDPC rate matching				Xiaogang Chen</a:t>
            </a:r>
          </a:p>
          <a:p>
            <a:pPr lvl="1">
              <a:buFont typeface="Arial" panose="020B0604020202020204" pitchFamily="34" charset="0"/>
              <a:buChar char="•"/>
            </a:pPr>
            <a:r>
              <a:rPr lang="en-GB" sz="1200" dirty="0">
                <a:hlinkClick r:id="rId4"/>
              </a:rPr>
              <a:t>24/0224</a:t>
            </a:r>
            <a:r>
              <a:rPr lang="en-GB" sz="1200" dirty="0"/>
              <a:t> Discussion on A-PPDU follow-up					Ross Jian Yu</a:t>
            </a:r>
          </a:p>
          <a:p>
            <a:pPr lvl="1">
              <a:buFont typeface="Arial" panose="020B0604020202020204" pitchFamily="34" charset="0"/>
              <a:buChar char="•"/>
            </a:pPr>
            <a:r>
              <a:rPr lang="en-GB" sz="1200" dirty="0">
                <a:hlinkClick r:id="rId5"/>
              </a:rPr>
              <a:t>24/0395</a:t>
            </a:r>
            <a:r>
              <a:rPr lang="en-GB" sz="1200" dirty="0"/>
              <a:t> MU CSI Feedback Type for Non-TB Sounding			Junghoon Suh</a:t>
            </a:r>
          </a:p>
          <a:p>
            <a:pPr lvl="1">
              <a:buFont typeface="Arial" panose="020B0604020202020204" pitchFamily="34" charset="0"/>
              <a:buChar char="•"/>
            </a:pPr>
            <a:r>
              <a:rPr lang="en-US" sz="1200" dirty="0">
                <a:solidFill>
                  <a:srgbClr val="FF0000"/>
                </a:solidFill>
              </a:rPr>
              <a:t>24/0510 </a:t>
            </a:r>
            <a:r>
              <a:rPr lang="en-US" sz="1200" dirty="0"/>
              <a:t>High Level Thoughts on LDPC Rate Matching for 11bn		Yan Zhang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2"/>
              </a:rPr>
              <a:t>23/2026</a:t>
            </a:r>
            <a:r>
              <a:rPr lang="en-US" sz="1200" dirty="0"/>
              <a:t> </a:t>
            </a:r>
            <a:r>
              <a:rPr lang="en-US" sz="1200" b="0" i="0" u="none" strike="noStrike" kern="1200" dirty="0">
                <a:solidFill>
                  <a:srgbClr val="000000"/>
                </a:solidFill>
                <a:effectLst/>
                <a:ea typeface="MS Gothic" panose="020B0609070205080204" pitchFamily="49" charset="-128"/>
              </a:rPr>
              <a:t>Balanced Wireless In-Device</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[Q&amp;A, 5’]</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3"/>
              </a:rPr>
              <a:t>23/2002</a:t>
            </a:r>
            <a:r>
              <a:rPr lang="en-US" sz="1200" dirty="0"/>
              <a:t> </a:t>
            </a:r>
            <a:r>
              <a:rPr lang="en-US" sz="1200" b="0" i="0" u="none" strike="noStrike" kern="1200" dirty="0">
                <a:solidFill>
                  <a:srgbClr val="000000"/>
                </a:solidFill>
                <a:effectLst/>
                <a:ea typeface="MS Gothic" panose="020B0609070205080204" pitchFamily="49" charset="-128"/>
              </a:rPr>
              <a:t>In-device coexistence and interference follow-up</a:t>
            </a:r>
            <a:r>
              <a:rPr lang="en-US" sz="1200" dirty="0"/>
              <a:t> 		</a:t>
            </a:r>
            <a:r>
              <a:rPr lang="en-US" sz="1200" kern="1200" dirty="0">
                <a:ea typeface="MS Gothic" panose="020B0609070205080204" pitchFamily="49" charset="-128"/>
              </a:rPr>
              <a:t>Laurent Cariou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23/1963</a:t>
            </a:r>
            <a:r>
              <a:rPr lang="en-US" sz="1200" dirty="0"/>
              <a:t> </a:t>
            </a:r>
            <a:r>
              <a:rPr lang="en-US" sz="1200" b="0" i="0" u="none" strike="noStrike" kern="1200" dirty="0">
                <a:solidFill>
                  <a:srgbClr val="000000"/>
                </a:solidFill>
                <a:effectLst/>
                <a:ea typeface="MS Gothic" panose="020B0609070205080204" pitchFamily="49" charset="-128"/>
              </a:rPr>
              <a:t>Periodical NSS Adjustment for an MLD</a:t>
            </a:r>
            <a:r>
              <a:rPr lang="en-US" sz="1200" dirty="0"/>
              <a:t> 			</a:t>
            </a:r>
            <a:r>
              <a:rPr lang="en-US" sz="1200" b="0" i="0" u="none" strike="noStrike" kern="1200" dirty="0">
                <a:solidFill>
                  <a:srgbClr val="000000"/>
                </a:solidFill>
                <a:effectLst/>
                <a:ea typeface="MS Gothic" panose="020B0609070205080204" pitchFamily="49" charset="-128"/>
              </a:rPr>
              <a:t>Yunbo Li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23/2007</a:t>
            </a:r>
            <a:r>
              <a:rPr lang="en-US" sz="1200" dirty="0"/>
              <a:t> </a:t>
            </a:r>
            <a:r>
              <a:rPr lang="en-US" sz="1200" b="0" i="0" u="none" strike="noStrike" kern="1200" dirty="0">
                <a:solidFill>
                  <a:srgbClr val="000000"/>
                </a:solidFill>
                <a:effectLst/>
                <a:ea typeface="MS Gothic" panose="020B0609070205080204" pitchFamily="49" charset="-128"/>
              </a:rPr>
              <a:t>Enhancement of BSR</a:t>
            </a:r>
            <a:r>
              <a:rPr lang="en-US" sz="1200" dirty="0"/>
              <a:t> 						</a:t>
            </a:r>
            <a:r>
              <a:rPr lang="en-US" sz="1200" b="0" i="0" u="none" strike="noStrike" kern="1200" dirty="0">
                <a:solidFill>
                  <a:srgbClr val="000000"/>
                </a:solidFill>
                <a:effectLst/>
                <a:ea typeface="MS Gothic" panose="020B0609070205080204" pitchFamily="49" charset="-128"/>
              </a:rPr>
              <a:t>Frank Hsu</a:t>
            </a:r>
            <a:r>
              <a:rPr lang="en-US" sz="1200" dirty="0"/>
              <a:t> </a:t>
            </a:r>
            <a:r>
              <a:rPr lang="en-US" sz="1200" b="0" i="0" u="none" strike="noStrike" kern="1200" dirty="0">
                <a:solidFill>
                  <a:srgbClr val="0D0D0D"/>
                </a:solidFill>
                <a:effectLst/>
                <a:ea typeface="MS Gothic" panose="020B0609070205080204" pitchFamily="49" charset="-128"/>
              </a:rPr>
              <a:t>	</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a:t>
            </a:r>
          </a:p>
          <a:p>
            <a:pPr lvl="1">
              <a:buFont typeface="Arial" panose="020B0604020202020204" pitchFamily="34" charset="0"/>
              <a:buChar char="•"/>
            </a:pPr>
            <a:r>
              <a:rPr lang="en-US" sz="1200" dirty="0">
                <a:hlinkClick r:id="rId2"/>
              </a:rPr>
              <a:t>23/2200</a:t>
            </a:r>
            <a:r>
              <a:rPr lang="en-US" sz="1200" dirty="0"/>
              <a:t>	Distribution bandwidth of DRU				Ross J. Yu</a:t>
            </a:r>
          </a:p>
          <a:p>
            <a:pPr lvl="1">
              <a:buFont typeface="Arial" panose="020B0604020202020204" pitchFamily="34" charset="0"/>
              <a:buChar char="•"/>
            </a:pPr>
            <a:r>
              <a:rPr lang="en-US" sz="1200" dirty="0">
                <a:hlinkClick r:id="rId3"/>
              </a:rPr>
              <a:t>24/0332</a:t>
            </a:r>
            <a:r>
              <a:rPr lang="en-US" sz="1200" dirty="0"/>
              <a:t>	Discussion on DRUs						Brian Hart	 </a:t>
            </a:r>
          </a:p>
          <a:p>
            <a:pPr lvl="1">
              <a:buFont typeface="Arial" panose="020B0604020202020204" pitchFamily="34" charset="0"/>
              <a:buChar char="•"/>
            </a:pPr>
            <a:r>
              <a:rPr lang="en-GB" sz="1200" dirty="0">
                <a:solidFill>
                  <a:srgbClr val="FF0000"/>
                </a:solidFill>
              </a:rPr>
              <a:t>24/0400</a:t>
            </a:r>
            <a:r>
              <a:rPr lang="en-GB" sz="1200" dirty="0"/>
              <a:t>	Hybrid PPDU and Distribution Bandwidth for DRU	Eunsung Park	 </a:t>
            </a:r>
          </a:p>
          <a:p>
            <a:pPr lvl="1">
              <a:buFont typeface="Arial" panose="020B0604020202020204" pitchFamily="34" charset="0"/>
              <a:buChar char="•"/>
            </a:pPr>
            <a:r>
              <a:rPr lang="en-US" sz="1200" dirty="0">
                <a:solidFill>
                  <a:srgbClr val="FF0000"/>
                </a:solidFill>
              </a:rPr>
              <a:t>24/0401</a:t>
            </a:r>
            <a:r>
              <a:rPr lang="en-US" sz="1200" dirty="0"/>
              <a:t>	Multiple DRU Follow Up					Eunsung Park		 </a:t>
            </a:r>
          </a:p>
          <a:p>
            <a:pPr lvl="1">
              <a:buFont typeface="Arial" panose="020B0604020202020204" pitchFamily="34" charset="0"/>
              <a:buChar char="•"/>
            </a:pPr>
            <a:r>
              <a:rPr lang="en-US" sz="1200" dirty="0">
                <a:solidFill>
                  <a:srgbClr val="FF0000"/>
                </a:solidFill>
              </a:rPr>
              <a:t>24/0402</a:t>
            </a:r>
            <a:r>
              <a:rPr lang="en-US" sz="1200" dirty="0"/>
              <a:t>	20 MHz Tone Plan and Pilot Design for DRU		Eunsung Park	 </a:t>
            </a:r>
          </a:p>
          <a:p>
            <a:pPr lvl="1">
              <a:buFont typeface="Arial" panose="020B0604020202020204" pitchFamily="34" charset="0"/>
              <a:buChar char="•"/>
            </a:pPr>
            <a:r>
              <a:rPr lang="en-GB" sz="1200" dirty="0">
                <a:solidFill>
                  <a:srgbClr val="FF0000"/>
                </a:solidFill>
              </a:rPr>
              <a:t>24/0429</a:t>
            </a:r>
            <a:r>
              <a:rPr lang="en-GB" sz="1200" dirty="0"/>
              <a:t>	Range Extension with </a:t>
            </a:r>
            <a:r>
              <a:rPr lang="en-GB" sz="1200" dirty="0" err="1"/>
              <a:t>dRU</a:t>
            </a:r>
            <a:r>
              <a:rPr lang="en-GB" sz="1200" dirty="0"/>
              <a:t>					Sigurd Schelstraete	 </a:t>
            </a:r>
          </a:p>
          <a:p>
            <a:pPr lvl="1">
              <a:buFont typeface="Arial" panose="020B0604020202020204" pitchFamily="34" charset="0"/>
              <a:buChar char="•"/>
            </a:pPr>
            <a:r>
              <a:rPr lang="en-US" sz="1200" dirty="0">
                <a:hlinkClick r:id="rId4"/>
              </a:rPr>
              <a:t>24/0476</a:t>
            </a:r>
            <a:r>
              <a:rPr lang="en-US" sz="1200" dirty="0"/>
              <a:t>	Tone Plan Design Principles for Distributed RU		Bo Gong	 </a:t>
            </a:r>
          </a:p>
          <a:p>
            <a:pPr lvl="1">
              <a:buFont typeface="Arial" panose="020B0604020202020204" pitchFamily="34" charset="0"/>
              <a:buChar char="•"/>
            </a:pPr>
            <a:r>
              <a:rPr lang="en-US" sz="1200" dirty="0">
                <a:solidFill>
                  <a:srgbClr val="FF0000"/>
                </a:solidFill>
              </a:rPr>
              <a:t>24/0500</a:t>
            </a:r>
            <a:r>
              <a:rPr lang="en-US" sz="1200" dirty="0"/>
              <a:t>	Follow up on high level thoughts on </a:t>
            </a:r>
            <a:r>
              <a:rPr lang="en-US" sz="1200" dirty="0" err="1"/>
              <a:t>dRU</a:t>
            </a:r>
            <a:r>
              <a:rPr lang="en-US" sz="1200" dirty="0"/>
              <a:t> design		Lin Yang	 </a:t>
            </a:r>
          </a:p>
          <a:p>
            <a:pPr lvl="1">
              <a:buFont typeface="Arial" panose="020B0604020202020204" pitchFamily="34" charset="0"/>
              <a:buChar char="•"/>
            </a:pPr>
            <a:r>
              <a:rPr lang="en-US" sz="1200" dirty="0">
                <a:solidFill>
                  <a:srgbClr val="FF0000"/>
                </a:solidFill>
              </a:rPr>
              <a:t>24/0501</a:t>
            </a:r>
            <a:r>
              <a:rPr lang="en-US" sz="1200" dirty="0"/>
              <a:t>	Pilot design considerations for </a:t>
            </a:r>
            <a:r>
              <a:rPr lang="en-US" sz="1200" dirty="0" err="1"/>
              <a:t>dRU</a:t>
            </a:r>
            <a:r>
              <a:rPr lang="en-US" sz="1200" dirty="0"/>
              <a:t>				Lin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3"/>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4"/>
              </a:rPr>
              <a:t>23/2126</a:t>
            </a:r>
            <a:r>
              <a:rPr lang="en-US" sz="1200" dirty="0"/>
              <a:t> Low latency channel access follow up				Dmitry Akhmetov	</a:t>
            </a:r>
          </a:p>
          <a:p>
            <a:pPr lvl="1">
              <a:buFont typeface="Arial" panose="020B0604020202020204" pitchFamily="34" charset="0"/>
              <a:buChar char="•"/>
            </a:pPr>
            <a:r>
              <a:rPr lang="en-US" sz="1200" dirty="0">
                <a:hlinkClick r:id="rId5"/>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rPr>
              <a:t>24/0428</a:t>
            </a:r>
            <a:r>
              <a:rPr lang="en-GB" sz="1200" dirty="0"/>
              <a:t> UHR preamble design options						Sigurd Schelstraete	</a:t>
            </a:r>
          </a:p>
          <a:p>
            <a:pPr lvl="1">
              <a:buFont typeface="Arial" panose="020B0604020202020204" pitchFamily="34" charset="0"/>
              <a:buChar char="•"/>
            </a:pPr>
            <a:r>
              <a:rPr lang="en-US" sz="1200" dirty="0">
                <a:hlinkClick r:id="rId5"/>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6"/>
              </a:rPr>
              <a:t>24/0437</a:t>
            </a:r>
            <a:r>
              <a:rPr lang="en-US" sz="1200" dirty="0"/>
              <a:t> Interference Mitigation for Improved Reliability – More Insights	Shimi Shilo</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	</a:t>
            </a:r>
          </a:p>
          <a:p>
            <a:pPr lvl="1">
              <a:buFont typeface="Arial" panose="020B0604020202020204" pitchFamily="34" charset="0"/>
              <a:buChar char="•"/>
            </a:pPr>
            <a:r>
              <a:rPr lang="en-GB" sz="1200" dirty="0">
                <a:hlinkClick r:id="rId5"/>
              </a:rPr>
              <a:t>23/2217</a:t>
            </a:r>
            <a:r>
              <a:rPr lang="en-GB" sz="1200" dirty="0"/>
              <a:t> Some thoughts on relay improvement					Jay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solidFill>
                  <a:srgbClr val="FF0000"/>
                </a:solidFill>
              </a:rPr>
              <a:t>24/0160</a:t>
            </a:r>
            <a:r>
              <a:rPr lang="en-US" sz="1400" b="0" dirty="0"/>
              <a:t> R-TWT Coordination Negotiation in Multi-BSS			</a:t>
            </a:r>
            <a:r>
              <a:rPr lang="en-US" sz="1400" b="0" dirty="0" err="1"/>
              <a:t>SunHee</a:t>
            </a:r>
            <a:r>
              <a:rPr lang="en-US" sz="1400" b="0" dirty="0"/>
              <a:t> Baek	</a:t>
            </a:r>
          </a:p>
          <a:p>
            <a:pPr>
              <a:buFont typeface="Arial" panose="020B0604020202020204" pitchFamily="34" charset="0"/>
              <a:buChar char="•"/>
            </a:pPr>
            <a:r>
              <a:rPr lang="en-US" sz="1400" b="0" dirty="0">
                <a:solidFill>
                  <a:srgbClr val="FF0000"/>
                </a:solidFill>
              </a:rPr>
              <a:t>24/0161</a:t>
            </a:r>
            <a:r>
              <a:rPr lang="en-US" sz="1400" b="0" dirty="0"/>
              <a:t> R-TWT Announcement in Multi-BSS				</a:t>
            </a:r>
            <a:r>
              <a:rPr lang="en-US" sz="1400" b="0" dirty="0" err="1"/>
              <a:t>SunHee</a:t>
            </a:r>
            <a:r>
              <a:rPr lang="en-US" sz="1400" b="0" dirty="0"/>
              <a:t> Baek	</a:t>
            </a:r>
          </a:p>
          <a:p>
            <a:pPr>
              <a:buFont typeface="Arial" panose="020B0604020202020204" pitchFamily="34" charset="0"/>
              <a:buChar char="•"/>
            </a:pPr>
            <a:r>
              <a:rPr lang="en-US" sz="1400" b="0" dirty="0">
                <a:hlinkClick r:id="rId2"/>
              </a:rPr>
              <a:t>24/0388</a:t>
            </a:r>
            <a:r>
              <a:rPr lang="en-US" sz="1400" b="0" dirty="0"/>
              <a:t> Impact of Network Topology on Coordinated R-TWT		Qing Xia</a:t>
            </a:r>
          </a:p>
          <a:p>
            <a:pPr>
              <a:buFont typeface="Arial" panose="020B0604020202020204" pitchFamily="34" charset="0"/>
              <a:buChar char="•"/>
            </a:pPr>
            <a:r>
              <a:rPr lang="en-US" sz="1400" b="0" dirty="0">
                <a:solidFill>
                  <a:srgbClr val="FF0000"/>
                </a:solidFill>
              </a:rPr>
              <a:t>24/0407</a:t>
            </a:r>
            <a:r>
              <a:rPr lang="en-US" sz="1400" b="0" dirty="0"/>
              <a:t> R-TWT Multi-AP Coordination - Follow up			Kumail Haider</a:t>
            </a:r>
            <a:r>
              <a:rPr lang="en-US" sz="1600" b="0" dirty="0"/>
              <a:t>	</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i="0" u="sng" strike="noStrike" dirty="0">
                <a:solidFill>
                  <a:srgbClr val="0563C1"/>
                </a:solidFill>
                <a:effectLst/>
                <a:hlinkClick r:id="rId2"/>
              </a:rPr>
              <a:t>24/0284</a:t>
            </a:r>
            <a:r>
              <a:rPr lang="en-US" sz="1400" dirty="0"/>
              <a:t> </a:t>
            </a:r>
            <a:r>
              <a:rPr lang="en-US" sz="1400" b="0" i="0" u="none" strike="noStrike" dirty="0">
                <a:solidFill>
                  <a:srgbClr val="000000"/>
                </a:solidFill>
                <a:effectLst/>
              </a:rPr>
              <a:t>Low latency, low collision, low power UHR medium access</a:t>
            </a:r>
            <a:r>
              <a:rPr lang="en-US" sz="1400" dirty="0"/>
              <a:t> 		</a:t>
            </a:r>
            <a:r>
              <a:rPr lang="en-US" sz="1400" b="0" i="0" u="none" strike="noStrike" dirty="0">
                <a:solidFill>
                  <a:srgbClr val="000000"/>
                </a:solidFill>
                <a:effectLst/>
              </a:rPr>
              <a:t>Sean Coffey</a:t>
            </a:r>
            <a:endParaRPr lang="en-US" sz="1400" dirty="0"/>
          </a:p>
          <a:p>
            <a:pPr>
              <a:buFont typeface="Arial" panose="020B0604020202020204" pitchFamily="34" charset="0"/>
              <a:buChar char="•"/>
            </a:pPr>
            <a:r>
              <a:rPr lang="en-US" sz="1400" b="0" i="0" u="none" strike="noStrike" dirty="0">
                <a:solidFill>
                  <a:srgbClr val="FF0000"/>
                </a:solidFill>
                <a:effectLst/>
                <a:hlinkClick r:id="rId3"/>
              </a:rPr>
              <a:t>24/0384</a:t>
            </a:r>
            <a:r>
              <a:rPr lang="en-US" sz="1400" dirty="0"/>
              <a:t> </a:t>
            </a:r>
            <a:r>
              <a:rPr lang="en-US" sz="1400" b="0" i="0" u="none" strike="noStrike" dirty="0">
                <a:solidFill>
                  <a:srgbClr val="000000"/>
                </a:solidFill>
                <a:effectLst/>
              </a:rPr>
              <a:t>Low Latency Based on L4S</a:t>
            </a:r>
            <a:r>
              <a:rPr lang="en-US" sz="1400" dirty="0"/>
              <a:t> 							</a:t>
            </a:r>
            <a:r>
              <a:rPr lang="en-US" sz="1400" b="0" i="0" u="none" strike="noStrike" dirty="0">
                <a:solidFill>
                  <a:srgbClr val="000000"/>
                </a:solidFill>
                <a:effectLst/>
              </a:rPr>
              <a:t>Yan Li</a:t>
            </a: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194504</TotalTime>
  <Words>5481</Words>
  <Application>Microsoft Office PowerPoint</Application>
  <PresentationFormat>On-screen Show (4:3)</PresentationFormat>
  <Paragraphs>1404</Paragraphs>
  <Slides>53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Monday Joint Agenda-PM2</vt:lpstr>
      <vt:lpstr>Summary from January 2024 meeting</vt:lpstr>
      <vt:lpstr>Approve TG Minutes</vt:lpstr>
      <vt:lpstr>Submissions</vt:lpstr>
      <vt:lpstr>Tuesday PHY Agenda–AM2</vt:lpstr>
      <vt:lpstr>Tuesday MAC Agenda–AM2</vt:lpstr>
      <vt:lpstr>Tuesday PHY Agenda–PM1</vt:lpstr>
      <vt:lpstr>Tuesday MAC Agenda–PM1</vt:lpstr>
      <vt:lpstr>Wednesday PHY Agenda–AM1</vt:lpstr>
      <vt:lpstr>Wednesday MAC Agenda–AM1</vt:lpstr>
      <vt:lpstr>Thursday Joint Agenda-AM2</vt:lpstr>
      <vt:lpstr>Submissions</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2024-03-09T20:23:01Z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